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83" r:id="rId10"/>
    <p:sldId id="263" r:id="rId11"/>
    <p:sldId id="264" r:id="rId12"/>
    <p:sldId id="265" r:id="rId13"/>
    <p:sldId id="280" r:id="rId14"/>
    <p:sldId id="281" r:id="rId15"/>
    <p:sldId id="282" r:id="rId16"/>
    <p:sldId id="266" r:id="rId17"/>
    <p:sldId id="267" r:id="rId18"/>
    <p:sldId id="273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1F4"/>
          </a:solidFill>
        </a:fill>
      </a:tcStyle>
    </a:wholeTbl>
    <a:band2H>
      <a:tcTxStyle/>
      <a:tcStyle>
        <a:tcBdr/>
        <a:fill>
          <a:solidFill>
            <a:srgbClr val="E7F1F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F5FD"/>
          </a:solidFill>
        </a:fill>
      </a:tcStyle>
    </a:wholeTbl>
    <a:band2H>
      <a:tcTxStyle/>
      <a:tcStyle>
        <a:tcBdr/>
        <a:fill>
          <a:solidFill>
            <a:srgbClr val="F3FAF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4"/>
          </a:solidFill>
        </a:fill>
      </a:tcStyle>
    </a:wholeTbl>
    <a:band2H>
      <a:tcTxStyle/>
      <a:tcStyle>
        <a:tcBdr/>
        <a:fill>
          <a:solidFill>
            <a:srgbClr val="E6E8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8EB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4"/>
          </a:solidFill>
        </a:fill>
      </a:tcStyle>
    </a:wholeTbl>
    <a:band2H>
      <a:tcTxStyle/>
      <a:tcStyle>
        <a:tcBdr/>
        <a:fill>
          <a:solidFill>
            <a:srgbClr val="E6E8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chemeClr val="accent6">
              <a:alpha val="20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508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6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solidFill>
                <a:schemeClr val="accent6"/>
              </a:solidFill>
              <a:prstDash val="solid"/>
              <a:round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254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8"/>
  </p:normalViewPr>
  <p:slideViewPr>
    <p:cSldViewPr snapToGrid="0">
      <p:cViewPr varScale="1">
        <p:scale>
          <a:sx n="87" d="100"/>
          <a:sy n="87" d="100"/>
        </p:scale>
        <p:origin x="17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5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61076-F461-F34D-BB9A-69504BC7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67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91A3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Divider (light 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744113" y="1871234"/>
            <a:ext cx="7772401" cy="28784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4800"/>
            </a:lvl1pPr>
          </a:lstStyle>
          <a:p>
            <a:r>
              <a:t>Section Divider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Divider (green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744113" y="1871234"/>
            <a:ext cx="7772401" cy="28784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4800"/>
            </a:lvl1pPr>
          </a:lstStyle>
          <a:p>
            <a:r>
              <a:t>Section Divider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744113" y="1871234"/>
            <a:ext cx="7772401" cy="28784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4800"/>
            </a:lvl1pPr>
          </a:lstStyle>
          <a:p>
            <a:r>
              <a:t>Section Divider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Divider (yellow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744113" y="1871234"/>
            <a:ext cx="7772401" cy="28784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4800"/>
            </a:lvl1pPr>
          </a:lstStyle>
          <a:p>
            <a:r>
              <a:t>Section Divider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Divider (teal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744113" y="1871234"/>
            <a:ext cx="7772401" cy="28784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4800"/>
            </a:lvl1pPr>
          </a:lstStyle>
          <a:p>
            <a:r>
              <a:t>Section Divider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57200" y="624478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/>
            </a:lvl1pPr>
          </a:lstStyle>
          <a:p>
            <a:r>
              <a:t>Edit Master text styles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>
            <a:lvl1pPr algn="l">
              <a:defRPr sz="4000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91A3"/>
                </a:solidFill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8674881" y="6420922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Edit Master text styles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xfrm>
            <a:off x="8674881" y="6420922"/>
            <a:ext cx="245404" cy="2269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cadia Title Slide (m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algn="l">
              <a:defRPr sz="2000"/>
            </a:lvl1pPr>
          </a:lstStyle>
          <a:p>
            <a:r>
              <a:t>Click to edit Master title style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algn="l">
              <a:defRPr sz="2000"/>
            </a:lvl1pPr>
          </a:lstStyle>
          <a:p>
            <a:r>
              <a:t>Click to edit Master title style</a:t>
            </a:r>
          </a:p>
        </p:txBody>
      </p:sp>
      <p:sp>
        <p:nvSpPr>
          <p:cNvPr id="180" name="Shape 180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Edit Master text styles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00" name="Shape 2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cadia 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cadia Title Slide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cadia Taglin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atermar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cadia with Websi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ing websi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Divider (orange)">
    <p:bg>
      <p:bgPr>
        <a:solidFill>
          <a:srgbClr val="F165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744113" y="1871234"/>
            <a:ext cx="7772401" cy="28784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4800"/>
            </a:lvl1pPr>
          </a:lstStyle>
          <a:p>
            <a:r>
              <a:t>Section Divider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486400" y="6356350"/>
            <a:ext cx="2133600" cy="36830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6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6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6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6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6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6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6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6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6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Relationship Id="rId3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Relationship Id="rId3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Relationship Id="rId3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1" name="title tag blu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4437305" y="3380669"/>
            <a:ext cx="523390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endParaRPr/>
          </a:p>
        </p:txBody>
      </p:sp>
      <p:pic>
        <p:nvPicPr>
          <p:cNvPr id="4098" name="Picture 2" descr="https://photos-5.dropbox.com/t/2/AAD-s_0bQYO5y4mjd4sTfLPrWx_WX3lpRMO9Oa9VC8EMug/12/18655676/png/32x32/3/1490313600/0/2/AC_2030EV_SM_2B_v2_R1.png/EOnCvsYDGJjoDiAHKAc/3Okp9vQ6LMgS_5C30qoVMjPHn9X-BGLFnFrT67-pHb8?dl=0&amp;size=800x600&amp;size_mode=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02" y="2865437"/>
            <a:ext cx="2992195" cy="29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P</a:t>
            </a:r>
            <a:r>
              <a:rPr lang="en-US" dirty="0"/>
              <a:t>rimary</a:t>
            </a:r>
            <a:r>
              <a:rPr dirty="0"/>
              <a:t> Scenario - Transportation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Cars and light trucks – 13% electrified by 2030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Medium-duty trucks – 2.5% electrified by 2030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Locational efficiency and VMT reductions – 5%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474" y="2878668"/>
            <a:ext cx="7722526" cy="3793047"/>
          </a:xfrm>
          <a:prstGeom prst="rect">
            <a:avLst/>
          </a:prstGeom>
        </p:spPr>
      </p:pic>
      <p:pic>
        <p:nvPicPr>
          <p:cNvPr id="6" name="Picture 2" descr="https://photos-3.dropbox.com/t/2/AACpl6s88cihHQjVeErRVv4Xjar7o-CaUoOX0AQKHDe1Pg/12/1380689/png/32x32/3/1490310000/0/2/transportation_icon_grayoutline.png/EOnCvsYDGJjoDiAHKAc/VtthXOel78KBwY91Cj--gj-SxJO4nzr-pU2Xf0E9keY?dl=0&amp;size=800x600&amp;size_mode=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845" y="257942"/>
            <a:ext cx="733071" cy="73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1473" y="3905956"/>
            <a:ext cx="6187237" cy="2359377"/>
          </a:xfrm>
          <a:prstGeom prst="rect">
            <a:avLst/>
          </a:prstGeom>
          <a:solidFill>
            <a:srgbClr val="FFFFFF">
              <a:alpha val="70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457200" y="62447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P</a:t>
            </a:r>
            <a:r>
              <a:rPr lang="en-US" dirty="0"/>
              <a:t>rimary</a:t>
            </a:r>
            <a:r>
              <a:rPr dirty="0"/>
              <a:t> Scenario - Buildings</a:t>
            </a:r>
          </a:p>
        </p:txBody>
      </p:sp>
      <p:sp>
        <p:nvSpPr>
          <p:cNvPr id="235" name="Shape 23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Electric EE– 2.5% annual savings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Gas EE – 1.4% annual savings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Oil/Propane EE – 1.2% annual savings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14% of fossil residential heating converted to heat pumps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7% fossil commercial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heating converted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12% fossil residential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water heating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converted to heat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pump</a:t>
            </a:r>
          </a:p>
          <a:p>
            <a:pPr lvl="1" indent="0"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085" y="3323512"/>
            <a:ext cx="6536267" cy="32103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60084" y="3851231"/>
            <a:ext cx="5210173" cy="329938"/>
          </a:xfrm>
          <a:prstGeom prst="rect">
            <a:avLst/>
          </a:prstGeom>
          <a:solidFill>
            <a:srgbClr val="FFFFFF">
              <a:alpha val="70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3860084" y="5850168"/>
            <a:ext cx="5210173" cy="336780"/>
          </a:xfrm>
          <a:prstGeom prst="rect">
            <a:avLst/>
          </a:prstGeom>
          <a:solidFill>
            <a:srgbClr val="FFFFFF">
              <a:alpha val="70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0083" y="4543919"/>
            <a:ext cx="5210174" cy="765500"/>
          </a:xfrm>
          <a:prstGeom prst="rect">
            <a:avLst/>
          </a:prstGeom>
          <a:solidFill>
            <a:srgbClr val="FFFFFF">
              <a:alpha val="70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6" descr="https://photos-3.dropbox.com/t/2/AAAFT7Kgq6__vkiF_cYqg-FDkx6Z8tS8-d-h-mfXT3x3zQ/12/1380689/png/32x32/3/1490310000/0/2/buildings_icon_grayoutline.png/EOnCvsYDGJjoDiAHKAc/RjPrke8cG3noV3y7J4gy2WwK4tIFqJfJLT02_sndb9w?dl=0&amp;size=800x600&amp;size_mode=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869" y="26172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P</a:t>
            </a:r>
            <a:r>
              <a:rPr lang="en-US" dirty="0"/>
              <a:t>rimary</a:t>
            </a:r>
            <a:r>
              <a:rPr dirty="0"/>
              <a:t> Scenario - Generation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Distributed PV – 10.9 GW</a:t>
            </a:r>
          </a:p>
          <a:p>
            <a:pPr marL="1126671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Includes shared solar installations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Grid-scale PV – 5.3 GW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Onshore wind – 4.5 GW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Offshore wind –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4 GW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New hydro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imports –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10 </a:t>
            </a:r>
            <a:r>
              <a:rPr lang="en-US" dirty="0" err="1">
                <a:solidFill>
                  <a:srgbClr val="FFFFFF"/>
                </a:solidFill>
              </a:rPr>
              <a:t>TWh</a:t>
            </a:r>
            <a:r>
              <a:rPr lang="en-US" dirty="0">
                <a:solidFill>
                  <a:srgbClr val="FFFFFF"/>
                </a:solidFill>
              </a:rPr>
              <a:t> / year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8" descr="https://photos-1.dropbox.com/t/2/AAAPb1pRONTzxAogqpWgXTNFmV3IWWzWAk4cyCDiISChTw/12/1380689/png/32x32/3/1490310000/0/2/generation_icon_grayoutline.png/EOnCvsYDGJjoDiAHKAc/Dx9dGz5zG8ikOaCWxWpnPOYXWKx9e1UHHqfvnHRXf8M?dl=0&amp;size=800x600&amp;size_mode=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745" y="25871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044" y="3344947"/>
            <a:ext cx="7244956" cy="32872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6042" y="3845631"/>
            <a:ext cx="5802490" cy="682033"/>
          </a:xfrm>
          <a:prstGeom prst="rect">
            <a:avLst/>
          </a:prstGeom>
          <a:solidFill>
            <a:srgbClr val="FFFFFF">
              <a:alpha val="70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6043" y="5424565"/>
            <a:ext cx="5802489" cy="868272"/>
          </a:xfrm>
          <a:prstGeom prst="rect">
            <a:avLst/>
          </a:prstGeom>
          <a:solidFill>
            <a:srgbClr val="FFFFFF">
              <a:alpha val="70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Primary Scenario - Generation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466" y="1526917"/>
            <a:ext cx="6329067" cy="4599246"/>
          </a:xfrm>
          <a:prstGeom prst="rect">
            <a:avLst/>
          </a:prstGeom>
        </p:spPr>
      </p:pic>
      <p:pic>
        <p:nvPicPr>
          <p:cNvPr id="5" name="Picture 8" descr="https://photos-1.dropbox.com/t/2/AAAPb1pRONTzxAogqpWgXTNFmV3IWWzWAk4cyCDiISChTw/12/1380689/png/32x32/3/1490310000/0/2/generation_icon_grayoutline.png/EOnCvsYDGJjoDiAHKAc/Dx9dGz5zG8ikOaCWxWpnPOYXWKx9e1UHHqfvnHRXf8M?dl=0&amp;size=800x600&amp;size_mode=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034" y="25871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51371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Primary Scenario - Generation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755" y="1646041"/>
            <a:ext cx="6310489" cy="4601560"/>
          </a:xfrm>
          <a:prstGeom prst="rect">
            <a:avLst/>
          </a:prstGeom>
        </p:spPr>
      </p:pic>
      <p:pic>
        <p:nvPicPr>
          <p:cNvPr id="6" name="Picture 8" descr="https://photos-1.dropbox.com/t/2/AAAPb1pRONTzxAogqpWgXTNFmV3IWWzWAk4cyCDiISChTw/12/1380689/png/32x32/3/1490310000/0/2/generation_icon_grayoutline.png/EOnCvsYDGJjoDiAHKAc/Dx9dGz5zG8ikOaCWxWpnPOYXWKx9e1UHHqfvnHRXf8M?dl=0&amp;size=800x600&amp;size_mode=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322" y="25871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35404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P</a:t>
            </a:r>
            <a:r>
              <a:rPr lang="en-US" dirty="0"/>
              <a:t>rimary</a:t>
            </a:r>
            <a:r>
              <a:rPr dirty="0"/>
              <a:t> Scenario - Generation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Peak day analysis</a:t>
            </a:r>
          </a:p>
          <a:p>
            <a:pPr marL="1126671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Performed for both summer and winter peak using LEAP model’s dispatch capability</a:t>
            </a:r>
          </a:p>
          <a:p>
            <a:pPr marL="1126671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Sufficient resources in both instances</a:t>
            </a:r>
          </a:p>
          <a:p>
            <a:pPr marL="1126671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Not a substitute for a full reliability analysis</a:t>
            </a: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4" name="Picture 8" descr="https://photos-1.dropbox.com/t/2/AAAPb1pRONTzxAogqpWgXTNFmV3IWWzWAk4cyCDiISChTw/12/1380689/png/32x32/3/1490310000/0/2/generation_icon_grayoutline.png/EOnCvsYDGJjoDiAHKAc/Dx9dGz5zG8ikOaCWxWpnPOYXWKx9e1UHHqfvnHRXf8M?dl=0&amp;size=800x600&amp;size_mode=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456" y="25871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7241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P</a:t>
            </a:r>
            <a:r>
              <a:rPr lang="en-US" dirty="0"/>
              <a:t>rimary</a:t>
            </a:r>
            <a:r>
              <a:rPr dirty="0"/>
              <a:t> Scenario – </a:t>
            </a:r>
            <a:r>
              <a:rPr lang="en-US" dirty="0"/>
              <a:t>Energy Grid</a:t>
            </a:r>
            <a:endParaRPr dirty="0"/>
          </a:p>
        </p:txBody>
      </p:sp>
      <p:sp>
        <p:nvSpPr>
          <p:cNvPr id="241" name="Shape 24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Increased resources to provide flexibility</a:t>
            </a:r>
          </a:p>
          <a:p>
            <a:pPr marL="1126671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Demand response – 2200 MW in 2030</a:t>
            </a:r>
          </a:p>
          <a:p>
            <a:pPr marL="1126671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Active Load Management – 900 MW</a:t>
            </a:r>
          </a:p>
          <a:p>
            <a:pPr marL="1126671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Storage – 2200 MW (current MA target is 600 MW by 2025)</a:t>
            </a:r>
          </a:p>
          <a:p>
            <a:pPr marL="1126671" lvl="1" indent="-342900">
              <a:buFont typeface="Arial" panose="020B0604020202020204" pitchFamily="34" charset="0"/>
              <a:buChar char="•"/>
            </a:pP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4" name="Picture 10" descr="https://photos-4.dropbox.com/t/2/AAD-j_33AFdo_vaGexnMtt7f6uP1Ej4gRB44WiQ_N1HIYQ/12/1380689/png/32x32/3/1490310000/0/2/grid_icon_grayoutline.png/EOnCvsYDGJjoDiAHKAc/q6xQSaEzpVvcECf27kxf59t53jokYbTPabsQGdguDGs?dl=0&amp;size=800x600&amp;size_mode=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198" y="261115"/>
            <a:ext cx="726725" cy="7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Modeling Results – New England</a:t>
            </a:r>
          </a:p>
        </p:txBody>
      </p:sp>
      <p:sp>
        <p:nvSpPr>
          <p:cNvPr id="244" name="Shape 24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311" y="1532180"/>
            <a:ext cx="6393378" cy="466200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Accelerated Scenario</a:t>
            </a:r>
            <a:endParaRPr dirty="0"/>
          </a:p>
        </p:txBody>
      </p:sp>
      <p:sp>
        <p:nvSpPr>
          <p:cNvPr id="262" name="Shape 26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Comparison of selected policy levers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13" y="2168831"/>
            <a:ext cx="8169861" cy="395733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Policy Recommendations</a:t>
            </a:r>
          </a:p>
        </p:txBody>
      </p:sp>
      <p:sp>
        <p:nvSpPr>
          <p:cNvPr id="265" name="Shape 26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Set stronger RPS targets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Strengthen RGGI targets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Expand carbon pricing to all sectors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Maintain or expand Energy Efficiency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Significant new efforts needed on electrification and demand management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Continue efforts to reform grid planning and modernization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Align utility incentives with policy goals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xfrm>
            <a:off x="457200" y="2904957"/>
            <a:ext cx="8229600" cy="334047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Restructuring Roundtable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March 24, 2017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Boston, MA</a:t>
            </a:r>
          </a:p>
          <a:p>
            <a:pPr>
              <a:defRPr>
                <a:solidFill>
                  <a:srgbClr val="FFFFFF"/>
                </a:solidFill>
              </a:defRPr>
            </a:pPr>
            <a:endParaRPr/>
          </a:p>
          <a:p>
            <a:pPr>
              <a:defRPr>
                <a:solidFill>
                  <a:srgbClr val="FFFFFF"/>
                </a:solidFill>
              </a:defRPr>
            </a:pPr>
            <a:r>
              <a:t>Jamie Howland </a:t>
            </a:r>
            <a:br/>
            <a:r>
              <a:t>Director, Climate and Energy Analysis Center</a:t>
            </a:r>
          </a:p>
        </p:txBody>
      </p:sp>
      <p:pic>
        <p:nvPicPr>
          <p:cNvPr id="1026" name="Picture 2" descr="https://photos-3.dropbox.com/t/2/AACpl6s88cihHQjVeErRVv4Xjar7o-CaUoOX0AQKHDe1Pg/12/1380689/png/32x32/3/1490310000/0/2/transportation_icon_grayoutline.png/EOnCvsYDGJjoDiAHKAc/VtthXOel78KBwY91Cj--gj-SxJO4nzr-pU2Xf0E9keY?dl=0&amp;size=800x600&amp;size_mode=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68" y="5509117"/>
            <a:ext cx="733071" cy="73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hotos-3.dropbox.com/t/2/AAAFT7Kgq6__vkiF_cYqg-FDkx6Z8tS8-d-h-mfXT3x3zQ/12/1380689/png/32x32/3/1490310000/0/2/buildings_icon_grayoutline.png/EOnCvsYDGJjoDiAHKAc/RjPrke8cG3noV3y7J4gy2WwK4tIFqJfJLT02_sndb9w?dl=0&amp;size=800x600&amp;size_mode=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92" y="5509117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hotos-1.dropbox.com/t/2/AAAPb1pRONTzxAogqpWgXTNFmV3IWWzWAk4cyCDiISChTw/12/1380689/png/32x32/3/1490310000/0/2/generation_icon_grayoutline.png/EOnCvsYDGJjoDiAHKAc/Dx9dGz5zG8ikOaCWxWpnPOYXWKx9e1UHHqfvnHRXf8M?dl=0&amp;size=800x600&amp;size_mode=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56" y="5513912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hotos-4.dropbox.com/t/2/AAD-j_33AFdo_vaGexnMtt7f6uP1Ej4gRB44WiQ_N1HIYQ/12/1380689/png/32x32/3/1490310000/0/2/grid_icon_grayoutline.png/EOnCvsYDGJjoDiAHKAc/q6xQSaEzpVvcECf27kxf59t53jokYbTPabsQGdguDGs?dl=0&amp;size=800x600&amp;size_mode=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20" y="5513912"/>
            <a:ext cx="726725" cy="7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Conclusions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Deep emissions results are possible with current and emerging technologies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Leading states have demonstrated good progress on many of the pieces needed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States need to do more to build full market penetration of these clean technologies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tos-3.dropbox.com/t/2/AACpl6s88cihHQjVeErRVv4Xjar7o-CaUoOX0AQKHDe1Pg/12/1380689/png/32x32/3/1490310000/0/2/transportation_icon_grayoutline.png/EOnCvsYDGJjoDiAHKAc/VtthXOel78KBwY91Cj--gj-SxJO4nzr-pU2Xf0E9keY?dl=0&amp;size=800x600&amp;size_mode=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13" y="4730183"/>
            <a:ext cx="733071" cy="73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photos-3.dropbox.com/t/2/AAAFT7Kgq6__vkiF_cYqg-FDkx6Z8tS8-d-h-mfXT3x3zQ/12/1380689/png/32x32/3/1490310000/0/2/buildings_icon_grayoutline.png/EOnCvsYDGJjoDiAHKAc/RjPrke8cG3noV3y7J4gy2WwK4tIFqJfJLT02_sndb9w?dl=0&amp;size=800x600&amp;size_mode=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37" y="4730183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photos-1.dropbox.com/t/2/AAAPb1pRONTzxAogqpWgXTNFmV3IWWzWAk4cyCDiISChTw/12/1380689/png/32x32/3/1490310000/0/2/generation_icon_grayoutline.png/EOnCvsYDGJjoDiAHKAc/Dx9dGz5zG8ikOaCWxWpnPOYXWKx9e1UHHqfvnHRXf8M?dl=0&amp;size=800x600&amp;size_mode=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301" y="473497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photos-4.dropbox.com/t/2/AAD-j_33AFdo_vaGexnMtt7f6uP1Ej4gRB44WiQ_N1HIYQ/12/1380689/png/32x32/3/1490310000/0/2/grid_icon_grayoutline.png/EOnCvsYDGJjoDiAHKAc/q6xQSaEzpVvcECf27kxf59t53jokYbTPabsQGdguDGs?dl=0&amp;size=800x600&amp;size_mode=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465" y="4734978"/>
            <a:ext cx="726725" cy="7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Climate Goals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xfrm>
            <a:off x="457200" y="2052885"/>
            <a:ext cx="8229600" cy="40732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l"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dirty="0"/>
              <a:t>Scientific Consensus</a:t>
            </a:r>
            <a:r>
              <a:rPr lang="en-US" dirty="0"/>
              <a:t> is generally 80% GHG emissions reductions by 2050</a:t>
            </a:r>
            <a:endParaRPr dirty="0"/>
          </a:p>
          <a:p>
            <a:pPr marL="342900" indent="-342900" algn="l"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dirty="0"/>
              <a:t>State-level </a:t>
            </a:r>
            <a:r>
              <a:rPr lang="en-US" dirty="0"/>
              <a:t>emissions limits reflect this</a:t>
            </a:r>
          </a:p>
          <a:p>
            <a:pPr marL="342900" indent="-342900" algn="l"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lang="en-US" dirty="0"/>
              <a:t>Questions that need to be asked:</a:t>
            </a:r>
          </a:p>
          <a:p>
            <a:pPr marL="1126671" lvl="1" indent="-342900"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lang="en-US" sz="2600" dirty="0">
                <a:solidFill>
                  <a:srgbClr val="FFFFFF"/>
                </a:solidFill>
              </a:rPr>
              <a:t>How much clean energy are states on track to adopt?</a:t>
            </a:r>
          </a:p>
          <a:p>
            <a:pPr marL="1126671" lvl="1" indent="-342900"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lang="en-US" sz="2600" dirty="0">
                <a:solidFill>
                  <a:srgbClr val="FFFFFF"/>
                </a:solidFill>
              </a:rPr>
              <a:t>What technologies have the greatest impact?</a:t>
            </a:r>
          </a:p>
          <a:p>
            <a:pPr marL="1126671" lvl="1" indent="-342900"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lang="en-US" sz="2600" dirty="0">
                <a:solidFill>
                  <a:srgbClr val="FFFFFF"/>
                </a:solidFill>
              </a:rPr>
              <a:t>What emissions reductions will be achieved?</a:t>
            </a:r>
            <a:endParaRPr sz="2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The LEAP Model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FFFFFF"/>
                </a:solidFill>
              </a:rPr>
              <a:t>L</a:t>
            </a:r>
            <a:r>
              <a:rPr lang="en-US" dirty="0">
                <a:solidFill>
                  <a:srgbClr val="FFFFFF"/>
                </a:solidFill>
              </a:rPr>
              <a:t>ong-range </a:t>
            </a:r>
            <a:r>
              <a:rPr lang="en-US" u="sng" dirty="0">
                <a:solidFill>
                  <a:srgbClr val="FFFFFF"/>
                </a:solidFill>
              </a:rPr>
              <a:t>E</a:t>
            </a:r>
            <a:r>
              <a:rPr lang="en-US" dirty="0">
                <a:solidFill>
                  <a:srgbClr val="FFFFFF"/>
                </a:solidFill>
              </a:rPr>
              <a:t>nergy </a:t>
            </a:r>
            <a:r>
              <a:rPr lang="en-US" u="sng" dirty="0">
                <a:solidFill>
                  <a:srgbClr val="FFFFFF"/>
                </a:solidFill>
              </a:rPr>
              <a:t>A</a:t>
            </a:r>
            <a:r>
              <a:rPr lang="en-US" dirty="0">
                <a:solidFill>
                  <a:srgbClr val="FFFFFF"/>
                </a:solidFill>
              </a:rPr>
              <a:t>lternatives </a:t>
            </a:r>
            <a:r>
              <a:rPr lang="en-US" u="sng" dirty="0">
                <a:solidFill>
                  <a:srgbClr val="FFFFFF"/>
                </a:solidFill>
              </a:rPr>
              <a:t>P</a:t>
            </a:r>
            <a:r>
              <a:rPr lang="en-US" dirty="0">
                <a:solidFill>
                  <a:srgbClr val="FFFFFF"/>
                </a:solidFill>
              </a:rPr>
              <a:t>lanning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Integrated scenario-based modeling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Models entire energy system, consumption, emissions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All sectors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Modeling Overview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Populate model with regional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Build baseline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Construct policy scenarios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Baseline Development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Largely based on 2016 AEO and EIA SEDS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Includes phase 2 standards for diesel trucks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Added ISO New England and NY ISO forecasts</a:t>
            </a:r>
          </a:p>
          <a:p>
            <a:pPr marL="1126671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Continued on trendline to 2030 when needed</a:t>
            </a:r>
          </a:p>
          <a:p>
            <a:pPr marL="1126671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Adjusted for:</a:t>
            </a:r>
          </a:p>
          <a:p>
            <a:pPr marL="15621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NY CES</a:t>
            </a:r>
          </a:p>
          <a:p>
            <a:pPr marL="15621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New Rhode Island RPS level</a:t>
            </a:r>
          </a:p>
          <a:p>
            <a:pPr marL="15621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Hydro import authorizations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Policy Scenario</a:t>
            </a:r>
            <a:r>
              <a:rPr lang="en-US" dirty="0"/>
              <a:t>s</a:t>
            </a:r>
            <a:r>
              <a:rPr dirty="0"/>
              <a:t> - Overview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Two policy scenarios</a:t>
            </a:r>
          </a:p>
          <a:p>
            <a:pPr marL="1126671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Primary</a:t>
            </a:r>
          </a:p>
          <a:p>
            <a:pPr marL="15621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Achieves 45% emissions reduction (from 1990) by 2030</a:t>
            </a:r>
          </a:p>
          <a:p>
            <a:pPr marL="15621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This is the point on the straight-line path from today to 80% by 2050</a:t>
            </a:r>
          </a:p>
          <a:p>
            <a:pPr marL="1126671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Accelerated</a:t>
            </a:r>
          </a:p>
          <a:p>
            <a:pPr marL="15621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50% emissions reduction by 2030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Scenario components generated using existing data, other forecasts, emerging trends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Policy Scenario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Policy levers are the same in both scenarios</a:t>
            </a:r>
          </a:p>
          <a:p>
            <a:pPr marL="1126671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Energy Efficiency</a:t>
            </a:r>
          </a:p>
          <a:p>
            <a:pPr marL="1126671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Vehicle Electrification</a:t>
            </a:r>
          </a:p>
          <a:p>
            <a:pPr marL="1126671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Locational efficiency (VMT reductions)</a:t>
            </a:r>
          </a:p>
          <a:p>
            <a:pPr marL="1126671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Fossil heating and water heating electrification </a:t>
            </a:r>
          </a:p>
          <a:p>
            <a:pPr marL="1126671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Renewables</a:t>
            </a:r>
          </a:p>
          <a:p>
            <a:pPr marL="1126671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Grid flexibility (storage and demand management)</a:t>
            </a:r>
          </a:p>
          <a:p>
            <a:pPr marL="1126671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A few smaller levers – waste management, solar hot water, </a:t>
            </a:r>
            <a:r>
              <a:rPr lang="en-US" sz="2400" dirty="0" err="1">
                <a:solidFill>
                  <a:srgbClr val="FFFFFF"/>
                </a:solidFill>
              </a:rPr>
              <a:t>etc</a:t>
            </a:r>
            <a:endParaRPr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102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Primary Scenario</a:t>
            </a:r>
            <a:endParaRPr dirty="0"/>
          </a:p>
        </p:txBody>
      </p:sp>
      <p:sp>
        <p:nvSpPr>
          <p:cNvPr id="262" name="Shape 26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Comparison of selected policy levers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04" y="2077174"/>
            <a:ext cx="9147526" cy="449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761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PA-CFP PPT">
  <a:themeElements>
    <a:clrScheme name="APA-CFP PPT">
      <a:dk1>
        <a:srgbClr val="004271"/>
      </a:dk1>
      <a:lt1>
        <a:srgbClr val="717171"/>
      </a:lt1>
      <a:dk2>
        <a:srgbClr val="A7A7A7"/>
      </a:dk2>
      <a:lt2>
        <a:srgbClr val="535353"/>
      </a:lt2>
      <a:accent1>
        <a:srgbClr val="22A8E1"/>
      </a:accent1>
      <a:accent2>
        <a:srgbClr val="7BD95B"/>
      </a:accent2>
      <a:accent3>
        <a:srgbClr val="B8E4FA"/>
      </a:accent3>
      <a:accent4>
        <a:srgbClr val="F5E478"/>
      </a:accent4>
      <a:accent5>
        <a:srgbClr val="5BD9AF"/>
      </a:accent5>
      <a:accent6>
        <a:srgbClr val="004271"/>
      </a:accent6>
      <a:hlink>
        <a:srgbClr val="0000FF"/>
      </a:hlink>
      <a:folHlink>
        <a:srgbClr val="FF00FF"/>
      </a:folHlink>
    </a:clrScheme>
    <a:fontScheme name="APA-CFP PP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PA-CFP PP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PA-CFP PPT">
  <a:themeElements>
    <a:clrScheme name="APA-CFP PP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2A8E1"/>
      </a:accent1>
      <a:accent2>
        <a:srgbClr val="7BD95B"/>
      </a:accent2>
      <a:accent3>
        <a:srgbClr val="B8E4FA"/>
      </a:accent3>
      <a:accent4>
        <a:srgbClr val="F5E478"/>
      </a:accent4>
      <a:accent5>
        <a:srgbClr val="5BD9AF"/>
      </a:accent5>
      <a:accent6>
        <a:srgbClr val="004271"/>
      </a:accent6>
      <a:hlink>
        <a:srgbClr val="0000FF"/>
      </a:hlink>
      <a:folHlink>
        <a:srgbClr val="FF00FF"/>
      </a:folHlink>
    </a:clrScheme>
    <a:fontScheme name="APA-CFP PP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PA-CFP PP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518</Words>
  <Application>Microsoft Macintosh PowerPoint</Application>
  <PresentationFormat>On-screen Show (4:3)</PresentationFormat>
  <Paragraphs>94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Helvetica Neue</vt:lpstr>
      <vt:lpstr>Arial</vt:lpstr>
      <vt:lpstr>APA-CFP PPT</vt:lpstr>
      <vt:lpstr>PowerPoint Presentation</vt:lpstr>
      <vt:lpstr>PowerPoint Presentation</vt:lpstr>
      <vt:lpstr>Climate Goals</vt:lpstr>
      <vt:lpstr>The LEAP Model</vt:lpstr>
      <vt:lpstr>Modeling Overview</vt:lpstr>
      <vt:lpstr>Baseline Development</vt:lpstr>
      <vt:lpstr>Policy Scenarios - Overview</vt:lpstr>
      <vt:lpstr>Policy Scenarios</vt:lpstr>
      <vt:lpstr>Primary Scenario</vt:lpstr>
      <vt:lpstr>Primary Scenario - Transportation</vt:lpstr>
      <vt:lpstr>Primary Scenario - Buildings</vt:lpstr>
      <vt:lpstr>Primary Scenario - Generation</vt:lpstr>
      <vt:lpstr>Primary Scenario - Generation</vt:lpstr>
      <vt:lpstr>Primary Scenario - Generation</vt:lpstr>
      <vt:lpstr>Primary Scenario - Generation</vt:lpstr>
      <vt:lpstr>Primary Scenario – Energy Grid</vt:lpstr>
      <vt:lpstr>Modeling Results – New England</vt:lpstr>
      <vt:lpstr>Accelerated Scenario</vt:lpstr>
      <vt:lpstr>Policy Recommendations</vt:lpstr>
      <vt:lpstr>Conclusions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JHowland</dc:creator>
  <cp:lastModifiedBy>Susan Rivo</cp:lastModifiedBy>
  <cp:revision>29</cp:revision>
  <cp:lastPrinted>2017-03-23T19:49:22Z</cp:lastPrinted>
  <dcterms:modified xsi:type="dcterms:W3CDTF">2017-03-23T20:45:45Z</dcterms:modified>
</cp:coreProperties>
</file>