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6" r:id="rId2"/>
    <p:sldId id="336" r:id="rId3"/>
    <p:sldId id="330" r:id="rId4"/>
    <p:sldId id="332" r:id="rId5"/>
    <p:sldId id="333" r:id="rId6"/>
    <p:sldId id="335" r:id="rId7"/>
    <p:sldId id="334" r:id="rId8"/>
    <p:sldId id="337" r:id="rId9"/>
    <p:sldId id="338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2FB"/>
    <a:srgbClr val="999999"/>
    <a:srgbClr val="76339B"/>
    <a:srgbClr val="B4B6B3"/>
    <a:srgbClr val="085226"/>
    <a:srgbClr val="0F6733"/>
    <a:srgbClr val="197A42"/>
    <a:srgbClr val="FCA621"/>
    <a:srgbClr val="FF7E00"/>
    <a:srgbClr val="FF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3" autoAdjust="0"/>
    <p:restoredTop sz="94730" autoAdjust="0"/>
  </p:normalViewPr>
  <p:slideViewPr>
    <p:cSldViewPr>
      <p:cViewPr>
        <p:scale>
          <a:sx n="100" d="100"/>
          <a:sy n="100" d="100"/>
        </p:scale>
        <p:origin x="-2148" y="-462"/>
      </p:cViewPr>
      <p:guideLst>
        <p:guide orient="horz" pos="244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216" y="26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58E080-4CF5-DA4A-9651-4E11928DA0E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30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45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54214-F269-834C-8859-AE56B31856C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46027-FC1B-4147-B07E-85514A9C84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3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auto"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 userDrawn="1"/>
        </p:nvSpPr>
        <p:spPr bwMode="gray">
          <a:xfrm>
            <a:off x="9144000" y="0"/>
            <a:ext cx="2286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726668"/>
            <a:ext cx="5791200" cy="35779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1800">
                <a:solidFill>
                  <a:srgbClr val="004792"/>
                </a:solidFill>
                <a:effectLst/>
                <a:latin typeface="Calibri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23"/>
          <p:cNvSpPr txBox="1">
            <a:spLocks noChangeArrowheads="1"/>
          </p:cNvSpPr>
          <p:nvPr userDrawn="1"/>
        </p:nvSpPr>
        <p:spPr bwMode="auto">
          <a:xfrm>
            <a:off x="8610600" y="6685280"/>
            <a:ext cx="3698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fld id="{B2C5CB95-9817-1947-838C-B47211A7713A}" type="slidenum">
              <a:rPr lang="en-US" sz="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 algn="r"/>
              <a:t>‹#›</a:t>
            </a:fld>
            <a:r>
              <a:rPr lang="en-US" sz="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 sz="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6629400" y="6685280"/>
            <a:ext cx="2008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CONFIDENTIAL      |</a:t>
            </a:r>
            <a:endParaRPr lang="en-US" sz="8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514600" y="5284113"/>
            <a:ext cx="5791200" cy="487313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2800">
                <a:solidFill>
                  <a:schemeClr val="tx1"/>
                </a:solidFill>
                <a:effectLst/>
                <a:latin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7680"/>
            <a:ext cx="6250142" cy="3873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1620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191000" cy="17243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191000" cy="17243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28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159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auto">
          <a:xfrm>
            <a:off x="8610600" y="6685280"/>
            <a:ext cx="3698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fld id="{B2C5CB95-9817-1947-838C-B47211A7713A}" type="slidenum">
              <a:rPr lang="en-US" sz="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/>
              <a:t>‹#›</a:t>
            </a:fld>
            <a:r>
              <a:rPr lang="en-US" sz="8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endParaRPr lang="en-US" sz="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6629400" y="6685280"/>
            <a:ext cx="2008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8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CONFIDENTIAL      |</a:t>
            </a:r>
            <a:endParaRPr lang="en-US" sz="8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428754"/>
            <a:ext cx="65549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5" r:id="rId4"/>
    <p:sldLayoutId id="2147483666" r:id="rId5"/>
    <p:sldLayoutId id="2147483672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ts val="500"/>
        </a:spcBef>
        <a:spcAft>
          <a:spcPts val="500"/>
        </a:spcAft>
        <a:buClr>
          <a:schemeClr val="accent4"/>
        </a:buClr>
        <a:buSzPct val="65000"/>
        <a:buFont typeface="Wingdings" charset="2"/>
        <a:buChar char="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lnSpc>
          <a:spcPct val="95000"/>
        </a:lnSpc>
        <a:spcBef>
          <a:spcPct val="0"/>
        </a:spcBef>
        <a:spcAft>
          <a:spcPts val="500"/>
        </a:spcAft>
        <a:buClr>
          <a:schemeClr val="accent4"/>
        </a:buClr>
        <a:buChar char="–"/>
        <a:defRPr>
          <a:solidFill>
            <a:schemeClr val="tx1"/>
          </a:solidFill>
          <a:latin typeface="Calibri"/>
          <a:ea typeface="ＭＳ Ｐゴシック" pitchFamily="23" charset="-128"/>
          <a:cs typeface="Calibri"/>
        </a:defRPr>
      </a:lvl2pPr>
      <a:lvl3pPr marL="1143000" indent="-228600" algn="l" rtl="0" eaLnBrk="0" fontAlgn="base" hangingPunct="0">
        <a:lnSpc>
          <a:spcPct val="95000"/>
        </a:lnSpc>
        <a:spcBef>
          <a:spcPct val="0"/>
        </a:spcBef>
        <a:spcAft>
          <a:spcPts val="500"/>
        </a:spcAft>
        <a:buClr>
          <a:schemeClr val="accent4"/>
        </a:buClr>
        <a:buChar char="•"/>
        <a:defRPr sz="1600">
          <a:solidFill>
            <a:schemeClr val="tx1"/>
          </a:solidFill>
          <a:latin typeface="Calibri"/>
          <a:ea typeface="ＭＳ Ｐゴシック" pitchFamily="23" charset="-128"/>
          <a:cs typeface="Calibri"/>
        </a:defRPr>
      </a:lvl3pPr>
      <a:lvl4pPr marL="1600200" indent="-228600" algn="l" rtl="0" eaLnBrk="0" fontAlgn="base" hangingPunct="0">
        <a:lnSpc>
          <a:spcPct val="95000"/>
        </a:lnSpc>
        <a:spcBef>
          <a:spcPct val="0"/>
        </a:spcBef>
        <a:spcAft>
          <a:spcPts val="500"/>
        </a:spcAft>
        <a:buClr>
          <a:schemeClr val="accent4"/>
        </a:buClr>
        <a:buChar char="–"/>
        <a:defRPr sz="1600">
          <a:solidFill>
            <a:schemeClr val="tx1"/>
          </a:solidFill>
          <a:latin typeface="Calibri"/>
          <a:ea typeface="ＭＳ Ｐゴシック" pitchFamily="23" charset="-128"/>
          <a:cs typeface="Calibri"/>
        </a:defRPr>
      </a:lvl4pPr>
      <a:lvl5pPr marL="2057400" indent="-228600" algn="l" rtl="0" eaLnBrk="0" fontAlgn="base" hangingPunct="0">
        <a:lnSpc>
          <a:spcPct val="95000"/>
        </a:lnSpc>
        <a:spcBef>
          <a:spcPct val="0"/>
        </a:spcBef>
        <a:spcAft>
          <a:spcPts val="500"/>
        </a:spcAft>
        <a:buClr>
          <a:schemeClr val="accent4"/>
        </a:buClr>
        <a:buChar char="»"/>
        <a:defRPr sz="1600">
          <a:solidFill>
            <a:schemeClr val="tx1"/>
          </a:solidFill>
          <a:latin typeface="Calibri"/>
          <a:ea typeface="ＭＳ Ｐゴシック" pitchFamily="23" charset="-128"/>
          <a:cs typeface="Calibri"/>
        </a:defRPr>
      </a:lvl5pPr>
      <a:lvl6pPr marL="25146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6pPr>
      <a:lvl7pPr marL="29718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7pPr>
      <a:lvl8pPr marL="34290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8pPr>
      <a:lvl9pPr marL="38862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1"/>
          <p:cNvSpPr>
            <a:spLocks noGrp="1" noChangeArrowheads="1"/>
          </p:cNvSpPr>
          <p:nvPr>
            <p:ph type="ctrTitle"/>
          </p:nvPr>
        </p:nvSpPr>
        <p:spPr>
          <a:xfrm>
            <a:off x="1600200" y="4861122"/>
            <a:ext cx="6705600" cy="1463478"/>
          </a:xfrm>
        </p:spPr>
        <p:txBody>
          <a:bodyPr/>
          <a:lstStyle/>
          <a:p>
            <a:r>
              <a:rPr lang="en-US" dirty="0" smtClean="0"/>
              <a:t>Wind Energy in Distributed Power Systems</a:t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000" dirty="0" smtClean="0"/>
              <a:t>John B. Howe, Director of Public Affairs</a:t>
            </a:r>
            <a:br>
              <a:rPr lang="en-US" sz="2000" dirty="0" smtClean="0"/>
            </a:br>
            <a:r>
              <a:rPr lang="en-US" sz="2000" dirty="0" smtClean="0"/>
              <a:t>Massachusetts Regulatory Roundtable – 131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Session</a:t>
            </a:r>
            <a:br>
              <a:rPr lang="en-US" sz="2000" dirty="0" smtClean="0"/>
            </a:br>
            <a:r>
              <a:rPr lang="en-US" sz="2000" dirty="0" smtClean="0"/>
              <a:t>Boston, Massachusetts – October 26, 2012</a:t>
            </a:r>
          </a:p>
        </p:txBody>
      </p:sp>
    </p:spTree>
    <p:extLst>
      <p:ext uri="{BB962C8B-B14F-4D97-AF65-F5344CB8AC3E}">
        <p14:creationId xmlns:p14="http://schemas.microsoft.com/office/powerpoint/2010/main" val="1312024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6250142" cy="443198"/>
          </a:xfrm>
        </p:spPr>
        <p:txBody>
          <a:bodyPr/>
          <a:lstStyle/>
          <a:p>
            <a:r>
              <a:rPr lang="en-US" dirty="0" smtClean="0"/>
              <a:t>US Wind Energy Faces an Enormous Opportunity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8" y="1089547"/>
            <a:ext cx="410307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447800"/>
            <a:ext cx="4038600" cy="480131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80% CO2 reduction by 2050 implies and enormous need for </a:t>
            </a:r>
            <a:r>
              <a:rPr lang="en-US" u="sng" dirty="0" smtClean="0">
                <a:solidFill>
                  <a:schemeClr val="tx1"/>
                </a:solidFill>
                <a:latin typeface="Calibri"/>
                <a:cs typeface="Calibri"/>
              </a:rPr>
              <a:t>all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forms of renewable energy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Experience worldwide indicates wind can provide up to ≈20% of grid energy without unacceptable impacts on reliability and grid integration costs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USDOE has proposed a target of 20% wind penetration by 2030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…But as of today (2012), nationwide, wind provides only ≈3.5% of all kwh (although much higher in some states, e.g., ≈19% in Iowa)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9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46066"/>
            <a:ext cx="6477000" cy="794064"/>
          </a:xfrm>
        </p:spPr>
        <p:txBody>
          <a:bodyPr/>
          <a:lstStyle/>
          <a:p>
            <a:r>
              <a:rPr lang="en-US" dirty="0" smtClean="0"/>
              <a:t>US Wind Energy Faces a Big Geographic Challenge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3738" r="935" b="1844"/>
          <a:stretch/>
        </p:blipFill>
        <p:spPr>
          <a:xfrm>
            <a:off x="152400" y="1676400"/>
            <a:ext cx="4419600" cy="2795341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4800600" y="1752600"/>
            <a:ext cx="3961661" cy="2739866"/>
            <a:chOff x="990600" y="76200"/>
            <a:chExt cx="7999576" cy="5486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8" t="4362" r="1599" b="24735"/>
            <a:stretch/>
          </p:blipFill>
          <p:spPr>
            <a:xfrm>
              <a:off x="1213503" y="299102"/>
              <a:ext cx="7776673" cy="486255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3000" y="3810000"/>
              <a:ext cx="1143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4114800"/>
              <a:ext cx="1143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0" y="28956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3244553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39340" y="76200"/>
              <a:ext cx="379006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1659" y="1219200"/>
            <a:ext cx="8580682" cy="400110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Wind is the lowest-cost and most technologically-mature renewable resource…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161" y="4572000"/>
            <a:ext cx="2913619" cy="338554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US Population Density by County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8125" y="4538246"/>
            <a:ext cx="2811475" cy="338554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US Average Annual Wind Speed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6007" y="5029200"/>
            <a:ext cx="7354194" cy="400110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…but this resource is most abundant where local demand is lowest!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5638801"/>
            <a:ext cx="9133840" cy="973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New solutions are needed to extend wind energy into geographies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where siting large utility 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turbines is infeasible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914400"/>
            <a:ext cx="8915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Developer and manufacturer of high-efficiency wind turbine technologies</a:t>
            </a:r>
          </a:p>
          <a:p>
            <a:pPr marL="731520" lvl="1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Founded in 2007</a:t>
            </a:r>
          </a:p>
          <a:p>
            <a:pPr marL="731520" lvl="1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Headquartered in Waltham, MA</a:t>
            </a:r>
          </a:p>
          <a:p>
            <a:pPr marL="731520" lvl="1" indent="-27432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±80 employees worldwide</a:t>
            </a:r>
          </a:p>
          <a:p>
            <a:pPr marL="27432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Core expertise in wind, aerospace, manufacturing complex engineered products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Strong IP position (200+ patent applications, with 19 awarded)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&gt;$140M of funding to date includes prestigious awards:</a:t>
            </a:r>
          </a:p>
          <a:p>
            <a:pPr marL="731520" lvl="1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2008 – MIT CEEP &amp; ICE (now Cleantech Open Northeast) Winner</a:t>
            </a:r>
          </a:p>
          <a:p>
            <a:pPr marL="731520" lvl="1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2009 –                    $8.3 million award</a:t>
            </a:r>
          </a:p>
          <a:p>
            <a:pPr marL="731520" lvl="1" indent="-27432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2010 – Mass CEC provided $3M financing package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Blue chip private investors:</a:t>
            </a:r>
          </a:p>
          <a:p>
            <a:pPr marL="731520" lvl="1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Kleiner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Perkins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Caufield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&amp; Byers</a:t>
            </a:r>
          </a:p>
          <a:p>
            <a:pPr marL="731520" lvl="1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Vantage Point Venture Partners</a:t>
            </a:r>
          </a:p>
          <a:p>
            <a:pPr marL="731520" lvl="1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Goldman Sachs</a:t>
            </a:r>
          </a:p>
          <a:p>
            <a:pPr marL="731520" lvl="1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Technology Ventures</a:t>
            </a:r>
          </a:p>
          <a:p>
            <a:pPr marL="731520" lvl="1" indent="-27432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Plus several  strategic investors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9200" y="4343400"/>
            <a:ext cx="3614447" cy="1511400"/>
            <a:chOff x="5148554" y="4724400"/>
            <a:chExt cx="3614447" cy="15114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554" y="4768008"/>
              <a:ext cx="718847" cy="71884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9" name="Picture 13" descr="Goldman Sach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346" y="4724400"/>
              <a:ext cx="838655" cy="83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http://www.targegen.com/img/logo_vpvp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77155" y="5544778"/>
              <a:ext cx="2971800" cy="69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http://www.technologypartners.com/images/Picture._r2_c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67327" y="4852330"/>
              <a:ext cx="1677308" cy="710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arpa-e_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581400"/>
            <a:ext cx="914400" cy="2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304800"/>
            <a:ext cx="6554940" cy="446276"/>
          </a:xfrm>
        </p:spPr>
        <p:txBody>
          <a:bodyPr/>
          <a:lstStyle/>
          <a:p>
            <a:r>
              <a:rPr lang="en-US" dirty="0" smtClean="0"/>
              <a:t>FloDesign Wind Turbine:</a:t>
            </a:r>
            <a:r>
              <a:rPr lang="en-US" baseline="0" dirty="0" smtClean="0"/>
              <a:t>  Corporate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19590"/>
            <a:ext cx="1991901" cy="33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0"/>
          <p:cNvGrpSpPr/>
          <p:nvPr/>
        </p:nvGrpSpPr>
        <p:grpSpPr>
          <a:xfrm>
            <a:off x="609600" y="4267200"/>
            <a:ext cx="1981200" cy="914400"/>
            <a:chOff x="5997134" y="4821061"/>
            <a:chExt cx="2232466" cy="1025226"/>
          </a:xfrm>
        </p:grpSpPr>
        <p:pic>
          <p:nvPicPr>
            <p:cNvPr id="7" name="Picture 1" descr="http://www.richard-seaman.com/Wallpaper/Aircraft/Helicopters/SparklyOsprey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134" y="4821061"/>
              <a:ext cx="2232466" cy="1025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6058663" y="4865413"/>
              <a:ext cx="1004893" cy="29331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V-22 Osprey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76200" y="152400"/>
            <a:ext cx="8382000" cy="4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0" name="Picture 3" descr="C:\Users\rcunningham\Documents\Briza\Test Sites\Rutland\Site Install 5-17-10\100_03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1021" y="1022350"/>
            <a:ext cx="1972979" cy="4159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52578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Aerospace applications for noise &amp; infrared suppression, enhanced thrust, fuel economy (1970s-80s)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2578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First (1kW) in-field MEWT prototype, Central MA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(Dec 2009)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52578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First (100kW) commercial-scale MEWT prototype,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Deer Island, Boston, MA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(May 2011)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11" descr="C:\Users\JHowe\Desktop\NSD\113Q Post 112Q 110615 Backup to Add\113Q Canon Photos\110805 Deer Island\IMG_366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0" r="28120"/>
          <a:stretch/>
        </p:blipFill>
        <p:spPr bwMode="auto">
          <a:xfrm>
            <a:off x="5977758" y="1022352"/>
            <a:ext cx="2480442" cy="4159248"/>
          </a:xfrm>
          <a:prstGeom prst="rect">
            <a:avLst/>
          </a:prstGeom>
          <a:noFill/>
          <a:ex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80966"/>
            <a:ext cx="6554940" cy="794064"/>
          </a:xfrm>
        </p:spPr>
        <p:txBody>
          <a:bodyPr/>
          <a:lstStyle/>
          <a:p>
            <a:r>
              <a:rPr lang="en-US" dirty="0" smtClean="0"/>
              <a:t>Mixer</a:t>
            </a:r>
            <a:r>
              <a:rPr lang="en-US" baseline="0" dirty="0" smtClean="0"/>
              <a:t> Ejector Wind Turbine:</a:t>
            </a:r>
            <a:br>
              <a:rPr lang="en-US" baseline="0" dirty="0" smtClean="0"/>
            </a:br>
            <a:r>
              <a:rPr lang="en-US" baseline="0" dirty="0" smtClean="0"/>
              <a:t>A Proven Technology – In a New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717900" y="1181600"/>
            <a:ext cx="2620839" cy="3276600"/>
            <a:chOff x="4953000" y="1828800"/>
            <a:chExt cx="2620839" cy="3276600"/>
          </a:xfrm>
        </p:grpSpPr>
        <p:pic>
          <p:nvPicPr>
            <p:cNvPr id="16" name="Picture 15" descr="FloDesign-Slide-4.jpg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3000" y="1828800"/>
              <a:ext cx="2620839" cy="323618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6096000" y="4572000"/>
              <a:ext cx="457200" cy="5334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1" y="152400"/>
            <a:ext cx="7634776" cy="637524"/>
          </a:xfrm>
        </p:spPr>
        <p:txBody>
          <a:bodyPr/>
          <a:lstStyle/>
          <a:p>
            <a:r>
              <a:rPr lang="en-US" dirty="0" smtClean="0"/>
              <a:t>Mixer Ejector Wind Turbine Technology:  How It Works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80100" y="3848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1"/>
                </a:solidFill>
                <a:latin typeface="Calibri"/>
                <a:cs typeface="Calibri"/>
              </a:rPr>
              <a:t>Mixer Lobes</a:t>
            </a:r>
            <a:endParaRPr lang="en-US" sz="12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2900" y="4305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1"/>
                </a:solidFill>
                <a:latin typeface="Calibri"/>
                <a:cs typeface="Calibri"/>
              </a:rPr>
              <a:t>Ejector Shroud</a:t>
            </a:r>
            <a:endParaRPr lang="en-US" sz="12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5100" y="11816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1"/>
                </a:solidFill>
                <a:latin typeface="Calibri"/>
                <a:cs typeface="Calibri"/>
              </a:rPr>
              <a:t>Fast Air Deflected In</a:t>
            </a:r>
            <a:endParaRPr lang="en-US" sz="12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5900" y="368839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4792"/>
                </a:solidFill>
                <a:latin typeface="Calibri"/>
                <a:cs typeface="Calibri"/>
              </a:rPr>
              <a:t>Air Flowing Through Rotor:</a:t>
            </a:r>
          </a:p>
          <a:p>
            <a:pPr marL="173038" indent="-173038" algn="l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Slows as Energy Is Extracted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1" name="Freeform 9"/>
          <p:cNvSpPr>
            <a:spLocks/>
          </p:cNvSpPr>
          <p:nvPr/>
        </p:nvSpPr>
        <p:spPr bwMode="gray">
          <a:xfrm rot="5400000">
            <a:off x="7584800" y="3124700"/>
            <a:ext cx="685800" cy="762000"/>
          </a:xfrm>
          <a:custGeom>
            <a:avLst/>
            <a:gdLst>
              <a:gd name="T0" fmla="*/ 0 w 2112"/>
              <a:gd name="T1" fmla="*/ 2147483647 h 384"/>
              <a:gd name="T2" fmla="*/ 0 w 2112"/>
              <a:gd name="T3" fmla="*/ 0 h 384"/>
              <a:gd name="T4" fmla="*/ 2147483647 w 2112"/>
              <a:gd name="T5" fmla="*/ 0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lnTo>
                  <a:pt x="0" y="0"/>
                </a:lnTo>
                <a:lnTo>
                  <a:pt x="2112" y="0"/>
                </a:lnTo>
              </a:path>
            </a:pathLst>
          </a:custGeom>
          <a:noFill/>
          <a:ln w="28575" cap="rnd" cmpd="sng" algn="ctr">
            <a:solidFill>
              <a:schemeClr val="tx1"/>
            </a:solidFill>
            <a:prstDash val="sysDot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2" name="Freeform 9"/>
          <p:cNvSpPr>
            <a:spLocks/>
          </p:cNvSpPr>
          <p:nvPr/>
        </p:nvSpPr>
        <p:spPr bwMode="gray">
          <a:xfrm rot="5400000">
            <a:off x="7280000" y="3658100"/>
            <a:ext cx="685800" cy="457200"/>
          </a:xfrm>
          <a:custGeom>
            <a:avLst/>
            <a:gdLst>
              <a:gd name="T0" fmla="*/ 0 w 2112"/>
              <a:gd name="T1" fmla="*/ 2147483647 h 384"/>
              <a:gd name="T2" fmla="*/ 0 w 2112"/>
              <a:gd name="T3" fmla="*/ 0 h 384"/>
              <a:gd name="T4" fmla="*/ 2147483647 w 2112"/>
              <a:gd name="T5" fmla="*/ 0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lnTo>
                  <a:pt x="0" y="0"/>
                </a:lnTo>
                <a:lnTo>
                  <a:pt x="2112" y="0"/>
                </a:lnTo>
              </a:path>
            </a:pathLst>
          </a:custGeom>
          <a:noFill/>
          <a:ln w="28575" cap="rnd" cmpd="sng" algn="ctr">
            <a:solidFill>
              <a:schemeClr val="tx1"/>
            </a:solidFill>
            <a:prstDash val="sysDot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0" name="Rectangle 49"/>
          <p:cNvSpPr/>
          <p:nvPr/>
        </p:nvSpPr>
        <p:spPr bwMode="auto">
          <a:xfrm>
            <a:off x="0" y="5638801"/>
            <a:ext cx="9133840" cy="973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Net result: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large (up to ≈3x) increase in  output per unit of swept area – and an all-in LCOE comparable to utility turbines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955900" y="1562600"/>
            <a:ext cx="1371600" cy="609600"/>
            <a:chOff x="4114800" y="2209800"/>
            <a:chExt cx="1371600" cy="609600"/>
          </a:xfrm>
        </p:grpSpPr>
        <p:sp>
          <p:nvSpPr>
            <p:cNvPr id="91" name="TextBox 90"/>
            <p:cNvSpPr txBox="1"/>
            <p:nvPr/>
          </p:nvSpPr>
          <p:spPr>
            <a:xfrm>
              <a:off x="4114800" y="22098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chemeClr val="accent1"/>
                  </a:solidFill>
                  <a:latin typeface="Calibri"/>
                  <a:cs typeface="Calibri"/>
                </a:rPr>
                <a:t>Mixer Shroud</a:t>
              </a:r>
              <a:endParaRPr lang="en-US" sz="1200" b="1" dirty="0">
                <a:solidFill>
                  <a:schemeClr val="accent1"/>
                </a:solidFill>
                <a:latin typeface="Calibri"/>
                <a:cs typeface="Calibri"/>
              </a:endParaRPr>
            </a:p>
          </p:txBody>
        </p:sp>
        <p:sp>
          <p:nvSpPr>
            <p:cNvPr id="92" name="Freeform 9"/>
            <p:cNvSpPr>
              <a:spLocks/>
            </p:cNvSpPr>
            <p:nvPr/>
          </p:nvSpPr>
          <p:spPr bwMode="gray">
            <a:xfrm rot="16200000">
              <a:off x="4991100" y="2324100"/>
              <a:ext cx="304800" cy="685800"/>
            </a:xfrm>
            <a:custGeom>
              <a:avLst/>
              <a:gdLst>
                <a:gd name="T0" fmla="*/ 0 w 2112"/>
                <a:gd name="T1" fmla="*/ 2147483647 h 384"/>
                <a:gd name="T2" fmla="*/ 0 w 2112"/>
                <a:gd name="T3" fmla="*/ 0 h 384"/>
                <a:gd name="T4" fmla="*/ 2147483647 w 2112"/>
                <a:gd name="T5" fmla="*/ 0 h 384"/>
                <a:gd name="T6" fmla="*/ 0 60000 65536"/>
                <a:gd name="T7" fmla="*/ 0 60000 65536"/>
                <a:gd name="T8" fmla="*/ 0 60000 65536"/>
                <a:gd name="T9" fmla="*/ 0 w 2112"/>
                <a:gd name="T10" fmla="*/ 0 h 384"/>
                <a:gd name="T11" fmla="*/ 2112 w 211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384">
                  <a:moveTo>
                    <a:pt x="0" y="384"/>
                  </a:moveTo>
                  <a:lnTo>
                    <a:pt x="0" y="0"/>
                  </a:lnTo>
                  <a:lnTo>
                    <a:pt x="2112" y="0"/>
                  </a:lnTo>
                </a:path>
              </a:pathLst>
            </a:custGeom>
            <a:noFill/>
            <a:ln w="28575" cap="rnd" cmpd="sng" algn="ctr">
              <a:solidFill>
                <a:schemeClr val="tx1"/>
              </a:solidFill>
              <a:prstDash val="sysDot"/>
              <a:round/>
              <a:headEnd type="arrow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4" cstate="print"/>
          <a:srcRect t="5294"/>
          <a:stretch/>
        </p:blipFill>
        <p:spPr bwMode="auto">
          <a:xfrm>
            <a:off x="1206475" y="1056290"/>
            <a:ext cx="1295400" cy="375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20675" y="510835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Mixer Shroud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73275" y="518455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Ejector Shroud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rot="5400000" flipH="1" flipV="1">
            <a:off x="857743" y="4454823"/>
            <a:ext cx="1154665" cy="1524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0"/>
          </p:cNvCxnSpPr>
          <p:nvPr/>
        </p:nvCxnSpPr>
        <p:spPr>
          <a:xfrm rot="16200000" flipV="1">
            <a:off x="1905493" y="3940473"/>
            <a:ext cx="1764266" cy="72389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596875" y="2048687"/>
            <a:ext cx="609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96875" y="3191687"/>
            <a:ext cx="609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6976" y="1295155"/>
            <a:ext cx="1790700" cy="207433"/>
          </a:xfrm>
          <a:custGeom>
            <a:avLst/>
            <a:gdLst>
              <a:gd name="connsiteX0" fmla="*/ 0 w 1790700"/>
              <a:gd name="connsiteY0" fmla="*/ 29633 h 207433"/>
              <a:gd name="connsiteX1" fmla="*/ 1143000 w 1790700"/>
              <a:gd name="connsiteY1" fmla="*/ 29633 h 207433"/>
              <a:gd name="connsiteX2" fmla="*/ 1790700 w 1790700"/>
              <a:gd name="connsiteY2" fmla="*/ 207433 h 20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0" h="207433">
                <a:moveTo>
                  <a:pt x="0" y="29633"/>
                </a:moveTo>
                <a:cubicBezTo>
                  <a:pt x="422275" y="14816"/>
                  <a:pt x="844550" y="0"/>
                  <a:pt x="1143000" y="29633"/>
                </a:cubicBezTo>
                <a:cubicBezTo>
                  <a:pt x="1441450" y="59266"/>
                  <a:pt x="1616075" y="133349"/>
                  <a:pt x="1790700" y="207433"/>
                </a:cubicBezTo>
              </a:path>
            </a:pathLst>
          </a:cu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V="1">
            <a:off x="63475" y="4106087"/>
            <a:ext cx="1828800" cy="381000"/>
          </a:xfrm>
          <a:custGeom>
            <a:avLst/>
            <a:gdLst>
              <a:gd name="connsiteX0" fmla="*/ 0 w 1790700"/>
              <a:gd name="connsiteY0" fmla="*/ 29633 h 207433"/>
              <a:gd name="connsiteX1" fmla="*/ 1143000 w 1790700"/>
              <a:gd name="connsiteY1" fmla="*/ 29633 h 207433"/>
              <a:gd name="connsiteX2" fmla="*/ 1790700 w 1790700"/>
              <a:gd name="connsiteY2" fmla="*/ 207433 h 20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0" h="207433">
                <a:moveTo>
                  <a:pt x="0" y="29633"/>
                </a:moveTo>
                <a:cubicBezTo>
                  <a:pt x="422275" y="14816"/>
                  <a:pt x="844550" y="0"/>
                  <a:pt x="1143000" y="29633"/>
                </a:cubicBezTo>
                <a:cubicBezTo>
                  <a:pt x="1441450" y="59266"/>
                  <a:pt x="1616075" y="133349"/>
                  <a:pt x="1790700" y="207433"/>
                </a:cubicBezTo>
              </a:path>
            </a:pathLst>
          </a:cu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501875" y="1972487"/>
            <a:ext cx="9906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501875" y="3191687"/>
            <a:ext cx="9906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-88925" y="402988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Fast air deflected in</a:t>
            </a:r>
            <a:endParaRPr lang="en-US" sz="12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-88925" y="139068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Fast air deflected in</a:t>
            </a:r>
            <a:endParaRPr lang="en-US" sz="12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2349475" y="236069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Mixing vortex of slow and fast air pumps more flow through rotor</a:t>
            </a:r>
            <a:endParaRPr lang="en-US" sz="1200" b="1" i="1" dirty="0"/>
          </a:p>
        </p:txBody>
      </p:sp>
      <p:sp>
        <p:nvSpPr>
          <p:cNvPr id="38" name="Right Arrow 37"/>
          <p:cNvSpPr/>
          <p:nvPr/>
        </p:nvSpPr>
        <p:spPr>
          <a:xfrm>
            <a:off x="2501875" y="1362887"/>
            <a:ext cx="9906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2501875" y="3801287"/>
            <a:ext cx="9906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2" y="371994"/>
            <a:ext cx="7233228" cy="443198"/>
          </a:xfrm>
        </p:spPr>
        <p:txBody>
          <a:bodyPr/>
          <a:lstStyle/>
          <a:p>
            <a:r>
              <a:rPr lang="en-US" dirty="0" smtClean="0"/>
              <a:t>A New Tool for Wholesale Distributed Wind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5791200" cy="4456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5638801"/>
            <a:ext cx="9133840" cy="973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Re-scaling wind energy to address local power needs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and local siting concerns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081" y="346726"/>
            <a:ext cx="7634776" cy="443198"/>
          </a:xfrm>
        </p:spPr>
        <p:txBody>
          <a:bodyPr/>
          <a:lstStyle/>
          <a:p>
            <a:r>
              <a:rPr lang="en-US" dirty="0" smtClean="0"/>
              <a:t>Key Impediments to Wind Energy Siting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4247" y="914400"/>
            <a:ext cx="1865553" cy="46101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239000" y="3276600"/>
            <a:ext cx="1066800" cy="1981200"/>
            <a:chOff x="685800" y="2362200"/>
            <a:chExt cx="1219200" cy="2133600"/>
          </a:xfrm>
        </p:grpSpPr>
        <p:grpSp>
          <p:nvGrpSpPr>
            <p:cNvPr id="6" name="Group 5"/>
            <p:cNvGrpSpPr/>
            <p:nvPr/>
          </p:nvGrpSpPr>
          <p:grpSpPr>
            <a:xfrm flipH="1">
              <a:off x="685800" y="2362200"/>
              <a:ext cx="1219200" cy="1995715"/>
              <a:chOff x="6172200" y="1447800"/>
              <a:chExt cx="1383957" cy="2265405"/>
            </a:xfrm>
          </p:grpSpPr>
          <p:pic>
            <p:nvPicPr>
              <p:cNvPr id="8" name="Picture 7" descr="FloDesign-Master-Title-Slide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172200" y="1447800"/>
                <a:ext cx="1383957" cy="1600200"/>
              </a:xfrm>
              <a:prstGeom prst="rect">
                <a:avLst/>
              </a:prstGeom>
            </p:spPr>
          </p:pic>
          <p:pic>
            <p:nvPicPr>
              <p:cNvPr id="9" name="Picture 8" descr="FloDesign-Master-Title-Slide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172200" y="2819400"/>
                <a:ext cx="1383957" cy="893805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066800" y="3657600"/>
              <a:ext cx="533400" cy="83820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3124200" y="990600"/>
            <a:ext cx="32766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rPr>
              <a:t>Noise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cs typeface="Calibri"/>
              </a:rPr>
              <a:t>Wildlife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rPr>
              <a:t>Birds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Bats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cs typeface="Calibri"/>
              </a:rPr>
              <a:t>Airspace/FAA/Military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rPr>
              <a:t>Radar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rPr>
              <a:t> impacts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baseline="0" dirty="0" smtClean="0">
                <a:solidFill>
                  <a:schemeClr val="tx1"/>
                </a:solidFill>
                <a:latin typeface="Calibri"/>
                <a:cs typeface="Calibri"/>
              </a:rPr>
              <a:t>Aviation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 lights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rPr>
              <a:t>Visual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cs typeface="Calibri"/>
              </a:rPr>
              <a:t>Height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rPr>
              <a:t>Shadow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rPr>
              <a:t> Flicker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200" b="1" baseline="0" dirty="0" smtClean="0">
                <a:solidFill>
                  <a:schemeClr val="tx1"/>
                </a:solidFill>
                <a:latin typeface="Calibri"/>
                <a:cs typeface="Calibri"/>
              </a:rPr>
              <a:t>Construction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Site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baseline="0" dirty="0" smtClean="0">
                <a:solidFill>
                  <a:schemeClr val="tx1"/>
                </a:solidFill>
                <a:latin typeface="Calibri"/>
                <a:cs typeface="Calibri"/>
              </a:rPr>
              <a:t>Road Access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cs typeface="Calibri"/>
              </a:rPr>
              <a:t>Transmission Upgrades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5638801"/>
            <a:ext cx="9133840" cy="973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sources of siting objections must be addressed to enable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major growth of wind energy near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populated load centers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9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081" y="346726"/>
            <a:ext cx="7634776" cy="443198"/>
          </a:xfrm>
        </p:spPr>
        <p:txBody>
          <a:bodyPr/>
          <a:lstStyle/>
          <a:p>
            <a:r>
              <a:rPr lang="en-US" dirty="0" smtClean="0"/>
              <a:t>Wind and the Clean, Distributed 21</a:t>
            </a:r>
            <a:r>
              <a:rPr lang="en-US" baseline="30000" dirty="0" smtClean="0"/>
              <a:t>st</a:t>
            </a:r>
            <a:r>
              <a:rPr lang="en-US" dirty="0" smtClean="0"/>
              <a:t> C Energy System</a:t>
            </a:r>
            <a:endParaRPr lang="en-US" dirty="0"/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590800" cy="491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190685"/>
            <a:ext cx="5638800" cy="48320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80% CO2 reduction before 2050 is essential –   the longer we wait, the costlier (and more chaotic) the eventual transition!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u="sng" dirty="0" smtClean="0">
                <a:solidFill>
                  <a:schemeClr val="tx1"/>
                </a:solidFill>
                <a:latin typeface="Calibri"/>
                <a:cs typeface="Calibri"/>
              </a:rPr>
              <a:t>All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 forms of RE will be essential!</a:t>
            </a:r>
          </a:p>
          <a:p>
            <a:pPr marL="742950" lvl="1" indent="-28575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Peaking/as available  (e.g., solar PV, thermal)</a:t>
            </a:r>
          </a:p>
          <a:p>
            <a:pPr marL="742950" lvl="1" indent="-28575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Non-peaking/as available (e.g., wind)</a:t>
            </a:r>
          </a:p>
          <a:p>
            <a:pPr marL="742950" lvl="1" indent="-28575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Baseload (geothermal)</a:t>
            </a:r>
          </a:p>
          <a:p>
            <a:pPr marL="742950" lvl="1" indent="-28575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Dispatchable (biomass, hydro, tidal/ocean)</a:t>
            </a:r>
          </a:p>
          <a:p>
            <a:pPr marL="742950" lvl="1" indent="-28575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Efficiency, demand response</a:t>
            </a:r>
          </a:p>
          <a:p>
            <a:pPr marL="742950" lvl="1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…and STORAGE!  STORAGE!  STORAGE!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Solar PV and wind have been shown to be highly complementary in power systems worldwide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Adding large amounts of one enables (and in time will </a:t>
            </a:r>
            <a:r>
              <a:rPr lang="en-US" sz="2000" u="sng" dirty="0" smtClean="0">
                <a:solidFill>
                  <a:schemeClr val="tx1"/>
                </a:solidFill>
                <a:latin typeface="Calibri"/>
                <a:cs typeface="Calibri"/>
              </a:rPr>
              <a:t>require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) adding large amounts of the other!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82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4792"/>
      </a:accent1>
      <a:accent2>
        <a:srgbClr val="628FBF"/>
      </a:accent2>
      <a:accent3>
        <a:srgbClr val="6F8E15"/>
      </a:accent3>
      <a:accent4>
        <a:srgbClr val="BD7D00"/>
      </a:accent4>
      <a:accent5>
        <a:srgbClr val="6F6C4C"/>
      </a:accent5>
      <a:accent6>
        <a:srgbClr val="7083A5"/>
      </a:accent6>
      <a:hlink>
        <a:srgbClr val="077580"/>
      </a:hlink>
      <a:folHlink>
        <a:srgbClr val="9CB0C3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004792"/>
            </a:gs>
            <a:gs pos="100000">
              <a:schemeClr val="accent1">
                <a:lumMod val="75000"/>
              </a:schemeClr>
            </a:gs>
          </a:gsLst>
          <a:lin ang="3300000" scaled="0"/>
          <a:tileRect/>
        </a:gra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50800" dist="38100" dir="2700000">
            <a:srgbClr val="000000">
              <a:alpha val="43000"/>
            </a:srgbClr>
          </a:outerShdw>
        </a:effectLst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3" charset="0"/>
          </a:defRPr>
        </a:defPPr>
      </a:lstStyle>
    </a:lnDef>
    <a:txDef>
      <a:spPr>
        <a:noFill/>
      </a:spPr>
      <a:bodyPr wrap="none" rtlCol="0" anchor="t" anchorCtr="1">
        <a:spAutoFit/>
      </a:bodyPr>
      <a:lstStyle>
        <a:defPPr>
          <a:defRPr dirty="0" smtClean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27652</TotalTime>
  <Words>587</Words>
  <Application>Microsoft Office PowerPoint</Application>
  <PresentationFormat>On-screen Show (4:3)</PresentationFormat>
  <Paragraphs>87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Wind Energy in Distributed Power Systems  John B. Howe, Director of Public Affairs Massachusetts Regulatory Roundtable – 131st Session Boston, Massachusetts – October 26, 2012</vt:lpstr>
      <vt:lpstr>US Wind Energy Faces an Enormous Opportunity</vt:lpstr>
      <vt:lpstr>US Wind Energy Faces a Big Geographic Challenge</vt:lpstr>
      <vt:lpstr>FloDesign Wind Turbine:  Corporate Profile</vt:lpstr>
      <vt:lpstr>Mixer Ejector Wind Turbine: A Proven Technology – In a New Application</vt:lpstr>
      <vt:lpstr>Mixer Ejector Wind Turbine Technology:  How It Works</vt:lpstr>
      <vt:lpstr>A New Tool for Wholesale Distributed Wind</vt:lpstr>
      <vt:lpstr>Key Impediments to Wind Energy Siting</vt:lpstr>
      <vt:lpstr>Wind and the Clean, Distributed 21st C Energy System</vt:lpstr>
    </vt:vector>
  </TitlesOfParts>
  <Company>FloDesign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1 – Sample Bullet Slide</dc:title>
  <dc:creator>John Howe</dc:creator>
  <cp:lastModifiedBy>John Howe</cp:lastModifiedBy>
  <cp:revision>968</cp:revision>
  <cp:lastPrinted>2012-06-18T17:22:07Z</cp:lastPrinted>
  <dcterms:created xsi:type="dcterms:W3CDTF">2012-06-06T15:56:01Z</dcterms:created>
  <dcterms:modified xsi:type="dcterms:W3CDTF">2012-10-25T18:50:02Z</dcterms:modified>
</cp:coreProperties>
</file>