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6" r:id="rId1"/>
  </p:sldMasterIdLst>
  <p:notesMasterIdLst>
    <p:notesMasterId r:id="rId16"/>
  </p:notesMasterIdLst>
  <p:handoutMasterIdLst>
    <p:handoutMasterId r:id="rId17"/>
  </p:handoutMasterIdLst>
  <p:sldIdLst>
    <p:sldId id="261" r:id="rId2"/>
    <p:sldId id="281" r:id="rId3"/>
    <p:sldId id="279" r:id="rId4"/>
    <p:sldId id="280" r:id="rId5"/>
    <p:sldId id="260" r:id="rId6"/>
    <p:sldId id="272" r:id="rId7"/>
    <p:sldId id="273" r:id="rId8"/>
    <p:sldId id="274" r:id="rId9"/>
    <p:sldId id="275" r:id="rId10"/>
    <p:sldId id="276" r:id="rId11"/>
    <p:sldId id="278" r:id="rId12"/>
    <p:sldId id="262" r:id="rId13"/>
    <p:sldId id="263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A4"/>
    <a:srgbClr val="F4B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84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225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\\FILES\Share\doc\jhowat\Data%20and%20Statistics\RECS\2009\MA-NEngland%20KWH%20by%20RACE%20Income%20Elder%20Pov15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file:///\\FILES\Share\doc\jhowat\Data%20and%20Statistics\RECS\2009\MA-NEngland%20KWH%20by%20RACE%20Income%20Elder%20Pov15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package" Target="../embeddings/Microsoft_Excel_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package" Target="../embeddings/Microsoft_Excel_Sheet4.xlsx"/><Relationship Id="rId3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package" Target="../embeddings/Microsoft_Excel_Sheet5.xlsx"/><Relationship Id="rId3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Median 2009 Residential Electricity Usage (KHW) by Income Category: MA and CT/ME/NH/RI/VT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Income!$C$3</c:f>
              <c:strCache>
                <c:ptCount val="1"/>
                <c:pt idx="0">
                  <c:v>Median 2009 Residential Electricity Usage (KHW) MA and CT/ME/NH/RI/VT, 2009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 i="1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Income!$A$4:$B$15</c:f>
              <c:multiLvlStrCache>
                <c:ptCount val="10"/>
                <c:lvl>
                  <c:pt idx="0">
                    <c:v>&lt; $25,000</c:v>
                  </c:pt>
                  <c:pt idx="1">
                    <c:v>$25,000 - $49,999</c:v>
                  </c:pt>
                  <c:pt idx="2">
                    <c:v>$50,000 - $74,999</c:v>
                  </c:pt>
                  <c:pt idx="3">
                    <c:v>$75,000 - $99,999</c:v>
                  </c:pt>
                  <c:pt idx="4">
                    <c:v>&gt;= $100,000</c:v>
                  </c:pt>
                  <c:pt idx="5">
                    <c:v>&lt; $25,000</c:v>
                  </c:pt>
                  <c:pt idx="6">
                    <c:v>$25,000 - $49,999</c:v>
                  </c:pt>
                  <c:pt idx="7">
                    <c:v>$50,000 - $74,999</c:v>
                  </c:pt>
                  <c:pt idx="8">
                    <c:v>$75,000 - $99,999</c:v>
                  </c:pt>
                  <c:pt idx="9">
                    <c:v>&gt;= $100,000</c:v>
                  </c:pt>
                </c:lvl>
                <c:lvl>
                  <c:pt idx="0">
                    <c:v>Connecticut, Maine, New Hampshire, Rhode Island, Vermont</c:v>
                  </c:pt>
                  <c:pt idx="5">
                    <c:v>Massachusetts</c:v>
                  </c:pt>
                </c:lvl>
              </c:multiLvlStrCache>
            </c:multiLvlStrRef>
          </c:cat>
          <c:val>
            <c:numRef>
              <c:f>Income!$C$4:$C$15</c:f>
              <c:numCache>
                <c:formatCode>#,##0</c:formatCode>
                <c:ptCount val="10"/>
                <c:pt idx="0">
                  <c:v>3963.821650643412</c:v>
                </c:pt>
                <c:pt idx="1">
                  <c:v>6185.796224526764</c:v>
                </c:pt>
                <c:pt idx="2">
                  <c:v>7367.966633205724</c:v>
                </c:pt>
                <c:pt idx="3">
                  <c:v>8200.685832881445</c:v>
                </c:pt>
                <c:pt idx="4">
                  <c:v>9956.296079157993</c:v>
                </c:pt>
                <c:pt idx="5">
                  <c:v>3793.891822964915</c:v>
                </c:pt>
                <c:pt idx="6">
                  <c:v>4805.640830679525</c:v>
                </c:pt>
                <c:pt idx="7">
                  <c:v>5813.659839866265</c:v>
                </c:pt>
                <c:pt idx="8">
                  <c:v>6043.381420108721</c:v>
                </c:pt>
                <c:pt idx="9">
                  <c:v>9730.700857436695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16568824"/>
        <c:axId val="-2092755208"/>
      </c:barChart>
      <c:catAx>
        <c:axId val="-21165688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-2092755208"/>
        <c:crosses val="autoZero"/>
        <c:auto val="1"/>
        <c:lblAlgn val="ctr"/>
        <c:lblOffset val="100"/>
        <c:noMultiLvlLbl val="0"/>
      </c:catAx>
      <c:valAx>
        <c:axId val="-209275520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-21165688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Median 2009 Residential Electricity Usage (KHW) by 150% Poverty Status: MA and CT/ME/NH/RI/VT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 i="1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'POV150'!$A$4:$B$7</c:f>
              <c:multiLvlStrCache>
                <c:ptCount val="4"/>
                <c:lvl>
                  <c:pt idx="0">
                    <c:v>&lt;= 150% FPL</c:v>
                  </c:pt>
                  <c:pt idx="1">
                    <c:v>Over 150% FPL</c:v>
                  </c:pt>
                  <c:pt idx="2">
                    <c:v>&lt;= 150% FPL</c:v>
                  </c:pt>
                  <c:pt idx="3">
                    <c:v>Over 150% FPL</c:v>
                  </c:pt>
                </c:lvl>
                <c:lvl>
                  <c:pt idx="0">
                    <c:v>Connecticut, Maine, New Hampshire, Rhode Island, Vermont</c:v>
                  </c:pt>
                  <c:pt idx="2">
                    <c:v>Massachusetts</c:v>
                  </c:pt>
                </c:lvl>
              </c:multiLvlStrCache>
            </c:multiLvlStrRef>
          </c:cat>
          <c:val>
            <c:numRef>
              <c:f>'POV150'!$C$4:$C$7</c:f>
              <c:numCache>
                <c:formatCode>#,##0</c:formatCode>
                <c:ptCount val="4"/>
                <c:pt idx="0">
                  <c:v>4701.674099571685</c:v>
                </c:pt>
                <c:pt idx="1">
                  <c:v>7463.874710876162</c:v>
                </c:pt>
                <c:pt idx="2">
                  <c:v>4224.178455004117</c:v>
                </c:pt>
                <c:pt idx="3">
                  <c:v>6056.171014684675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092543800"/>
        <c:axId val="-2092835304"/>
      </c:barChart>
      <c:catAx>
        <c:axId val="-20925438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-2092835304"/>
        <c:crosses val="autoZero"/>
        <c:auto val="1"/>
        <c:lblAlgn val="ctr"/>
        <c:lblOffset val="100"/>
        <c:noMultiLvlLbl val="0"/>
      </c:catAx>
      <c:valAx>
        <c:axId val="-209283530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-20925438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Median 2009 Residential Electricity Usage (KHW) by Age of Householder: MA and CT/ME/NH/RI/VT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 i="1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Elder!$A$4:$B$7</c:f>
              <c:multiLvlStrCache>
                <c:ptCount val="4"/>
                <c:lvl>
                  <c:pt idx="0">
                    <c:v>65 or More</c:v>
                  </c:pt>
                  <c:pt idx="1">
                    <c:v>Less than 65</c:v>
                  </c:pt>
                  <c:pt idx="2">
                    <c:v>65 or More</c:v>
                  </c:pt>
                  <c:pt idx="3">
                    <c:v>Less than 65</c:v>
                  </c:pt>
                </c:lvl>
                <c:lvl>
                  <c:pt idx="0">
                    <c:v>Connecticut, Maine, New Hampshire, Rhode Island, Vermont</c:v>
                  </c:pt>
                  <c:pt idx="2">
                    <c:v>Massachusetts</c:v>
                  </c:pt>
                </c:lvl>
              </c:multiLvlStrCache>
            </c:multiLvlStrRef>
          </c:cat>
          <c:val>
            <c:numRef>
              <c:f>Elder!$C$4:$C$7</c:f>
              <c:numCache>
                <c:formatCode>#,##0</c:formatCode>
                <c:ptCount val="4"/>
                <c:pt idx="0">
                  <c:v>5277.443300890459</c:v>
                </c:pt>
                <c:pt idx="1">
                  <c:v>7376.720016649721</c:v>
                </c:pt>
                <c:pt idx="2">
                  <c:v>4525.504041210324</c:v>
                </c:pt>
                <c:pt idx="3">
                  <c:v>6029.730995717549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16080552"/>
        <c:axId val="-2116082744"/>
      </c:barChart>
      <c:catAx>
        <c:axId val="-21160805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-2116082744"/>
        <c:crosses val="autoZero"/>
        <c:auto val="1"/>
        <c:lblAlgn val="ctr"/>
        <c:lblOffset val="100"/>
        <c:noMultiLvlLbl val="0"/>
      </c:catAx>
      <c:valAx>
        <c:axId val="-211608274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-21160805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Median 2009 Residential Electricity Usage (KHW) by Race of Householder: MA and CT/ME/NH/RI/VT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 i="1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Race!$A$4:$B$10</c:f>
              <c:multiLvlStrCache>
                <c:ptCount val="6"/>
                <c:lvl>
                  <c:pt idx="0">
                    <c:v>Asian Alone</c:v>
                  </c:pt>
                  <c:pt idx="1">
                    <c:v>Black or African-American Alone</c:v>
                  </c:pt>
                  <c:pt idx="2">
                    <c:v>White Alone</c:v>
                  </c:pt>
                  <c:pt idx="3">
                    <c:v>Asian Alone</c:v>
                  </c:pt>
                  <c:pt idx="4">
                    <c:v>Black or African-American Alone</c:v>
                  </c:pt>
                  <c:pt idx="5">
                    <c:v>White Alone</c:v>
                  </c:pt>
                </c:lvl>
                <c:lvl>
                  <c:pt idx="0">
                    <c:v>Connecticut, Maine, New Hampshire, Rhode Island, Vermont</c:v>
                  </c:pt>
                  <c:pt idx="3">
                    <c:v>Massachusetts</c:v>
                  </c:pt>
                </c:lvl>
              </c:multiLvlStrCache>
            </c:multiLvlStrRef>
          </c:cat>
          <c:val>
            <c:numRef>
              <c:f>Race!$C$4:$C$10</c:f>
              <c:numCache>
                <c:formatCode>#,##0</c:formatCode>
                <c:ptCount val="6"/>
                <c:pt idx="0">
                  <c:v>3830.998824616972</c:v>
                </c:pt>
                <c:pt idx="1">
                  <c:v>5987.690547432503</c:v>
                </c:pt>
                <c:pt idx="2">
                  <c:v>7265.45772412326</c:v>
                </c:pt>
                <c:pt idx="3">
                  <c:v>4663.115266516743</c:v>
                </c:pt>
                <c:pt idx="4">
                  <c:v>4343.431760680887</c:v>
                </c:pt>
                <c:pt idx="5">
                  <c:v>5889.929578320312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16732120"/>
        <c:axId val="-2123875416"/>
      </c:barChart>
      <c:catAx>
        <c:axId val="-21167321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-2123875416"/>
        <c:crosses val="autoZero"/>
        <c:auto val="1"/>
        <c:lblAlgn val="ctr"/>
        <c:lblOffset val="100"/>
        <c:noMultiLvlLbl val="0"/>
      </c:catAx>
      <c:valAx>
        <c:axId val="-212387541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-21167321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Median 2009 Residential Electricity Usage (KHW) by Ethnicity of Householder: </a:t>
            </a:r>
          </a:p>
          <a:p>
            <a:pPr>
              <a:defRPr/>
            </a:pPr>
            <a:r>
              <a:rPr lang="en-US"/>
              <a:t>MA and CT/ME/NH/RI/VT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 i="1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Ethnicity!$A$4:$B$7</c:f>
              <c:multiLvlStrCache>
                <c:ptCount val="4"/>
                <c:lvl>
                  <c:pt idx="0">
                    <c:v>Latino/Hispanic</c:v>
                  </c:pt>
                  <c:pt idx="1">
                    <c:v>Not Latino/Hispanic</c:v>
                  </c:pt>
                  <c:pt idx="2">
                    <c:v>Latino/Hispanic</c:v>
                  </c:pt>
                  <c:pt idx="3">
                    <c:v>Not Latino/Hispanic</c:v>
                  </c:pt>
                </c:lvl>
                <c:lvl>
                  <c:pt idx="0">
                    <c:v>Connecticut, Maine, New Hampshire, Rhode Island, Vermont</c:v>
                  </c:pt>
                  <c:pt idx="2">
                    <c:v>Massachusetts</c:v>
                  </c:pt>
                </c:lvl>
              </c:multiLvlStrCache>
            </c:multiLvlStrRef>
          </c:cat>
          <c:val>
            <c:numRef>
              <c:f>Ethnicity!$C$4:$C$7</c:f>
              <c:numCache>
                <c:formatCode>#,##0</c:formatCode>
                <c:ptCount val="4"/>
                <c:pt idx="0">
                  <c:v>4785.035839967508</c:v>
                </c:pt>
                <c:pt idx="1">
                  <c:v>7119.423372507064</c:v>
                </c:pt>
                <c:pt idx="2">
                  <c:v>4763.592624377092</c:v>
                </c:pt>
                <c:pt idx="3">
                  <c:v>5827.10229970724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20219736"/>
        <c:axId val="-2116155896"/>
      </c:barChart>
      <c:catAx>
        <c:axId val="-21202197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-2116155896"/>
        <c:crosses val="autoZero"/>
        <c:auto val="1"/>
        <c:lblAlgn val="ctr"/>
        <c:lblOffset val="100"/>
        <c:noMultiLvlLbl val="0"/>
      </c:catAx>
      <c:valAx>
        <c:axId val="-211615589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-21202197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 b="1" i="0" u="none" strike="noStrike" baseline="0">
                <a:effectLst/>
              </a:rPr>
              <a:t>Average 2009 Household Electricity Usage (KWH) by Status Above or Below 150% of Poverty</a:t>
            </a:r>
            <a:r>
              <a:rPr lang="en-US" sz="1200" b="1" i="0" u="none" strike="noStrike" baseline="0"/>
              <a:t> </a:t>
            </a:r>
            <a:endParaRPr lang="en-US" sz="1200"/>
          </a:p>
        </c:rich>
      </c:tx>
      <c:layout>
        <c:manualLayout>
          <c:xMode val="edge"/>
          <c:yMode val="edge"/>
          <c:x val="0.258906723172912"/>
          <c:y val="0.0322897791566615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Income +150% FPL</c:v>
          </c:tx>
          <c:invertIfNegative val="0"/>
          <c:cat>
            <c:strRef>
              <c:f>'D:\My Passport\JH Briefcase Nov 2014\Data and Statistics\RECS\2009\[KWH by POV150.xlsx]Table'!$A$4:$A$32</c:f>
              <c:strCache>
                <c:ptCount val="29"/>
                <c:pt idx="0">
                  <c:v>Connecticut, Maine, New Hampshire, Rhode Island, Vermont</c:v>
                </c:pt>
                <c:pt idx="1">
                  <c:v>Massachusetts</c:v>
                </c:pt>
                <c:pt idx="2">
                  <c:v>New York</c:v>
                </c:pt>
                <c:pt idx="3">
                  <c:v>New Jersey</c:v>
                </c:pt>
                <c:pt idx="4">
                  <c:v>Pennsylvania</c:v>
                </c:pt>
                <c:pt idx="5">
                  <c:v>Illinois</c:v>
                </c:pt>
                <c:pt idx="6">
                  <c:v>Indiana, Ohio</c:v>
                </c:pt>
                <c:pt idx="7">
                  <c:v>Michigan</c:v>
                </c:pt>
                <c:pt idx="8">
                  <c:v>Wisconsin</c:v>
                </c:pt>
                <c:pt idx="9">
                  <c:v>Iowa, Minnesota, North Dakota, South Dakota</c:v>
                </c:pt>
                <c:pt idx="10">
                  <c:v>Kansas, Nebraska</c:v>
                </c:pt>
                <c:pt idx="11">
                  <c:v>Missouri</c:v>
                </c:pt>
                <c:pt idx="12">
                  <c:v>Virginia</c:v>
                </c:pt>
                <c:pt idx="13">
                  <c:v>Delaware, District of Columbia, Maryland, West Virginia</c:v>
                </c:pt>
                <c:pt idx="14">
                  <c:v>Georgia</c:v>
                </c:pt>
                <c:pt idx="15">
                  <c:v>North Carolina, South Carolina</c:v>
                </c:pt>
                <c:pt idx="16">
                  <c:v>Florida</c:v>
                </c:pt>
                <c:pt idx="17">
                  <c:v>Alabama, Kentucky, Mississippi</c:v>
                </c:pt>
                <c:pt idx="18">
                  <c:v>Tennessee</c:v>
                </c:pt>
                <c:pt idx="19">
                  <c:v>Arkansas, Louisiana, Oklahoma</c:v>
                </c:pt>
                <c:pt idx="20">
                  <c:v>Texas</c:v>
                </c:pt>
                <c:pt idx="21">
                  <c:v>Colorado</c:v>
                </c:pt>
                <c:pt idx="22">
                  <c:v>Idaho, Montana, Utah, Wyoming</c:v>
                </c:pt>
                <c:pt idx="23">
                  <c:v>Arizona</c:v>
                </c:pt>
                <c:pt idx="24">
                  <c:v>Nevada, New Mexico</c:v>
                </c:pt>
                <c:pt idx="25">
                  <c:v>California</c:v>
                </c:pt>
                <c:pt idx="26">
                  <c:v>Alaska, Hawaii, Oregon, Washington</c:v>
                </c:pt>
                <c:pt idx="27">
                  <c:v>Total</c:v>
                </c:pt>
                <c:pt idx="28">
                  <c:v>Source: 2009 EIA Residential Energy Consumption Survey data by "Reportable Domain," June 2014. 
 jhowat@nclc.org</c:v>
                </c:pt>
              </c:strCache>
            </c:strRef>
          </c:cat>
          <c:val>
            <c:numRef>
              <c:f>'D:\My Passport\JH Briefcase Nov 2014\Data and Statistics\RECS\2009\[KWH by POV150.xlsx]Table'!$B$4:$B$31</c:f>
              <c:numCache>
                <c:formatCode>General</c:formatCode>
                <c:ptCount val="28"/>
                <c:pt idx="0">
                  <c:v>8453.312996817556</c:v>
                </c:pt>
                <c:pt idx="1">
                  <c:v>7363.502202262504</c:v>
                </c:pt>
                <c:pt idx="2">
                  <c:v>7039.327808220839</c:v>
                </c:pt>
                <c:pt idx="3">
                  <c:v>9155.275300352544</c:v>
                </c:pt>
                <c:pt idx="4">
                  <c:v>10733.30569660029</c:v>
                </c:pt>
                <c:pt idx="5">
                  <c:v>10771.29362351856</c:v>
                </c:pt>
                <c:pt idx="6">
                  <c:v>11559.47609698348</c:v>
                </c:pt>
                <c:pt idx="7">
                  <c:v>9206.225300993241</c:v>
                </c:pt>
                <c:pt idx="8">
                  <c:v>8827.09463083774</c:v>
                </c:pt>
                <c:pt idx="9">
                  <c:v>11287.61685993579</c:v>
                </c:pt>
                <c:pt idx="10">
                  <c:v>10799.76730362484</c:v>
                </c:pt>
                <c:pt idx="11">
                  <c:v>13775.48592148217</c:v>
                </c:pt>
                <c:pt idx="12">
                  <c:v>15088.02263677263</c:v>
                </c:pt>
                <c:pt idx="13">
                  <c:v>14437.13347093863</c:v>
                </c:pt>
                <c:pt idx="14">
                  <c:v>15451.73684049949</c:v>
                </c:pt>
                <c:pt idx="15">
                  <c:v>14716.65969995515</c:v>
                </c:pt>
                <c:pt idx="16">
                  <c:v>15679.48553184259</c:v>
                </c:pt>
                <c:pt idx="17">
                  <c:v>16306.89915996127</c:v>
                </c:pt>
                <c:pt idx="18">
                  <c:v>15765.97098873582</c:v>
                </c:pt>
                <c:pt idx="19">
                  <c:v>14852.35602908328</c:v>
                </c:pt>
                <c:pt idx="20">
                  <c:v>15157.36126484601</c:v>
                </c:pt>
                <c:pt idx="21">
                  <c:v>7745.10056897959</c:v>
                </c:pt>
                <c:pt idx="22">
                  <c:v>11349.14165196328</c:v>
                </c:pt>
                <c:pt idx="23">
                  <c:v>14969.80889054243</c:v>
                </c:pt>
                <c:pt idx="24">
                  <c:v>10580.19757071085</c:v>
                </c:pt>
                <c:pt idx="25">
                  <c:v>7255.968664414505</c:v>
                </c:pt>
                <c:pt idx="26">
                  <c:v>12841.13040661198</c:v>
                </c:pt>
                <c:pt idx="27">
                  <c:v>11733.59389226137</c:v>
                </c:pt>
              </c:numCache>
            </c:numRef>
          </c:val>
        </c:ser>
        <c:ser>
          <c:idx val="1"/>
          <c:order val="1"/>
          <c:tx>
            <c:v>Income &lt;= 150% FPL</c:v>
          </c:tx>
          <c:invertIfNegative val="0"/>
          <c:cat>
            <c:strRef>
              <c:f>'D:\My Passport\JH Briefcase Nov 2014\Data and Statistics\RECS\2009\[KWH by POV150.xlsx]Table'!$A$4:$A$32</c:f>
              <c:strCache>
                <c:ptCount val="29"/>
                <c:pt idx="0">
                  <c:v>Connecticut, Maine, New Hampshire, Rhode Island, Vermont</c:v>
                </c:pt>
                <c:pt idx="1">
                  <c:v>Massachusetts</c:v>
                </c:pt>
                <c:pt idx="2">
                  <c:v>New York</c:v>
                </c:pt>
                <c:pt idx="3">
                  <c:v>New Jersey</c:v>
                </c:pt>
                <c:pt idx="4">
                  <c:v>Pennsylvania</c:v>
                </c:pt>
                <c:pt idx="5">
                  <c:v>Illinois</c:v>
                </c:pt>
                <c:pt idx="6">
                  <c:v>Indiana, Ohio</c:v>
                </c:pt>
                <c:pt idx="7">
                  <c:v>Michigan</c:v>
                </c:pt>
                <c:pt idx="8">
                  <c:v>Wisconsin</c:v>
                </c:pt>
                <c:pt idx="9">
                  <c:v>Iowa, Minnesota, North Dakota, South Dakota</c:v>
                </c:pt>
                <c:pt idx="10">
                  <c:v>Kansas, Nebraska</c:v>
                </c:pt>
                <c:pt idx="11">
                  <c:v>Missouri</c:v>
                </c:pt>
                <c:pt idx="12">
                  <c:v>Virginia</c:v>
                </c:pt>
                <c:pt idx="13">
                  <c:v>Delaware, District of Columbia, Maryland, West Virginia</c:v>
                </c:pt>
                <c:pt idx="14">
                  <c:v>Georgia</c:v>
                </c:pt>
                <c:pt idx="15">
                  <c:v>North Carolina, South Carolina</c:v>
                </c:pt>
                <c:pt idx="16">
                  <c:v>Florida</c:v>
                </c:pt>
                <c:pt idx="17">
                  <c:v>Alabama, Kentucky, Mississippi</c:v>
                </c:pt>
                <c:pt idx="18">
                  <c:v>Tennessee</c:v>
                </c:pt>
                <c:pt idx="19">
                  <c:v>Arkansas, Louisiana, Oklahoma</c:v>
                </c:pt>
                <c:pt idx="20">
                  <c:v>Texas</c:v>
                </c:pt>
                <c:pt idx="21">
                  <c:v>Colorado</c:v>
                </c:pt>
                <c:pt idx="22">
                  <c:v>Idaho, Montana, Utah, Wyoming</c:v>
                </c:pt>
                <c:pt idx="23">
                  <c:v>Arizona</c:v>
                </c:pt>
                <c:pt idx="24">
                  <c:v>Nevada, New Mexico</c:v>
                </c:pt>
                <c:pt idx="25">
                  <c:v>California</c:v>
                </c:pt>
                <c:pt idx="26">
                  <c:v>Alaska, Hawaii, Oregon, Washington</c:v>
                </c:pt>
                <c:pt idx="27">
                  <c:v>Total</c:v>
                </c:pt>
                <c:pt idx="28">
                  <c:v>Source: 2009 EIA Residential Energy Consumption Survey data by "Reportable Domain," June 2014. 
 jhowat@nclc.org</c:v>
                </c:pt>
              </c:strCache>
            </c:strRef>
          </c:cat>
          <c:val>
            <c:numRef>
              <c:f>'D:\My Passport\JH Briefcase Nov 2014\Data and Statistics\RECS\2009\[KWH by POV150.xlsx]Table'!$C$4:$C$31</c:f>
              <c:numCache>
                <c:formatCode>General</c:formatCode>
                <c:ptCount val="28"/>
                <c:pt idx="0">
                  <c:v>5920.105053169193</c:v>
                </c:pt>
                <c:pt idx="1">
                  <c:v>5353.31440369773</c:v>
                </c:pt>
                <c:pt idx="2">
                  <c:v>5431.147815303752</c:v>
                </c:pt>
                <c:pt idx="3">
                  <c:v>6760.145575895182</c:v>
                </c:pt>
                <c:pt idx="4">
                  <c:v>8992.314251529218</c:v>
                </c:pt>
                <c:pt idx="5">
                  <c:v>9429.907407189135</c:v>
                </c:pt>
                <c:pt idx="6">
                  <c:v>10224.01856591191</c:v>
                </c:pt>
                <c:pt idx="7">
                  <c:v>7507.911334377678</c:v>
                </c:pt>
                <c:pt idx="8">
                  <c:v>7961.008656529927</c:v>
                </c:pt>
                <c:pt idx="9">
                  <c:v>8197.542618984061</c:v>
                </c:pt>
                <c:pt idx="10">
                  <c:v>10029.57158627554</c:v>
                </c:pt>
                <c:pt idx="11">
                  <c:v>13601.7283382</c:v>
                </c:pt>
                <c:pt idx="12">
                  <c:v>11237.28210854913</c:v>
                </c:pt>
                <c:pt idx="13">
                  <c:v>12711.16192263027</c:v>
                </c:pt>
                <c:pt idx="14">
                  <c:v>13822.58043524418</c:v>
                </c:pt>
                <c:pt idx="15">
                  <c:v>12619.67927859033</c:v>
                </c:pt>
                <c:pt idx="16">
                  <c:v>12358.24835586278</c:v>
                </c:pt>
                <c:pt idx="17">
                  <c:v>12915.19810114565</c:v>
                </c:pt>
                <c:pt idx="18">
                  <c:v>13511.58023796873</c:v>
                </c:pt>
                <c:pt idx="19">
                  <c:v>13559.81472577536</c:v>
                </c:pt>
                <c:pt idx="20">
                  <c:v>11815.68399048442</c:v>
                </c:pt>
                <c:pt idx="21">
                  <c:v>5752.000049504717</c:v>
                </c:pt>
                <c:pt idx="22">
                  <c:v>13125.89234016847</c:v>
                </c:pt>
                <c:pt idx="23">
                  <c:v>11218.47432349935</c:v>
                </c:pt>
                <c:pt idx="24">
                  <c:v>9642.826884510625</c:v>
                </c:pt>
                <c:pt idx="25">
                  <c:v>5732.459964968554</c:v>
                </c:pt>
                <c:pt idx="26">
                  <c:v>11726.45794070055</c:v>
                </c:pt>
                <c:pt idx="27">
                  <c:v>10062.16404081607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926088"/>
        <c:axId val="-2124359528"/>
      </c:barChart>
      <c:catAx>
        <c:axId val="-2116926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-2124359528"/>
        <c:crosses val="autoZero"/>
        <c:auto val="1"/>
        <c:lblAlgn val="ctr"/>
        <c:lblOffset val="100"/>
        <c:noMultiLvlLbl val="0"/>
      </c:catAx>
      <c:valAx>
        <c:axId val="-2124359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16926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Average 2009 Household Electricity Usage (KWH) by Elder Status</a:t>
            </a:r>
          </a:p>
        </c:rich>
      </c:tx>
      <c:layout>
        <c:manualLayout>
          <c:xMode val="edge"/>
          <c:yMode val="edge"/>
          <c:x val="0.258906723172912"/>
          <c:y val="0.0322897791566615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'TableKWH Elder'!$B$3</c:f>
              <c:strCache>
                <c:ptCount val="1"/>
                <c:pt idx="0">
                  <c:v>Householder Less than 65 Years of Age</c:v>
                </c:pt>
              </c:strCache>
            </c:strRef>
          </c:tx>
          <c:invertIfNegative val="0"/>
          <c:cat>
            <c:strRef>
              <c:f>'TableKWH POV 150'!$A$4:$A$32</c:f>
              <c:strCache>
                <c:ptCount val="29"/>
                <c:pt idx="0">
                  <c:v>Connecticut, Maine, New Hampshire, Rhode Island, Vermont</c:v>
                </c:pt>
                <c:pt idx="1">
                  <c:v>Massachusetts</c:v>
                </c:pt>
                <c:pt idx="2">
                  <c:v>New York</c:v>
                </c:pt>
                <c:pt idx="3">
                  <c:v>New Jersey</c:v>
                </c:pt>
                <c:pt idx="4">
                  <c:v>Pennsylvania</c:v>
                </c:pt>
                <c:pt idx="5">
                  <c:v>Illinois</c:v>
                </c:pt>
                <c:pt idx="6">
                  <c:v>Indiana, Ohio</c:v>
                </c:pt>
                <c:pt idx="7">
                  <c:v>Michigan</c:v>
                </c:pt>
                <c:pt idx="8">
                  <c:v>Wisconsin</c:v>
                </c:pt>
                <c:pt idx="9">
                  <c:v>Iowa, Minnesota, North Dakota, South Dakota</c:v>
                </c:pt>
                <c:pt idx="10">
                  <c:v>Kansas, Nebraska</c:v>
                </c:pt>
                <c:pt idx="11">
                  <c:v>Missouri</c:v>
                </c:pt>
                <c:pt idx="12">
                  <c:v>Virginia</c:v>
                </c:pt>
                <c:pt idx="13">
                  <c:v>Delaware, District of Columbia, Maryland, West Virginia</c:v>
                </c:pt>
                <c:pt idx="14">
                  <c:v>Georgia</c:v>
                </c:pt>
                <c:pt idx="15">
                  <c:v>North Carolina, South Carolina</c:v>
                </c:pt>
                <c:pt idx="16">
                  <c:v>Florida</c:v>
                </c:pt>
                <c:pt idx="17">
                  <c:v>Alabama, Kentucky, Mississippi</c:v>
                </c:pt>
                <c:pt idx="18">
                  <c:v>Tennessee</c:v>
                </c:pt>
                <c:pt idx="19">
                  <c:v>Arkansas, Louisiana, Oklahoma</c:v>
                </c:pt>
                <c:pt idx="20">
                  <c:v>Texas</c:v>
                </c:pt>
                <c:pt idx="21">
                  <c:v>Colorado</c:v>
                </c:pt>
                <c:pt idx="22">
                  <c:v>Idaho, Montana, Utah, Wyoming</c:v>
                </c:pt>
                <c:pt idx="23">
                  <c:v>Arizona</c:v>
                </c:pt>
                <c:pt idx="24">
                  <c:v>Nevada, New Mexico</c:v>
                </c:pt>
                <c:pt idx="25">
                  <c:v>California</c:v>
                </c:pt>
                <c:pt idx="26">
                  <c:v>Alaska, Hawaii, Oregon, Washington</c:v>
                </c:pt>
                <c:pt idx="27">
                  <c:v>Total</c:v>
                </c:pt>
                <c:pt idx="28">
                  <c:v>Source: 2009 U.S. EIA Residential Energy Consumption Survey data by "Reportable Domain,"
 jhowat@nclc.org</c:v>
                </c:pt>
              </c:strCache>
            </c:strRef>
          </c:cat>
          <c:val>
            <c:numRef>
              <c:f>'TableKWH Elder'!$B$4:$B$31</c:f>
              <c:numCache>
                <c:formatCode>#,##0</c:formatCode>
                <c:ptCount val="28"/>
                <c:pt idx="0">
                  <c:v>8391.851266159455</c:v>
                </c:pt>
                <c:pt idx="1">
                  <c:v>7342.80556157974</c:v>
                </c:pt>
                <c:pt idx="2">
                  <c:v>6941.333260507452</c:v>
                </c:pt>
                <c:pt idx="3">
                  <c:v>9636.753176414671</c:v>
                </c:pt>
                <c:pt idx="4">
                  <c:v>10954.91196095456</c:v>
                </c:pt>
                <c:pt idx="5">
                  <c:v>10503.7199381033</c:v>
                </c:pt>
                <c:pt idx="6">
                  <c:v>11814.20431715038</c:v>
                </c:pt>
                <c:pt idx="7">
                  <c:v>8975.856757215417</c:v>
                </c:pt>
                <c:pt idx="8">
                  <c:v>8942.758431695531</c:v>
                </c:pt>
                <c:pt idx="9">
                  <c:v>11210.04594173839</c:v>
                </c:pt>
                <c:pt idx="10">
                  <c:v>11253.85956978418</c:v>
                </c:pt>
                <c:pt idx="11">
                  <c:v>14433.6445419017</c:v>
                </c:pt>
                <c:pt idx="12">
                  <c:v>14688.56264228055</c:v>
                </c:pt>
                <c:pt idx="13">
                  <c:v>15043.73262376751</c:v>
                </c:pt>
                <c:pt idx="14">
                  <c:v>15166.69806310687</c:v>
                </c:pt>
                <c:pt idx="15">
                  <c:v>14329.04898353673</c:v>
                </c:pt>
                <c:pt idx="16">
                  <c:v>15480.13191171804</c:v>
                </c:pt>
                <c:pt idx="17">
                  <c:v>16341.47013170059</c:v>
                </c:pt>
                <c:pt idx="18">
                  <c:v>15457.24905624096</c:v>
                </c:pt>
                <c:pt idx="19">
                  <c:v>14650.44309020174</c:v>
                </c:pt>
                <c:pt idx="20">
                  <c:v>14626.11178611983</c:v>
                </c:pt>
                <c:pt idx="21">
                  <c:v>7807.897656358902</c:v>
                </c:pt>
                <c:pt idx="22">
                  <c:v>12590.32683032816</c:v>
                </c:pt>
                <c:pt idx="23">
                  <c:v>15461.164304233</c:v>
                </c:pt>
                <c:pt idx="24">
                  <c:v>10873.67538702821</c:v>
                </c:pt>
                <c:pt idx="25">
                  <c:v>6853.98439609918</c:v>
                </c:pt>
                <c:pt idx="26">
                  <c:v>12660.66492323567</c:v>
                </c:pt>
                <c:pt idx="27">
                  <c:v>11725.56807025915</c:v>
                </c:pt>
              </c:numCache>
            </c:numRef>
          </c:val>
        </c:ser>
        <c:ser>
          <c:idx val="1"/>
          <c:order val="1"/>
          <c:tx>
            <c:strRef>
              <c:f>'TableKWH Elder'!$C$3</c:f>
              <c:strCache>
                <c:ptCount val="1"/>
                <c:pt idx="0">
                  <c:v>Householder 65 Years of Age or More</c:v>
                </c:pt>
              </c:strCache>
            </c:strRef>
          </c:tx>
          <c:invertIfNegative val="0"/>
          <c:cat>
            <c:strRef>
              <c:f>'TableKWH POV 150'!$A$4:$A$32</c:f>
              <c:strCache>
                <c:ptCount val="29"/>
                <c:pt idx="0">
                  <c:v>Connecticut, Maine, New Hampshire, Rhode Island, Vermont</c:v>
                </c:pt>
                <c:pt idx="1">
                  <c:v>Massachusetts</c:v>
                </c:pt>
                <c:pt idx="2">
                  <c:v>New York</c:v>
                </c:pt>
                <c:pt idx="3">
                  <c:v>New Jersey</c:v>
                </c:pt>
                <c:pt idx="4">
                  <c:v>Pennsylvania</c:v>
                </c:pt>
                <c:pt idx="5">
                  <c:v>Illinois</c:v>
                </c:pt>
                <c:pt idx="6">
                  <c:v>Indiana, Ohio</c:v>
                </c:pt>
                <c:pt idx="7">
                  <c:v>Michigan</c:v>
                </c:pt>
                <c:pt idx="8">
                  <c:v>Wisconsin</c:v>
                </c:pt>
                <c:pt idx="9">
                  <c:v>Iowa, Minnesota, North Dakota, South Dakota</c:v>
                </c:pt>
                <c:pt idx="10">
                  <c:v>Kansas, Nebraska</c:v>
                </c:pt>
                <c:pt idx="11">
                  <c:v>Missouri</c:v>
                </c:pt>
                <c:pt idx="12">
                  <c:v>Virginia</c:v>
                </c:pt>
                <c:pt idx="13">
                  <c:v>Delaware, District of Columbia, Maryland, West Virginia</c:v>
                </c:pt>
                <c:pt idx="14">
                  <c:v>Georgia</c:v>
                </c:pt>
                <c:pt idx="15">
                  <c:v>North Carolina, South Carolina</c:v>
                </c:pt>
                <c:pt idx="16">
                  <c:v>Florida</c:v>
                </c:pt>
                <c:pt idx="17">
                  <c:v>Alabama, Kentucky, Mississippi</c:v>
                </c:pt>
                <c:pt idx="18">
                  <c:v>Tennessee</c:v>
                </c:pt>
                <c:pt idx="19">
                  <c:v>Arkansas, Louisiana, Oklahoma</c:v>
                </c:pt>
                <c:pt idx="20">
                  <c:v>Texas</c:v>
                </c:pt>
                <c:pt idx="21">
                  <c:v>Colorado</c:v>
                </c:pt>
                <c:pt idx="22">
                  <c:v>Idaho, Montana, Utah, Wyoming</c:v>
                </c:pt>
                <c:pt idx="23">
                  <c:v>Arizona</c:v>
                </c:pt>
                <c:pt idx="24">
                  <c:v>Nevada, New Mexico</c:v>
                </c:pt>
                <c:pt idx="25">
                  <c:v>California</c:v>
                </c:pt>
                <c:pt idx="26">
                  <c:v>Alaska, Hawaii, Oregon, Washington</c:v>
                </c:pt>
                <c:pt idx="27">
                  <c:v>Total</c:v>
                </c:pt>
                <c:pt idx="28">
                  <c:v>Source: 2009 U.S. EIA Residential Energy Consumption Survey data by "Reportable Domain,"
 jhowat@nclc.org</c:v>
                </c:pt>
              </c:strCache>
            </c:strRef>
          </c:cat>
          <c:val>
            <c:numRef>
              <c:f>'TableKWH Elder'!$C$4:$C$31</c:f>
              <c:numCache>
                <c:formatCode>#,##0</c:formatCode>
                <c:ptCount val="28"/>
                <c:pt idx="0">
                  <c:v>6214.309411255224</c:v>
                </c:pt>
                <c:pt idx="1">
                  <c:v>5555.362890739036</c:v>
                </c:pt>
                <c:pt idx="2">
                  <c:v>5191.48692062605</c:v>
                </c:pt>
                <c:pt idx="3">
                  <c:v>7056.998813558638</c:v>
                </c:pt>
                <c:pt idx="4">
                  <c:v>8570.276162785947</c:v>
                </c:pt>
                <c:pt idx="5">
                  <c:v>9958.576532917403</c:v>
                </c:pt>
                <c:pt idx="6">
                  <c:v>9258.91541617249</c:v>
                </c:pt>
                <c:pt idx="7">
                  <c:v>7523.461651666514</c:v>
                </c:pt>
                <c:pt idx="8">
                  <c:v>7553.970797653709</c:v>
                </c:pt>
                <c:pt idx="9">
                  <c:v>9135.345886550021</c:v>
                </c:pt>
                <c:pt idx="10">
                  <c:v>9111.111518315146</c:v>
                </c:pt>
                <c:pt idx="11">
                  <c:v>11583.02903166035</c:v>
                </c:pt>
                <c:pt idx="12">
                  <c:v>12593.46587250309</c:v>
                </c:pt>
                <c:pt idx="13">
                  <c:v>10717.13412434055</c:v>
                </c:pt>
                <c:pt idx="14">
                  <c:v>13731.24163442784</c:v>
                </c:pt>
                <c:pt idx="15">
                  <c:v>12787.56874460336</c:v>
                </c:pt>
                <c:pt idx="16">
                  <c:v>13112.69534028321</c:v>
                </c:pt>
                <c:pt idx="17">
                  <c:v>12234.98670675</c:v>
                </c:pt>
                <c:pt idx="18">
                  <c:v>13718.69373756477</c:v>
                </c:pt>
                <c:pt idx="19">
                  <c:v>13494.74267457912</c:v>
                </c:pt>
                <c:pt idx="20">
                  <c:v>12463.31579625218</c:v>
                </c:pt>
                <c:pt idx="21">
                  <c:v>5877.199687961454</c:v>
                </c:pt>
                <c:pt idx="22">
                  <c:v>6917.081551025581</c:v>
                </c:pt>
                <c:pt idx="23">
                  <c:v>10878.61991266739</c:v>
                </c:pt>
                <c:pt idx="24">
                  <c:v>8703.853723456592</c:v>
                </c:pt>
                <c:pt idx="25">
                  <c:v>7032.246558871975</c:v>
                </c:pt>
                <c:pt idx="26">
                  <c:v>12204.89082149982</c:v>
                </c:pt>
                <c:pt idx="27">
                  <c:v>9810.384576930097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052600"/>
        <c:axId val="-2092234872"/>
      </c:barChart>
      <c:catAx>
        <c:axId val="-2120052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092234872"/>
        <c:crosses val="autoZero"/>
        <c:auto val="1"/>
        <c:lblAlgn val="ctr"/>
        <c:lblOffset val="100"/>
        <c:noMultiLvlLbl val="0"/>
      </c:catAx>
      <c:valAx>
        <c:axId val="-20922348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200526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0.64474</cdr:x>
      <cdr:y>0.92604</cdr:y>
    </cdr:from>
    <cdr:to>
      <cdr:x>0.99061</cdr:x>
      <cdr:y>0.98836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05952" y="4571999"/>
          <a:ext cx="2846372" cy="307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000" b="0" i="1" baseline="0" dirty="0">
              <a:latin typeface="Times New Roman" panose="02020603050405020304" pitchFamily="18" charset="0"/>
            </a:rPr>
            <a:t>Source: U.S. Energy Information Administration,</a:t>
          </a:r>
        </a:p>
        <a:p xmlns:a="http://schemas.openxmlformats.org/drawingml/2006/main">
          <a:pPr algn="r"/>
          <a:r>
            <a:rPr lang="en-US" sz="1000" b="0" i="1" baseline="0" dirty="0">
              <a:latin typeface="Times New Roman" panose="02020603050405020304" pitchFamily="18" charset="0"/>
            </a:rPr>
            <a:t>2009 Residential Energy Consumption Survey</a:t>
          </a:r>
        </a:p>
        <a:p xmlns:a="http://schemas.openxmlformats.org/drawingml/2006/main">
          <a:pPr algn="r"/>
          <a:r>
            <a:rPr lang="en-US" sz="1000" b="0" i="1" baseline="0" dirty="0">
              <a:latin typeface="Times New Roman" panose="02020603050405020304" pitchFamily="18" charset="0"/>
            </a:rPr>
            <a:t>National Consumer Law Center, June 2014</a:t>
          </a:r>
        </a:p>
        <a:p xmlns:a="http://schemas.openxmlformats.org/drawingml/2006/main">
          <a:pPr algn="r"/>
          <a:r>
            <a:rPr lang="en-US" sz="1000" b="0" i="1" baseline="0" dirty="0">
              <a:latin typeface="Times New Roman" panose="02020603050405020304" pitchFamily="18" charset="0"/>
            </a:rPr>
            <a:t>jhowat@nclc.org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0.40376</cdr:x>
      <cdr:y>0.90168</cdr:y>
    </cdr:from>
    <cdr:to>
      <cdr:x>0.99061</cdr:x>
      <cdr:y>0.98836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642" y="5674295"/>
          <a:ext cx="5088142" cy="5454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endParaRPr lang="en-US" sz="1000" b="0" i="1" baseline="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0.40376</cdr:x>
      <cdr:y>0.85511</cdr:y>
    </cdr:from>
    <cdr:to>
      <cdr:x>0.99061</cdr:x>
      <cdr:y>0.98836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497390" y="5381218"/>
          <a:ext cx="5083324" cy="8385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000" b="0" i="1" baseline="0">
              <a:latin typeface="Times New Roman" panose="02020603050405020304" pitchFamily="18" charset="0"/>
            </a:rPr>
            <a:t>Source: U.S. Energy Information Administration,</a:t>
          </a:r>
        </a:p>
        <a:p xmlns:a="http://schemas.openxmlformats.org/drawingml/2006/main">
          <a:pPr algn="r"/>
          <a:r>
            <a:rPr lang="en-US" sz="1000" b="0" i="1" baseline="0">
              <a:latin typeface="Times New Roman" panose="02020603050405020304" pitchFamily="18" charset="0"/>
            </a:rPr>
            <a:t>2009 Residential Energy Consumption Survey</a:t>
          </a:r>
        </a:p>
        <a:p xmlns:a="http://schemas.openxmlformats.org/drawingml/2006/main">
          <a:pPr algn="r"/>
          <a:r>
            <a:rPr lang="en-US" sz="1000" b="0" i="1" baseline="0">
              <a:latin typeface="Times New Roman" panose="02020603050405020304" pitchFamily="18" charset="0"/>
            </a:rPr>
            <a:t>National Consumer Law Center, September 2014</a:t>
          </a:r>
        </a:p>
        <a:p xmlns:a="http://schemas.openxmlformats.org/drawingml/2006/main">
          <a:pPr algn="r"/>
          <a:r>
            <a:rPr lang="en-US" sz="1000" b="0" i="1" baseline="0">
              <a:latin typeface="Times New Roman" panose="02020603050405020304" pitchFamily="18" charset="0"/>
            </a:rPr>
            <a:t>jhowat@nclc.org</a:t>
          </a:r>
        </a:p>
      </cdr:txBody>
    </cdr:sp>
  </cdr:relSizeAnchor>
  <cdr:relSizeAnchor xmlns:cdr="http://schemas.openxmlformats.org/drawingml/2006/chartDrawing">
    <cdr:from>
      <cdr:x>0.40376</cdr:x>
      <cdr:y>0.85511</cdr:y>
    </cdr:from>
    <cdr:to>
      <cdr:x>0.99061</cdr:x>
      <cdr:y>0.98836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497390" y="5381218"/>
          <a:ext cx="5083324" cy="8385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endParaRPr lang="en-US" sz="1000" b="0" i="1" baseline="0">
            <a:latin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D1AB4-5C97-4EF4-B150-61744AEEB385}" type="datetimeFigureOut">
              <a:rPr lang="en-US" smtClean="0"/>
              <a:t>6/18/15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CF555-5986-4F18-A89D-67442F22D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73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78460-A47F-4993-BCCF-2EFA109C87B9}" type="datetimeFigureOut">
              <a:rPr lang="en-US" smtClean="0"/>
              <a:t>6/18/15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FCA24-CE98-4160-805A-7940BC76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219200" y="2895600"/>
            <a:ext cx="6934200" cy="175260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219200" y="4953000"/>
            <a:ext cx="6934200" cy="114300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add presenter(s) names, </a:t>
            </a:r>
            <a:br>
              <a:rPr lang="en-US" dirty="0" smtClean="0"/>
            </a:br>
            <a:r>
              <a:rPr lang="en-US" dirty="0" smtClean="0"/>
              <a:t>orgs., date or other information</a:t>
            </a:r>
            <a:endParaRPr lang="en-US" dirty="0"/>
          </a:p>
        </p:txBody>
      </p:sp>
      <p:pic>
        <p:nvPicPr>
          <p:cNvPr id="1026" name="Picture 2" descr="F:\doc\bsopiep\TEMPLATES &amp; LOGOS\NCLC Logomania\72dpi_transparent_png\72dpi_transparent_png\NCLC_fullcolor_nota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978778"/>
            <a:ext cx="881328" cy="111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914400" y="4876800"/>
            <a:ext cx="228600" cy="12954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914400" y="4876800"/>
            <a:ext cx="7315200" cy="12954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904875" y="2819400"/>
            <a:ext cx="238125" cy="19050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904875" y="2819400"/>
            <a:ext cx="7315200" cy="19050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28600" y="64286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©National Consumer Law Center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B7DA-8F62-419A-91A0-5AE152CF5B76}" type="datetime1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620F-96F5-4D75-991F-8892964B3715}" type="datetime1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rgbClr val="0065A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rgbClr val="0065A4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rgbClr val="0065A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ln>
                <a:solidFill>
                  <a:srgbClr val="0065A4"/>
                </a:solidFill>
              </a:ln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-1"/>
            <a:ext cx="9144000" cy="4907281"/>
          </a:xfrm>
          <a:prstGeom prst="rect">
            <a:avLst/>
          </a:prstGeom>
          <a:solidFill>
            <a:srgbClr val="0065A4"/>
          </a:solidFill>
          <a:ln>
            <a:solidFill>
              <a:srgbClr val="006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0" y="4907281"/>
            <a:ext cx="9144000" cy="45719"/>
          </a:xfrm>
          <a:prstGeom prst="rect">
            <a:avLst/>
          </a:prstGeom>
          <a:solidFill>
            <a:srgbClr val="F4B842"/>
          </a:solidFill>
          <a:ln>
            <a:solidFill>
              <a:srgbClr val="F4B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C:\Users\bsopiep\Dropbox\NCLC Work\Logomania\72dpi_transparent_png\72dpi_transparent_png\NCLC_fullcolor_nota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19" y="5257800"/>
            <a:ext cx="102188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1600200" y="5228272"/>
            <a:ext cx="72390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1969, the nonprofit </a:t>
            </a:r>
            <a:r>
              <a:rPr lang="en-US" sz="17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Consumer Law Center® (NCLC®) </a:t>
            </a:r>
            <a:r>
              <a:rPr lang="en-US" sz="17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worked for consumer justice and economic security for low-income and other disadvantaged people, including older adults, in the U.S. through its expertise in policy analysis and advocacy, publications, litigation,</a:t>
            </a:r>
            <a:r>
              <a:rPr lang="en-US" sz="17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7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expert witness services, and training.</a:t>
            </a:r>
            <a:r>
              <a:rPr lang="en-US" sz="17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700" b="1" dirty="0" smtClean="0"/>
              <a:t>www.nclc.org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1151013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D1A3-FACD-4FD8-8466-7092FFA51705}" type="datetime1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19200" y="2895600"/>
            <a:ext cx="6858000" cy="1143000"/>
          </a:xfrm>
        </p:spPr>
        <p:txBody>
          <a:bodyPr anchor="t" anchorCtr="0">
            <a:normAutofit/>
          </a:bodyPr>
          <a:lstStyle>
            <a:lvl1pPr algn="ctr">
              <a:buNone/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0FDE925-F1AF-40D8-908F-953B070A2A5A}" type="datetime1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rgbClr val="F4B64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3F9DA-FAC9-49C0-8809-B977BED541F1}" type="datetime1">
              <a:rPr lang="en-US" smtClean="0"/>
              <a:t>6/18/15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eaLnBrk="1" latinLnBrk="0" hangingPunct="1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lang="en-US" dirty="0" smtClean="0"/>
              <a:t>Click to add Subtitle</a:t>
            </a:r>
            <a:endParaRPr kumimoji="0"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 eaLnBrk="1" latinLnBrk="0" hangingPunct="1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lang="en-US" dirty="0" smtClean="0"/>
              <a:t>Click to add Subtitle</a:t>
            </a:r>
            <a:endParaRPr kumimoji="0"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A049-CFD5-49FA-90D3-051514AD8E6F}" type="datetime1">
              <a:rPr lang="en-US" smtClean="0"/>
              <a:t>6/18/15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BAE1-D455-46CF-BEC7-D45015E7D06A}" type="datetime1">
              <a:rPr lang="en-US" smtClean="0"/>
              <a:t>6/18/15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rgbClr val="0065A4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4D17E-0D35-4F85-9E6C-C2D586E146F0}" type="datetime1">
              <a:rPr lang="en-US" smtClean="0"/>
              <a:t>6/18/15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rgbClr val="0065A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rgbClr val="0065A4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 eaLnBrk="1" latinLnBrk="0" hangingPunct="1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lang="en-US" dirty="0" smtClean="0"/>
              <a:t>Click to add Subtitle</a:t>
            </a:r>
            <a:endParaRPr kumimoji="0"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D7A1-FEA3-4D21-972D-5D82DB0E6F74}" type="datetime1">
              <a:rPr lang="en-US" smtClean="0"/>
              <a:t>6/18/15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rgbClr val="0065A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rgbClr val="0065A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rgbClr val="0065A4"/>
          </a:solidFill>
          <a:ln w="25400" cap="rnd" cmpd="sng" algn="ctr">
            <a:solidFill>
              <a:srgbClr val="0065A4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85800"/>
          </a:xfrm>
          <a:ln>
            <a:solidFill>
              <a:srgbClr val="F4B642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 eaLnBrk="1" latinLnBrk="0" hangingPunct="1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lang="en-US" dirty="0" smtClean="0"/>
              <a:t>Click to add Subtitle</a:t>
            </a:r>
            <a:endParaRPr kumimoji="0"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F752-7149-4E03-85F4-CC473BB64F8D}" type="datetime1">
              <a:rPr lang="en-US" smtClean="0"/>
              <a:t>6/18/15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rgbClr val="F4B64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F7971D-7D81-4EF8-A0C7-DEF3EEF08A64}" type="datetime1">
              <a:rPr lang="en-US" smtClean="0"/>
              <a:t>6/18/15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5FB88B-D769-4ED1-903B-2E4A65D7100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rgbClr val="0065A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rgbClr val="0065A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ln w="9525">
                <a:solidFill>
                  <a:srgbClr val="0065A4"/>
                </a:solidFill>
                <a:prstDash val="solid"/>
              </a:ln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rgbClr val="0065A4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Rate Design Principles and Disproportionate Harms From High Customer Charges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John Howat</a:t>
            </a:r>
          </a:p>
          <a:p>
            <a:r>
              <a:rPr lang="en-US" dirty="0" smtClean="0"/>
              <a:t>New England Electricity Restructuring Roundtable</a:t>
            </a:r>
          </a:p>
          <a:p>
            <a:r>
              <a:rPr lang="en-US" dirty="0" smtClean="0"/>
              <a:t>June 19, 2015</a:t>
            </a:r>
          </a:p>
          <a:p>
            <a:r>
              <a:rPr lang="en-US" dirty="0" smtClean="0"/>
              <a:t>Boston, 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52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944447"/>
              </p:ext>
            </p:extLst>
          </p:nvPr>
        </p:nvGraphicFramePr>
        <p:xfrm>
          <a:off x="236904" y="1"/>
          <a:ext cx="8670192" cy="6324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864352" cy="365760"/>
          </a:xfrm>
        </p:spPr>
        <p:txBody>
          <a:bodyPr/>
          <a:lstStyle/>
          <a:p>
            <a:r>
              <a:rPr lang="en-US" dirty="0" smtClean="0"/>
              <a:t>jhowat@nclc.org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847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645454"/>
              </p:ext>
            </p:extLst>
          </p:nvPr>
        </p:nvGraphicFramePr>
        <p:xfrm>
          <a:off x="236904" y="76201"/>
          <a:ext cx="8670192" cy="624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88152" cy="365760"/>
          </a:xfrm>
        </p:spPr>
        <p:txBody>
          <a:bodyPr/>
          <a:lstStyle/>
          <a:p>
            <a:r>
              <a:rPr lang="en-US" dirty="0" smtClean="0"/>
              <a:t>jhowat@nclc.org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3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53611365"/>
              </p:ext>
            </p:extLst>
          </p:nvPr>
        </p:nvGraphicFramePr>
        <p:xfrm>
          <a:off x="457200" y="304800"/>
          <a:ext cx="8229600" cy="585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88152" cy="365760"/>
          </a:xfrm>
        </p:spPr>
        <p:txBody>
          <a:bodyPr/>
          <a:lstStyle/>
          <a:p>
            <a:r>
              <a:rPr lang="en-US" dirty="0" smtClean="0"/>
              <a:t>jhowat@nclc.org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45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236904" y="284529"/>
          <a:ext cx="8670192" cy="628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88152" cy="365760"/>
          </a:xfrm>
        </p:spPr>
        <p:txBody>
          <a:bodyPr/>
          <a:lstStyle/>
          <a:p>
            <a:r>
              <a:rPr lang="en-US" dirty="0" smtClean="0"/>
              <a:t>jhowat@nclc.org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02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794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Equity Rate Design Principles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Rate design should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Reduce the regressivity in allocation of home energy costs and benefits</a:t>
            </a:r>
          </a:p>
          <a:p>
            <a:pPr lvl="2"/>
            <a:r>
              <a:rPr lang="en-US" dirty="0" smtClean="0"/>
              <a:t>Narrow the home energy burden gap among residential ratepayers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Enhance the home energy security of low- and moderate-income ratepayers</a:t>
            </a:r>
          </a:p>
          <a:p>
            <a:pPr lvl="2"/>
            <a:r>
              <a:rPr lang="en-US" dirty="0" smtClean="0"/>
              <a:t>Reduce service disconnections </a:t>
            </a:r>
          </a:p>
          <a:p>
            <a:pPr lvl="2"/>
            <a:r>
              <a:rPr lang="en-US" dirty="0" smtClean="0"/>
              <a:t>Increased access to affordable, reliable service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Incorporate the recognition of residential electricity and natural gas services as basic necessities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068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Demand Charges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Initial AMI business case hurdle</a:t>
            </a:r>
          </a:p>
          <a:p>
            <a:r>
              <a:rPr lang="en-US" dirty="0"/>
              <a:t>C</a:t>
            </a:r>
            <a:r>
              <a:rPr lang="en-US" dirty="0" smtClean="0"/>
              <a:t>hallenging customer education hurdle</a:t>
            </a:r>
          </a:p>
          <a:p>
            <a:r>
              <a:rPr lang="en-US" dirty="0" smtClean="0"/>
              <a:t>Identifying winners and losers</a:t>
            </a:r>
          </a:p>
          <a:p>
            <a:pPr lvl="1"/>
            <a:r>
              <a:rPr lang="en-US" dirty="0" smtClean="0"/>
              <a:t>Lack of territory-specific, segmented load research data</a:t>
            </a:r>
          </a:p>
          <a:p>
            <a:r>
              <a:rPr lang="en-US" dirty="0" smtClean="0"/>
              <a:t>Possible consumer protections:</a:t>
            </a:r>
          </a:p>
          <a:p>
            <a:pPr lvl="1"/>
            <a:r>
              <a:rPr lang="en-US" dirty="0" smtClean="0"/>
              <a:t>Shadow billing</a:t>
            </a:r>
          </a:p>
          <a:p>
            <a:pPr lvl="1"/>
            <a:r>
              <a:rPr lang="en-US" dirty="0" smtClean="0"/>
              <a:t>Hold harmless rebates over pre-determined period</a:t>
            </a:r>
          </a:p>
          <a:p>
            <a:pPr lvl="1"/>
            <a:r>
              <a:rPr lang="en-US" dirty="0" smtClean="0"/>
              <a:t>Particular, concentrated attention to ongoing consumer education</a:t>
            </a:r>
          </a:p>
          <a:p>
            <a:r>
              <a:rPr lang="en-US" dirty="0" smtClean="0"/>
              <a:t>Never Mandatory – opt-in only</a:t>
            </a:r>
          </a:p>
          <a:p>
            <a:endParaRPr lang="en-US" dirty="0"/>
          </a:p>
          <a:p>
            <a:r>
              <a:rPr lang="en-US" dirty="0" smtClean="0"/>
              <a:t>Similar to consumer critique of </a:t>
            </a:r>
            <a:r>
              <a:rPr lang="en-US" dirty="0" err="1" smtClean="0"/>
              <a:t>TVR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71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Net Metering Anachronism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jhowat@nclc.org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Need for reliable, time-varying and geography-specific valuation of distributed generation</a:t>
            </a:r>
          </a:p>
          <a:p>
            <a:endParaRPr lang="en-US" dirty="0"/>
          </a:p>
          <a:p>
            <a:r>
              <a:rPr lang="en-US" dirty="0" smtClean="0"/>
              <a:t>Net metering is imprecise and no longer appropriate in light of technological and economic development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Need for reliable, time-varying pricing of power taken from the grid by distributed generators</a:t>
            </a:r>
          </a:p>
          <a:p>
            <a:pPr lvl="1"/>
            <a:r>
              <a:rPr lang="en-US" dirty="0" smtClean="0"/>
              <a:t>Elimination of any cost-shifts</a:t>
            </a:r>
          </a:p>
          <a:p>
            <a:pPr lvl="1"/>
            <a:r>
              <a:rPr lang="en-US" dirty="0" smtClean="0"/>
              <a:t>Allocate fair share of grid operation and maintenance costs to customers who use the grid as a battery</a:t>
            </a:r>
          </a:p>
          <a:p>
            <a:pPr lvl="1"/>
            <a:endParaRPr lang="en-US" dirty="0"/>
          </a:p>
          <a:p>
            <a:r>
              <a:rPr lang="en-US" dirty="0" smtClean="0"/>
              <a:t>Need to develop large-scale programming to bring direct economic benefits of energy generation, storage and management technologies to low-income and rental households</a:t>
            </a:r>
          </a:p>
        </p:txBody>
      </p:sp>
    </p:spTree>
    <p:extLst>
      <p:ext uri="{BB962C8B-B14F-4D97-AF65-F5344CB8AC3E}">
        <p14:creationId xmlns:p14="http://schemas.microsoft.com/office/powerpoint/2010/main" val="170965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Fixed charge rate design and the intra-class </a:t>
            </a:r>
            <a:r>
              <a:rPr lang="en-US" dirty="0"/>
              <a:t>c</a:t>
            </a:r>
            <a:r>
              <a:rPr lang="en-US" dirty="0" smtClean="0"/>
              <a:t>ost </a:t>
            </a:r>
            <a:r>
              <a:rPr lang="en-US" dirty="0"/>
              <a:t>s</a:t>
            </a:r>
            <a:r>
              <a:rPr lang="en-US" dirty="0" smtClean="0"/>
              <a:t>hift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Shifts costs within a rate class from high-volume consumers to low-volume consumers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Data demonstrates that in nearly all regions of the US electricity usage is below the residential class average for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800" dirty="0" smtClean="0"/>
              <a:t>Low-income households</a:t>
            </a:r>
          </a:p>
          <a:p>
            <a:pPr lvl="1"/>
            <a:r>
              <a:rPr lang="en-US" sz="2800" dirty="0" smtClean="0"/>
              <a:t>Elder households</a:t>
            </a:r>
          </a:p>
          <a:p>
            <a:pPr lvl="1"/>
            <a:r>
              <a:rPr lang="en-US" sz="2800" dirty="0" smtClean="0"/>
              <a:t>African-American, Latino and Asian-headed households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88152" cy="365760"/>
          </a:xfrm>
        </p:spPr>
        <p:txBody>
          <a:bodyPr/>
          <a:lstStyle/>
          <a:p>
            <a:r>
              <a:rPr lang="en-US" dirty="0" smtClean="0"/>
              <a:t>jhowat@nclc.org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34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815190"/>
              </p:ext>
            </p:extLst>
          </p:nvPr>
        </p:nvGraphicFramePr>
        <p:xfrm>
          <a:off x="76200" y="228603"/>
          <a:ext cx="8991600" cy="5630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5536"/>
                <a:gridCol w="1841892"/>
                <a:gridCol w="1782476"/>
                <a:gridCol w="1861696"/>
              </a:tblGrid>
              <a:tr h="79303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baseline="0" dirty="0">
                          <a:effectLst/>
                        </a:rPr>
                        <a:t>MGE 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Comparative </a:t>
                      </a:r>
                      <a:r>
                        <a:rPr lang="en-US" sz="1500" u="none" strike="noStrike" baseline="0" dirty="0">
                          <a:effectLst/>
                        </a:rPr>
                        <a:t>Bill 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Impact:</a:t>
                      </a:r>
                    </a:p>
                    <a:p>
                      <a:pPr algn="ctr" fontAlgn="ctr"/>
                      <a:r>
                        <a:rPr lang="en-US" sz="1500" u="none" strike="noStrike" baseline="0" dirty="0" smtClean="0">
                          <a:effectLst/>
                        </a:rPr>
                        <a:t>Low-volume, High-volume </a:t>
                      </a:r>
                      <a:r>
                        <a:rPr lang="en-US" sz="1500" u="none" strike="noStrike" baseline="0" dirty="0">
                          <a:effectLst/>
                        </a:rPr>
                        <a:t>and Very 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High-volume </a:t>
                      </a:r>
                      <a:r>
                        <a:rPr lang="en-US" sz="1500" u="none" strike="noStrike" baseline="0" dirty="0">
                          <a:effectLst/>
                        </a:rPr>
                        <a:t>Residential General Service Customers</a:t>
                      </a:r>
                      <a:endParaRPr lang="en-US" sz="1500" b="1" i="1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01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Low-volume Customer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High-volume Customer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Very High-volume Customer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  <a:tr h="390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Monthly Usage (KWH)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  <a:tr h="390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Initial Monthly Customer Charge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$10.44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$10.44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$10.44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  <a:tr h="60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Revised Monthly Customer Charge + Grid Connection Charge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$19.00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$19.00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$19.00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  <a:tr h="390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Initial Volumetric Charge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$0.13992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$0.13992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$0.13992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  <a:tr h="390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Revised Volumetric Charge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$0.12986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$0.12986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$0.12986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  <a:tr h="390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Initial Monthly Bill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$73.40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$136.37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$206.33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  <a:tr h="390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Revised Monthly Bill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$77.44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$135.87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$200.80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  <a:tr h="390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$ Increase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$4.03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($0.49)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($5.52)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  <a:tr h="4028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% Increase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5.5%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-0.4%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-2.7%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88152" cy="365760"/>
          </a:xfrm>
        </p:spPr>
        <p:txBody>
          <a:bodyPr/>
          <a:lstStyle/>
          <a:p>
            <a:r>
              <a:rPr lang="en-US" dirty="0" smtClean="0"/>
              <a:t>jhowat@nclc.org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9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221"/>
              </p:ext>
            </p:extLst>
          </p:nvPr>
        </p:nvGraphicFramePr>
        <p:xfrm>
          <a:off x="236904" y="76201"/>
          <a:ext cx="8670192" cy="6324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864352" cy="365760"/>
          </a:xfrm>
        </p:spPr>
        <p:txBody>
          <a:bodyPr/>
          <a:lstStyle/>
          <a:p>
            <a:r>
              <a:rPr lang="en-US" dirty="0" smtClean="0"/>
              <a:t>jhowat@nclc.org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985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573356"/>
              </p:ext>
            </p:extLst>
          </p:nvPr>
        </p:nvGraphicFramePr>
        <p:xfrm>
          <a:off x="236904" y="1"/>
          <a:ext cx="8670192" cy="640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88152" cy="365760"/>
          </a:xfrm>
        </p:spPr>
        <p:txBody>
          <a:bodyPr/>
          <a:lstStyle/>
          <a:p>
            <a:r>
              <a:rPr lang="en-US" dirty="0" smtClean="0"/>
              <a:t>jhowat@nclc.org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4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200254"/>
              </p:ext>
            </p:extLst>
          </p:nvPr>
        </p:nvGraphicFramePr>
        <p:xfrm>
          <a:off x="236904" y="1"/>
          <a:ext cx="8670192" cy="6324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864352" cy="365760"/>
          </a:xfrm>
        </p:spPr>
        <p:txBody>
          <a:bodyPr/>
          <a:lstStyle/>
          <a:p>
            <a:r>
              <a:rPr lang="en-US" dirty="0" smtClean="0"/>
              <a:t>jhowat@nclc.org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47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tion1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5A4"/>
      </a:accent1>
      <a:accent2>
        <a:srgbClr val="F4B642"/>
      </a:accent2>
      <a:accent3>
        <a:srgbClr val="4F81BD"/>
      </a:accent3>
      <a:accent4>
        <a:srgbClr val="F9DDA5"/>
      </a:accent4>
      <a:accent5>
        <a:srgbClr val="79C8E9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Option1</Template>
  <TotalTime>268</TotalTime>
  <Words>679</Words>
  <Application>Microsoft Macintosh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Option1</vt:lpstr>
      <vt:lpstr>Rate Design Principles and Disproportionate Harms From High Customer Charges</vt:lpstr>
      <vt:lpstr>Basic Equity Rate Design Principles </vt:lpstr>
      <vt:lpstr>Residential Demand Charges</vt:lpstr>
      <vt:lpstr>The Net Metering Anachronism</vt:lpstr>
      <vt:lpstr>Fixed charge rate design and the intra-class cost shift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Beverlie</dc:creator>
  <cp:lastModifiedBy>Jonathan Raab</cp:lastModifiedBy>
  <cp:revision>32</cp:revision>
  <dcterms:created xsi:type="dcterms:W3CDTF">2012-10-19T02:36:56Z</dcterms:created>
  <dcterms:modified xsi:type="dcterms:W3CDTF">2015-06-18T21:41:49Z</dcterms:modified>
</cp:coreProperties>
</file>