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autoCompressPictures="0" bookmarkIdSeed="2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78" r:id="rId4"/>
    <p:sldId id="282" r:id="rId5"/>
    <p:sldId id="279" r:id="rId6"/>
    <p:sldId id="280" r:id="rId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94621" autoAdjust="0"/>
  </p:normalViewPr>
  <p:slideViewPr>
    <p:cSldViewPr snapToGrid="0">
      <p:cViewPr>
        <p:scale>
          <a:sx n="80" d="100"/>
          <a:sy n="80" d="100"/>
        </p:scale>
        <p:origin x="-930" y="-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95046-2EBB-47F5-8DE5-DB8844550E58}" type="datetimeFigureOut">
              <a:rPr lang="en-US" smtClean="0"/>
              <a:t>10/10/2018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BD8EA-4DF9-4ED2-A99F-073710311E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547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D8EA-4DF9-4ED2-A99F-073710311E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798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31E19-2473-4B6D-A6FA-D7A0BC7672A3}" type="datetime1">
              <a:rPr lang="en-US" smtClean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FEE0-5CB7-4BD8-988D-90EC49C094DE}" type="datetime1">
              <a:rPr lang="en-US" smtClean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82C7-F2C6-4131-A0B8-E7D8431049BB}" type="datetime1">
              <a:rPr lang="en-US" smtClean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2F38-015D-46A4-B09A-C91901CC99AA}" type="datetime1">
              <a:rPr lang="en-US" smtClean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C589-0032-41E9-9C85-C4032FC254BF}" type="datetime1">
              <a:rPr lang="en-US" smtClean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CFDA-2005-489F-AEF3-8D34ED00EBD1}" type="datetime1">
              <a:rPr lang="en-US" smtClean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C005-C4F0-45A5-A7EE-3A2D233B14E4}" type="datetime1">
              <a:rPr lang="en-US" smtClean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C967-1760-44A8-ABD6-EC92EE15CC1F}" type="datetime1">
              <a:rPr lang="en-US" smtClean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0000-69D0-4123-943D-758A83718EA2}" type="datetime1">
              <a:rPr lang="en-US" smtClean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3896-9E88-4754-8AAF-30003F23B092}" type="datetime1">
              <a:rPr lang="en-US" smtClean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CC0F-2805-4CBF-AC23-947738DECAC1}" type="datetime1">
              <a:rPr lang="en-US" smtClean="0"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3A5E-97A1-4548-92A7-169E9CECB3A1}" type="datetime1">
              <a:rPr lang="en-US" smtClean="0"/>
              <a:t>10/10/2018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42DD-0D0C-4B51-9C33-EA4D15B68AA2}" type="datetime1">
              <a:rPr lang="en-US" smtClean="0"/>
              <a:t>10/10/2018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A4AC-9783-49CF-B022-DCAABE3965AF}" type="datetime1">
              <a:rPr lang="en-US" smtClean="0"/>
              <a:t>10/10/2018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4E69-CD03-472F-8E26-FB5DC6525F56}" type="datetime1">
              <a:rPr lang="en-US" smtClean="0"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17C2-652B-4065-B596-F05F4B9C7301}" type="datetime1">
              <a:rPr lang="en-US" smtClean="0"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422F3-3D9B-47BC-8114-002F95530B42}" type="datetime1">
              <a:rPr lang="en-US" smtClean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87" y="84137"/>
            <a:ext cx="3865562" cy="677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n>
                  <a:solidFill>
                    <a:sysClr val="windowText" lastClr="000000"/>
                  </a:solidFill>
                </a:ln>
              </a:rPr>
              <a:t>Grid Modernization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</a:rPr>
              <a:t/>
            </a:r>
            <a:br>
              <a:rPr lang="en-US" dirty="0" smtClean="0">
                <a:ln>
                  <a:solidFill>
                    <a:sysClr val="windowText" lastClr="000000"/>
                  </a:solidFill>
                </a:ln>
              </a:rPr>
            </a:br>
            <a:r>
              <a:rPr lang="en-US" dirty="0" smtClean="0">
                <a:ln>
                  <a:solidFill>
                    <a:sysClr val="windowText" lastClr="000000"/>
                  </a:solidFill>
                </a:ln>
              </a:rPr>
              <a:t>in New 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Hampshire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Martin Honigberg</a:t>
            </a:r>
          </a:p>
          <a:p>
            <a:r>
              <a:rPr lang="en-US" dirty="0" smtClean="0"/>
              <a:t>Chairman, NH Public Utilities Commission</a:t>
            </a:r>
          </a:p>
          <a:p>
            <a:r>
              <a:rPr lang="en-US" dirty="0" smtClean="0"/>
              <a:t>October 12, 2018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22" y="5440845"/>
            <a:ext cx="1096962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552" y="5391632"/>
            <a:ext cx="1195388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07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0477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Background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40077"/>
            <a:ext cx="8596668" cy="4797468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July 8, 2015: HB 614 directs PUC to open a </a:t>
            </a:r>
            <a:r>
              <a:rPr lang="en-US" dirty="0"/>
              <a:t>docket on </a:t>
            </a:r>
            <a:r>
              <a:rPr lang="en-US" dirty="0" smtClean="0"/>
              <a:t>Grid Mod and implement </a:t>
            </a:r>
            <a:r>
              <a:rPr lang="en-US" dirty="0"/>
              <a:t>goals of 2014 State Energy </a:t>
            </a:r>
            <a:r>
              <a:rPr lang="en-US" dirty="0" smtClean="0"/>
              <a:t>Strategy  </a:t>
            </a:r>
            <a:endParaRPr lang="en-US" dirty="0"/>
          </a:p>
          <a:p>
            <a:pPr lvl="0"/>
            <a:r>
              <a:rPr lang="en-US" dirty="0" smtClean="0"/>
              <a:t>July 30, 2015: Commission Order </a:t>
            </a:r>
            <a:r>
              <a:rPr lang="en-US" dirty="0"/>
              <a:t>of </a:t>
            </a:r>
            <a:r>
              <a:rPr lang="en-US" dirty="0" smtClean="0"/>
              <a:t>Notice - Request </a:t>
            </a:r>
            <a:r>
              <a:rPr lang="en-US" dirty="0"/>
              <a:t>comments on </a:t>
            </a:r>
            <a:r>
              <a:rPr lang="en-US" dirty="0" smtClean="0"/>
              <a:t>scope </a:t>
            </a:r>
          </a:p>
          <a:p>
            <a:pPr lvl="0"/>
            <a:r>
              <a:rPr lang="en-US" dirty="0" smtClean="0"/>
              <a:t>Docket IR 15-296 - Investigation docket into Grid Modernization</a:t>
            </a:r>
          </a:p>
          <a:p>
            <a:pPr lvl="0"/>
            <a:r>
              <a:rPr lang="en-US" dirty="0" smtClean="0"/>
              <a:t>April 1, 2016: Commission Order </a:t>
            </a:r>
            <a:r>
              <a:rPr lang="en-US" dirty="0"/>
              <a:t>No. </a:t>
            </a:r>
            <a:r>
              <a:rPr lang="en-US" dirty="0" smtClean="0"/>
              <a:t>25,877 -  Establishing </a:t>
            </a:r>
            <a:r>
              <a:rPr lang="en-US" dirty="0"/>
              <a:t>the working group, defining the objectives, and listing specific questions to be </a:t>
            </a:r>
            <a:r>
              <a:rPr lang="en-US" dirty="0" smtClean="0"/>
              <a:t>answered</a:t>
            </a:r>
          </a:p>
          <a:p>
            <a:pPr lvl="0"/>
            <a:r>
              <a:rPr lang="en-US" dirty="0" smtClean="0"/>
              <a:t>Raab </a:t>
            </a:r>
            <a:r>
              <a:rPr lang="en-US" dirty="0"/>
              <a:t>Associates and Synapse Energy Economics </a:t>
            </a:r>
            <a:r>
              <a:rPr lang="en-US" dirty="0" smtClean="0"/>
              <a:t>hired to </a:t>
            </a:r>
            <a:r>
              <a:rPr lang="en-US" dirty="0"/>
              <a:t>help with </a:t>
            </a:r>
            <a:r>
              <a:rPr lang="en-US" dirty="0" smtClean="0"/>
              <a:t>Grid Mod working group meetings</a:t>
            </a:r>
          </a:p>
          <a:p>
            <a:pPr lvl="0"/>
            <a:r>
              <a:rPr lang="en-US" dirty="0" smtClean="0"/>
              <a:t>March 20, 2017</a:t>
            </a:r>
            <a:r>
              <a:rPr lang="en-US" dirty="0" smtClean="0"/>
              <a:t>: Working </a:t>
            </a:r>
            <a:r>
              <a:rPr lang="en-US" dirty="0"/>
              <a:t>Group </a:t>
            </a:r>
            <a:r>
              <a:rPr lang="en-US" dirty="0" smtClean="0"/>
              <a:t>report, </a:t>
            </a:r>
            <a:r>
              <a:rPr lang="en-US" i="1" dirty="0" smtClean="0"/>
              <a:t>Grid </a:t>
            </a:r>
            <a:r>
              <a:rPr lang="en-US" i="1" dirty="0"/>
              <a:t>Modernization in New </a:t>
            </a:r>
            <a:r>
              <a:rPr lang="en-US" i="1" dirty="0" smtClean="0"/>
              <a:t>Hampshire, </a:t>
            </a:r>
            <a:r>
              <a:rPr lang="en-US" dirty="0" smtClean="0"/>
              <a:t>issued</a:t>
            </a:r>
            <a:endParaRPr lang="en-US" dirty="0"/>
          </a:p>
          <a:p>
            <a:pPr lvl="0"/>
            <a:r>
              <a:rPr lang="en-US" dirty="0" smtClean="0"/>
              <a:t>Since report, Staff has researched other Grid Mod dockets in various </a:t>
            </a:r>
            <a:r>
              <a:rPr lang="en-US" dirty="0"/>
              <a:t>states and </a:t>
            </a:r>
            <a:r>
              <a:rPr lang="en-US" dirty="0" smtClean="0"/>
              <a:t>attended DOE and NECPUC training sessions. DOE training focused on investment and traceability </a:t>
            </a:r>
          </a:p>
          <a:p>
            <a:pPr lvl="0"/>
            <a:r>
              <a:rPr lang="en-US" dirty="0" smtClean="0"/>
              <a:t>Commission anticipating Staff report and recommendations very shortly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1"/>
            <a:ext cx="683339" cy="457200"/>
          </a:xfrm>
        </p:spPr>
        <p:txBody>
          <a:bodyPr/>
          <a:lstStyle/>
          <a:p>
            <a:fld id="{D57F1E4F-1CFF-5643-939E-217C01CDF565}" type="slidenum">
              <a:rPr lang="en-US" sz="1800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28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466666" cy="51774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Grid Modernization Objectives and Benefits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70453"/>
            <a:ext cx="9344417" cy="5030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70C0"/>
                </a:solidFill>
              </a:rPr>
              <a:t>From Order </a:t>
            </a:r>
            <a:r>
              <a:rPr lang="en-US" u="sng" dirty="0">
                <a:solidFill>
                  <a:srgbClr val="0070C0"/>
                </a:solidFill>
              </a:rPr>
              <a:t>25,877</a:t>
            </a:r>
          </a:p>
          <a:p>
            <a:pPr lvl="0"/>
            <a:r>
              <a:rPr lang="en-US" sz="2000" dirty="0" smtClean="0"/>
              <a:t>Improve </a:t>
            </a:r>
            <a:r>
              <a:rPr lang="en-US" sz="2000" dirty="0"/>
              <a:t>reliability, resiliency and operational efficiency of the </a:t>
            </a:r>
            <a:r>
              <a:rPr lang="en-US" sz="2000" dirty="0" smtClean="0"/>
              <a:t>grid</a:t>
            </a:r>
            <a:endParaRPr lang="en-US" sz="2000" dirty="0"/>
          </a:p>
          <a:p>
            <a:pPr lvl="0"/>
            <a:r>
              <a:rPr lang="en-US" sz="2000" dirty="0"/>
              <a:t>Reduce generation, transmission and distribution </a:t>
            </a:r>
            <a:r>
              <a:rPr lang="en-US" sz="2000" dirty="0" smtClean="0"/>
              <a:t>costs</a:t>
            </a:r>
            <a:endParaRPr lang="en-US" sz="2000" dirty="0"/>
          </a:p>
          <a:p>
            <a:pPr lvl="0"/>
            <a:r>
              <a:rPr lang="en-US" sz="2000" dirty="0"/>
              <a:t>Empower customers to use electricity more efficiently and to lower their electricity </a:t>
            </a:r>
            <a:r>
              <a:rPr lang="en-US" sz="2000" dirty="0" smtClean="0"/>
              <a:t>bills</a:t>
            </a:r>
            <a:endParaRPr lang="en-US" sz="2000" dirty="0"/>
          </a:p>
          <a:p>
            <a:pPr lvl="0"/>
            <a:r>
              <a:rPr lang="en-US" sz="2000" dirty="0"/>
              <a:t>Facilitate the integration of distributed energy resources (DERs</a:t>
            </a:r>
            <a:r>
              <a:rPr lang="en-US" sz="2000" dirty="0" smtClean="0"/>
              <a:t>)</a:t>
            </a:r>
          </a:p>
          <a:p>
            <a:pPr lvl="0"/>
            <a:r>
              <a:rPr lang="en-US" sz="2000" dirty="0" smtClean="0"/>
              <a:t>Overall </a:t>
            </a:r>
            <a:r>
              <a:rPr lang="en-US" sz="2000" dirty="0"/>
              <a:t>benefits of grid mod initiatives must exceed the overall </a:t>
            </a:r>
            <a:r>
              <a:rPr lang="en-US" sz="2000" dirty="0" smtClean="0"/>
              <a:t>costs</a:t>
            </a:r>
            <a:endParaRPr lang="en-US" sz="2000" dirty="0"/>
          </a:p>
          <a:p>
            <a:pPr lvl="0"/>
            <a:r>
              <a:rPr lang="en-US" sz="2000" dirty="0"/>
              <a:t>All customers must have a meaningful opportunity to enjoy grid mod </a:t>
            </a:r>
            <a:r>
              <a:rPr lang="en-US" sz="2000" dirty="0" smtClean="0"/>
              <a:t>benefits</a:t>
            </a:r>
          </a:p>
          <a:p>
            <a:pPr lvl="0"/>
            <a:r>
              <a:rPr lang="en-US" sz="2000" dirty="0" smtClean="0"/>
              <a:t>The </a:t>
            </a:r>
            <a:r>
              <a:rPr lang="en-US" sz="2000" dirty="0"/>
              <a:t>costs of grid mod are allocated fairly among all </a:t>
            </a:r>
            <a:r>
              <a:rPr lang="en-US" sz="2000" dirty="0" smtClean="0"/>
              <a:t>customers</a:t>
            </a:r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800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20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78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Grid Modernization Objectives and Benefits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8735"/>
            <a:ext cx="8596668" cy="4422627"/>
          </a:xfrm>
        </p:spPr>
        <p:txBody>
          <a:bodyPr/>
          <a:lstStyle/>
          <a:p>
            <a:pPr marL="0" lvl="0" indent="0">
              <a:buNone/>
            </a:pPr>
            <a:r>
              <a:rPr lang="en-US" u="sng" dirty="0">
                <a:solidFill>
                  <a:srgbClr val="0070C0"/>
                </a:solidFill>
              </a:rPr>
              <a:t>From Grid Mod Working Group </a:t>
            </a:r>
          </a:p>
          <a:p>
            <a:pPr lvl="0"/>
            <a:r>
              <a:rPr lang="en-US" dirty="0"/>
              <a:t>Align interests of energy consumers &amp; producers</a:t>
            </a:r>
          </a:p>
          <a:p>
            <a:pPr lvl="0"/>
            <a:r>
              <a:rPr lang="en-US" dirty="0"/>
              <a:t>Ensure customer access to usage data </a:t>
            </a:r>
          </a:p>
          <a:p>
            <a:pPr lvl="0"/>
            <a:r>
              <a:rPr lang="en-US" dirty="0"/>
              <a:t>Keep New Hampshire technologically innovative and economically competitive</a:t>
            </a:r>
          </a:p>
          <a:p>
            <a:pPr lvl="0"/>
            <a:r>
              <a:rPr lang="en-US" dirty="0"/>
              <a:t>Decrease carbon emissions and environmental impacts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800" smtClean="0"/>
              <a:pPr/>
              <a:t>4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4576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542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Working Group Report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15025"/>
            <a:ext cx="8596668" cy="501041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Outcomes and Capabilities Table</a:t>
            </a:r>
          </a:p>
          <a:p>
            <a:r>
              <a:rPr lang="en-US" sz="2000" dirty="0" smtClean="0"/>
              <a:t>Grid Mod Planning, including content, filing requirements and GMP</a:t>
            </a:r>
          </a:p>
          <a:p>
            <a:r>
              <a:rPr lang="en-US" sz="2100" dirty="0" smtClean="0"/>
              <a:t>Safeguard stakeholder engagement</a:t>
            </a:r>
          </a:p>
          <a:p>
            <a:r>
              <a:rPr lang="en-US" sz="2000" dirty="0" smtClean="0"/>
              <a:t>Customer Engagement,via rate design, data considerations and education</a:t>
            </a:r>
          </a:p>
          <a:p>
            <a:r>
              <a:rPr lang="en-US" sz="2000" dirty="0" smtClean="0"/>
              <a:t>Cost Recovery &amp; Reconciliation</a:t>
            </a:r>
          </a:p>
          <a:p>
            <a:r>
              <a:rPr lang="en-US" sz="2000" dirty="0"/>
              <a:t>P</a:t>
            </a:r>
            <a:r>
              <a:rPr lang="en-US" sz="2000" dirty="0" smtClean="0"/>
              <a:t>erformance Metrics </a:t>
            </a:r>
          </a:p>
          <a:p>
            <a:r>
              <a:rPr lang="en-US" sz="2000" dirty="0" smtClean="0"/>
              <a:t>Next Steps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800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0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0477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Next Steps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46605"/>
            <a:ext cx="9291614" cy="50585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Staff  to issue a recommendation to the </a:t>
            </a:r>
            <a:r>
              <a:rPr lang="en-US" dirty="0" smtClean="0"/>
              <a:t>Commission</a:t>
            </a:r>
            <a:endParaRPr lang="en-US" dirty="0" smtClean="0"/>
          </a:p>
          <a:p>
            <a:r>
              <a:rPr lang="en-US" dirty="0" smtClean="0"/>
              <a:t>Solicit public comment on Staff’s </a:t>
            </a:r>
            <a:r>
              <a:rPr lang="en-US" dirty="0" smtClean="0"/>
              <a:t>recommendation</a:t>
            </a:r>
            <a:endParaRPr lang="en-US" dirty="0" smtClean="0"/>
          </a:p>
          <a:p>
            <a:r>
              <a:rPr lang="en-US" dirty="0" smtClean="0"/>
              <a:t>Commission issue an Order regarding grid modernization </a:t>
            </a:r>
            <a:r>
              <a:rPr lang="en-US" dirty="0" smtClean="0"/>
              <a:t>plans</a:t>
            </a:r>
            <a:endParaRPr lang="en-US" dirty="0" smtClean="0"/>
          </a:p>
          <a:p>
            <a:r>
              <a:rPr lang="en-US" dirty="0" smtClean="0"/>
              <a:t>Commission and stakeholders to condition next steps by progress in the following concurrent dockets: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Distributed Generation Net Metering Tariff (and Time-of-Use Rates, Value of DER, and Locational Value Analysis) (DE 16-576)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Interconnection Process (DE 15-271)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Energy Efficiency Programs (DE 15-137, DE 14-216, DE 17-136)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Peak Demand Reduction Goals (DE 16-714, DE 17-101)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Utility DER Ownership/Time of Use Rate Design (DE 09-137, DE 17-189)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Least Cost Integrated Resource Plans (DE 15-248, DE 16-097, DE 16-463)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Distribution Service Rate Cases (DE 09-035, DE 16-383, and DE 16-384)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Reliability Enhancement Program/Vegetation Management Program</a:t>
            </a:r>
            <a:r>
              <a:rPr lang="en-US" baseline="30000" dirty="0" smtClean="0"/>
              <a:t> </a:t>
            </a:r>
            <a:r>
              <a:rPr lang="en-US" dirty="0" smtClean="0"/>
              <a:t>(DE 16-383, DE 13-384, DE 17-196)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800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09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468</Words>
  <Application>Microsoft Office PowerPoint</Application>
  <PresentationFormat>Custom</PresentationFormat>
  <Paragraphs>55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Facet</vt:lpstr>
      <vt:lpstr> Grid Modernization  in New Hampshire </vt:lpstr>
      <vt:lpstr>Background </vt:lpstr>
      <vt:lpstr>Grid Modernization Objectives and Benefits</vt:lpstr>
      <vt:lpstr>Grid Modernization Objectives and Benefits </vt:lpstr>
      <vt:lpstr>Working Group Report </vt:lpstr>
      <vt:lpstr>Next Steps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2018-10-10T15:45:47Z</dcterms:created>
  <dcterms:modified xsi:type="dcterms:W3CDTF">2018-10-10T15:54:26Z</dcterms:modified>
</cp:coreProperties>
</file>