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7" r:id="rId3"/>
    <p:sldId id="456" r:id="rId4"/>
    <p:sldId id="457" r:id="rId5"/>
    <p:sldId id="451" r:id="rId6"/>
    <p:sldId id="455" r:id="rId7"/>
    <p:sldId id="368" r:id="rId8"/>
    <p:sldId id="369" r:id="rId9"/>
    <p:sldId id="412" r:id="rId10"/>
    <p:sldId id="404" r:id="rId11"/>
    <p:sldId id="430" r:id="rId12"/>
  </p:sldIdLst>
  <p:sldSz cx="9144000" cy="6858000" type="screen4x3"/>
  <p:notesSz cx="6858000" cy="9144000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89"/>
  </p:normalViewPr>
  <p:slideViewPr>
    <p:cSldViewPr snapToGrid="0" snapToObjects="1">
      <p:cViewPr varScale="1">
        <p:scale>
          <a:sx n="88" d="100"/>
          <a:sy n="88" d="100"/>
        </p:scale>
        <p:origin x="6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269471-A5B9-1D4F-9D46-9322402F7B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67D4B4-7DFA-7449-AA42-6A97863205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8D0F6C-A426-264E-BED1-0D7BA3EFBFC4}" type="datetimeFigureOut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B7C27F-E46A-F041-A5B5-20FCDE5291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B30957-7D65-6A4E-9D80-EAA421013E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D43D34-AC09-3742-83B8-C9EBD23F28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45F968-E3F9-5B43-A108-B54F6776A3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8BDE50-A66A-E64D-BC0B-395EA32C565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8DB35C-4D27-4947-8302-F0FB773BF4C1}" type="datetimeFigureOut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C47EFA-69D7-0D4A-824A-1D4A5D7444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958E0B-AF54-9042-99A5-7843E0BAB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DD28D-2BC9-D340-861F-EC5BBBF6D0C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28981-A9B7-BC46-9091-52BE9B1207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51EC1DB-44E3-6840-8BFC-870BBCD1C0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56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28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00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72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5634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1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457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D558AE8B-AA80-674C-AD69-860A4B9D40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4B18AD92-F72F-4643-80D5-22C24DE1A8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E2D7075D-96E8-054F-AA29-10EC73DD9D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ABAD30D-2844-B244-8222-AA9B3884B23D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B15B4D3D-7913-3D42-87C4-8B3FEA8A03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E8111D83-F084-1344-A06C-A03B13AE70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75312A86-A029-CC4A-A560-BC348A1C73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3769F6B-669E-4942-AFCA-F83699D9409B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A195EA5D-E96E-6445-A1F0-A00359883F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8FC2E5D2-6D38-2C4D-9871-EEF467A07E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BBD3B3D5-3450-2B40-AFDA-804A77279E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BAD9DFD-9B04-7640-B25F-4EE86F3E3365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95674DF9-2D20-204A-AABB-DA012D5701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99EE763A-CCB6-624C-9B9F-9CF15A20D2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114404E1-6943-9045-ACB9-08F904B634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5C0B6C7-5B43-F24A-A832-D1FD43D4A800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3D24A54C-421D-4643-A96D-4C20E142AC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B40978EC-E0AB-B148-B414-9083B3065E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631E598A-54A9-EC4D-920D-D49AE707C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47EECD1-3B81-6047-938C-E8ED68ACD4F6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E0373-D0D4-FB42-9B9A-3BF2CDAD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7F263-5364-2647-8441-471DA1CDD5DF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DA4B0-7B88-2C49-91E2-5EA14913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E7DAC-9A67-7A47-821D-4B77A7B3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4B04E-5DED-BE4C-94FB-AC0A99274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D7BA4-E8EB-8D41-9751-7ECC5C77B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FC94EF-2EBE-5645-BC97-A324BCB5C7E0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E30B-EF3C-284C-8FB7-2B4A1690C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60BC8-E0CC-BD4F-B6F5-046EB978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B48EE-7C25-7447-AF29-5C29D3A32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28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270E6-F839-A34A-BC6F-B93E48D7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17D5C-7CB3-3046-843E-123FA1DAD450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65190-7BF5-814C-B786-DC12E766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265D9-D387-D44E-B127-345B82B8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4E1D6-7B43-9C49-AA01-D912F1EFF5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48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5721-07FB-0944-A7B7-22E249681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66BE6D-2AEF-6343-ACB8-F8F80A03F3D6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B9AEB-3193-1742-BC5A-94A8539F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56A44-03E8-814F-9AAB-867FD3CC5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DB404-94A6-D24B-8BA8-E20392F4D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86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18620-59DD-E643-9812-9147E4011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76D614-1BEF-8847-9355-B1D3B571D16B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A162B-AFBF-2340-AA0E-1E0A0DD2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33FA6-AA2F-A74B-ADAE-6BC1328D1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B71B5-AA5B-BB4C-B203-EF8F8134A2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69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0F354EB-8B79-1842-9024-6A428032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4B492-ECF5-4B44-B3F4-48D1659AEADB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2200AD-61C9-CE48-8572-596DA6DB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9AC67B-DED7-464A-A745-F370CFAE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45A68-4B67-3B43-B62C-5B0A6543E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95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F1FFD6-4650-1C40-B417-DBFE13EF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8EAE7E-59E8-CC46-B31F-5E6409B78CA3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497B15-B659-694C-B350-5443C9F4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B29687D-83A7-2D4A-BC0A-CE9EB486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D58BF-A98A-6C41-BBA2-176E62EAD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33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770B72A-A1C2-B640-975A-ACB72F4B6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DC76E7-E2C3-D341-A8FD-0A6FF6E767C3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A151AF4-1BF7-464E-8C93-38BE2306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BC3897B-314D-BD47-AB0E-B0AE071C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8B2A1-3E22-FA46-AABE-FF0E2B104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1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3EE4581-4D08-C441-96F9-B0FECCA8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CA184F-3936-1549-9B62-90AAF645AEC0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37691E1-25E6-D740-91D3-DE574F17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A7B2A6E-47A3-DB40-80E4-EB814136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CB773-E856-5C44-AECE-E56B2E324B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51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4" indent="0">
              <a:buNone/>
              <a:defRPr sz="1000"/>
            </a:lvl3pPr>
            <a:lvl4pPr marL="1371381" indent="0">
              <a:buNone/>
              <a:defRPr sz="900"/>
            </a:lvl4pPr>
            <a:lvl5pPr marL="1828507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8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05DF7D-65A9-324C-814A-CE289A661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32EDE1-41FE-E940-9E3A-B89332BB204A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C6060D-BD47-5146-B6C3-D74C3679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D61038-6F5D-994A-8F10-8FB70EF0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ED10D-EE5C-8A4A-8F68-5BA3B381C1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62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27" indent="0">
              <a:buNone/>
              <a:defRPr sz="2800"/>
            </a:lvl2pPr>
            <a:lvl3pPr marL="914254" indent="0">
              <a:buNone/>
              <a:defRPr sz="2400"/>
            </a:lvl3pPr>
            <a:lvl4pPr marL="1371381" indent="0">
              <a:buNone/>
              <a:defRPr sz="2000"/>
            </a:lvl4pPr>
            <a:lvl5pPr marL="1828507" indent="0">
              <a:buNone/>
              <a:defRPr sz="2000"/>
            </a:lvl5pPr>
            <a:lvl6pPr marL="2285634" indent="0">
              <a:buNone/>
              <a:defRPr sz="2000"/>
            </a:lvl6pPr>
            <a:lvl7pPr marL="2742761" indent="0">
              <a:buNone/>
              <a:defRPr sz="2000"/>
            </a:lvl7pPr>
            <a:lvl8pPr marL="3199888" indent="0">
              <a:buNone/>
              <a:defRPr sz="2000"/>
            </a:lvl8pPr>
            <a:lvl9pPr marL="3657015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4" indent="0">
              <a:buNone/>
              <a:defRPr sz="1000"/>
            </a:lvl3pPr>
            <a:lvl4pPr marL="1371381" indent="0">
              <a:buNone/>
              <a:defRPr sz="900"/>
            </a:lvl4pPr>
            <a:lvl5pPr marL="1828507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8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ADA5F5-9A85-3E4F-82C0-0216A7C7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834A46-7D45-D84B-85B4-FEC76FF0FC2A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F23FB7-483D-824C-B717-42488E18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25F077-53BF-A94A-8EB6-99F79B23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B2C4-220F-3F4B-B9A6-B6EF6F0E8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24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D398848-5134-E145-82DC-1D64FECD84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27C06AE-089E-2841-AAEE-1718BA2BA7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0247A-2466-4D4C-8265-0C6309C9A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D6D48C9-FC47-9347-B110-8982CD2EF07B}" type="datetime1">
              <a:rPr lang="en-US" altLang="en-US"/>
              <a:pPr/>
              <a:t>6/13/18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242F9-AD73-E64F-B2D2-1023D5700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77C0-5ED3-E241-AFFD-D3109AEED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7472D1C-80A8-E848-8C20-427F226BD4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MS PGothic" panose="020B0600070205080204" pitchFamily="34" charset="-128"/>
          <a:cs typeface="MS PGothic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MS PGothic" panose="020B0600070205080204" pitchFamily="34" charset="-128"/>
          <a:cs typeface="MS PGothic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MS PGothic" panose="020B0600070205080204" pitchFamily="34" charset="-128"/>
          <a:cs typeface="MS PGothic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MS PGothic" panose="020B0600070205080204" pitchFamily="34" charset="-128"/>
          <a:cs typeface="MS PGothic" charset="0"/>
        </a:defRPr>
      </a:lvl5pPr>
      <a:lvl6pPr marL="457127" algn="ctr" defTabSz="4571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ＭＳ Ｐゴシック" pitchFamily="64" charset="-128"/>
          <a:cs typeface="ＭＳ Ｐゴシック" pitchFamily="64" charset="-128"/>
        </a:defRPr>
      </a:lvl6pPr>
      <a:lvl7pPr marL="914254" algn="ctr" defTabSz="4571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ＭＳ Ｐゴシック" pitchFamily="64" charset="-128"/>
          <a:cs typeface="ＭＳ Ｐゴシック" pitchFamily="64" charset="-128"/>
        </a:defRPr>
      </a:lvl7pPr>
      <a:lvl8pPr marL="1371381" algn="ctr" defTabSz="4571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ＭＳ Ｐゴシック" pitchFamily="64" charset="-128"/>
          <a:cs typeface="ＭＳ Ｐゴシック" pitchFamily="64" charset="-128"/>
        </a:defRPr>
      </a:lvl8pPr>
      <a:lvl9pPr marL="1828507" algn="ctr" defTabSz="4571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198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5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1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4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1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8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5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1">
            <a:extLst>
              <a:ext uri="{FF2B5EF4-FFF2-40B4-BE49-F238E27FC236}">
                <a16:creationId xmlns:a16="http://schemas.microsoft.com/office/drawing/2014/main" id="{94E84B12-135C-6A47-83BD-6E4AEF9D3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8" y="560388"/>
            <a:ext cx="8585200" cy="1016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 Reducing GHG Emissions from our Transportation System: Opportunities and Challenges</a:t>
            </a:r>
          </a:p>
        </p:txBody>
      </p:sp>
      <p:sp>
        <p:nvSpPr>
          <p:cNvPr id="15362" name="Text Box 12">
            <a:extLst>
              <a:ext uri="{FF2B5EF4-FFF2-40B4-BE49-F238E27FC236}">
                <a16:creationId xmlns:a16="http://schemas.microsoft.com/office/drawing/2014/main" id="{D6C0B1CB-6D88-544B-B873-3EEFBA311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1687513"/>
            <a:ext cx="833120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endParaRPr lang="en-US" altLang="en-US" sz="3000" b="1">
              <a:solidFill>
                <a:srgbClr val="262673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</a:pPr>
            <a:endParaRPr lang="en-US" altLang="en-US" sz="3000" b="1">
              <a:solidFill>
                <a:srgbClr val="262673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</a:pPr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John Heywood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 Sun Jae Professor of Engineering, Emeritus</a:t>
            </a:r>
          </a:p>
          <a:p>
            <a:pPr algn="ctr" eaLnBrk="1" hangingPunct="1"/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Sloan Automotive Laboratory, MIT</a:t>
            </a:r>
          </a:p>
          <a:p>
            <a:pPr algn="ctr" eaLnBrk="1" hangingPunct="1"/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 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NE Electricity Restructuring Roundtable #158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Decarbonizing the Transportation Sector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Panel: Pathways and Policies, June 15, 2018</a:t>
            </a:r>
          </a:p>
        </p:txBody>
      </p:sp>
      <p:sp>
        <p:nvSpPr>
          <p:cNvPr id="15363" name="Rectangle 13">
            <a:extLst>
              <a:ext uri="{FF2B5EF4-FFF2-40B4-BE49-F238E27FC236}">
                <a16:creationId xmlns:a16="http://schemas.microsoft.com/office/drawing/2014/main" id="{7F474B36-9E6B-7D4E-9E7A-4A929E537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5" y="50942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5364" name="Rectangle 14">
            <a:extLst>
              <a:ext uri="{FF2B5EF4-FFF2-40B4-BE49-F238E27FC236}">
                <a16:creationId xmlns:a16="http://schemas.microsoft.com/office/drawing/2014/main" id="{C2A31B05-1EA9-D742-93AD-DA2981921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488" y="62817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grpSp>
        <p:nvGrpSpPr>
          <p:cNvPr id="15365" name="Group 15">
            <a:extLst>
              <a:ext uri="{FF2B5EF4-FFF2-40B4-BE49-F238E27FC236}">
                <a16:creationId xmlns:a16="http://schemas.microsoft.com/office/drawing/2014/main" id="{590EC58B-8C7D-3945-ACFE-4A29053D556D}"/>
              </a:ext>
            </a:extLst>
          </p:cNvPr>
          <p:cNvGrpSpPr>
            <a:grpSpLocks/>
          </p:cNvGrpSpPr>
          <p:nvPr/>
        </p:nvGrpSpPr>
        <p:grpSpPr bwMode="auto">
          <a:xfrm>
            <a:off x="134938" y="1919288"/>
            <a:ext cx="8534400" cy="444500"/>
            <a:chOff x="336" y="650"/>
            <a:chExt cx="5146" cy="280"/>
          </a:xfrm>
        </p:grpSpPr>
        <p:pic>
          <p:nvPicPr>
            <p:cNvPr id="15367" name="Picture 16" descr="footer_white">
              <a:extLst>
                <a:ext uri="{FF2B5EF4-FFF2-40B4-BE49-F238E27FC236}">
                  <a16:creationId xmlns:a16="http://schemas.microsoft.com/office/drawing/2014/main" id="{69D38CE6-1CDE-0146-A512-BC6155AED5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650"/>
              <a:ext cx="384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8" name="Picture 17" descr="mit bar">
              <a:extLst>
                <a:ext uri="{FF2B5EF4-FFF2-40B4-BE49-F238E27FC236}">
                  <a16:creationId xmlns:a16="http://schemas.microsoft.com/office/drawing/2014/main" id="{9B3B46DD-433B-CD43-8C07-51F7D671E4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720"/>
              <a:ext cx="476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6" name="Rectangle 18">
            <a:extLst>
              <a:ext uri="{FF2B5EF4-FFF2-40B4-BE49-F238E27FC236}">
                <a16:creationId xmlns:a16="http://schemas.microsoft.com/office/drawing/2014/main" id="{E64EF3B0-DC00-9442-8402-E997D93BE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138" y="63595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>
            <a:extLst>
              <a:ext uri="{FF2B5EF4-FFF2-40B4-BE49-F238E27FC236}">
                <a16:creationId xmlns:a16="http://schemas.microsoft.com/office/drawing/2014/main" id="{44D5EDA9-A9BF-C64B-9734-C1235A1A4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315913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2800"/>
          </a:p>
        </p:txBody>
      </p:sp>
      <p:sp>
        <p:nvSpPr>
          <p:cNvPr id="29698" name="Line 3">
            <a:extLst>
              <a:ext uri="{FF2B5EF4-FFF2-40B4-BE49-F238E27FC236}">
                <a16:creationId xmlns:a16="http://schemas.microsoft.com/office/drawing/2014/main" id="{D35E89C9-4A94-6947-9B0E-63A0525D99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525" y="1030288"/>
            <a:ext cx="8343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FA0B0969-2170-4A49-9CB4-0A5CDCAF0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1150938"/>
            <a:ext cx="84582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EV sales currently need to be “pulled” by significant financial purchase incentives.</a:t>
            </a:r>
            <a:endParaRPr lang="en-US" altLang="ja-JP"/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/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Initial costs of these vehicles are significantly higher (e.g. 2030 estimates): HEV ~ $2,500, PHEV (30 mile range) ~ $5,000, BEV ~ $10,000 (depending on size, range).</a:t>
            </a:r>
          </a:p>
          <a:p>
            <a:pPr algn="just" eaLnBrk="1" hangingPunct="1"/>
            <a:endParaRPr lang="en-US" altLang="en-US"/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BEVs: range anxiety, long recharging times, limited number of recharging stations, are major uncertainties.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/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EVs mostly recharge at home: How many US “homes” have capacity and on-site space for recharging?</a:t>
            </a:r>
          </a:p>
          <a:p>
            <a:pPr algn="just" eaLnBrk="1" hangingPunct="1"/>
            <a:endParaRPr lang="en-US" altLang="en-US"/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CC519348-9F2E-5E45-887E-3F29BA441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11113"/>
            <a:ext cx="7543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1F497D"/>
                </a:solidFill>
              </a:rPr>
              <a:t>Light-Duty HEV, PHEV, BEV Deployment Issues</a:t>
            </a:r>
            <a:endParaRPr lang="en-US" altLang="en-US" sz="3200" b="1">
              <a:solidFill>
                <a:srgbClr val="1F497D"/>
              </a:solidFill>
            </a:endParaRPr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id="{6BE28106-C4F8-384A-90E7-E3C1556E6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5613" y="6626225"/>
            <a:ext cx="10668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900"/>
          </a:p>
        </p:txBody>
      </p:sp>
      <p:sp>
        <p:nvSpPr>
          <p:cNvPr id="29702" name="TextBox 1">
            <a:extLst>
              <a:ext uri="{FF2B5EF4-FFF2-40B4-BE49-F238E27FC236}">
                <a16:creationId xmlns:a16="http://schemas.microsoft.com/office/drawing/2014/main" id="{5DFB63A9-19F3-3249-8FD4-E7A02F8FA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6369050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B5BF0D8-F005-3340-AB7D-9CE9689967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1F497D"/>
                </a:solidFill>
              </a:rPr>
              <a:t>Looking Ahead at Anticipated Trends</a:t>
            </a:r>
          </a:p>
        </p:txBody>
      </p:sp>
      <p:sp>
        <p:nvSpPr>
          <p:cNvPr id="30722" name="Line 5">
            <a:extLst>
              <a:ext uri="{FF2B5EF4-FFF2-40B4-BE49-F238E27FC236}">
                <a16:creationId xmlns:a16="http://schemas.microsoft.com/office/drawing/2014/main" id="{6F503E1F-0D24-0C4B-B4FF-01DFBA4D8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68375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41987" name="Text Box 9">
            <a:extLst>
              <a:ext uri="{FF2B5EF4-FFF2-40B4-BE49-F238E27FC236}">
                <a16:creationId xmlns:a16="http://schemas.microsoft.com/office/drawing/2014/main" id="{03AA17D8-2204-CC48-B909-EF0F8BE82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57288"/>
            <a:ext cx="8420100" cy="867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en-US" altLang="en-US"/>
              <a:t>Reducing the fuel consumption of mainstream technology  vehicles is especially important (next few decades).</a:t>
            </a:r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>
              <a:buFontTx/>
              <a:buAutoNum type="arabicPeriod"/>
            </a:pPr>
            <a:r>
              <a:rPr lang="en-US" altLang="en-US"/>
              <a:t>More hybrids (HEVs) will be an important component in reducing vehicle impacts (cost reduction needed).</a:t>
            </a:r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>
              <a:buFontTx/>
              <a:buAutoNum type="arabicPeriod"/>
            </a:pPr>
            <a:r>
              <a:rPr lang="en-US" altLang="en-US"/>
              <a:t>With incentives, plug-in electric vehicles (PHEVs and BEVs) likely to bring significant electricity use into passenger transportation.</a:t>
            </a:r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/>
            <a:r>
              <a:rPr lang="en-US" altLang="en-US">
                <a:solidFill>
                  <a:srgbClr val="FF0000"/>
                </a:solidFill>
              </a:rPr>
              <a:t>4.  2030 US LDV sales mix:  John Heywood’s projections:</a:t>
            </a:r>
          </a:p>
          <a:p>
            <a:pPr algn="ctr" eaLnBrk="1" hangingPunct="1"/>
            <a:r>
              <a:rPr lang="en-US" altLang="en-US">
                <a:solidFill>
                  <a:srgbClr val="FF0000"/>
                </a:solidFill>
              </a:rPr>
              <a:t>ICE 70%, HEV, 15%; PHEV 8%; BEV 6%; FC 0.5%</a:t>
            </a:r>
          </a:p>
          <a:p>
            <a:pPr eaLnBrk="1" hangingPunct="1"/>
            <a:endParaRPr lang="en-US" altLang="en-US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5.  Task is to “reduce emissions”.</a:t>
            </a:r>
          </a:p>
          <a:p>
            <a:pPr algn="just" eaLnBrk="1" hangingPunct="1"/>
            <a:endParaRPr lang="en-US" altLang="en-US"/>
          </a:p>
          <a:p>
            <a:pPr algn="just" eaLnBrk="1" hangingPunct="1"/>
            <a:endParaRPr lang="en-US" altLang="en-US"/>
          </a:p>
          <a:p>
            <a:pPr algn="just" eaLnBrk="1" hangingPunct="1"/>
            <a:endParaRPr lang="en-US" altLang="en-US"/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>
              <a:buFontTx/>
              <a:buAutoNum type="arabicPeriod"/>
            </a:pPr>
            <a:endParaRPr lang="en-US" altLang="en-US"/>
          </a:p>
          <a:p>
            <a:pPr algn="just" eaLnBrk="1" hangingPunct="1"/>
            <a:endParaRPr lang="en-US" altLang="en-US" sz="1800"/>
          </a:p>
          <a:p>
            <a:pPr algn="just" eaLnBrk="1" hangingPunct="1">
              <a:buFont typeface="Arial" panose="020B0604020202020204" pitchFamily="34" charset="0"/>
              <a:buAutoNum type="arabicPeriod" startAt="3"/>
            </a:pPr>
            <a:endParaRPr lang="en-US" altLang="en-US" sz="18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/>
          </a:p>
        </p:txBody>
      </p:sp>
      <p:sp>
        <p:nvSpPr>
          <p:cNvPr id="30724" name="TextBox 1">
            <a:extLst>
              <a:ext uri="{FF2B5EF4-FFF2-40B4-BE49-F238E27FC236}">
                <a16:creationId xmlns:a16="http://schemas.microsoft.com/office/drawing/2014/main" id="{B0FD19AC-4CFB-6E4B-87F8-1CF895B2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9763" y="6237288"/>
            <a:ext cx="422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9C95575B-38B0-8B4F-8C1B-BB3B416C2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17375E"/>
                </a:solidFill>
              </a:rPr>
              <a:t>The Context for Our Discussion</a:t>
            </a:r>
          </a:p>
        </p:txBody>
      </p:sp>
      <p:sp>
        <p:nvSpPr>
          <p:cNvPr id="16386" name="Line 5">
            <a:extLst>
              <a:ext uri="{FF2B5EF4-FFF2-40B4-BE49-F238E27FC236}">
                <a16:creationId xmlns:a16="http://schemas.microsoft.com/office/drawing/2014/main" id="{EAC6BD2F-DD58-1748-950B-439A64735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16387" name="Text Box 9">
            <a:extLst>
              <a:ext uri="{FF2B5EF4-FFF2-40B4-BE49-F238E27FC236}">
                <a16:creationId xmlns:a16="http://schemas.microsoft.com/office/drawing/2014/main" id="{49520AB8-990E-9540-A196-E9CCD6E1E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914400"/>
            <a:ext cx="83820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endParaRPr lang="en-US" altLang="en-US" sz="2200"/>
          </a:p>
          <a:p>
            <a:pPr algn="just" eaLnBrk="1" hangingPunct="1">
              <a:buFontTx/>
              <a:buAutoNum type="arabicPeriod"/>
            </a:pPr>
            <a:r>
              <a:rPr lang="en-US" altLang="en-US" sz="2200"/>
              <a:t>Transportation (land, sea, air) is responsible for some 30% of U.S. greenhouse gas emissions (15% worldwide).</a:t>
            </a:r>
          </a:p>
          <a:p>
            <a:pPr algn="just" eaLnBrk="1" hangingPunct="1">
              <a:buFontTx/>
              <a:buAutoNum type="arabicPeriod"/>
            </a:pPr>
            <a:endParaRPr lang="en-US" altLang="en-US" sz="2200"/>
          </a:p>
          <a:p>
            <a:pPr algn="just" eaLnBrk="1" hangingPunct="1">
              <a:buFontTx/>
              <a:buAutoNum type="arabicPeriod"/>
            </a:pPr>
            <a:r>
              <a:rPr lang="en-US" altLang="en-US" sz="2200"/>
              <a:t>Limiting the rise in global temperatures to 2 degrees C will need an 80% reduction in global GHG emissions by 2050.</a:t>
            </a:r>
          </a:p>
          <a:p>
            <a:pPr algn="just" eaLnBrk="1" hangingPunct="1">
              <a:buFontTx/>
              <a:buAutoNum type="arabicPeriod"/>
            </a:pPr>
            <a:endParaRPr lang="en-US" altLang="en-US" sz="2200"/>
          </a:p>
          <a:p>
            <a:pPr algn="just" eaLnBrk="1" hangingPunct="1">
              <a:buFontTx/>
              <a:buAutoNum type="arabicPeriod"/>
            </a:pPr>
            <a:r>
              <a:rPr lang="en-US" altLang="en-US" sz="2200"/>
              <a:t>Land transportation vehicles are dominated by internal combustion engines using petroleum-based fuels (90%).</a:t>
            </a:r>
          </a:p>
          <a:p>
            <a:pPr algn="just" eaLnBrk="1" hangingPunct="1">
              <a:buFontTx/>
              <a:buAutoNum type="arabicPeriod"/>
            </a:pPr>
            <a:endParaRPr lang="en-US" altLang="en-US" sz="2200"/>
          </a:p>
          <a:p>
            <a:pPr algn="just" eaLnBrk="1" hangingPunct="1">
              <a:buFontTx/>
              <a:buAutoNum type="arabicPeriod"/>
            </a:pPr>
            <a:r>
              <a:rPr lang="en-US" altLang="en-US" sz="2200"/>
              <a:t>Major impacts: congestion and environmental damage.</a:t>
            </a:r>
          </a:p>
          <a:p>
            <a:pPr algn="just" eaLnBrk="1" hangingPunct="1">
              <a:buFontTx/>
              <a:buAutoNum type="arabicPeriod"/>
            </a:pPr>
            <a:endParaRPr lang="en-US" altLang="en-US"/>
          </a:p>
        </p:txBody>
      </p:sp>
      <p:sp>
        <p:nvSpPr>
          <p:cNvPr id="16388" name="TextBox 1">
            <a:extLst>
              <a:ext uri="{FF2B5EF4-FFF2-40B4-BE49-F238E27FC236}">
                <a16:creationId xmlns:a16="http://schemas.microsoft.com/office/drawing/2014/main" id="{FC06A699-EBE0-5644-B6B6-0E33AF1D0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" y="62690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567D061A-26BA-3946-A6F1-A733DEDB7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17375E"/>
                </a:solidFill>
              </a:rPr>
              <a:t>A Car: What Are Our Choices?</a:t>
            </a:r>
          </a:p>
        </p:txBody>
      </p:sp>
      <p:sp>
        <p:nvSpPr>
          <p:cNvPr id="18434" name="Line 5">
            <a:extLst>
              <a:ext uri="{FF2B5EF4-FFF2-40B4-BE49-F238E27FC236}">
                <a16:creationId xmlns:a16="http://schemas.microsoft.com/office/drawing/2014/main" id="{9A9DBEEE-D292-C646-BFC6-E0B9652FD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35" name="Picture 1">
            <a:extLst>
              <a:ext uri="{FF2B5EF4-FFF2-40B4-BE49-F238E27FC236}">
                <a16:creationId xmlns:a16="http://schemas.microsoft.com/office/drawing/2014/main" id="{87B4DAC7-0926-5B42-879D-520D33B96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403350"/>
            <a:ext cx="1400175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>
            <a:extLst>
              <a:ext uri="{FF2B5EF4-FFF2-40B4-BE49-F238E27FC236}">
                <a16:creationId xmlns:a16="http://schemas.microsoft.com/office/drawing/2014/main" id="{F60425BE-8EBC-CB4C-88D9-A027F0A4DC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1330325"/>
            <a:ext cx="19558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>
            <a:extLst>
              <a:ext uri="{FF2B5EF4-FFF2-40B4-BE49-F238E27FC236}">
                <a16:creationId xmlns:a16="http://schemas.microsoft.com/office/drawing/2014/main" id="{8A8345D5-DB09-5741-8DB0-FFED54A8A3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3019425"/>
            <a:ext cx="2786063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>
            <a:extLst>
              <a:ext uri="{FF2B5EF4-FFF2-40B4-BE49-F238E27FC236}">
                <a16:creationId xmlns:a16="http://schemas.microsoft.com/office/drawing/2014/main" id="{1D8DC3E7-B0BD-F840-83C9-39A5438CD6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38563" y="3005138"/>
            <a:ext cx="2017712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>
            <a:extLst>
              <a:ext uri="{FF2B5EF4-FFF2-40B4-BE49-F238E27FC236}">
                <a16:creationId xmlns:a16="http://schemas.microsoft.com/office/drawing/2014/main" id="{BBC88308-1065-C340-BF73-F05C789045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005138"/>
            <a:ext cx="211455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7">
            <a:extLst>
              <a:ext uri="{FF2B5EF4-FFF2-40B4-BE49-F238E27FC236}">
                <a16:creationId xmlns:a16="http://schemas.microsoft.com/office/drawing/2014/main" id="{21CB4CE4-14F8-3041-BC41-6049CB4C1A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4787900"/>
            <a:ext cx="261461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Box 11">
            <a:extLst>
              <a:ext uri="{FF2B5EF4-FFF2-40B4-BE49-F238E27FC236}">
                <a16:creationId xmlns:a16="http://schemas.microsoft.com/office/drawing/2014/main" id="{5B292018-64CC-EF4C-9908-B3A4DD409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2405063"/>
            <a:ext cx="106203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Small Car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42" name="TextBox 11">
            <a:extLst>
              <a:ext uri="{FF2B5EF4-FFF2-40B4-BE49-F238E27FC236}">
                <a16:creationId xmlns:a16="http://schemas.microsoft.com/office/drawing/2014/main" id="{373C96C7-A0C7-8E44-BD9D-FD1D6BDEA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613" y="2405063"/>
            <a:ext cx="21510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Compact Hatchback Car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43" name="TextBox 12">
            <a:extLst>
              <a:ext uri="{FF2B5EF4-FFF2-40B4-BE49-F238E27FC236}">
                <a16:creationId xmlns:a16="http://schemas.microsoft.com/office/drawing/2014/main" id="{07635804-EA0F-E946-88BC-1760B9844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113" y="2408238"/>
            <a:ext cx="21510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Standard Sedan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44" name="TextBox 13">
            <a:extLst>
              <a:ext uri="{FF2B5EF4-FFF2-40B4-BE49-F238E27FC236}">
                <a16:creationId xmlns:a16="http://schemas.microsoft.com/office/drawing/2014/main" id="{BA09C85A-78D5-B247-B3DB-62918A1B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" y="4379913"/>
            <a:ext cx="2151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Pick-up Truck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45" name="TextBox 14">
            <a:extLst>
              <a:ext uri="{FF2B5EF4-FFF2-40B4-BE49-F238E27FC236}">
                <a16:creationId xmlns:a16="http://schemas.microsoft.com/office/drawing/2014/main" id="{158DC52B-DD5C-4244-9423-D73490C59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488" y="4321175"/>
            <a:ext cx="224313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Crossover </a:t>
            </a:r>
            <a:r>
              <a:rPr lang="mr-IN" altLang="en-US" sz="1400"/>
              <a:t>–</a:t>
            </a:r>
            <a:r>
              <a:rPr lang="en-US" altLang="en-US" sz="1400"/>
              <a:t> Smaller SUV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46" name="TextBox 15">
            <a:extLst>
              <a:ext uri="{FF2B5EF4-FFF2-40B4-BE49-F238E27FC236}">
                <a16:creationId xmlns:a16="http://schemas.microsoft.com/office/drawing/2014/main" id="{63662C71-2B66-6E4A-8065-8A28ABDC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975" y="4360863"/>
            <a:ext cx="2151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Standard </a:t>
            </a:r>
            <a:r>
              <a:rPr lang="mr-IN" altLang="en-US" sz="1400"/>
              <a:t>–</a:t>
            </a:r>
            <a:r>
              <a:rPr lang="en-US" altLang="en-US" sz="1400"/>
              <a:t> Larger SUV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47" name="TextBox 11">
            <a:extLst>
              <a:ext uri="{FF2B5EF4-FFF2-40B4-BE49-F238E27FC236}">
                <a16:creationId xmlns:a16="http://schemas.microsoft.com/office/drawing/2014/main" id="{F38428FD-1EA1-2F42-BCA3-F89F8A17A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5838" y="6148388"/>
            <a:ext cx="93027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Van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pic>
        <p:nvPicPr>
          <p:cNvPr id="18448" name="Picture 9">
            <a:extLst>
              <a:ext uri="{FF2B5EF4-FFF2-40B4-BE49-F238E27FC236}">
                <a16:creationId xmlns:a16="http://schemas.microsoft.com/office/drawing/2014/main" id="{0E9C974A-3197-554B-8B82-7F2BD97135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1435100"/>
            <a:ext cx="24511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9" name="Picture 1">
            <a:extLst>
              <a:ext uri="{FF2B5EF4-FFF2-40B4-BE49-F238E27FC236}">
                <a16:creationId xmlns:a16="http://schemas.microsoft.com/office/drawing/2014/main" id="{95C97285-33C7-7641-9789-60473BAB072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81138" y="5151438"/>
            <a:ext cx="2574925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0" name="TextBox 11">
            <a:extLst>
              <a:ext uri="{FF2B5EF4-FFF2-40B4-BE49-F238E27FC236}">
                <a16:creationId xmlns:a16="http://schemas.microsoft.com/office/drawing/2014/main" id="{080F9568-B4E5-A147-BF9E-CC0E0B293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450" y="6148388"/>
            <a:ext cx="12144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/>
              <a:t>Sports Car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  <p:sp>
        <p:nvSpPr>
          <p:cNvPr id="18451" name="TextBox 1">
            <a:extLst>
              <a:ext uri="{FF2B5EF4-FFF2-40B4-BE49-F238E27FC236}">
                <a16:creationId xmlns:a16="http://schemas.microsoft.com/office/drawing/2014/main" id="{E7627A8E-8AD6-9148-BDEE-72BE7D33E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61896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9046C0A3-8747-D34E-B569-13CC64D38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17375E"/>
                </a:solidFill>
              </a:rPr>
              <a:t>There’s a broad spread in </a:t>
            </a:r>
            <a:r>
              <a:rPr lang="is-IS" altLang="en-US" sz="3200" b="1">
                <a:solidFill>
                  <a:srgbClr val="17375E"/>
                </a:solidFill>
              </a:rPr>
              <a:t>….</a:t>
            </a:r>
            <a:endParaRPr lang="en-US" altLang="en-US" sz="3200" b="1">
              <a:solidFill>
                <a:srgbClr val="17375E"/>
              </a:solidFill>
            </a:endParaRPr>
          </a:p>
        </p:txBody>
      </p:sp>
      <p:sp>
        <p:nvSpPr>
          <p:cNvPr id="20482" name="Line 5">
            <a:extLst>
              <a:ext uri="{FF2B5EF4-FFF2-40B4-BE49-F238E27FC236}">
                <a16:creationId xmlns:a16="http://schemas.microsoft.com/office/drawing/2014/main" id="{FA3349C7-14BB-7844-ABB1-EDF7F4936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20483" name="Text Box 6">
            <a:extLst>
              <a:ext uri="{FF2B5EF4-FFF2-40B4-BE49-F238E27FC236}">
                <a16:creationId xmlns:a16="http://schemas.microsoft.com/office/drawing/2014/main" id="{31E3CAB2-DD29-C54D-8838-C5063187C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6199188"/>
            <a:ext cx="3984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900"/>
              <a:t>4</a:t>
            </a:r>
          </a:p>
        </p:txBody>
      </p:sp>
      <p:sp>
        <p:nvSpPr>
          <p:cNvPr id="20484" name="Text Box 9">
            <a:extLst>
              <a:ext uri="{FF2B5EF4-FFF2-40B4-BE49-F238E27FC236}">
                <a16:creationId xmlns:a16="http://schemas.microsoft.com/office/drawing/2014/main" id="{51BF77FA-BC30-6A45-9132-EE82C0A4A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1457325"/>
            <a:ext cx="83820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300"/>
              <a:t>Type of vehicle we buy, and how much we spend.</a:t>
            </a:r>
          </a:p>
          <a:p>
            <a:pPr algn="ctr" eaLnBrk="1" hangingPunct="1"/>
            <a:endParaRPr lang="en-US" altLang="en-US" sz="2300"/>
          </a:p>
          <a:p>
            <a:pPr algn="ctr" eaLnBrk="1" hangingPunct="1"/>
            <a:r>
              <a:rPr lang="en-US" altLang="en-US" sz="2300"/>
              <a:t>What we use our light-duty vehicles for.</a:t>
            </a:r>
          </a:p>
          <a:p>
            <a:pPr algn="ctr" eaLnBrk="1" hangingPunct="1"/>
            <a:endParaRPr lang="en-US" altLang="en-US" sz="2300"/>
          </a:p>
          <a:p>
            <a:pPr algn="ctr" eaLnBrk="1" hangingPunct="1"/>
            <a:r>
              <a:rPr lang="en-US" altLang="en-US" sz="2300"/>
              <a:t>Types of trips we make, how many, mileage.</a:t>
            </a:r>
          </a:p>
          <a:p>
            <a:pPr algn="ctr" eaLnBrk="1" hangingPunct="1"/>
            <a:endParaRPr lang="en-US" altLang="en-US" sz="2300"/>
          </a:p>
          <a:p>
            <a:pPr algn="ctr" eaLnBrk="1" hangingPunct="1"/>
            <a:r>
              <a:rPr lang="en-US" altLang="en-US" sz="2300"/>
              <a:t>How we drive: “eco” or aggressive driving?</a:t>
            </a:r>
          </a:p>
          <a:p>
            <a:pPr algn="ctr" eaLnBrk="1" hangingPunct="1"/>
            <a:endParaRPr lang="en-US" altLang="en-US" sz="2300"/>
          </a:p>
          <a:p>
            <a:pPr algn="ctr" eaLnBrk="1" hangingPunct="1"/>
            <a:r>
              <a:rPr lang="en-US" altLang="en-US" sz="2300"/>
              <a:t>Where we live: urban/rural, warm/cold climate, </a:t>
            </a:r>
            <a:r>
              <a:rPr lang="is-IS" altLang="en-US" sz="2300"/>
              <a:t>…</a:t>
            </a:r>
          </a:p>
          <a:p>
            <a:pPr algn="ctr" eaLnBrk="1" hangingPunct="1"/>
            <a:endParaRPr lang="en-US" altLang="en-US" sz="2300"/>
          </a:p>
          <a:p>
            <a:pPr algn="ctr" eaLnBrk="1" hangingPunct="1"/>
            <a:r>
              <a:rPr lang="en-US" altLang="en-US" sz="2300"/>
              <a:t>How we look after our car; service, tires, roof racks, </a:t>
            </a:r>
            <a:r>
              <a:rPr lang="is-IS" altLang="en-US" sz="2300"/>
              <a:t>…</a:t>
            </a:r>
          </a:p>
          <a:p>
            <a:pPr algn="ctr" eaLnBrk="1" hangingPunct="1"/>
            <a:endParaRPr lang="is-IS" altLang="en-US" sz="2300"/>
          </a:p>
          <a:p>
            <a:pPr algn="ctr" eaLnBrk="1" hangingPunct="1"/>
            <a:r>
              <a:rPr lang="is-IS" altLang="en-US" sz="2300"/>
              <a:t>How we “think about our car”?</a:t>
            </a:r>
          </a:p>
          <a:p>
            <a:pPr algn="ctr" eaLnBrk="1" hangingPunct="1"/>
            <a:endParaRPr lang="en-US" altLang="en-US" sz="2300"/>
          </a:p>
          <a:p>
            <a:pPr algn="ctr" eaLnBrk="1" hangingPunct="1"/>
            <a:endParaRPr lang="en-US" altLang="en-US" sz="2300"/>
          </a:p>
        </p:txBody>
      </p:sp>
      <p:sp>
        <p:nvSpPr>
          <p:cNvPr id="20485" name="TextBox 1">
            <a:extLst>
              <a:ext uri="{FF2B5EF4-FFF2-40B4-BE49-F238E27FC236}">
                <a16:creationId xmlns:a16="http://schemas.microsoft.com/office/drawing/2014/main" id="{3CFABC3A-9C4E-374D-8045-714BB8DE5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6565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47B61EFB-2759-D746-B597-46A24C7F2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17375E"/>
                </a:solidFill>
              </a:rPr>
              <a:t>Three Potential Transportation Revolutions </a:t>
            </a:r>
            <a:r>
              <a:rPr lang="is-IS" altLang="en-US" sz="3200" b="1">
                <a:solidFill>
                  <a:srgbClr val="17375E"/>
                </a:solidFill>
              </a:rPr>
              <a:t>…</a:t>
            </a:r>
            <a:endParaRPr lang="en-US" altLang="en-US" sz="3200" b="1">
              <a:solidFill>
                <a:srgbClr val="17375E"/>
              </a:solidFill>
            </a:endParaRPr>
          </a:p>
        </p:txBody>
      </p:sp>
      <p:sp>
        <p:nvSpPr>
          <p:cNvPr id="22530" name="Line 5">
            <a:extLst>
              <a:ext uri="{FF2B5EF4-FFF2-40B4-BE49-F238E27FC236}">
                <a16:creationId xmlns:a16="http://schemas.microsoft.com/office/drawing/2014/main" id="{CF704489-4F3F-9A4B-8D88-2511CC4B2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22531" name="Text Box 9">
            <a:extLst>
              <a:ext uri="{FF2B5EF4-FFF2-40B4-BE49-F238E27FC236}">
                <a16:creationId xmlns:a16="http://schemas.microsoft.com/office/drawing/2014/main" id="{095535FC-F55F-824D-91D9-E60FDC304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663" y="1898650"/>
            <a:ext cx="8382000" cy="398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en-US" altLang="en-US" sz="2300"/>
              <a:t>Vehicle electrification (with green electricity).</a:t>
            </a:r>
          </a:p>
          <a:p>
            <a:pPr algn="just" eaLnBrk="1" hangingPunct="1">
              <a:buFontTx/>
              <a:buAutoNum type="arabicPeriod"/>
            </a:pPr>
            <a:endParaRPr lang="en-US" altLang="en-US" sz="2300"/>
          </a:p>
          <a:p>
            <a:pPr algn="just" eaLnBrk="1" hangingPunct="1">
              <a:buFontTx/>
              <a:buAutoNum type="arabicPeriod"/>
            </a:pPr>
            <a:r>
              <a:rPr lang="en-US" altLang="en-US" sz="2300"/>
              <a:t>Autonomous (self-driving) vehicles.</a:t>
            </a:r>
          </a:p>
          <a:p>
            <a:pPr algn="just" eaLnBrk="1" hangingPunct="1">
              <a:buFontTx/>
              <a:buAutoNum type="arabicPeriod"/>
            </a:pPr>
            <a:endParaRPr lang="en-US" altLang="en-US" sz="2300"/>
          </a:p>
          <a:p>
            <a:pPr algn="just" eaLnBrk="1" hangingPunct="1">
              <a:buFontTx/>
              <a:buAutoNum type="arabicPeriod"/>
            </a:pPr>
            <a:r>
              <a:rPr lang="en-US" altLang="en-US" sz="2300"/>
              <a:t>Shared, and connected, vehicles.</a:t>
            </a:r>
          </a:p>
          <a:p>
            <a:pPr algn="just" eaLnBrk="1" hangingPunct="1">
              <a:buFontTx/>
              <a:buAutoNum type="arabicPeriod"/>
            </a:pPr>
            <a:endParaRPr lang="en-US" altLang="en-US" sz="2300"/>
          </a:p>
          <a:p>
            <a:pPr algn="just" eaLnBrk="1" hangingPunct="1">
              <a:buFontTx/>
              <a:buAutoNum type="arabicPeriod"/>
            </a:pPr>
            <a:r>
              <a:rPr lang="en-US" altLang="en-US" sz="2300"/>
              <a:t>Billions of $ are being invested in these technologies. </a:t>
            </a:r>
          </a:p>
          <a:p>
            <a:pPr algn="just" eaLnBrk="1" hangingPunct="1">
              <a:buFontTx/>
              <a:buAutoNum type="arabicPeriod"/>
            </a:pPr>
            <a:endParaRPr lang="en-US" altLang="en-US" sz="2300"/>
          </a:p>
          <a:p>
            <a:pPr eaLnBrk="1" hangingPunct="1">
              <a:buFont typeface="Arial" panose="020B0604020202020204" pitchFamily="34" charset="0"/>
              <a:buAutoNum type="arabicPeriod" startAt="5"/>
            </a:pPr>
            <a:r>
              <a:rPr lang="en-US" altLang="en-US" sz="2300"/>
              <a:t>To what degree will we buy in to these changes?               </a:t>
            </a:r>
          </a:p>
          <a:p>
            <a:pPr eaLnBrk="1" hangingPunct="1">
              <a:buFont typeface="Arial" panose="020B0604020202020204" pitchFamily="34" charset="0"/>
              <a:buAutoNum type="arabicPeriod" startAt="5"/>
            </a:pPr>
            <a:endParaRPr lang="en-US" altLang="en-US" sz="2300"/>
          </a:p>
          <a:p>
            <a:pPr eaLnBrk="1" hangingPunct="1">
              <a:buFont typeface="Arial" panose="020B0604020202020204" pitchFamily="34" charset="0"/>
              <a:buAutoNum type="arabicPeriod" startAt="5"/>
            </a:pPr>
            <a:r>
              <a:rPr lang="en-US" altLang="en-US" sz="2300"/>
              <a:t>Are they “convenient”?  Are they “compelling”?</a:t>
            </a:r>
          </a:p>
        </p:txBody>
      </p:sp>
      <p:sp>
        <p:nvSpPr>
          <p:cNvPr id="22532" name="TextBox 1">
            <a:extLst>
              <a:ext uri="{FF2B5EF4-FFF2-40B4-BE49-F238E27FC236}">
                <a16:creationId xmlns:a16="http://schemas.microsoft.com/office/drawing/2014/main" id="{86809DD6-EF26-204B-81BA-90231CE26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603885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50DA7DB7-CA23-F54A-9B1E-A3D3D2D1B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9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17375E"/>
                </a:solidFill>
              </a:rPr>
              <a:t>Pathways that would move us forward</a:t>
            </a:r>
          </a:p>
        </p:txBody>
      </p:sp>
      <p:sp>
        <p:nvSpPr>
          <p:cNvPr id="24578" name="Line 5">
            <a:extLst>
              <a:ext uri="{FF2B5EF4-FFF2-40B4-BE49-F238E27FC236}">
                <a16:creationId xmlns:a16="http://schemas.microsoft.com/office/drawing/2014/main" id="{48BB0B11-AC0C-F54F-B3E5-010155F41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24579" name="Text Box 9">
            <a:extLst>
              <a:ext uri="{FF2B5EF4-FFF2-40B4-BE49-F238E27FC236}">
                <a16:creationId xmlns:a16="http://schemas.microsoft.com/office/drawing/2014/main" id="{EACCCDEC-3BC7-A749-98F2-83D7D140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41400"/>
            <a:ext cx="8382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endParaRPr lang="en-US" altLang="en-US" sz="2100"/>
          </a:p>
          <a:p>
            <a:pPr algn="just" eaLnBrk="1" hangingPunct="1">
              <a:buFontTx/>
              <a:buAutoNum type="arabicPeriod"/>
            </a:pPr>
            <a:endParaRPr lang="en-US" altLang="en-US" sz="2100"/>
          </a:p>
          <a:p>
            <a:pPr algn="just" eaLnBrk="1" hangingPunct="1">
              <a:buFontTx/>
              <a:buAutoNum type="arabicPeriod"/>
            </a:pPr>
            <a:r>
              <a:rPr lang="en-US" altLang="en-US" sz="2100" b="1"/>
              <a:t>Improve</a:t>
            </a:r>
            <a:r>
              <a:rPr lang="en-US" altLang="en-US" sz="2100"/>
              <a:t> mainstream engines, transmissions, and vehicles.</a:t>
            </a:r>
          </a:p>
          <a:p>
            <a:pPr algn="just" eaLnBrk="1" hangingPunct="1">
              <a:buFontTx/>
              <a:buAutoNum type="arabicPeriod"/>
            </a:pPr>
            <a:endParaRPr lang="en-US" altLang="en-US" sz="2100"/>
          </a:p>
          <a:p>
            <a:pPr algn="just" eaLnBrk="1" hangingPunct="1">
              <a:buFontTx/>
              <a:buAutoNum type="arabicPeriod"/>
            </a:pPr>
            <a:r>
              <a:rPr lang="en-US" altLang="en-US" sz="2100" b="1"/>
              <a:t>Transition</a:t>
            </a:r>
            <a:r>
              <a:rPr lang="en-US" altLang="en-US" sz="2100"/>
              <a:t> to cleaner alternatives: electrified vehicles: hybrids, battery electric; fuel-cells, hydrogen; lower-carbon fuels </a:t>
            </a:r>
          </a:p>
          <a:p>
            <a:pPr algn="just" eaLnBrk="1" hangingPunct="1">
              <a:buFontTx/>
              <a:buAutoNum type="arabicPeriod"/>
            </a:pPr>
            <a:endParaRPr lang="en-US" altLang="en-US" sz="2100" b="1"/>
          </a:p>
          <a:p>
            <a:pPr algn="just" eaLnBrk="1" hangingPunct="1">
              <a:buFontTx/>
              <a:buAutoNum type="arabicPeriod"/>
            </a:pPr>
            <a:r>
              <a:rPr lang="en-US" altLang="en-US" sz="2100" b="1"/>
              <a:t>Conserve</a:t>
            </a:r>
            <a:r>
              <a:rPr lang="en-US" altLang="en-US" sz="2100"/>
              <a:t>: reduce amount of driving; e.g. reduce energy use per task</a:t>
            </a:r>
            <a:r>
              <a:rPr lang="is-IS" altLang="en-US" sz="2100"/>
              <a:t>….</a:t>
            </a:r>
            <a:r>
              <a:rPr lang="en-US" altLang="en-US" sz="2100"/>
              <a:t>   </a:t>
            </a:r>
          </a:p>
          <a:p>
            <a:pPr algn="just" eaLnBrk="1" hangingPunct="1">
              <a:buFontTx/>
              <a:buAutoNum type="arabicPeriod"/>
            </a:pPr>
            <a:endParaRPr lang="en-US" altLang="en-US" sz="2100"/>
          </a:p>
        </p:txBody>
      </p:sp>
      <p:sp>
        <p:nvSpPr>
          <p:cNvPr id="24580" name="TextBox 1">
            <a:extLst>
              <a:ext uri="{FF2B5EF4-FFF2-40B4-BE49-F238E27FC236}">
                <a16:creationId xmlns:a16="http://schemas.microsoft.com/office/drawing/2014/main" id="{6990AFC6-101F-0F4C-BED1-A5615085E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627538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9">
            <a:extLst>
              <a:ext uri="{FF2B5EF4-FFF2-40B4-BE49-F238E27FC236}">
                <a16:creationId xmlns:a16="http://schemas.microsoft.com/office/drawing/2014/main" id="{E2DCEE07-8174-7147-BBCA-2A5B8EC09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1003300"/>
            <a:ext cx="8483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6626" name="Line 5">
            <a:extLst>
              <a:ext uri="{FF2B5EF4-FFF2-40B4-BE49-F238E27FC236}">
                <a16:creationId xmlns:a16="http://schemas.microsoft.com/office/drawing/2014/main" id="{6BE825D7-38AA-DC41-8EC2-493DF4DA3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" y="1054100"/>
            <a:ext cx="842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851D5AD-F569-D348-B0E5-3001EECDF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14300"/>
            <a:ext cx="8356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262673"/>
                </a:solidFill>
                <a:latin typeface="Calibri" panose="020F0502020204030204" pitchFamily="34" charset="0"/>
              </a:rPr>
              <a:t>Relative Fuel Consumptions (Tank to Wheels):  Different Propulsion System Light-Duty Vehicles</a:t>
            </a:r>
          </a:p>
        </p:txBody>
      </p:sp>
      <p:pic>
        <p:nvPicPr>
          <p:cNvPr id="26628" name="Picture 7">
            <a:extLst>
              <a:ext uri="{FF2B5EF4-FFF2-40B4-BE49-F238E27FC236}">
                <a16:creationId xmlns:a16="http://schemas.microsoft.com/office/drawing/2014/main" id="{44E71AD6-C75D-514C-8FAB-9A57921BE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" t="15215" r="1274" b="1901"/>
          <a:stretch>
            <a:fillRect/>
          </a:stretch>
        </p:blipFill>
        <p:spPr bwMode="auto">
          <a:xfrm>
            <a:off x="185738" y="1068388"/>
            <a:ext cx="8740775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1">
            <a:extLst>
              <a:ext uri="{FF2B5EF4-FFF2-40B4-BE49-F238E27FC236}">
                <a16:creationId xmlns:a16="http://schemas.microsoft.com/office/drawing/2014/main" id="{3E070C34-1AA9-8145-A9C9-DF3135CA4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833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2">
            <a:extLst>
              <a:ext uri="{FF2B5EF4-FFF2-40B4-BE49-F238E27FC236}">
                <a16:creationId xmlns:a16="http://schemas.microsoft.com/office/drawing/2014/main" id="{B567E0BF-2BB7-9F48-8639-FB4B223CD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3500"/>
            <a:ext cx="8013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17375E"/>
                </a:solidFill>
              </a:rPr>
              <a:t>Well-to-Wheels GHG Emissions Data:  Average New U.S. Car in 2030</a:t>
            </a:r>
          </a:p>
        </p:txBody>
      </p:sp>
      <p:sp>
        <p:nvSpPr>
          <p:cNvPr id="27650" name="Line 5">
            <a:extLst>
              <a:ext uri="{FF2B5EF4-FFF2-40B4-BE49-F238E27FC236}">
                <a16:creationId xmlns:a16="http://schemas.microsoft.com/office/drawing/2014/main" id="{1B6688A1-74AC-F846-A170-7B717D2A3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650" y="893763"/>
            <a:ext cx="8591550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pic>
        <p:nvPicPr>
          <p:cNvPr id="27651" name="Picture 1" descr="Well-to-Wheels180.jpg">
            <a:extLst>
              <a:ext uri="{FF2B5EF4-FFF2-40B4-BE49-F238E27FC236}">
                <a16:creationId xmlns:a16="http://schemas.microsoft.com/office/drawing/2014/main" id="{0A33139A-326E-F546-A8FE-96763B0ED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68400"/>
            <a:ext cx="884555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1">
            <a:extLst>
              <a:ext uri="{FF2B5EF4-FFF2-40B4-BE49-F238E27FC236}">
                <a16:creationId xmlns:a16="http://schemas.microsoft.com/office/drawing/2014/main" id="{49C2C150-7245-894B-987F-C68B84DFC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5" y="62690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3A917789-4E01-6146-A18A-7E649A0BD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9700" y="-1206500"/>
            <a:ext cx="948690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Strategic Summary of Prospects for Reducing</a:t>
            </a:r>
          </a:p>
          <a:p>
            <a:pPr algn="ctr" eaLnBrk="1" hangingPunct="1"/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Greenhouse Gas Emissions from the U.S. In-Use</a:t>
            </a:r>
          </a:p>
          <a:p>
            <a:pPr algn="ctr" eaLnBrk="1" hangingPunct="1"/>
            <a:r>
              <a:rPr lang="en-US" altLang="en-US" sz="3000" b="1">
                <a:solidFill>
                  <a:srgbClr val="262673"/>
                </a:solidFill>
                <a:latin typeface="Calibri" panose="020F0502020204030204" pitchFamily="34" charset="0"/>
              </a:rPr>
              <a:t> Light-Duty-Vehicle Fleet, 2000 to 2050</a:t>
            </a:r>
          </a:p>
        </p:txBody>
      </p:sp>
      <p:sp>
        <p:nvSpPr>
          <p:cNvPr id="28674" name="TextBox 3">
            <a:extLst>
              <a:ext uri="{FF2B5EF4-FFF2-40B4-BE49-F238E27FC236}">
                <a16:creationId xmlns:a16="http://schemas.microsoft.com/office/drawing/2014/main" id="{6EDBC1B1-5560-ED44-9E33-79F3E7831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0" y="6219825"/>
            <a:ext cx="48641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1900"/>
              <a:t>Source: On the Road Toward 2050 (2015)</a:t>
            </a:r>
            <a:endParaRPr lang="en-US" altLang="en-US" sz="1800"/>
          </a:p>
        </p:txBody>
      </p:sp>
      <p:sp>
        <p:nvSpPr>
          <p:cNvPr id="28675" name="Line 5">
            <a:extLst>
              <a:ext uri="{FF2B5EF4-FFF2-40B4-BE49-F238E27FC236}">
                <a16:creationId xmlns:a16="http://schemas.microsoft.com/office/drawing/2014/main" id="{FF4CAECB-9A9F-F64E-AEE0-D2240983D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" y="1422400"/>
            <a:ext cx="86487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5" tIns="45713" rIns="91425" bIns="45713"/>
          <a:lstStyle/>
          <a:p>
            <a:endParaRPr lang="en-US"/>
          </a:p>
        </p:txBody>
      </p:sp>
      <p:sp>
        <p:nvSpPr>
          <p:cNvPr id="28676" name="TextBox 5">
            <a:extLst>
              <a:ext uri="{FF2B5EF4-FFF2-40B4-BE49-F238E27FC236}">
                <a16:creationId xmlns:a16="http://schemas.microsoft.com/office/drawing/2014/main" id="{1317C1BC-63AB-754A-9DBF-A96D923D1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0200" y="6007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28677" name="Picture 1" descr="Strategic190.jpg">
            <a:extLst>
              <a:ext uri="{FF2B5EF4-FFF2-40B4-BE49-F238E27FC236}">
                <a16:creationId xmlns:a16="http://schemas.microsoft.com/office/drawing/2014/main" id="{D18D85A1-65E8-C245-900F-C7ADDC2D3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28775"/>
            <a:ext cx="6299200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Box 1">
            <a:extLst>
              <a:ext uri="{FF2B5EF4-FFF2-40B4-BE49-F238E27FC236}">
                <a16:creationId xmlns:a16="http://schemas.microsoft.com/office/drawing/2014/main" id="{0FB87C6B-02DD-7543-822E-A622963C3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626268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/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8301</TotalTime>
  <Words>623</Words>
  <Application>Microsoft Macintosh PowerPoint</Application>
  <PresentationFormat>On-screen Show (4:3)</PresentationFormat>
  <Paragraphs>110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MS PGothic</vt:lpstr>
      <vt:lpstr>Calibri</vt:lpstr>
      <vt:lpstr>MS PGothic</vt:lpstr>
      <vt:lpstr>Office Theme</vt:lpstr>
      <vt:lpstr>PowerPoint Presentation</vt:lpstr>
      <vt:lpstr>The Context for Our Discussion</vt:lpstr>
      <vt:lpstr>A Car: What Are Our Choices?</vt:lpstr>
      <vt:lpstr>There’s a broad spread in ….</vt:lpstr>
      <vt:lpstr>Three Potential Transportation Revolutions …</vt:lpstr>
      <vt:lpstr>Pathways that would move us forward</vt:lpstr>
      <vt:lpstr>PowerPoint Presentation</vt:lpstr>
      <vt:lpstr>PowerPoint Presentation</vt:lpstr>
      <vt:lpstr>PowerPoint Presentation</vt:lpstr>
      <vt:lpstr>PowerPoint Presentation</vt:lpstr>
      <vt:lpstr>Looking Ahead at Anticipated Trends</vt:lpstr>
    </vt:vector>
  </TitlesOfParts>
  <Company>MIT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Mechanical Engineering</dc:creator>
  <cp:lastModifiedBy>Susan Rivo</cp:lastModifiedBy>
  <cp:revision>434</cp:revision>
  <cp:lastPrinted>2018-05-08T20:00:57Z</cp:lastPrinted>
  <dcterms:created xsi:type="dcterms:W3CDTF">2011-11-14T20:04:30Z</dcterms:created>
  <dcterms:modified xsi:type="dcterms:W3CDTF">2018-06-13T18:21:35Z</dcterms:modified>
</cp:coreProperties>
</file>