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 snapToObjects="1">
      <p:cViewPr>
        <p:scale>
          <a:sx n="90" d="100"/>
          <a:sy n="90" d="100"/>
        </p:scale>
        <p:origin x="-522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73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8" d="100"/>
          <a:sy n="68" d="100"/>
        </p:scale>
        <p:origin x="-2298" y="-96"/>
      </p:cViewPr>
      <p:guideLst>
        <p:guide orient="horz" pos="2957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C634CE5-E7D6-4F0C-AEA4-886FC80D23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0009384-021A-41C2-8A1E-6E32E43063F7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39E8D0B-7CEB-4BF5-80E3-40CD0E4B5C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02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5192-335C-4711-9E87-BFF0B6791286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92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78BC3-90F2-429E-A73A-6D44B67A7854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53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7563-C144-4E5C-8B93-CB9F35D86FD3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4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0" indent="0">
              <a:buFont typeface="+mj-lt"/>
              <a:buNone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Font typeface="+mj-lt"/>
              <a:buNone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>
              <a:buFont typeface="+mj-lt"/>
              <a:buNone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>
            <a:lvl1pPr marL="461963" indent="-461963">
              <a:buFont typeface="+mj-lt"/>
              <a:buAutoNum type="roman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71550" indent="-514350">
              <a:buFont typeface="+mj-lt"/>
              <a:buAutoNum type="alphaU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371600" indent="-457200">
              <a:buFont typeface="+mj-lt"/>
              <a:buAutoNum type="arabicPeriod"/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6F47-AC4E-4FEE-87CD-D1C0DAC55DE2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30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B690-CEF0-4D20-98B3-04FFCE14D15A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43900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7F2F-1BF9-414D-A29E-C0E686F8054C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23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B7D8-7CEA-43C6-8E8A-D86519CFFB18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87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90549-7920-49A6-9D5C-EA951EBA479F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34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6782-908E-42E0-9FB1-CC2CD289578F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837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CD9C9-BF9A-41C7-9916-B8C2B1234250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36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6BC3-280A-4E63-A477-955FAFD9FA37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20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E8-A85D-419B-8F69-5B775FD47CAB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480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DC29-9550-4BF0-9B91-203FACDF1249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412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B690-CEF0-4D20-98B3-04FFCE14D15A}" type="datetime1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37346-017E-4FC5-A853-48627FDF17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716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39" r:id="rId18"/>
    <p:sldLayoutId id="2147483740" r:id="rId19"/>
    <p:sldLayoutId id="2147483660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62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 Response Post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EPSA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Options for Action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Scott Hempling, Attorney at Law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Restructuring Roundtable: 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Demand Response in New England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21, 2014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>
                <a:latin typeface="+mj-lt"/>
                <a:cs typeface="Times New Roman" panose="02020603050405020304" pitchFamily="18" charset="0"/>
              </a:rPr>
              <a:pPr/>
              <a:t>1</a:t>
            </a:fld>
            <a:endParaRPr lang="en-US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5622191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www.scotthemplinglaw.com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shempling@scotthemplinglaw.com</a:t>
            </a:r>
          </a:p>
        </p:txBody>
      </p:sp>
    </p:spTree>
    <p:extLst>
      <p:ext uri="{BB962C8B-B14F-4D97-AF65-F5344CB8AC3E}">
        <p14:creationId xmlns:p14="http://schemas.microsoft.com/office/powerpoint/2010/main" xmlns="" val="41140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/>
              <a:t>III.	  State Actions</a:t>
            </a:r>
            <a:r>
              <a:rPr lang="en-US" dirty="0" smtClean="0"/>
              <a:t> </a:t>
            </a:r>
            <a:r>
              <a:rPr lang="en-US" sz="2000" dirty="0" smtClean="0"/>
              <a:t>(cont.)</a:t>
            </a:r>
          </a:p>
          <a:p>
            <a:pPr marL="0" indent="0">
              <a:buNone/>
            </a:pPr>
            <a:r>
              <a:rPr lang="en-US" sz="2200" dirty="0"/>
              <a:t> </a:t>
            </a:r>
          </a:p>
          <a:p>
            <a:pPr marL="914400" indent="-457200">
              <a:buNone/>
            </a:pPr>
            <a:r>
              <a:rPr lang="en-US" dirty="0" smtClean="0"/>
              <a:t>D.	</a:t>
            </a:r>
            <a:r>
              <a:rPr lang="en-US" dirty="0"/>
              <a:t>Create multistate markets for demand response, in which a given demand is determined for the region, with tradable certificates issued for reductions below that level.  The broader the market, the greater the opportunity to meet the desired level cost‑effectively.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19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/>
          <p:nvPr/>
        </p:nvSpPr>
        <p:spPr>
          <a:xfrm>
            <a:off x="3818313" y="1731309"/>
            <a:ext cx="1117368" cy="487456"/>
          </a:xfrm>
          <a:custGeom>
            <a:avLst/>
            <a:gdLst/>
            <a:ahLst/>
            <a:cxnLst/>
            <a:rect l="l" t="t" r="r" b="b"/>
            <a:pathLst>
              <a:path w="1229105" h="552450">
                <a:moveTo>
                  <a:pt x="0" y="0"/>
                </a:moveTo>
                <a:lnTo>
                  <a:pt x="0" y="552449"/>
                </a:lnTo>
                <a:lnTo>
                  <a:pt x="1229105" y="552449"/>
                </a:lnTo>
                <a:lnTo>
                  <a:pt x="122910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75364" y="2466192"/>
            <a:ext cx="1212273" cy="470647"/>
          </a:xfrm>
          <a:custGeom>
            <a:avLst/>
            <a:gdLst/>
            <a:ahLst/>
            <a:cxnLst/>
            <a:rect l="l" t="t" r="r" b="b"/>
            <a:pathLst>
              <a:path w="1333500" h="533400">
                <a:moveTo>
                  <a:pt x="0" y="0"/>
                </a:moveTo>
                <a:lnTo>
                  <a:pt x="0" y="533400"/>
                </a:lnTo>
                <a:lnTo>
                  <a:pt x="1333500" y="533400"/>
                </a:lnTo>
                <a:lnTo>
                  <a:pt x="1333500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83722" y="1848971"/>
            <a:ext cx="1177636" cy="3395382"/>
          </a:xfrm>
          <a:custGeom>
            <a:avLst/>
            <a:gdLst/>
            <a:ahLst/>
            <a:cxnLst/>
            <a:rect l="l" t="t" r="r" b="b"/>
            <a:pathLst>
              <a:path w="1295400" h="3848100">
                <a:moveTo>
                  <a:pt x="0" y="0"/>
                </a:moveTo>
                <a:lnTo>
                  <a:pt x="0" y="3848100"/>
                </a:lnTo>
                <a:lnTo>
                  <a:pt x="1295400" y="3848100"/>
                </a:lnTo>
                <a:lnTo>
                  <a:pt x="12954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857202" y="2647055"/>
            <a:ext cx="1918162" cy="67235"/>
          </a:xfrm>
          <a:custGeom>
            <a:avLst/>
            <a:gdLst/>
            <a:ahLst/>
            <a:cxnLst/>
            <a:rect l="l" t="t" r="r" b="b"/>
            <a:pathLst>
              <a:path w="2109978" h="76200">
                <a:moveTo>
                  <a:pt x="2033777" y="43433"/>
                </a:moveTo>
                <a:lnTo>
                  <a:pt x="2033778" y="76199"/>
                </a:lnTo>
                <a:lnTo>
                  <a:pt x="2046732" y="43433"/>
                </a:lnTo>
                <a:lnTo>
                  <a:pt x="2049780" y="41909"/>
                </a:lnTo>
                <a:lnTo>
                  <a:pt x="2051304" y="38099"/>
                </a:lnTo>
                <a:lnTo>
                  <a:pt x="2049780" y="35051"/>
                </a:lnTo>
                <a:lnTo>
                  <a:pt x="2046732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099"/>
                </a:lnTo>
                <a:lnTo>
                  <a:pt x="1524" y="41909"/>
                </a:lnTo>
                <a:lnTo>
                  <a:pt x="4572" y="43433"/>
                </a:lnTo>
                <a:lnTo>
                  <a:pt x="2033777" y="43433"/>
                </a:lnTo>
                <a:close/>
              </a:path>
              <a:path w="2109978" h="76200">
                <a:moveTo>
                  <a:pt x="2049780" y="35051"/>
                </a:moveTo>
                <a:lnTo>
                  <a:pt x="2051304" y="38099"/>
                </a:lnTo>
                <a:lnTo>
                  <a:pt x="2049780" y="41909"/>
                </a:lnTo>
                <a:lnTo>
                  <a:pt x="2046732" y="43433"/>
                </a:lnTo>
                <a:lnTo>
                  <a:pt x="2033778" y="76199"/>
                </a:lnTo>
                <a:lnTo>
                  <a:pt x="2109978" y="38099"/>
                </a:lnTo>
                <a:lnTo>
                  <a:pt x="2033778" y="0"/>
                </a:lnTo>
                <a:lnTo>
                  <a:pt x="2033777" y="33527"/>
                </a:lnTo>
                <a:lnTo>
                  <a:pt x="2046732" y="33527"/>
                </a:lnTo>
                <a:lnTo>
                  <a:pt x="2049780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70269" y="3479427"/>
            <a:ext cx="1117368" cy="865318"/>
          </a:xfrm>
          <a:custGeom>
            <a:avLst/>
            <a:gdLst/>
            <a:ahLst/>
            <a:cxnLst/>
            <a:rect l="l" t="t" r="r" b="b"/>
            <a:pathLst>
              <a:path w="1229105" h="980694">
                <a:moveTo>
                  <a:pt x="0" y="0"/>
                </a:moveTo>
                <a:lnTo>
                  <a:pt x="0" y="980694"/>
                </a:lnTo>
                <a:lnTo>
                  <a:pt x="1229105" y="980694"/>
                </a:lnTo>
                <a:lnTo>
                  <a:pt x="1229105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983480" y="4126230"/>
            <a:ext cx="939338" cy="67235"/>
          </a:xfrm>
          <a:custGeom>
            <a:avLst/>
            <a:gdLst/>
            <a:ahLst/>
            <a:cxnLst/>
            <a:rect l="l" t="t" r="r" b="b"/>
            <a:pathLst>
              <a:path w="1033272" h="76200">
                <a:moveTo>
                  <a:pt x="957071" y="43433"/>
                </a:moveTo>
                <a:lnTo>
                  <a:pt x="957072" y="76200"/>
                </a:lnTo>
                <a:lnTo>
                  <a:pt x="970026" y="43434"/>
                </a:lnTo>
                <a:lnTo>
                  <a:pt x="973074" y="41910"/>
                </a:lnTo>
                <a:lnTo>
                  <a:pt x="974598" y="38100"/>
                </a:lnTo>
                <a:lnTo>
                  <a:pt x="973074" y="35052"/>
                </a:lnTo>
                <a:lnTo>
                  <a:pt x="970026" y="33528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910"/>
                </a:lnTo>
                <a:lnTo>
                  <a:pt x="4572" y="43434"/>
                </a:lnTo>
                <a:lnTo>
                  <a:pt x="957071" y="43433"/>
                </a:lnTo>
                <a:close/>
              </a:path>
              <a:path w="1033272" h="76200">
                <a:moveTo>
                  <a:pt x="973074" y="35052"/>
                </a:moveTo>
                <a:lnTo>
                  <a:pt x="974598" y="38100"/>
                </a:lnTo>
                <a:lnTo>
                  <a:pt x="973074" y="41910"/>
                </a:lnTo>
                <a:lnTo>
                  <a:pt x="970026" y="43434"/>
                </a:lnTo>
                <a:lnTo>
                  <a:pt x="957072" y="76200"/>
                </a:lnTo>
                <a:lnTo>
                  <a:pt x="1033272" y="38100"/>
                </a:lnTo>
                <a:lnTo>
                  <a:pt x="957072" y="0"/>
                </a:lnTo>
                <a:lnTo>
                  <a:pt x="957071" y="33527"/>
                </a:lnTo>
                <a:lnTo>
                  <a:pt x="970026" y="33528"/>
                </a:lnTo>
                <a:lnTo>
                  <a:pt x="973074" y="35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983480" y="3564142"/>
            <a:ext cx="887384" cy="67235"/>
          </a:xfrm>
          <a:custGeom>
            <a:avLst/>
            <a:gdLst/>
            <a:ahLst/>
            <a:cxnLst/>
            <a:rect l="l" t="t" r="r" b="b"/>
            <a:pathLst>
              <a:path w="976122" h="76200">
                <a:moveTo>
                  <a:pt x="899922" y="42661"/>
                </a:moveTo>
                <a:lnTo>
                  <a:pt x="899922" y="76199"/>
                </a:lnTo>
                <a:lnTo>
                  <a:pt x="912876" y="42671"/>
                </a:lnTo>
                <a:lnTo>
                  <a:pt x="915924" y="41147"/>
                </a:lnTo>
                <a:lnTo>
                  <a:pt x="917448" y="38099"/>
                </a:lnTo>
                <a:lnTo>
                  <a:pt x="915924" y="34289"/>
                </a:lnTo>
                <a:lnTo>
                  <a:pt x="912876" y="33527"/>
                </a:lnTo>
                <a:lnTo>
                  <a:pt x="899922" y="33517"/>
                </a:lnTo>
                <a:lnTo>
                  <a:pt x="4572" y="32765"/>
                </a:lnTo>
                <a:lnTo>
                  <a:pt x="1524" y="34289"/>
                </a:lnTo>
                <a:lnTo>
                  <a:pt x="0" y="37337"/>
                </a:lnTo>
                <a:lnTo>
                  <a:pt x="1524" y="40385"/>
                </a:lnTo>
                <a:lnTo>
                  <a:pt x="4572" y="41909"/>
                </a:lnTo>
                <a:lnTo>
                  <a:pt x="899922" y="42661"/>
                </a:lnTo>
                <a:close/>
              </a:path>
              <a:path w="976122" h="76200">
                <a:moveTo>
                  <a:pt x="915924" y="34289"/>
                </a:moveTo>
                <a:lnTo>
                  <a:pt x="917448" y="38099"/>
                </a:lnTo>
                <a:lnTo>
                  <a:pt x="915924" y="41147"/>
                </a:lnTo>
                <a:lnTo>
                  <a:pt x="912876" y="42671"/>
                </a:lnTo>
                <a:lnTo>
                  <a:pt x="899922" y="76199"/>
                </a:lnTo>
                <a:lnTo>
                  <a:pt x="976122" y="38099"/>
                </a:lnTo>
                <a:lnTo>
                  <a:pt x="899922" y="0"/>
                </a:lnTo>
                <a:lnTo>
                  <a:pt x="899922" y="33517"/>
                </a:lnTo>
                <a:lnTo>
                  <a:pt x="912876" y="33527"/>
                </a:lnTo>
                <a:lnTo>
                  <a:pt x="915924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37955" y="4025377"/>
            <a:ext cx="1073726" cy="895574"/>
          </a:xfrm>
          <a:custGeom>
            <a:avLst/>
            <a:gdLst/>
            <a:ahLst/>
            <a:cxnLst/>
            <a:rect l="l" t="t" r="r" b="b"/>
            <a:pathLst>
              <a:path w="1181099" h="1014984">
                <a:moveTo>
                  <a:pt x="0" y="0"/>
                </a:moveTo>
                <a:lnTo>
                  <a:pt x="0" y="1014984"/>
                </a:lnTo>
                <a:lnTo>
                  <a:pt x="1181099" y="1014984"/>
                </a:lnTo>
                <a:lnTo>
                  <a:pt x="1181099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07525" y="4680921"/>
            <a:ext cx="2515293" cy="67235"/>
          </a:xfrm>
          <a:custGeom>
            <a:avLst/>
            <a:gdLst/>
            <a:ahLst/>
            <a:cxnLst/>
            <a:rect l="l" t="t" r="r" b="b"/>
            <a:pathLst>
              <a:path w="2766822" h="76200">
                <a:moveTo>
                  <a:pt x="2690621" y="43433"/>
                </a:moveTo>
                <a:lnTo>
                  <a:pt x="2690622" y="76200"/>
                </a:lnTo>
                <a:lnTo>
                  <a:pt x="2703576" y="43434"/>
                </a:lnTo>
                <a:lnTo>
                  <a:pt x="2706624" y="41910"/>
                </a:lnTo>
                <a:lnTo>
                  <a:pt x="2708148" y="38100"/>
                </a:lnTo>
                <a:lnTo>
                  <a:pt x="2706624" y="35052"/>
                </a:lnTo>
                <a:lnTo>
                  <a:pt x="2703576" y="33528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910"/>
                </a:lnTo>
                <a:lnTo>
                  <a:pt x="4572" y="43434"/>
                </a:lnTo>
                <a:lnTo>
                  <a:pt x="2690621" y="43433"/>
                </a:lnTo>
                <a:close/>
              </a:path>
              <a:path w="2766822" h="76200">
                <a:moveTo>
                  <a:pt x="2706624" y="35052"/>
                </a:moveTo>
                <a:lnTo>
                  <a:pt x="2708148" y="38100"/>
                </a:lnTo>
                <a:lnTo>
                  <a:pt x="2706624" y="41910"/>
                </a:lnTo>
                <a:lnTo>
                  <a:pt x="2703576" y="43434"/>
                </a:lnTo>
                <a:lnTo>
                  <a:pt x="2690622" y="76200"/>
                </a:lnTo>
                <a:lnTo>
                  <a:pt x="2766822" y="38100"/>
                </a:lnTo>
                <a:lnTo>
                  <a:pt x="2690622" y="0"/>
                </a:lnTo>
                <a:lnTo>
                  <a:pt x="2690622" y="33527"/>
                </a:lnTo>
                <a:lnTo>
                  <a:pt x="2703576" y="33528"/>
                </a:lnTo>
                <a:lnTo>
                  <a:pt x="2706624" y="35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57203" y="4680921"/>
            <a:ext cx="480753" cy="67235"/>
          </a:xfrm>
          <a:custGeom>
            <a:avLst/>
            <a:gdLst/>
            <a:ahLst/>
            <a:cxnLst/>
            <a:rect l="l" t="t" r="r" b="b"/>
            <a:pathLst>
              <a:path w="528828" h="76200">
                <a:moveTo>
                  <a:pt x="452627" y="43433"/>
                </a:moveTo>
                <a:lnTo>
                  <a:pt x="452628" y="76200"/>
                </a:lnTo>
                <a:lnTo>
                  <a:pt x="465582" y="43434"/>
                </a:lnTo>
                <a:lnTo>
                  <a:pt x="468630" y="41910"/>
                </a:lnTo>
                <a:lnTo>
                  <a:pt x="470154" y="38100"/>
                </a:lnTo>
                <a:lnTo>
                  <a:pt x="468630" y="35052"/>
                </a:lnTo>
                <a:lnTo>
                  <a:pt x="465582" y="33528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910"/>
                </a:lnTo>
                <a:lnTo>
                  <a:pt x="4572" y="43434"/>
                </a:lnTo>
                <a:lnTo>
                  <a:pt x="452627" y="43433"/>
                </a:lnTo>
                <a:close/>
              </a:path>
              <a:path w="528828" h="76200">
                <a:moveTo>
                  <a:pt x="468630" y="35052"/>
                </a:moveTo>
                <a:lnTo>
                  <a:pt x="470154" y="38100"/>
                </a:lnTo>
                <a:lnTo>
                  <a:pt x="468630" y="41910"/>
                </a:lnTo>
                <a:lnTo>
                  <a:pt x="465582" y="43434"/>
                </a:lnTo>
                <a:lnTo>
                  <a:pt x="452628" y="76200"/>
                </a:lnTo>
                <a:lnTo>
                  <a:pt x="528828" y="38100"/>
                </a:lnTo>
                <a:lnTo>
                  <a:pt x="452628" y="0"/>
                </a:lnTo>
                <a:lnTo>
                  <a:pt x="452627" y="33527"/>
                </a:lnTo>
                <a:lnTo>
                  <a:pt x="465582" y="33528"/>
                </a:lnTo>
                <a:lnTo>
                  <a:pt x="468630" y="35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857202" y="3261583"/>
            <a:ext cx="4013662" cy="67235"/>
          </a:xfrm>
          <a:custGeom>
            <a:avLst/>
            <a:gdLst/>
            <a:ahLst/>
            <a:cxnLst/>
            <a:rect l="l" t="t" r="r" b="b"/>
            <a:pathLst>
              <a:path w="4415028" h="76200">
                <a:moveTo>
                  <a:pt x="4338828" y="42672"/>
                </a:moveTo>
                <a:lnTo>
                  <a:pt x="4338828" y="76200"/>
                </a:lnTo>
                <a:lnTo>
                  <a:pt x="4351782" y="42672"/>
                </a:lnTo>
                <a:lnTo>
                  <a:pt x="4354830" y="41148"/>
                </a:lnTo>
                <a:lnTo>
                  <a:pt x="4356354" y="38100"/>
                </a:lnTo>
                <a:lnTo>
                  <a:pt x="4354830" y="34290"/>
                </a:lnTo>
                <a:lnTo>
                  <a:pt x="4351782" y="33528"/>
                </a:lnTo>
                <a:lnTo>
                  <a:pt x="4572" y="33528"/>
                </a:lnTo>
                <a:lnTo>
                  <a:pt x="1524" y="34290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4338828" y="42672"/>
                </a:lnTo>
                <a:close/>
              </a:path>
              <a:path w="4415028" h="76200">
                <a:moveTo>
                  <a:pt x="4354830" y="34290"/>
                </a:moveTo>
                <a:lnTo>
                  <a:pt x="4356354" y="38100"/>
                </a:lnTo>
                <a:lnTo>
                  <a:pt x="4354830" y="41148"/>
                </a:lnTo>
                <a:lnTo>
                  <a:pt x="4351782" y="42672"/>
                </a:lnTo>
                <a:lnTo>
                  <a:pt x="4338828" y="76200"/>
                </a:lnTo>
                <a:lnTo>
                  <a:pt x="4415028" y="38100"/>
                </a:lnTo>
                <a:lnTo>
                  <a:pt x="4338828" y="0"/>
                </a:lnTo>
                <a:lnTo>
                  <a:pt x="4338828" y="33527"/>
                </a:lnTo>
                <a:lnTo>
                  <a:pt x="4351782" y="33528"/>
                </a:lnTo>
                <a:lnTo>
                  <a:pt x="4354830" y="342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57203" y="3564142"/>
            <a:ext cx="2013065" cy="67235"/>
          </a:xfrm>
          <a:custGeom>
            <a:avLst/>
            <a:gdLst/>
            <a:ahLst/>
            <a:cxnLst/>
            <a:rect l="l" t="t" r="r" b="b"/>
            <a:pathLst>
              <a:path w="2214372" h="76200">
                <a:moveTo>
                  <a:pt x="2138507" y="42667"/>
                </a:moveTo>
                <a:lnTo>
                  <a:pt x="2138172" y="76199"/>
                </a:lnTo>
                <a:lnTo>
                  <a:pt x="2151126" y="42671"/>
                </a:lnTo>
                <a:lnTo>
                  <a:pt x="2154936" y="41147"/>
                </a:lnTo>
                <a:lnTo>
                  <a:pt x="2155698" y="38099"/>
                </a:lnTo>
                <a:lnTo>
                  <a:pt x="2154936" y="34289"/>
                </a:lnTo>
                <a:lnTo>
                  <a:pt x="2151126" y="33527"/>
                </a:lnTo>
                <a:lnTo>
                  <a:pt x="2138598" y="33523"/>
                </a:lnTo>
                <a:lnTo>
                  <a:pt x="4572" y="32765"/>
                </a:lnTo>
                <a:lnTo>
                  <a:pt x="1524" y="34289"/>
                </a:lnTo>
                <a:lnTo>
                  <a:pt x="0" y="37337"/>
                </a:lnTo>
                <a:lnTo>
                  <a:pt x="1524" y="40385"/>
                </a:lnTo>
                <a:lnTo>
                  <a:pt x="4572" y="41909"/>
                </a:lnTo>
                <a:lnTo>
                  <a:pt x="2138507" y="42667"/>
                </a:lnTo>
                <a:close/>
              </a:path>
              <a:path w="2214372" h="76200">
                <a:moveTo>
                  <a:pt x="2154936" y="34289"/>
                </a:moveTo>
                <a:lnTo>
                  <a:pt x="2155698" y="38099"/>
                </a:lnTo>
                <a:lnTo>
                  <a:pt x="2154936" y="41147"/>
                </a:lnTo>
                <a:lnTo>
                  <a:pt x="2151126" y="42671"/>
                </a:lnTo>
                <a:lnTo>
                  <a:pt x="2138172" y="76199"/>
                </a:lnTo>
                <a:lnTo>
                  <a:pt x="2214372" y="38099"/>
                </a:lnTo>
                <a:lnTo>
                  <a:pt x="2138934" y="0"/>
                </a:lnTo>
                <a:lnTo>
                  <a:pt x="2138598" y="33523"/>
                </a:lnTo>
                <a:lnTo>
                  <a:pt x="2151126" y="33527"/>
                </a:lnTo>
                <a:lnTo>
                  <a:pt x="215493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57203" y="4126230"/>
            <a:ext cx="480753" cy="67235"/>
          </a:xfrm>
          <a:custGeom>
            <a:avLst/>
            <a:gdLst/>
            <a:ahLst/>
            <a:cxnLst/>
            <a:rect l="l" t="t" r="r" b="b"/>
            <a:pathLst>
              <a:path w="528828" h="76200">
                <a:moveTo>
                  <a:pt x="452627" y="43433"/>
                </a:moveTo>
                <a:lnTo>
                  <a:pt x="452628" y="76200"/>
                </a:lnTo>
                <a:lnTo>
                  <a:pt x="465582" y="43434"/>
                </a:lnTo>
                <a:lnTo>
                  <a:pt x="468630" y="41910"/>
                </a:lnTo>
                <a:lnTo>
                  <a:pt x="470154" y="38100"/>
                </a:lnTo>
                <a:lnTo>
                  <a:pt x="468630" y="35052"/>
                </a:lnTo>
                <a:lnTo>
                  <a:pt x="465582" y="33528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910"/>
                </a:lnTo>
                <a:lnTo>
                  <a:pt x="4572" y="43434"/>
                </a:lnTo>
                <a:lnTo>
                  <a:pt x="452627" y="43433"/>
                </a:lnTo>
                <a:close/>
              </a:path>
              <a:path w="528828" h="76200">
                <a:moveTo>
                  <a:pt x="468630" y="35052"/>
                </a:moveTo>
                <a:lnTo>
                  <a:pt x="470154" y="38100"/>
                </a:lnTo>
                <a:lnTo>
                  <a:pt x="468630" y="41910"/>
                </a:lnTo>
                <a:lnTo>
                  <a:pt x="465582" y="43434"/>
                </a:lnTo>
                <a:lnTo>
                  <a:pt x="452628" y="76200"/>
                </a:lnTo>
                <a:lnTo>
                  <a:pt x="528828" y="38100"/>
                </a:lnTo>
                <a:lnTo>
                  <a:pt x="452628" y="0"/>
                </a:lnTo>
                <a:lnTo>
                  <a:pt x="452627" y="33527"/>
                </a:lnTo>
                <a:lnTo>
                  <a:pt x="465582" y="33528"/>
                </a:lnTo>
                <a:lnTo>
                  <a:pt x="468630" y="35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411683" y="4159848"/>
            <a:ext cx="458585" cy="0"/>
          </a:xfrm>
          <a:custGeom>
            <a:avLst/>
            <a:gdLst/>
            <a:ahLst/>
            <a:cxnLst/>
            <a:rect l="l" t="t" r="r" b="b"/>
            <a:pathLst>
              <a:path w="504444">
                <a:moveTo>
                  <a:pt x="0" y="0"/>
                </a:moveTo>
                <a:lnTo>
                  <a:pt x="504444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411683" y="4159848"/>
            <a:ext cx="458585" cy="0"/>
          </a:xfrm>
          <a:custGeom>
            <a:avLst/>
            <a:gdLst/>
            <a:ahLst/>
            <a:cxnLst/>
            <a:rect l="l" t="t" r="r" b="b"/>
            <a:pathLst>
              <a:path w="504444">
                <a:moveTo>
                  <a:pt x="50444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316086" y="5664574"/>
            <a:ext cx="667096" cy="0"/>
          </a:xfrm>
          <a:custGeom>
            <a:avLst/>
            <a:gdLst/>
            <a:ahLst/>
            <a:cxnLst/>
            <a:rect l="l" t="t" r="r" b="b"/>
            <a:pathLst>
              <a:path w="733805">
                <a:moveTo>
                  <a:pt x="73380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16086" y="5664574"/>
            <a:ext cx="667096" cy="0"/>
          </a:xfrm>
          <a:custGeom>
            <a:avLst/>
            <a:gdLst/>
            <a:ahLst/>
            <a:cxnLst/>
            <a:rect l="l" t="t" r="r" b="b"/>
            <a:pathLst>
              <a:path w="733805">
                <a:moveTo>
                  <a:pt x="0" y="0"/>
                </a:moveTo>
                <a:lnTo>
                  <a:pt x="73380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705034" y="840833"/>
            <a:ext cx="4031123" cy="246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916"/>
              </a:lnSpc>
              <a:spcBef>
                <a:spcPts val="95"/>
              </a:spcBef>
            </a:pPr>
            <a:r>
              <a:rPr sz="2700" b="1" baseline="2730" dirty="0">
                <a:latin typeface="Calibri"/>
                <a:cs typeface="Calibri"/>
              </a:rPr>
              <a:t>Market</a:t>
            </a:r>
            <a:r>
              <a:rPr sz="2700" b="1" spc="-4" baseline="2730" dirty="0">
                <a:latin typeface="Calibri"/>
                <a:cs typeface="Calibri"/>
              </a:rPr>
              <a:t> </a:t>
            </a:r>
            <a:r>
              <a:rPr sz="2700" b="1" baseline="2730" dirty="0">
                <a:latin typeface="Calibri"/>
                <a:cs typeface="Calibri"/>
              </a:rPr>
              <a:t>Structures for</a:t>
            </a:r>
            <a:r>
              <a:rPr sz="2700" b="1" spc="-4" baseline="2730" dirty="0">
                <a:latin typeface="Calibri"/>
                <a:cs typeface="Calibri"/>
              </a:rPr>
              <a:t> </a:t>
            </a:r>
            <a:r>
              <a:rPr sz="2700" b="1" baseline="2730" dirty="0">
                <a:latin typeface="Calibri"/>
                <a:cs typeface="Calibri"/>
              </a:rPr>
              <a:t>Demand</a:t>
            </a:r>
            <a:r>
              <a:rPr sz="2700" b="1" spc="-63" baseline="2730" dirty="0">
                <a:latin typeface="Calibri"/>
                <a:cs typeface="Calibri"/>
              </a:rPr>
              <a:t> </a:t>
            </a:r>
            <a:r>
              <a:rPr sz="2700" b="1" baseline="2730" dirty="0">
                <a:latin typeface="Calibri"/>
                <a:cs typeface="Calibri"/>
              </a:rPr>
              <a:t>Response:</a:t>
            </a:r>
            <a:endParaRPr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782085" y="840833"/>
            <a:ext cx="1690506" cy="246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916"/>
              </a:lnSpc>
              <a:spcBef>
                <a:spcPts val="95"/>
              </a:spcBef>
            </a:pPr>
            <a:r>
              <a:rPr sz="2700" b="1" baseline="2730" dirty="0">
                <a:latin typeface="Calibri"/>
                <a:cs typeface="Calibri"/>
              </a:rPr>
              <a:t>Six</a:t>
            </a:r>
            <a:r>
              <a:rPr sz="2700" b="1" spc="4" baseline="2730" dirty="0">
                <a:latin typeface="Calibri"/>
                <a:cs typeface="Calibri"/>
              </a:rPr>
              <a:t> </a:t>
            </a:r>
            <a:r>
              <a:rPr sz="2700" b="1" baseline="2730" dirty="0">
                <a:latin typeface="Calibri"/>
                <a:cs typeface="Calibri"/>
              </a:rPr>
              <a:t>State Options</a:t>
            </a:r>
            <a:endParaRPr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25674" y="1543107"/>
            <a:ext cx="955303" cy="2019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553"/>
              </a:lnSpc>
              <a:spcBef>
                <a:spcPts val="77"/>
              </a:spcBef>
            </a:pPr>
            <a:r>
              <a:rPr sz="2200" baseline="3413" dirty="0">
                <a:latin typeface="Calibri"/>
                <a:cs typeface="Calibri"/>
              </a:rPr>
              <a:t>RTO Market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13547" y="1942652"/>
            <a:ext cx="114092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01763" y="2111020"/>
            <a:ext cx="873200" cy="581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85"/>
              </a:lnSpc>
              <a:spcBef>
                <a:spcPts val="59"/>
              </a:spcBef>
            </a:pPr>
            <a:r>
              <a:rPr baseline="2275" dirty="0">
                <a:latin typeface="Calibri"/>
                <a:cs typeface="Calibri"/>
              </a:rPr>
              <a:t>Wholesale</a:t>
            </a:r>
            <a:endParaRPr sz="1100" dirty="0">
              <a:latin typeface="Calibri"/>
              <a:cs typeface="Calibri"/>
            </a:endParaRPr>
          </a:p>
          <a:p>
            <a:pPr marL="99826" marR="110080" algn="ctr">
              <a:lnSpc>
                <a:spcPct val="101725"/>
              </a:lnSpc>
            </a:pPr>
            <a:r>
              <a:rPr sz="1100" dirty="0">
                <a:latin typeface="Calibri"/>
                <a:cs typeface="Calibri"/>
              </a:rPr>
              <a:t>Sellers</a:t>
            </a:r>
          </a:p>
          <a:p>
            <a:pPr marL="196036" marR="280221" algn="ctr">
              <a:lnSpc>
                <a:spcPts val="1203"/>
              </a:lnSpc>
              <a:spcBef>
                <a:spcPts val="838"/>
              </a:spcBef>
            </a:pPr>
            <a:r>
              <a:rPr sz="1000" dirty="0">
                <a:latin typeface="Calibri"/>
                <a:cs typeface="Calibri"/>
              </a:rPr>
              <a:t>S</a:t>
            </a:r>
            <a:r>
              <a:rPr sz="900" baseline="-11702" dirty="0">
                <a:latin typeface="Calibri"/>
                <a:cs typeface="Calibri"/>
              </a:rPr>
              <a:t>9</a:t>
            </a:r>
            <a:endParaRPr sz="600" dirty="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73125" y="2106032"/>
            <a:ext cx="732675" cy="3458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185"/>
              </a:lnSpc>
              <a:spcBef>
                <a:spcPts val="59"/>
              </a:spcBef>
            </a:pPr>
            <a:r>
              <a:rPr baseline="2275" dirty="0">
                <a:latin typeface="Calibri"/>
                <a:cs typeface="Calibri"/>
              </a:rPr>
              <a:t>Wholesale</a:t>
            </a:r>
            <a:endParaRPr sz="1100" dirty="0">
              <a:latin typeface="Calibri"/>
              <a:cs typeface="Calibri"/>
            </a:endParaRPr>
          </a:p>
          <a:p>
            <a:pPr marL="92305" marR="102491" algn="ctr">
              <a:lnSpc>
                <a:spcPct val="101725"/>
              </a:lnSpc>
              <a:spcBef>
                <a:spcPts val="138"/>
              </a:spcBef>
            </a:pPr>
            <a:r>
              <a:rPr sz="1100" dirty="0">
                <a:latin typeface="Calibri"/>
                <a:cs typeface="Calibri"/>
              </a:rPr>
              <a:t>Bu</a:t>
            </a:r>
            <a:r>
              <a:rPr sz="1100" spc="4" dirty="0">
                <a:latin typeface="Calibri"/>
                <a:cs typeface="Calibri"/>
              </a:rPr>
              <a:t>y</a:t>
            </a:r>
            <a:r>
              <a:rPr sz="1100" dirty="0">
                <a:latin typeface="Calibri"/>
                <a:cs typeface="Calibri"/>
              </a:rPr>
              <a:t>ers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313547" y="2528943"/>
            <a:ext cx="114092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54240" y="2537516"/>
            <a:ext cx="561243" cy="1454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095"/>
              </a:lnSpc>
              <a:spcBef>
                <a:spcPts val="55"/>
              </a:spcBef>
            </a:pPr>
            <a:r>
              <a:rPr sz="1500" baseline="2482" dirty="0">
                <a:latin typeface="Calibri"/>
                <a:cs typeface="Calibri"/>
              </a:rPr>
              <a:t>High</a:t>
            </a:r>
            <a:r>
              <a:rPr sz="1500" spc="-22" baseline="2482" dirty="0">
                <a:latin typeface="Calibri"/>
                <a:cs typeface="Calibri"/>
              </a:rPr>
              <a:t> </a:t>
            </a:r>
            <a:r>
              <a:rPr sz="1500" baseline="2482" dirty="0">
                <a:latin typeface="Calibri"/>
                <a:cs typeface="Calibri"/>
              </a:rPr>
              <a:t>Price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85464" y="2537517"/>
            <a:ext cx="153422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spc="4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9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38683" y="2825284"/>
            <a:ext cx="142211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85592" y="2825284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8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92764" y="2992195"/>
            <a:ext cx="187940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5b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8586" y="3134061"/>
            <a:ext cx="1087907" cy="5079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915" marR="227931" algn="ctr">
              <a:lnSpc>
                <a:spcPts val="1736"/>
              </a:lnSpc>
              <a:spcBef>
                <a:spcPts val="86"/>
              </a:spcBef>
            </a:pPr>
            <a:r>
              <a:rPr dirty="0">
                <a:latin typeface="Calibri" panose="020F0502020204030204" pitchFamily="34" charset="0"/>
                <a:cs typeface="Calibri"/>
              </a:rPr>
              <a:t>Retail</a:t>
            </a:r>
          </a:p>
          <a:p>
            <a:pPr algn="ctr">
              <a:lnSpc>
                <a:spcPct val="101725"/>
              </a:lnSpc>
              <a:spcBef>
                <a:spcPts val="214"/>
              </a:spcBef>
            </a:pPr>
            <a:r>
              <a:rPr dirty="0">
                <a:latin typeface="Calibri" panose="020F0502020204030204" pitchFamily="34" charset="0"/>
                <a:cs typeface="Calibri"/>
              </a:rPr>
              <a:t>Consumers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095039" y="3134061"/>
            <a:ext cx="114092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38637" y="3142635"/>
            <a:ext cx="142256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7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85592" y="3142635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7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95040" y="3434603"/>
            <a:ext cx="181986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4a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31886" y="3434603"/>
            <a:ext cx="189325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spc="4" baseline="2275" dirty="0">
                <a:latin typeface="Calibri"/>
                <a:cs typeface="Calibri"/>
              </a:rPr>
              <a:t>4b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38599" y="3443176"/>
            <a:ext cx="142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6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85592" y="3443176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6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38637" y="3734305"/>
            <a:ext cx="142256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5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85592" y="3734305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5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66638" y="4020895"/>
            <a:ext cx="181986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5a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47887" y="4020895"/>
            <a:ext cx="187940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5d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38602" y="4029468"/>
            <a:ext cx="142290" cy="417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4</a:t>
            </a:r>
            <a:endParaRPr sz="600">
              <a:latin typeface="Calibri"/>
              <a:cs typeface="Calibri"/>
            </a:endParaRPr>
          </a:p>
          <a:p>
            <a:pPr marL="11428">
              <a:lnSpc>
                <a:spcPts val="1203"/>
              </a:lnSpc>
              <a:spcBef>
                <a:spcPts val="832"/>
              </a:spcBef>
            </a:pPr>
            <a:r>
              <a:rPr sz="1000" dirty="0">
                <a:latin typeface="Calibri"/>
                <a:cs typeface="Calibri"/>
              </a:rPr>
              <a:t>S</a:t>
            </a:r>
            <a:r>
              <a:rPr sz="900" baseline="-11702" dirty="0">
                <a:latin typeface="Calibri"/>
                <a:cs typeface="Calibri"/>
              </a:rPr>
              <a:t>3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85592" y="4029468"/>
            <a:ext cx="153295" cy="417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4</a:t>
            </a:r>
            <a:endParaRPr sz="600">
              <a:latin typeface="Calibri"/>
              <a:cs typeface="Calibri"/>
            </a:endParaRPr>
          </a:p>
          <a:p>
            <a:pPr marL="11396">
              <a:lnSpc>
                <a:spcPts val="1203"/>
              </a:lnSpc>
              <a:spcBef>
                <a:spcPts val="832"/>
              </a:spcBef>
            </a:pPr>
            <a:r>
              <a:rPr sz="1000" dirty="0">
                <a:latin typeface="Calibri"/>
                <a:cs typeface="Calibri"/>
              </a:rPr>
              <a:t>B</a:t>
            </a:r>
            <a:r>
              <a:rPr sz="900" baseline="-11702" dirty="0">
                <a:latin typeface="Calibri"/>
                <a:cs typeface="Calibri"/>
              </a:rPr>
              <a:t>3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6638" y="4559450"/>
            <a:ext cx="181986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6a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47887" y="4559450"/>
            <a:ext cx="187940" cy="1568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85"/>
              </a:lnSpc>
              <a:spcBef>
                <a:spcPts val="59"/>
              </a:spcBef>
            </a:pPr>
            <a:r>
              <a:rPr b="1" baseline="2275" dirty="0">
                <a:latin typeface="Calibri"/>
                <a:cs typeface="Calibri"/>
              </a:rPr>
              <a:t>6b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38626" y="4568023"/>
            <a:ext cx="142267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2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5592" y="4568023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2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38626" y="4859137"/>
            <a:ext cx="142269" cy="1511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S</a:t>
            </a:r>
            <a:r>
              <a:rPr sz="900" baseline="-3900" dirty="0">
                <a:latin typeface="Calibri"/>
                <a:cs typeface="Calibri"/>
              </a:rPr>
              <a:t>1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54238" y="4859150"/>
            <a:ext cx="537536" cy="1454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095"/>
              </a:lnSpc>
              <a:spcBef>
                <a:spcPts val="55"/>
              </a:spcBef>
            </a:pPr>
            <a:r>
              <a:rPr sz="1500" baseline="2482" dirty="0">
                <a:latin typeface="Calibri"/>
                <a:cs typeface="Calibri"/>
              </a:rPr>
              <a:t>Low</a:t>
            </a:r>
            <a:r>
              <a:rPr sz="1500" spc="-16" baseline="2482" dirty="0">
                <a:latin typeface="Calibri"/>
                <a:cs typeface="Calibri"/>
              </a:rPr>
              <a:t> </a:t>
            </a:r>
            <a:r>
              <a:rPr sz="1500" baseline="2482" dirty="0">
                <a:latin typeface="Calibri"/>
                <a:cs typeface="Calibri"/>
              </a:rPr>
              <a:t>Price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85592" y="4859152"/>
            <a:ext cx="153295" cy="151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131"/>
              </a:lnSpc>
              <a:spcBef>
                <a:spcPts val="57"/>
              </a:spcBef>
            </a:pPr>
            <a:r>
              <a:rPr sz="1500" baseline="4964" dirty="0">
                <a:latin typeface="Calibri"/>
                <a:cs typeface="Calibri"/>
              </a:rPr>
              <a:t>B</a:t>
            </a:r>
            <a:r>
              <a:rPr sz="900" baseline="-3900" dirty="0">
                <a:latin typeface="Calibri"/>
                <a:cs typeface="Calibri"/>
              </a:rPr>
              <a:t>1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39562" y="5602055"/>
            <a:ext cx="1082759" cy="3182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96">
              <a:lnSpc>
                <a:spcPts val="1095"/>
              </a:lnSpc>
              <a:spcBef>
                <a:spcPts val="55"/>
              </a:spcBef>
            </a:pPr>
            <a:r>
              <a:rPr sz="1500" spc="4" baseline="2482" dirty="0">
                <a:latin typeface="Calibri"/>
                <a:cs typeface="Calibri"/>
              </a:rPr>
              <a:t>D</a:t>
            </a:r>
            <a:r>
              <a:rPr sz="1500" baseline="2482" dirty="0">
                <a:latin typeface="Calibri"/>
                <a:cs typeface="Calibri"/>
              </a:rPr>
              <a:t>R</a:t>
            </a:r>
            <a:r>
              <a:rPr sz="1500" spc="-15" baseline="2482" dirty="0">
                <a:latin typeface="Calibri"/>
                <a:cs typeface="Calibri"/>
              </a:rPr>
              <a:t> </a:t>
            </a:r>
            <a:r>
              <a:rPr sz="1500" baseline="2482" dirty="0">
                <a:latin typeface="Calibri"/>
                <a:cs typeface="Calibri"/>
              </a:rPr>
              <a:t>sales</a:t>
            </a:r>
            <a:r>
              <a:rPr sz="1500" spc="-19" baseline="2482" dirty="0">
                <a:latin typeface="Calibri"/>
                <a:cs typeface="Calibri"/>
              </a:rPr>
              <a:t> </a:t>
            </a:r>
            <a:r>
              <a:rPr sz="1500" baseline="2482" dirty="0">
                <a:latin typeface="Calibri"/>
                <a:cs typeface="Calibri"/>
              </a:rPr>
              <a:t>transaction</a:t>
            </a:r>
            <a:endParaRPr sz="1000" dirty="0">
              <a:latin typeface="Calibri"/>
              <a:cs typeface="Calibri"/>
            </a:endParaRPr>
          </a:p>
          <a:p>
            <a:pPr marL="22969" marR="18768">
              <a:lnSpc>
                <a:spcPct val="101725"/>
              </a:lnSpc>
              <a:spcBef>
                <a:spcPts val="125"/>
              </a:spcBef>
            </a:pPr>
            <a:r>
              <a:rPr sz="1000" dirty="0">
                <a:latin typeface="Calibri"/>
                <a:cs typeface="Calibri"/>
              </a:rPr>
              <a:t>Agency</a:t>
            </a:r>
            <a:r>
              <a:rPr sz="1000" spc="-24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relat</a:t>
            </a:r>
            <a:r>
              <a:rPr sz="1000" spc="4" dirty="0">
                <a:latin typeface="Calibri"/>
                <a:cs typeface="Calibri"/>
              </a:rPr>
              <a:t>i</a:t>
            </a:r>
            <a:r>
              <a:rPr sz="1000" dirty="0">
                <a:latin typeface="Calibri"/>
                <a:cs typeface="Calibri"/>
              </a:rPr>
              <a:t>onship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37954" y="3479426"/>
            <a:ext cx="1532313" cy="5459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1">
              <a:lnSpc>
                <a:spcPts val="897"/>
              </a:lnSpc>
            </a:pPr>
            <a:endParaRPr sz="900"/>
          </a:p>
        </p:txBody>
      </p:sp>
      <p:sp>
        <p:nvSpPr>
          <p:cNvPr id="8" name="object 8"/>
          <p:cNvSpPr txBox="1"/>
          <p:nvPr/>
        </p:nvSpPr>
        <p:spPr>
          <a:xfrm>
            <a:off x="3870269" y="3479427"/>
            <a:ext cx="1117368" cy="865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4009">
              <a:lnSpc>
                <a:spcPct val="101725"/>
              </a:lnSpc>
              <a:spcBef>
                <a:spcPts val="350"/>
              </a:spcBef>
            </a:pPr>
            <a:r>
              <a:rPr sz="1100" dirty="0">
                <a:latin typeface="Calibri"/>
                <a:cs typeface="Calibri"/>
              </a:rPr>
              <a:t>Utility as DR</a:t>
            </a:r>
            <a:endParaRPr sz="1100">
              <a:latin typeface="Calibri"/>
              <a:cs typeface="Calibri"/>
            </a:endParaRPr>
          </a:p>
          <a:p>
            <a:pPr marL="248880">
              <a:lnSpc>
                <a:spcPct val="101725"/>
              </a:lnSpc>
              <a:spcBef>
                <a:spcPts val="193"/>
              </a:spcBef>
            </a:pPr>
            <a:r>
              <a:rPr sz="1100" dirty="0">
                <a:latin typeface="Calibri"/>
                <a:cs typeface="Calibri"/>
              </a:rPr>
              <a:t>aggregator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7955" y="4025377"/>
            <a:ext cx="1073726" cy="895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4883" marR="114500" algn="ctr">
              <a:lnSpc>
                <a:spcPct val="101725"/>
              </a:lnSpc>
              <a:spcBef>
                <a:spcPts val="345"/>
              </a:spcBef>
            </a:pPr>
            <a:r>
              <a:rPr sz="1100" dirty="0">
                <a:latin typeface="Calibri"/>
                <a:cs typeface="Calibri"/>
              </a:rPr>
              <a:t>Non‐utility DR</a:t>
            </a:r>
            <a:endParaRPr sz="1100">
              <a:latin typeface="Calibri"/>
              <a:cs typeface="Calibri"/>
            </a:endParaRPr>
          </a:p>
          <a:p>
            <a:pPr marL="206033" marR="205179" algn="ctr">
              <a:lnSpc>
                <a:spcPct val="101725"/>
              </a:lnSpc>
              <a:spcBef>
                <a:spcPts val="197"/>
              </a:spcBef>
            </a:pPr>
            <a:r>
              <a:rPr sz="1100" dirty="0">
                <a:latin typeface="Calibri"/>
                <a:cs typeface="Calibri"/>
              </a:rPr>
              <a:t>aggregator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1683" y="4025378"/>
            <a:ext cx="458585" cy="1344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0851">
              <a:lnSpc>
                <a:spcPts val="1077"/>
              </a:lnSpc>
              <a:spcBef>
                <a:spcPts val="54"/>
              </a:spcBef>
            </a:pPr>
            <a:r>
              <a:rPr sz="1100" b="1" dirty="0">
                <a:latin typeface="Calibri"/>
                <a:cs typeface="Calibri"/>
              </a:rPr>
              <a:t>5c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1683" y="4344746"/>
            <a:ext cx="1575955" cy="576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91">
              <a:lnSpc>
                <a:spcPts val="897"/>
              </a:lnSpc>
            </a:pPr>
            <a:endParaRPr sz="900"/>
          </a:p>
        </p:txBody>
      </p:sp>
      <p:sp>
        <p:nvSpPr>
          <p:cNvPr id="3" name="object 3"/>
          <p:cNvSpPr txBox="1"/>
          <p:nvPr/>
        </p:nvSpPr>
        <p:spPr>
          <a:xfrm>
            <a:off x="3775364" y="2466192"/>
            <a:ext cx="1212273" cy="4706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6745" marR="169663" indent="-21195">
              <a:lnSpc>
                <a:spcPts val="1314"/>
              </a:lnSpc>
              <a:spcBef>
                <a:spcPts val="350"/>
              </a:spcBef>
            </a:pPr>
            <a:r>
              <a:rPr sz="1100" dirty="0">
                <a:latin typeface="Calibri"/>
                <a:cs typeface="Calibri"/>
              </a:rPr>
              <a:t>Utility as re</a:t>
            </a:r>
            <a:r>
              <a:rPr sz="1100" spc="-4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ail </a:t>
            </a:r>
          </a:p>
          <a:p>
            <a:pPr marL="216745" marR="169663">
              <a:lnSpc>
                <a:spcPts val="1314"/>
              </a:lnSpc>
              <a:spcBef>
                <a:spcPts val="198"/>
              </a:spcBef>
            </a:pPr>
            <a:r>
              <a:rPr sz="1100" dirty="0">
                <a:latin typeface="Calibri"/>
                <a:cs typeface="Calibri"/>
              </a:rPr>
              <a:t>load</a:t>
            </a:r>
            <a:r>
              <a:rPr sz="1100" spc="-4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manager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818313" y="1731309"/>
            <a:ext cx="1117368" cy="4874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507" marR="125879" algn="ctr">
              <a:lnSpc>
                <a:spcPct val="101725"/>
              </a:lnSpc>
              <a:spcBef>
                <a:spcPts val="350"/>
              </a:spcBef>
            </a:pPr>
            <a:r>
              <a:rPr sz="1100" dirty="0">
                <a:latin typeface="Calibri"/>
                <a:cs typeface="Calibri"/>
              </a:rPr>
              <a:t>Utility without</a:t>
            </a:r>
            <a:endParaRPr sz="1100">
              <a:latin typeface="Calibri"/>
              <a:cs typeface="Calibri"/>
            </a:endParaRPr>
          </a:p>
          <a:p>
            <a:pPr marL="195776" marR="195881" algn="ctr">
              <a:lnSpc>
                <a:spcPct val="101725"/>
              </a:lnSpc>
              <a:spcBef>
                <a:spcPts val="193"/>
              </a:spcBef>
            </a:pPr>
            <a:r>
              <a:rPr sz="1100" dirty="0">
                <a:latin typeface="Calibri"/>
                <a:cs typeface="Calibri"/>
              </a:rPr>
              <a:t>DR program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026727" y="1344707"/>
            <a:ext cx="2632364" cy="4101353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8" tIns="41025" rIns="82048" bIns="41025" rtlCol="0" anchor="ctr"/>
          <a:lstStyle/>
          <a:p>
            <a:pPr algn="ctr"/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2816283" y="2825284"/>
            <a:ext cx="959081" cy="11956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316086" y="5867400"/>
            <a:ext cx="66709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229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Background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The D.C. Circuit held that FERC has no power to order (or approve regional transmission organization tariffs requiring) buyers of energy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‑organized markets to compensate retail consumers for demand response.  The Court's reasoning seemed to have two prongs:  (1) FERC cannot order compensation to retail consumers for any product, because it has no jurisdiction over "retail markets"; and (2) FERC cannot order compensation for demand response, because demand response is not a FERC‑jurisdictional product.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This outline organizes the actions according to the major regulatory actors:  FERC,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states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>
                <a:latin typeface="+mj-lt"/>
                <a:cs typeface="Times New Roman" panose="02020603050405020304" pitchFamily="18" charset="0"/>
              </a:rPr>
              <a:pPr/>
              <a:t>2</a:t>
            </a:fld>
            <a:endParaRPr lang="en-US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5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/>
              <a:t>I.	FERC </a:t>
            </a:r>
            <a:r>
              <a:rPr lang="en-US" b="1" dirty="0"/>
              <a:t>Actions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14400" indent="-457200">
              <a:spcBef>
                <a:spcPts val="0"/>
              </a:spcBef>
              <a:buNone/>
            </a:pPr>
            <a:r>
              <a:rPr lang="en-US" dirty="0" smtClean="0"/>
              <a:t>A.	Continue </a:t>
            </a:r>
            <a:r>
              <a:rPr lang="en-US" dirty="0"/>
              <a:t>Order 745 compensation for the sale of demand response, but limit the lawful sellers to entities other than retail consumers.  Problem:  While compensation will go to entities other than retail customers, the compensation is still for a non‑FERC‑jurisdictional </a:t>
            </a:r>
            <a:r>
              <a:rPr lang="en-US" dirty="0" smtClean="0"/>
              <a:t>product.</a:t>
            </a:r>
          </a:p>
          <a:p>
            <a:pPr marL="914400" indent="-457200">
              <a:spcBef>
                <a:spcPts val="0"/>
              </a:spcBef>
              <a:buNone/>
            </a:pPr>
            <a:endParaRPr lang="en-US" dirty="0"/>
          </a:p>
          <a:p>
            <a:pPr marL="914400" indent="-457200">
              <a:spcBef>
                <a:spcPts val="0"/>
              </a:spcBef>
              <a:buNone/>
            </a:pPr>
            <a:r>
              <a:rPr lang="en-US" dirty="0" smtClean="0"/>
              <a:t>B.	Condition </a:t>
            </a:r>
            <a:r>
              <a:rPr lang="en-US" dirty="0"/>
              <a:t>the wholesale generators' right to charge market‑based rates in </a:t>
            </a:r>
            <a:r>
              <a:rPr lang="en-US" dirty="0" err="1"/>
              <a:t>RTO</a:t>
            </a:r>
            <a:r>
              <a:rPr lang="en-US" dirty="0"/>
              <a:t> markets on the existence of sufficient demand response participation in those markets.  FERC would not be entering the states' exclusive domain; FERC would be acting within its own exclusive domain‑establishing the market conditions for just and reasonable wholesale rates.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075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/>
          </a:bodyPr>
          <a:lstStyle/>
          <a:p>
            <a:pPr>
              <a:tabLst>
                <a:tab pos="457200" algn="l"/>
              </a:tabLst>
            </a:pPr>
            <a:r>
              <a:rPr lang="en-US" b="1" dirty="0"/>
              <a:t>I.	FERC </a:t>
            </a:r>
            <a:r>
              <a:rPr lang="en-US" b="1" dirty="0" smtClean="0"/>
              <a:t>Actions </a:t>
            </a:r>
            <a:r>
              <a:rPr lang="en-US" dirty="0"/>
              <a:t>(cont.)</a:t>
            </a:r>
          </a:p>
          <a:p>
            <a:endParaRPr lang="en-US" sz="2000" dirty="0"/>
          </a:p>
          <a:p>
            <a:pPr marL="914400" indent="-457200">
              <a:buNone/>
            </a:pPr>
            <a:r>
              <a:rPr lang="en-US" dirty="0" smtClean="0"/>
              <a:t>C.	</a:t>
            </a:r>
            <a:r>
              <a:rPr lang="en-US" dirty="0"/>
              <a:t>Condition </a:t>
            </a:r>
            <a:r>
              <a:rPr lang="en-US" dirty="0" err="1"/>
              <a:t>LSEs</a:t>
            </a:r>
            <a:r>
              <a:rPr lang="en-US" dirty="0"/>
              <a:t>' right to buy wholesale energy on their certifying that their demand is dampened by all cost‑effective demand response. </a:t>
            </a:r>
            <a:endParaRPr lang="en-US" dirty="0" smtClean="0"/>
          </a:p>
          <a:p>
            <a:pPr marL="914400" indent="-457200">
              <a:buNone/>
            </a:pPr>
            <a:endParaRPr lang="en-US" dirty="0" smtClean="0"/>
          </a:p>
          <a:p>
            <a:pPr marL="914400" indent="-457200">
              <a:buNone/>
            </a:pPr>
            <a:r>
              <a:rPr lang="en-US" dirty="0"/>
              <a:t>D</a:t>
            </a:r>
            <a:r>
              <a:rPr lang="en-US" dirty="0" smtClean="0"/>
              <a:t>.	</a:t>
            </a:r>
            <a:r>
              <a:rPr lang="en-US" dirty="0"/>
              <a:t>Characterize demand response, under certain conditions, as a component of FERC‑jurisdictional transmission service; </a:t>
            </a:r>
            <a:r>
              <a:rPr lang="en-US" i="1" dirty="0"/>
              <a:t>i.e.</a:t>
            </a:r>
            <a:r>
              <a:rPr lang="en-US" dirty="0"/>
              <a:t>, treat demand response as ancillary service.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50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sz="2600" b="1" dirty="0" smtClean="0"/>
              <a:t>II.	</a:t>
            </a:r>
            <a:r>
              <a:rPr lang="en-US" sz="2600" b="1" dirty="0" err="1" smtClean="0"/>
              <a:t>RTO</a:t>
            </a:r>
            <a:r>
              <a:rPr lang="en-US" sz="2600" b="1" dirty="0" smtClean="0"/>
              <a:t> </a:t>
            </a:r>
            <a:r>
              <a:rPr lang="en-US" sz="2600" b="1" dirty="0"/>
              <a:t>Actions</a:t>
            </a:r>
            <a:endParaRPr lang="en-US" sz="26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14400" indent="-457200">
              <a:buNone/>
            </a:pPr>
            <a:r>
              <a:rPr lang="en-US" dirty="0" smtClean="0"/>
              <a:t>A.	Move </a:t>
            </a:r>
            <a:r>
              <a:rPr lang="en-US" dirty="0"/>
              <a:t>the demand response transaction from the supply side to the demand side.  Each LSE would certify to the </a:t>
            </a:r>
            <a:r>
              <a:rPr lang="en-US" dirty="0" err="1"/>
              <a:t>RTO</a:t>
            </a:r>
            <a:r>
              <a:rPr lang="en-US" dirty="0"/>
              <a:t> its control of a verifiable quantity of demand response for a particular hour.  Its demand for that hour then would be reduced.  The challenge:  How would we induce </a:t>
            </a:r>
            <a:r>
              <a:rPr lang="en-US" dirty="0" err="1"/>
              <a:t>LSEs</a:t>
            </a:r>
            <a:r>
              <a:rPr lang="en-US" dirty="0"/>
              <a:t> to play</a:t>
            </a:r>
            <a:r>
              <a:rPr lang="en-US" dirty="0" smtClean="0"/>
              <a:t>?</a:t>
            </a:r>
          </a:p>
          <a:p>
            <a:pPr marL="1371600" indent="-1371600">
              <a:buNone/>
              <a:tabLst>
                <a:tab pos="914400" algn="l"/>
              </a:tabLst>
            </a:pPr>
            <a:endParaRPr lang="en-US" dirty="0" smtClean="0"/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1.	We </a:t>
            </a:r>
            <a:r>
              <a:rPr lang="en-US" dirty="0"/>
              <a:t>could hope that each LSE participates voluntarily.</a:t>
            </a:r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/>
              <a:t> </a:t>
            </a:r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2.	</a:t>
            </a:r>
            <a:r>
              <a:rPr lang="en-US" dirty="0" err="1" smtClean="0"/>
              <a:t>RTO</a:t>
            </a:r>
            <a:r>
              <a:rPr lang="en-US" dirty="0" smtClean="0"/>
              <a:t> </a:t>
            </a:r>
            <a:r>
              <a:rPr lang="en-US" dirty="0"/>
              <a:t>could condition LSE's right to buy in </a:t>
            </a:r>
            <a:r>
              <a:rPr lang="en-US" dirty="0" err="1"/>
              <a:t>RTO</a:t>
            </a:r>
            <a:r>
              <a:rPr lang="en-US" dirty="0"/>
              <a:t> energy markets unless its demand level reflects cost‑effective demand response.  </a:t>
            </a:r>
            <a:endParaRPr lang="en-US" dirty="0" smtClean="0"/>
          </a:p>
          <a:p>
            <a:pPr marL="1371600" indent="-1371600">
              <a:buNone/>
              <a:tabLst>
                <a:tab pos="914400" algn="l"/>
              </a:tabLst>
            </a:pPr>
            <a:endParaRPr lang="en-US" dirty="0"/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 smtClean="0"/>
              <a:t>	3.	States </a:t>
            </a:r>
            <a:r>
              <a:rPr lang="en-US" dirty="0"/>
              <a:t>could induce their </a:t>
            </a:r>
            <a:r>
              <a:rPr lang="en-US" dirty="0" err="1"/>
              <a:t>LSEs</a:t>
            </a:r>
            <a:r>
              <a:rPr lang="en-US" dirty="0"/>
              <a:t> to bring cost‑effective demand response to the </a:t>
            </a:r>
            <a:r>
              <a:rPr lang="en-US" dirty="0" err="1"/>
              <a:t>RTO</a:t>
            </a:r>
            <a:r>
              <a:rPr lang="en-US" dirty="0"/>
              <a:t> market, or face prudence disallowance.  (See below)</a:t>
            </a:r>
          </a:p>
          <a:p>
            <a:pPr marL="914400" indent="-457200">
              <a:buNone/>
            </a:pPr>
            <a:endParaRPr lang="en-US" dirty="0" smtClean="0"/>
          </a:p>
          <a:p>
            <a:pPr marL="914400" indent="-4572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40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/>
              <a:t>II.	</a:t>
            </a:r>
            <a:r>
              <a:rPr lang="en-US" b="1" dirty="0" err="1" smtClean="0"/>
              <a:t>RTO</a:t>
            </a:r>
            <a:r>
              <a:rPr lang="en-US" b="1" dirty="0" smtClean="0"/>
              <a:t> Actions </a:t>
            </a:r>
            <a:r>
              <a:rPr lang="en-US" sz="2000" dirty="0" smtClean="0"/>
              <a:t>(cont.)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14400" indent="-457200">
              <a:buNone/>
            </a:pPr>
            <a:r>
              <a:rPr lang="en-US" dirty="0"/>
              <a:t>B</a:t>
            </a:r>
            <a:r>
              <a:rPr lang="en-US" dirty="0" smtClean="0"/>
              <a:t>.	Move </a:t>
            </a:r>
            <a:r>
              <a:rPr lang="en-US" dirty="0"/>
              <a:t>the market for demand response outside of FERC jurisdiction.  </a:t>
            </a:r>
            <a:r>
              <a:rPr lang="en-US" dirty="0" err="1"/>
              <a:t>RTOs</a:t>
            </a:r>
            <a:r>
              <a:rPr lang="en-US" dirty="0"/>
              <a:t> can set up hot dog stands and REC markets; both are outside FERC jurisdiction.  They can do the same for demand response.  Problem:  Just because an </a:t>
            </a:r>
            <a:r>
              <a:rPr lang="en-US" dirty="0" err="1"/>
              <a:t>RTO</a:t>
            </a:r>
            <a:r>
              <a:rPr lang="en-US" dirty="0"/>
              <a:t> builds a hot dog stand doesn't mean anyone will come. </a:t>
            </a:r>
            <a:endParaRPr lang="en-US" dirty="0" smtClean="0"/>
          </a:p>
          <a:p>
            <a:pPr marL="914400" indent="-4572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0" y="6324600"/>
            <a:ext cx="304800" cy="365125"/>
          </a:xfrm>
        </p:spPr>
        <p:txBody>
          <a:bodyPr/>
          <a:lstStyle/>
          <a:p>
            <a:fld id="{6AE37346-017E-4FC5-A853-48627FDF17F3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1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sz="2600" b="1" dirty="0" smtClean="0"/>
              <a:t>III.</a:t>
            </a:r>
            <a:r>
              <a:rPr lang="en-US" sz="2600" b="1" dirty="0"/>
              <a:t>	</a:t>
            </a:r>
            <a:r>
              <a:rPr lang="en-US" sz="2600" b="1" dirty="0" smtClean="0"/>
              <a:t>  State </a:t>
            </a:r>
            <a:r>
              <a:rPr lang="en-US" sz="2600" b="1" dirty="0"/>
              <a:t>Actions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914400" indent="-457200">
              <a:buNone/>
            </a:pPr>
            <a:r>
              <a:rPr lang="en-US" sz="2600" dirty="0" smtClean="0"/>
              <a:t>A.	</a:t>
            </a:r>
            <a:r>
              <a:rPr lang="en-US" sz="2600" dirty="0"/>
              <a:t>Decide the market structure for demand response.  ("Market structure" means:  Who are the buyers and sellers, and what products are they buying and selling</a:t>
            </a:r>
            <a:r>
              <a:rPr lang="en-US" sz="2600" dirty="0" smtClean="0"/>
              <a:t>?)  </a:t>
            </a:r>
            <a:r>
              <a:rPr lang="en-US" sz="2600" dirty="0"/>
              <a:t>Here are the options (see attached diagram</a:t>
            </a:r>
            <a:r>
              <a:rPr lang="en-US" sz="2600" dirty="0" smtClean="0"/>
              <a:t>):</a:t>
            </a:r>
          </a:p>
          <a:p>
            <a:pPr marL="914400" indent="-457200">
              <a:buNone/>
            </a:pPr>
            <a:endParaRPr lang="en-US" sz="2600" dirty="0"/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sz="2600" dirty="0"/>
              <a:t>	</a:t>
            </a:r>
            <a:r>
              <a:rPr lang="en-US" sz="2600" dirty="0" smtClean="0"/>
              <a:t>1.	</a:t>
            </a:r>
            <a:r>
              <a:rPr lang="en-US" sz="2600" dirty="0"/>
              <a:t>Utility acts as exclusive retail load manager:  The utility buys demand response from its retail consumers, using it to manage its own load, without any resale into the </a:t>
            </a:r>
            <a:r>
              <a:rPr lang="en-US" sz="2600" dirty="0" err="1"/>
              <a:t>RTO</a:t>
            </a:r>
            <a:r>
              <a:rPr lang="en-US" sz="2600" dirty="0"/>
              <a:t> market.</a:t>
            </a:r>
            <a:r>
              <a:rPr lang="en-US" sz="2600" dirty="0" smtClean="0"/>
              <a:t>  </a:t>
            </a:r>
          </a:p>
          <a:p>
            <a:pPr marL="1371600" indent="-1371600">
              <a:buNone/>
              <a:tabLst>
                <a:tab pos="914400" algn="l"/>
              </a:tabLst>
            </a:pPr>
            <a:endParaRPr lang="en-US" sz="2600" dirty="0"/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sz="2600" dirty="0" smtClean="0"/>
              <a:t>	2.	</a:t>
            </a:r>
            <a:r>
              <a:rPr lang="en-US" sz="2600" dirty="0"/>
              <a:t>Utility acts as exclusive aggregator and reseller:  Utility buys demand response from its retail consumers, then resells the aggregated amounts into the </a:t>
            </a:r>
            <a:r>
              <a:rPr lang="en-US" sz="2600" dirty="0" err="1"/>
              <a:t>RTO</a:t>
            </a:r>
            <a:r>
              <a:rPr lang="en-US" sz="2600" dirty="0"/>
              <a:t> market, passing the proceeds back to the consumers. </a:t>
            </a:r>
            <a:endParaRPr lang="en-US" sz="2600" dirty="0" smtClean="0"/>
          </a:p>
          <a:p>
            <a:pPr marL="914400" indent="-4572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33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/>
              <a:t>III.</a:t>
            </a:r>
            <a:r>
              <a:rPr lang="en-US" b="1" dirty="0"/>
              <a:t>	</a:t>
            </a:r>
            <a:r>
              <a:rPr lang="en-US" b="1" dirty="0" smtClean="0"/>
              <a:t>  State Actions</a:t>
            </a:r>
            <a:r>
              <a:rPr lang="en-US" dirty="0" smtClean="0"/>
              <a:t> </a:t>
            </a:r>
            <a:r>
              <a:rPr lang="en-US" sz="2000" dirty="0" smtClean="0"/>
              <a:t>(cont.)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3.	</a:t>
            </a:r>
            <a:r>
              <a:rPr lang="en-US" dirty="0"/>
              <a:t>Non‑utility aggregators aggregate, acting as the retail utility's agents.  Utility then uses this demand response to manage its own load, including submitting the </a:t>
            </a:r>
            <a:r>
              <a:rPr lang="en-US" dirty="0" err="1"/>
              <a:t>DR</a:t>
            </a:r>
            <a:r>
              <a:rPr lang="en-US" dirty="0"/>
              <a:t> to the </a:t>
            </a:r>
            <a:r>
              <a:rPr lang="en-US" dirty="0" err="1"/>
              <a:t>RTO</a:t>
            </a:r>
            <a:r>
              <a:rPr lang="en-US" dirty="0"/>
              <a:t> market</a:t>
            </a:r>
            <a:r>
              <a:rPr lang="en-US" dirty="0" smtClean="0"/>
              <a:t>.</a:t>
            </a:r>
          </a:p>
          <a:p>
            <a:pPr marL="1371600" indent="-1371600">
              <a:buNone/>
              <a:tabLst>
                <a:tab pos="914400" algn="l"/>
              </a:tabLst>
            </a:pPr>
            <a:endParaRPr lang="en-US" dirty="0"/>
          </a:p>
          <a:p>
            <a:pPr marL="1371600" indent="-1371600">
              <a:buNone/>
              <a:tabLst>
                <a:tab pos="914400" algn="l"/>
              </a:tabLst>
            </a:pPr>
            <a:r>
              <a:rPr lang="en-US" dirty="0" smtClean="0"/>
              <a:t>	4.	</a:t>
            </a:r>
            <a:r>
              <a:rPr lang="en-US" dirty="0"/>
              <a:t>Non‑utility entities act as independent aggregators (rather than as the utility's agent), buying demand response from retail consumers, then reselling the aggregated amounts into the </a:t>
            </a:r>
            <a:r>
              <a:rPr lang="en-US" dirty="0" err="1"/>
              <a:t>RTO</a:t>
            </a:r>
            <a:r>
              <a:rPr lang="en-US" dirty="0"/>
              <a:t> market.  Not clear if this option survives the court decision.</a:t>
            </a:r>
            <a:endParaRPr lang="en-US" dirty="0" smtClean="0"/>
          </a:p>
          <a:p>
            <a:pPr marL="914400" indent="-4572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08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821363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/>
              <a:t>III.	  State Actions</a:t>
            </a:r>
            <a:r>
              <a:rPr lang="en-US" dirty="0" smtClean="0"/>
              <a:t> </a:t>
            </a:r>
            <a:r>
              <a:rPr lang="en-US" sz="2000" dirty="0" smtClean="0"/>
              <a:t>(cont.)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914400" indent="-457200">
              <a:buNone/>
            </a:pPr>
            <a:r>
              <a:rPr lang="en-US" dirty="0" smtClean="0"/>
              <a:t>B.	Decide </a:t>
            </a:r>
            <a:r>
              <a:rPr lang="en-US" dirty="0"/>
              <a:t>what constitutes prudent utility behavior in the context of demand response:  What cost‑effective actions, in the area of demand response, must a utility take to avoid imprudence disallowance for failure to protect consumers from excess costs?</a:t>
            </a:r>
            <a:endParaRPr lang="en-US" dirty="0" smtClean="0"/>
          </a:p>
          <a:p>
            <a:pPr marL="914400" indent="-457200">
              <a:buNone/>
            </a:pPr>
            <a:endParaRPr lang="en-US" dirty="0" smtClean="0"/>
          </a:p>
          <a:p>
            <a:pPr marL="914400" indent="-457200">
              <a:buNone/>
            </a:pPr>
            <a:r>
              <a:rPr lang="en-US" dirty="0" smtClean="0"/>
              <a:t>C.	File </a:t>
            </a:r>
            <a:r>
              <a:rPr lang="en-US" dirty="0"/>
              <a:t>FERC complaints against specific generators' market‑based prices, where those prices are being set without the discipline of demand response.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37346-017E-4FC5-A853-48627FDF17F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618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121</Words>
  <Application>Microsoft Office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Demand Response Post‑EPSA: Options for Action Scott Hempling, Attorney at Law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E-Typist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Response Post‑EPSA: Options for Action Scott Hempling, Attorney at Law</dc:title>
  <dc:creator>Andrea E. Ralph</dc:creator>
  <cp:lastModifiedBy> sr</cp:lastModifiedBy>
  <cp:revision>16</cp:revision>
  <dcterms:created xsi:type="dcterms:W3CDTF">2014-11-11T00:35:19Z</dcterms:created>
  <dcterms:modified xsi:type="dcterms:W3CDTF">2014-11-20T18:44:51Z</dcterms:modified>
</cp:coreProperties>
</file>