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61" r:id="rId3"/>
    <p:sldId id="287" r:id="rId4"/>
    <p:sldId id="263" r:id="rId5"/>
    <p:sldId id="289" r:id="rId6"/>
    <p:sldId id="290" r:id="rId7"/>
    <p:sldId id="275" r:id="rId8"/>
    <p:sldId id="276" r:id="rId9"/>
    <p:sldId id="278" r:id="rId10"/>
    <p:sldId id="280" r:id="rId11"/>
    <p:sldId id="279" r:id="rId12"/>
    <p:sldId id="282" r:id="rId13"/>
    <p:sldId id="288" r:id="rId14"/>
    <p:sldId id="283" r:id="rId15"/>
    <p:sldId id="281" r:id="rId16"/>
    <p:sldId id="284" r:id="rId17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01A"/>
    <a:srgbClr val="F585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halfpenny\Local%20Settings\Temporary%20Internet%20Files\Content.Outlook\OVWY24D4\Electric%20%20Gas%20Combined%202009-2012%20(2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ustavo\Downloads\Electric%20%20Gas%20Combined%202009-2012%20(2)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ustavo\Downloads\Electric%20%20Gas%20Combined%202009-2012%20(2)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Gustavo\Downloads\2012MTMsREV2StatewideElectricConsult102711d10%20(4)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Gustavo\Downloads\2012MTMsREV2StatewideGasConsult102711d10%20(2).xls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090835360908358E-2"/>
          <c:y val="5.0988700564971755E-2"/>
          <c:w val="0.79873888026770379"/>
          <c:h val="0.87542395124338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Electric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2009 Report</c:v>
                </c:pt>
                <c:pt idx="1">
                  <c:v>2010 Report</c:v>
                </c:pt>
                <c:pt idx="2">
                  <c:v>2011 Year End</c:v>
                </c:pt>
                <c:pt idx="3">
                  <c:v>2012 MTM</c:v>
                </c:pt>
              </c:strCache>
            </c:strRef>
          </c:cat>
          <c:val>
            <c:numRef>
              <c:f>Sheet1!$B$2:$E$2</c:f>
              <c:numCache>
                <c:formatCode>0.00%</c:formatCode>
                <c:ptCount val="4"/>
                <c:pt idx="0">
                  <c:v>9.1850084735031826E-3</c:v>
                </c:pt>
                <c:pt idx="1">
                  <c:v>1.2971983955360226E-2</c:v>
                </c:pt>
                <c:pt idx="2">
                  <c:v>1.744918376914735E-2</c:v>
                </c:pt>
                <c:pt idx="3">
                  <c:v>2.3189049520038904E-2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Gas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 i="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2009 Report</c:v>
                </c:pt>
                <c:pt idx="1">
                  <c:v>2010 Report</c:v>
                </c:pt>
                <c:pt idx="2">
                  <c:v>2011 Year End</c:v>
                </c:pt>
                <c:pt idx="3">
                  <c:v>2012 MTM</c:v>
                </c:pt>
              </c:strCache>
            </c:strRef>
          </c:cat>
          <c:val>
            <c:numRef>
              <c:f>Sheet1!$B$3:$E$3</c:f>
              <c:numCache>
                <c:formatCode>0.00%</c:formatCode>
                <c:ptCount val="4"/>
                <c:pt idx="0">
                  <c:v>4.6291822046195174E-3</c:v>
                </c:pt>
                <c:pt idx="1">
                  <c:v>5.1828829760657948E-3</c:v>
                </c:pt>
                <c:pt idx="2">
                  <c:v>6.9408464027406417E-3</c:v>
                </c:pt>
                <c:pt idx="3">
                  <c:v>1.0519002848037489E-2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274624"/>
        <c:axId val="87276160"/>
      </c:barChart>
      <c:catAx>
        <c:axId val="8727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87276160"/>
        <c:crosses val="autoZero"/>
        <c:auto val="1"/>
        <c:lblAlgn val="ctr"/>
        <c:lblOffset val="100"/>
        <c:noMultiLvlLbl val="0"/>
      </c:catAx>
      <c:valAx>
        <c:axId val="8727616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400" b="1" i="0" baseline="0"/>
            </a:pPr>
            <a:endParaRPr lang="en-US"/>
          </a:p>
        </c:txPr>
        <c:crossAx val="8727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90341932258467705"/>
          <c:y val="3.5733351127719214E-2"/>
          <c:w val="8.77700287464067E-2"/>
          <c:h val="0.198894746207571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2947063131444514E-2"/>
          <c:y val="0.16818501309525677"/>
          <c:w val="0.65860776998675619"/>
          <c:h val="0.72529786897329485"/>
        </c:manualLayout>
      </c:layout>
      <c:lineChart>
        <c:grouping val="standard"/>
        <c:varyColors val="0"/>
        <c:ser>
          <c:idx val="0"/>
          <c:order val="0"/>
          <c:tx>
            <c:strRef>
              <c:f>Sheet2!$A$21</c:f>
              <c:strCache>
                <c:ptCount val="1"/>
                <c:pt idx="0">
                  <c:v>Plan $/kWh </c:v>
                </c:pt>
              </c:strCache>
            </c:strRef>
          </c:tx>
          <c:cat>
            <c:numRef>
              <c:f>Sheet2!$B$20:$E$20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Sheet2!$B$21:$E$21</c:f>
              <c:numCache>
                <c:formatCode>"$"#,##0.00_);[Red]\("$"#,##0.00\)</c:formatCode>
                <c:ptCount val="4"/>
                <c:pt idx="0" formatCode="General">
                  <c:v>0.3490000000000002</c:v>
                </c:pt>
                <c:pt idx="1">
                  <c:v>0.45</c:v>
                </c:pt>
                <c:pt idx="2">
                  <c:v>0.5</c:v>
                </c:pt>
                <c:pt idx="3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38784"/>
        <c:axId val="87640320"/>
      </c:lineChart>
      <c:catAx>
        <c:axId val="87638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640320"/>
        <c:crosses val="autoZero"/>
        <c:auto val="1"/>
        <c:lblAlgn val="ctr"/>
        <c:lblOffset val="100"/>
        <c:noMultiLvlLbl val="0"/>
      </c:catAx>
      <c:valAx>
        <c:axId val="876403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638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490206197828969"/>
          <c:y val="0.51857045704370863"/>
          <c:w val="0.21884118939433403"/>
          <c:h val="8.4092506547628523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947063131444514E-2"/>
          <c:y val="4.6620049567948206E-2"/>
          <c:w val="0.63568155014544592"/>
          <c:h val="0.8313908839617431"/>
        </c:manualLayout>
      </c:layout>
      <c:lineChart>
        <c:grouping val="standar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Plan $/kWh </c:v>
                </c:pt>
              </c:strCache>
            </c:strRef>
          </c:tx>
          <c:cat>
            <c:numRef>
              <c:f>Sheet2!$B$1:$E$1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Sheet2!$B$2:$E$2</c:f>
              <c:numCache>
                <c:formatCode>"$"#,##0.00_);[Red]\("$"#,##0.00\)</c:formatCode>
                <c:ptCount val="4"/>
                <c:pt idx="0" formatCode="General">
                  <c:v>0.3490000000000002</c:v>
                </c:pt>
                <c:pt idx="1">
                  <c:v>0.45</c:v>
                </c:pt>
                <c:pt idx="2">
                  <c:v>0.5</c:v>
                </c:pt>
                <c:pt idx="3">
                  <c:v>0.5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Actual $/kWh </c:v>
                </c:pt>
              </c:strCache>
            </c:strRef>
          </c:tx>
          <c:cat>
            <c:numRef>
              <c:f>Sheet2!$B$1:$E$1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Sheet2!$B$3:$D$3</c:f>
              <c:numCache>
                <c:formatCode>"$"#,##0.00_);[Red]\("$"#,##0.00\)</c:formatCode>
                <c:ptCount val="3"/>
                <c:pt idx="0" formatCode="General">
                  <c:v>0.443</c:v>
                </c:pt>
                <c:pt idx="1">
                  <c:v>0.38000000000000023</c:v>
                </c:pt>
                <c:pt idx="2">
                  <c:v>0.33000000000000035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824640"/>
        <c:axId val="87855104"/>
      </c:lineChart>
      <c:catAx>
        <c:axId val="87824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855104"/>
        <c:crosses val="autoZero"/>
        <c:auto val="1"/>
        <c:lblAlgn val="ctr"/>
        <c:lblOffset val="100"/>
        <c:noMultiLvlLbl val="0"/>
      </c:catAx>
      <c:valAx>
        <c:axId val="878551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824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197584213697976"/>
          <c:y val="0.40404042958888448"/>
          <c:w val="0.24385161103940023"/>
          <c:h val="0.1864801982717930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40036341611145"/>
          <c:y val="2.59009009009009E-2"/>
          <c:w val="0.88273052725027035"/>
          <c:h val="0.8273253435232366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Sheet1!$C$1:$C$12</c:f>
              <c:numCache>
                <c:formatCode>_(* #,##0_);_(* \(#,##0\);_(* "-"??_);_(@_)</c:formatCode>
                <c:ptCount val="12"/>
                <c:pt idx="0">
                  <c:v>13860.93605338196</c:v>
                </c:pt>
                <c:pt idx="1">
                  <c:v>10387.823323194603</c:v>
                </c:pt>
                <c:pt idx="2">
                  <c:v>45300.488369158025</c:v>
                </c:pt>
                <c:pt idx="3">
                  <c:v>114485.64880830927</c:v>
                </c:pt>
                <c:pt idx="4">
                  <c:v>161635.31394000011</c:v>
                </c:pt>
                <c:pt idx="5">
                  <c:v>293104.2124361649</c:v>
                </c:pt>
                <c:pt idx="6">
                  <c:v>40411.838699770124</c:v>
                </c:pt>
                <c:pt idx="7">
                  <c:v>2265.2847591934647</c:v>
                </c:pt>
                <c:pt idx="8">
                  <c:v>79094.819806372398</c:v>
                </c:pt>
                <c:pt idx="9">
                  <c:v>412492.06348866614</c:v>
                </c:pt>
                <c:pt idx="10">
                  <c:v>1160732.5779528951</c:v>
                </c:pt>
                <c:pt idx="11">
                  <c:v>289223.65209270781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877888"/>
        <c:axId val="89481216"/>
      </c:barChart>
      <c:catAx>
        <c:axId val="87877888"/>
        <c:scaling>
          <c:orientation val="minMax"/>
        </c:scaling>
        <c:delete val="1"/>
        <c:axPos val="b"/>
        <c:majorTickMark val="none"/>
        <c:minorTickMark val="none"/>
        <c:tickLblPos val="none"/>
        <c:crossAx val="89481216"/>
        <c:crosses val="autoZero"/>
        <c:auto val="1"/>
        <c:lblAlgn val="ctr"/>
        <c:lblOffset val="100"/>
        <c:noMultiLvlLbl val="0"/>
      </c:catAx>
      <c:valAx>
        <c:axId val="8948121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787788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524323994384422E-2"/>
          <c:y val="5.8876811594202896E-2"/>
          <c:w val="0.90880384138029269"/>
          <c:h val="0.92028985507246353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Sheet1!$E$2:$E$11</c:f>
              <c:numCache>
                <c:formatCode>General</c:formatCode>
                <c:ptCount val="10"/>
                <c:pt idx="0">
                  <c:v>1103953.0683187568</c:v>
                </c:pt>
                <c:pt idx="1">
                  <c:v>7670065.335</c:v>
                </c:pt>
                <c:pt idx="2">
                  <c:v>0</c:v>
                </c:pt>
                <c:pt idx="3">
                  <c:v>5428064.2012231192</c:v>
                </c:pt>
                <c:pt idx="4">
                  <c:v>1204969.19068</c:v>
                </c:pt>
                <c:pt idx="5">
                  <c:v>8309479.29</c:v>
                </c:pt>
                <c:pt idx="6">
                  <c:v>2918185.3122679694</c:v>
                </c:pt>
                <c:pt idx="7">
                  <c:v>8760739.6400097311</c:v>
                </c:pt>
                <c:pt idx="8">
                  <c:v>16842045.563127726</c:v>
                </c:pt>
                <c:pt idx="9">
                  <c:v>893695.18739999877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511808"/>
        <c:axId val="89513344"/>
      </c:barChart>
      <c:catAx>
        <c:axId val="89511808"/>
        <c:scaling>
          <c:orientation val="minMax"/>
        </c:scaling>
        <c:delete val="1"/>
        <c:axPos val="b"/>
        <c:majorTickMark val="out"/>
        <c:minorTickMark val="none"/>
        <c:tickLblPos val="none"/>
        <c:crossAx val="89513344"/>
        <c:crosses val="autoZero"/>
        <c:auto val="1"/>
        <c:lblAlgn val="ctr"/>
        <c:lblOffset val="100"/>
        <c:noMultiLvlLbl val="0"/>
      </c:catAx>
      <c:valAx>
        <c:axId val="89513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95118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0.09615</cdr:x>
      <cdr:y>0.72917</cdr:y>
    </cdr:from>
    <cdr:to>
      <cdr:x>0.20588</cdr:x>
      <cdr:y>0.83824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62000" y="2055822"/>
          <a:ext cx="869558" cy="3075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bg1"/>
              </a:solidFill>
            </a:rPr>
            <a:t>Resi</a:t>
          </a:r>
          <a:r>
            <a:rPr lang="en-US" sz="1200" dirty="0" smtClean="0">
              <a:solidFill>
                <a:schemeClr val="bg1"/>
              </a:solidFill>
            </a:rPr>
            <a:t> NC 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0.31731</cdr:x>
      <cdr:y>0.58333</cdr:y>
    </cdr:from>
    <cdr:to>
      <cdr:x>0.41581</cdr:x>
      <cdr:y>0.84334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14600" y="1644641"/>
          <a:ext cx="780611" cy="733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solidFill>
                <a:schemeClr val="bg1"/>
              </a:solidFill>
            </a:rPr>
            <a:t>Resi</a:t>
          </a:r>
          <a:r>
            <a:rPr lang="en-US" sz="1200" baseline="0" dirty="0">
              <a:solidFill>
                <a:schemeClr val="bg1"/>
              </a:solidFill>
            </a:rPr>
            <a:t> Retrofit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0.46154</cdr:x>
      <cdr:y>0.48649</cdr:y>
    </cdr:from>
    <cdr:to>
      <cdr:x>0.55331</cdr:x>
      <cdr:y>0.68913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57599" y="1371600"/>
          <a:ext cx="727271" cy="5713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solidFill>
                <a:schemeClr val="bg1"/>
              </a:solidFill>
            </a:rPr>
            <a:t>Resi</a:t>
          </a:r>
          <a:r>
            <a:rPr lang="en-US" sz="1200" dirty="0">
              <a:solidFill>
                <a:schemeClr val="bg1"/>
              </a:solidFill>
            </a:rPr>
            <a:t> Lighting</a:t>
          </a:r>
        </a:p>
      </cdr:txBody>
    </cdr:sp>
  </cdr:relSizeAnchor>
  <cdr:relSizeAnchor xmlns:cdr="http://schemas.openxmlformats.org/drawingml/2006/chartDrawing">
    <cdr:from>
      <cdr:x>0.75</cdr:x>
      <cdr:y>0.48649</cdr:y>
    </cdr:from>
    <cdr:to>
      <cdr:x>0.84615</cdr:x>
      <cdr:y>0.62521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943600" y="1371599"/>
          <a:ext cx="762000" cy="391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bg1"/>
              </a:solidFill>
            </a:rPr>
            <a:t>C&amp;I NC</a:t>
          </a:r>
        </a:p>
      </cdr:txBody>
    </cdr:sp>
  </cdr:relSizeAnchor>
  <cdr:relSizeAnchor xmlns:cdr="http://schemas.openxmlformats.org/drawingml/2006/chartDrawing">
    <cdr:from>
      <cdr:x>0.82692</cdr:x>
      <cdr:y>0.05405</cdr:y>
    </cdr:from>
    <cdr:to>
      <cdr:x>0.96458</cdr:x>
      <cdr:y>0.16216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553200" y="152401"/>
          <a:ext cx="1090904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solidFill>
                <a:schemeClr val="bg1"/>
              </a:solidFill>
            </a:rPr>
            <a:t>Lg</a:t>
          </a:r>
          <a:r>
            <a:rPr lang="en-US" sz="1200" baseline="0" dirty="0">
              <a:solidFill>
                <a:schemeClr val="bg1"/>
              </a:solidFill>
            </a:rPr>
            <a:t> Retrofit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0.91346</cdr:x>
      <cdr:y>0.54054</cdr:y>
    </cdr:from>
    <cdr:to>
      <cdr:x>1</cdr:x>
      <cdr:y>0.70343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239000" y="1524000"/>
          <a:ext cx="685800" cy="459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>
              <a:solidFill>
                <a:schemeClr val="bg1"/>
              </a:solidFill>
            </a:rPr>
            <a:t>Sm</a:t>
          </a:r>
          <a:r>
            <a:rPr lang="en-US" sz="1200" dirty="0">
              <a:solidFill>
                <a:schemeClr val="bg1"/>
              </a:solidFill>
            </a:rPr>
            <a:t> Retrofit</a:t>
          </a:r>
        </a:p>
      </cdr:txBody>
    </cdr:sp>
  </cdr:relSizeAnchor>
  <cdr:relSizeAnchor xmlns:cdr="http://schemas.openxmlformats.org/drawingml/2006/chartDrawing">
    <cdr:from>
      <cdr:x>0.09615</cdr:x>
      <cdr:y>0.02703</cdr:y>
    </cdr:from>
    <cdr:to>
      <cdr:x>1</cdr:x>
      <cdr:y>0.17708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62000" y="76200"/>
          <a:ext cx="7162800" cy="4230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>
              <a:solidFill>
                <a:schemeClr val="bg1"/>
              </a:solidFill>
            </a:rPr>
            <a:t>Electric</a:t>
          </a:r>
          <a:r>
            <a:rPr lang="en-US" sz="1800" baseline="0" dirty="0">
              <a:solidFill>
                <a:schemeClr val="bg1"/>
              </a:solidFill>
            </a:rPr>
            <a:t> Program Savings </a:t>
          </a:r>
          <a:r>
            <a:rPr lang="en-US" sz="1800" baseline="0" dirty="0" err="1">
              <a:solidFill>
                <a:schemeClr val="bg1"/>
              </a:solidFill>
            </a:rPr>
            <a:t>MWh</a:t>
          </a:r>
          <a:endParaRPr lang="en-US" sz="18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0.07767</cdr:x>
      <cdr:y>0.04762</cdr:y>
    </cdr:from>
    <cdr:to>
      <cdr:x>0.79845</cdr:x>
      <cdr:y>0.23913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599" y="152400"/>
          <a:ext cx="5657115" cy="6129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chemeClr val="bg1"/>
              </a:solidFill>
            </a:rPr>
            <a:t>Gas Program Savings </a:t>
          </a:r>
          <a:r>
            <a:rPr lang="en-US" sz="1800" dirty="0" err="1" smtClean="0">
              <a:solidFill>
                <a:schemeClr val="bg1"/>
              </a:solidFill>
            </a:rPr>
            <a:t>Therms</a:t>
          </a:r>
          <a:endParaRPr lang="en-US" sz="18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0.06977</cdr:x>
      <cdr:y>0.80488</cdr:y>
    </cdr:from>
    <cdr:to>
      <cdr:x>0.17829</cdr:x>
      <cdr:y>0.91304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7597" y="2514600"/>
          <a:ext cx="851730" cy="337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en-US" sz="1200" dirty="0" err="1" smtClean="0">
              <a:solidFill>
                <a:schemeClr val="bg1"/>
              </a:solidFill>
            </a:rPr>
            <a:t>Resi</a:t>
          </a:r>
          <a:r>
            <a:rPr lang="en-US" sz="1200" dirty="0" smtClean="0">
              <a:solidFill>
                <a:schemeClr val="bg1"/>
              </a:solidFill>
            </a:rPr>
            <a:t> NC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0.36893</cdr:x>
      <cdr:y>0.53659</cdr:y>
    </cdr:from>
    <cdr:to>
      <cdr:x>0.44186</cdr:x>
      <cdr:y>0.69565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95600" y="1676400"/>
          <a:ext cx="572382" cy="496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bg1"/>
              </a:solidFill>
            </a:rPr>
            <a:t>Resi</a:t>
          </a:r>
          <a:r>
            <a:rPr lang="en-US" sz="1200" dirty="0" smtClean="0">
              <a:solidFill>
                <a:schemeClr val="bg1"/>
              </a:solidFill>
            </a:rPr>
            <a:t> WZ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0.18447</cdr:x>
      <cdr:y>0.4878</cdr:y>
    </cdr:from>
    <cdr:to>
      <cdr:x>0.26357</cdr:x>
      <cdr:y>0.56522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47800" y="1524000"/>
          <a:ext cx="620856" cy="241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bg1"/>
              </a:solidFill>
            </a:rPr>
            <a:t>HEHE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0.45631</cdr:x>
      <cdr:y>0.73171</cdr:y>
    </cdr:from>
    <cdr:to>
      <cdr:x>0.54369</cdr:x>
      <cdr:y>0.91304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81400" y="2286000"/>
          <a:ext cx="685800" cy="5665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bg1"/>
              </a:solidFill>
            </a:rPr>
            <a:t>MF Retrofit</a:t>
          </a:r>
        </a:p>
        <a:p xmlns:a="http://schemas.openxmlformats.org/drawingml/2006/main">
          <a:endParaRPr lang="en-US" sz="1800" dirty="0"/>
        </a:p>
      </cdr:txBody>
    </cdr:sp>
  </cdr:relSizeAnchor>
  <cdr:relSizeAnchor xmlns:cdr="http://schemas.openxmlformats.org/drawingml/2006/chartDrawing">
    <cdr:from>
      <cdr:x>0.54369</cdr:x>
      <cdr:y>0.43902</cdr:y>
    </cdr:from>
    <cdr:to>
      <cdr:x>0.65116</cdr:x>
      <cdr:y>0.56522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67200" y="1371600"/>
          <a:ext cx="843494" cy="3942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bg1"/>
              </a:solidFill>
            </a:rPr>
            <a:t>Behavior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0.71318</cdr:x>
      <cdr:y>0.36957</cdr:y>
    </cdr:from>
    <cdr:to>
      <cdr:x>0.7907</cdr:x>
      <cdr:y>0.52174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010400" y="1295400"/>
          <a:ext cx="762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0.72816</cdr:x>
      <cdr:y>0.43902</cdr:y>
    </cdr:from>
    <cdr:to>
      <cdr:x>0.84466</cdr:x>
      <cdr:y>0.58696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715000" y="1371600"/>
          <a:ext cx="914400" cy="4621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>
              <a:solidFill>
                <a:schemeClr val="bg1"/>
              </a:solidFill>
            </a:rPr>
            <a:t>C&amp;I NC</a:t>
          </a:r>
          <a:endParaRPr lang="en-US" sz="120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0.8062</cdr:x>
      <cdr:y>0.02439</cdr:y>
    </cdr:from>
    <cdr:to>
      <cdr:x>0.94175</cdr:x>
      <cdr:y>0.14634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327541" y="76200"/>
          <a:ext cx="1063859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err="1" smtClean="0">
              <a:solidFill>
                <a:schemeClr val="bg1"/>
              </a:solidFill>
            </a:rPr>
            <a:t>Lg</a:t>
          </a:r>
          <a:r>
            <a:rPr lang="en-US" sz="1200" dirty="0" smtClean="0">
              <a:solidFill>
                <a:schemeClr val="bg1"/>
              </a:solidFill>
            </a:rPr>
            <a:t> Retrofit</a:t>
          </a:r>
          <a:endParaRPr lang="en-US" sz="12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443EC066-813F-4037-96CC-622C9C119976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EA0F831F-9F0D-4F3D-932A-AACACAEA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52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60FB30-5ADA-4597-AB5F-7F0FB9EDC526}" type="slidenum">
              <a:rPr lang="en-US" smtClean="0">
                <a:latin typeface="Arial" pitchFamily="34" charset="0"/>
              </a:rPr>
              <a:pPr/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8FB866-F14E-441B-B705-4BF5A8A17CCB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 smtClean="0"/>
              <a:t>ACEEE </a:t>
            </a:r>
            <a:r>
              <a:rPr lang="en-US" dirty="0" smtClean="0"/>
              <a:t>(Massachusetts earned 45.4 points out of 50. California earned 44.5)</a:t>
            </a:r>
            <a:endParaRPr lang="en-US" u="sng" dirty="0" smtClean="0"/>
          </a:p>
          <a:p>
            <a:r>
              <a:rPr lang="en-US" dirty="0" smtClean="0"/>
              <a:t>Categories include: </a:t>
            </a:r>
          </a:p>
          <a:p>
            <a:pPr>
              <a:buFontTx/>
              <a:buChar char="•"/>
            </a:pPr>
            <a:r>
              <a:rPr lang="en-US" dirty="0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dirty="0" smtClean="0"/>
              <a:t>transportation</a:t>
            </a:r>
          </a:p>
          <a:p>
            <a:pPr>
              <a:buFontTx/>
              <a:buChar char="•"/>
            </a:pPr>
            <a:r>
              <a:rPr lang="en-US" dirty="0" smtClean="0"/>
              <a:t>building energy codes</a:t>
            </a:r>
          </a:p>
          <a:p>
            <a:pPr>
              <a:buFontTx/>
              <a:buChar char="•"/>
            </a:pPr>
            <a:r>
              <a:rPr lang="en-US" dirty="0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dirty="0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dirty="0" smtClean="0"/>
              <a:t>appliance efficiency standards</a:t>
            </a:r>
          </a:p>
          <a:p>
            <a:endParaRPr lang="en-US" dirty="0" smtClean="0"/>
          </a:p>
          <a:p>
            <a:r>
              <a:rPr lang="en-US" u="sng" dirty="0" smtClean="0"/>
              <a:t>2011 Massachusetts Clean Energy Industry Report</a:t>
            </a:r>
            <a:endParaRPr lang="en-US" b="1" u="sng" dirty="0" smtClean="0"/>
          </a:p>
          <a:p>
            <a:r>
              <a:rPr lang="en-US" dirty="0" smtClean="0"/>
              <a:t>The Massachusetts clean energy economy now employs more than </a:t>
            </a:r>
            <a:r>
              <a:rPr lang="en-US" b="1" dirty="0" smtClean="0"/>
              <a:t>64,000 people in </a:t>
            </a:r>
            <a:r>
              <a:rPr lang="en-US" dirty="0" smtClean="0"/>
              <a:t>, </a:t>
            </a:r>
            <a:r>
              <a:rPr lang="en-US" b="1" dirty="0" smtClean="0"/>
              <a:t>4,909 clean energy companies </a:t>
            </a:r>
            <a:r>
              <a:rPr lang="en-US" dirty="0" smtClean="0"/>
              <a:t>across the state that saw a </a:t>
            </a:r>
            <a:r>
              <a:rPr lang="en-US" b="1" dirty="0" smtClean="0"/>
              <a:t>6.7 percent increase </a:t>
            </a:r>
            <a:r>
              <a:rPr lang="en-US" dirty="0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Categories include: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transportation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building energy codes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state government initiatives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appliance efficiency standards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D92475-7317-45A1-AE12-D0A772793D80}" type="slidenum">
              <a:rPr lang="en-US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Categories include: 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transportation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building energy codes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state government initiatives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smtClean="0"/>
              <a:t>appliance efficiency standards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93C71A-638C-494D-B7F9-75A4D85FFFBD}" type="slidenum">
              <a:rPr lang="en-US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dirty="0" smtClean="0"/>
              <a:t>ACEEE </a:t>
            </a:r>
            <a:r>
              <a:rPr lang="en-US" dirty="0" smtClean="0"/>
              <a:t>(Massachusetts earned 45.4 points out of 50. California earned 44.5)</a:t>
            </a:r>
            <a:endParaRPr lang="en-US" u="sng" dirty="0" smtClean="0"/>
          </a:p>
          <a:p>
            <a:r>
              <a:rPr lang="en-US" dirty="0" smtClean="0"/>
              <a:t>Categories include: </a:t>
            </a:r>
          </a:p>
          <a:p>
            <a:pPr>
              <a:buFontTx/>
              <a:buChar char="•"/>
            </a:pPr>
            <a:r>
              <a:rPr lang="en-US" dirty="0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dirty="0" smtClean="0"/>
              <a:t>transportation</a:t>
            </a:r>
          </a:p>
          <a:p>
            <a:pPr>
              <a:buFontTx/>
              <a:buChar char="•"/>
            </a:pPr>
            <a:r>
              <a:rPr lang="en-US" dirty="0" smtClean="0"/>
              <a:t>building energy codes</a:t>
            </a:r>
          </a:p>
          <a:p>
            <a:pPr>
              <a:buFontTx/>
              <a:buChar char="•"/>
            </a:pPr>
            <a:r>
              <a:rPr lang="en-US" dirty="0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dirty="0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dirty="0" smtClean="0"/>
              <a:t>appliance efficiency standards</a:t>
            </a:r>
          </a:p>
          <a:p>
            <a:endParaRPr lang="en-US" dirty="0" smtClean="0"/>
          </a:p>
          <a:p>
            <a:r>
              <a:rPr lang="en-US" u="sng" dirty="0" smtClean="0"/>
              <a:t>2011 Massachusetts Clean Energy Industry Report</a:t>
            </a:r>
            <a:endParaRPr lang="en-US" b="1" u="sng" dirty="0" smtClean="0"/>
          </a:p>
          <a:p>
            <a:r>
              <a:rPr lang="en-US" dirty="0" smtClean="0"/>
              <a:t>The Massachusetts clean energy economy now employs more than </a:t>
            </a:r>
            <a:r>
              <a:rPr lang="en-US" b="1" dirty="0" smtClean="0"/>
              <a:t>64,000 people in </a:t>
            </a:r>
            <a:r>
              <a:rPr lang="en-US" dirty="0" smtClean="0"/>
              <a:t>, </a:t>
            </a:r>
            <a:r>
              <a:rPr lang="en-US" b="1" dirty="0" smtClean="0"/>
              <a:t>4,909 clean energy companies </a:t>
            </a:r>
            <a:r>
              <a:rPr lang="en-US" dirty="0" smtClean="0"/>
              <a:t>across the state that saw a </a:t>
            </a:r>
            <a:r>
              <a:rPr lang="en-US" b="1" dirty="0" smtClean="0"/>
              <a:t>6.7 percent increase </a:t>
            </a:r>
            <a:r>
              <a:rPr lang="en-US" dirty="0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u="sng" smtClean="0"/>
              <a:t>ACEEE </a:t>
            </a:r>
            <a:r>
              <a:rPr lang="en-US" smtClean="0"/>
              <a:t>(Massachusetts earned 45.4 points out of 50. California earned 44.5)</a:t>
            </a:r>
            <a:endParaRPr lang="en-US" u="sng" smtClean="0"/>
          </a:p>
          <a:p>
            <a:r>
              <a:rPr lang="en-US" smtClean="0"/>
              <a:t>Categories include: </a:t>
            </a:r>
          </a:p>
          <a:p>
            <a:pPr>
              <a:buFontTx/>
              <a:buChar char="•"/>
            </a:pPr>
            <a:r>
              <a:rPr lang="en-US" smtClean="0"/>
              <a:t>utility efficiency programs and policy</a:t>
            </a:r>
          </a:p>
          <a:p>
            <a:pPr>
              <a:buFontTx/>
              <a:buChar char="•"/>
            </a:pPr>
            <a:r>
              <a:rPr lang="en-US" smtClean="0"/>
              <a:t>transportation</a:t>
            </a:r>
          </a:p>
          <a:p>
            <a:pPr>
              <a:buFontTx/>
              <a:buChar char="•"/>
            </a:pPr>
            <a:r>
              <a:rPr lang="en-US" smtClean="0"/>
              <a:t>building energy codes</a:t>
            </a:r>
          </a:p>
          <a:p>
            <a:pPr>
              <a:buFontTx/>
              <a:buChar char="•"/>
            </a:pPr>
            <a:r>
              <a:rPr lang="en-US" smtClean="0"/>
              <a:t>combined heat and power projects</a:t>
            </a:r>
          </a:p>
          <a:p>
            <a:pPr>
              <a:buFontTx/>
              <a:buChar char="•"/>
            </a:pPr>
            <a:r>
              <a:rPr lang="en-US" smtClean="0"/>
              <a:t>state government initiatives</a:t>
            </a:r>
          </a:p>
          <a:p>
            <a:pPr>
              <a:buFontTx/>
              <a:buChar char="•"/>
            </a:pPr>
            <a:r>
              <a:rPr lang="en-US" smtClean="0"/>
              <a:t>appliance efficiency standards</a:t>
            </a:r>
          </a:p>
          <a:p>
            <a:endParaRPr lang="en-US" smtClean="0"/>
          </a:p>
          <a:p>
            <a:r>
              <a:rPr lang="en-US" u="sng" smtClean="0"/>
              <a:t>2011 Massachusetts Clean Energy Industry Report</a:t>
            </a:r>
            <a:endParaRPr lang="en-US" b="1" u="sng" smtClean="0"/>
          </a:p>
          <a:p>
            <a:r>
              <a:rPr lang="en-US" smtClean="0"/>
              <a:t>The Massachusetts clean energy economy now employs more than </a:t>
            </a:r>
            <a:r>
              <a:rPr lang="en-US" b="1" smtClean="0"/>
              <a:t>64,000 people in </a:t>
            </a:r>
            <a:r>
              <a:rPr lang="en-US" smtClean="0"/>
              <a:t>, </a:t>
            </a:r>
            <a:r>
              <a:rPr lang="en-US" b="1" smtClean="0"/>
              <a:t>4,909 clean energy companies </a:t>
            </a:r>
            <a:r>
              <a:rPr lang="en-US" smtClean="0"/>
              <a:t>across the state that saw a </a:t>
            </a:r>
            <a:r>
              <a:rPr lang="en-US" b="1" smtClean="0"/>
              <a:t>6.7 percent increase </a:t>
            </a:r>
            <a:r>
              <a:rPr lang="en-US" smtClean="0"/>
              <a:t>in jobs between July 2010 to July 2011, and expect employment growth rate of 15.2 percent from July 2011 to July 2012.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BC996-E633-40EC-82A2-67608DFBBC87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7620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038600" y="6517593"/>
            <a:ext cx="5791200" cy="307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Creating A </a:t>
            </a:r>
            <a:r>
              <a:rPr lang="en-US" sz="1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Cleaner </a:t>
            </a:r>
            <a:r>
              <a:rPr lang="en-US" sz="1400" b="1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Energy Future For the Commonwealth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DOER POWERPOINT TEMPLATE</a:t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l="1602" t="2601"/>
          <a:stretch/>
        </p:blipFill>
        <p:spPr bwMode="auto">
          <a:xfrm>
            <a:off x="7797002" y="6033186"/>
            <a:ext cx="1346998" cy="831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3733800" y="6629400"/>
            <a:ext cx="4343400" cy="38100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Creating A </a:t>
            </a:r>
            <a:r>
              <a:rPr lang="en-US" sz="1400" b="1" i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Cleaner </a:t>
            </a:r>
            <a:r>
              <a:rPr lang="en-US" sz="1400" b="1" i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Energy Future For the Commonwealth</a:t>
            </a: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b="1" i="1" dirty="0">
              <a:solidFill>
                <a:srgbClr val="FFC000"/>
              </a:solidFill>
              <a:latin typeface="SansSerif" pitchFamily="2" charset="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 b="1">
                <a:solidFill>
                  <a:srgbClr val="FFC000"/>
                </a:solidFill>
                <a:latin typeface="SansSerif" pitchFamily="2" charset="2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SansSerif" pitchFamily="2" charset="2"/>
              </a:defRPr>
            </a:lvl1pPr>
            <a:lvl2pPr>
              <a:buSzPct val="80000"/>
              <a:buFont typeface="Wingdings" pitchFamily="2" charset="2"/>
              <a:buChar char="Ø"/>
              <a:defRPr>
                <a:latin typeface="SansSerif" pitchFamily="2" charset="2"/>
              </a:defRPr>
            </a:lvl2pPr>
            <a:lvl3pPr>
              <a:buFont typeface="Wingdings" pitchFamily="2" charset="2"/>
              <a:buChar char="§"/>
              <a:defRPr>
                <a:latin typeface="SansSerif" pitchFamily="2" charset="2"/>
              </a:defRPr>
            </a:lvl3pPr>
            <a:lvl4pPr>
              <a:buNone/>
              <a:defRPr sz="2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3A1B6EF5-6D2A-4E7B-91E6-746A713BA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90467-669C-4323-9108-9B10E184B7F3}" type="datetimeFigureOut">
              <a:rPr lang="en-US" smtClean="0"/>
              <a:pPr/>
              <a:t>4/12/2012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47C07-0A6C-42C0-82D6-9AAB6FBACA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1447800" y="1600200"/>
            <a:ext cx="7391400" cy="3124200"/>
          </a:xfrm>
        </p:spPr>
        <p:txBody>
          <a:bodyPr/>
          <a:lstStyle/>
          <a:p>
            <a:pPr algn="r" eaLnBrk="1" hangingPunct="1"/>
            <a:r>
              <a:rPr lang="en-US" sz="28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3 Year Plans for Energy Efficiency: </a:t>
            </a:r>
            <a:r>
              <a:rPr lang="en-US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lessons learned and forging forward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3733800" y="4952998"/>
            <a:ext cx="5029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b="1" dirty="0"/>
              <a:t>Christina Halfpenny</a:t>
            </a:r>
          </a:p>
          <a:p>
            <a:pPr algn="r"/>
            <a:r>
              <a:rPr lang="en-US" b="1" dirty="0"/>
              <a:t>Director, Energy Efficiency Division</a:t>
            </a:r>
          </a:p>
          <a:p>
            <a:pPr algn="r"/>
            <a:r>
              <a:rPr lang="en-US" b="1" dirty="0"/>
              <a:t>www.mass.gov/doer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Stakeholder Feedback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066800"/>
            <a:ext cx="7696200" cy="5029200"/>
          </a:xfrm>
        </p:spPr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January Council Meeting – Public Comment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Commercial Real estate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Healthcare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Community groups – customer equity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Labor Group – data accessibility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Consumer Advocates – multi family, customer equity</a:t>
            </a:r>
          </a:p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10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Program Barriers to Address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1371600"/>
            <a:ext cx="69342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Commercial 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marketing and outreach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transaction costs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responsiveness and timing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limited measure offers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insufficient incentives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programs not tailored to unique needs</a:t>
            </a:r>
          </a:p>
          <a:p>
            <a:endParaRPr lang="en-US" sz="2000" dirty="0" smtClean="0"/>
          </a:p>
          <a:p>
            <a:r>
              <a:rPr lang="en-US" sz="2000" dirty="0" smtClean="0"/>
              <a:t>Residential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tenant landlord – Multi family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hard to reach/hard to serve: lower income, language, elderly</a:t>
            </a:r>
          </a:p>
          <a:p>
            <a:pPr marL="342900" indent="-342900">
              <a:buAutoNum type="arabicPeriod"/>
            </a:pPr>
            <a:r>
              <a:rPr lang="en-US" sz="2000" dirty="0" smtClean="0"/>
              <a:t>going deeper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Consultant Recommendations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12</a:t>
            </a:fld>
            <a:endParaRPr lang="en-US" smtClean="0">
              <a:latin typeface="Arial" pitchFamily="34" charset="0"/>
            </a:endParaRPr>
          </a:p>
        </p:txBody>
      </p:sp>
      <p:pic>
        <p:nvPicPr>
          <p:cNvPr id="5" name="Picture 5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757" y="1219200"/>
            <a:ext cx="8073081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14400" y="5791200"/>
            <a:ext cx="49892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Between 1,100 and 1,300 </a:t>
            </a:r>
            <a:r>
              <a:rPr lang="en-US" dirty="0" err="1" smtClean="0"/>
              <a:t>GWh</a:t>
            </a:r>
            <a:r>
              <a:rPr lang="en-US" dirty="0" smtClean="0"/>
              <a:t> for electric</a:t>
            </a:r>
          </a:p>
          <a:p>
            <a:r>
              <a:rPr lang="en-US" dirty="0" smtClean="0"/>
              <a:t>Between 29 and 38 </a:t>
            </a:r>
            <a:r>
              <a:rPr lang="en-US" dirty="0" err="1" smtClean="0"/>
              <a:t>MMtherms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Cost Estimates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3"/>
          <p:cNvSpPr txBox="1"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$.35/kWh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ELECTRIC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    $.42/kWh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9200" y="3581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$5.50/</a:t>
            </a:r>
            <a:r>
              <a:rPr lang="en-US" sz="2800" dirty="0" err="1" smtClean="0"/>
              <a:t>therm</a:t>
            </a:r>
            <a:r>
              <a:rPr lang="en-US" sz="2800" dirty="0" smtClean="0"/>
              <a:t>        </a:t>
            </a:r>
            <a:r>
              <a:rPr lang="en-US" sz="2800" b="1" dirty="0" smtClean="0"/>
              <a:t>GAS</a:t>
            </a:r>
            <a:r>
              <a:rPr lang="en-US" sz="2800" dirty="0" smtClean="0"/>
              <a:t>             $6.35/</a:t>
            </a:r>
            <a:r>
              <a:rPr lang="en-US" sz="2800" dirty="0" err="1" smtClean="0"/>
              <a:t>therm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1905000"/>
            <a:ext cx="2514600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Deeper Savings</a:t>
            </a:r>
          </a:p>
          <a:p>
            <a:pPr algn="ctr"/>
            <a:r>
              <a:rPr lang="en-US" b="1" dirty="0" smtClean="0"/>
              <a:t>Comprehensive</a:t>
            </a:r>
          </a:p>
          <a:p>
            <a:pPr algn="ctr"/>
            <a:r>
              <a:rPr lang="en-US" b="1" dirty="0" smtClean="0"/>
              <a:t>Investment in Future</a:t>
            </a:r>
          </a:p>
          <a:p>
            <a:pPr algn="ctr"/>
            <a:r>
              <a:rPr lang="en-US" b="1" dirty="0" smtClean="0"/>
              <a:t>Harder to Reach/Serve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2209800"/>
            <a:ext cx="24384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Lower cost initiatives , lighting, upstream, behavior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48768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do we achieve all cost effective energy efficiency?</a:t>
            </a:r>
            <a:endParaRPr lang="en-US" sz="2400" dirty="0"/>
          </a:p>
        </p:txBody>
      </p:sp>
      <p:sp>
        <p:nvSpPr>
          <p:cNvPr id="9" name="Left-Right Arrow 8"/>
          <p:cNvSpPr/>
          <p:nvPr/>
        </p:nvSpPr>
        <p:spPr>
          <a:xfrm>
            <a:off x="4038600" y="236220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Achieving All Cost Effective EE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8458200" cy="45720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Requires good data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 Good data collection processes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Effective marketing and outreach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Customized approaches to customers, including    	financial incentives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Accounting for naturally occurring energy efficiency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High efficiency codes and standards (and compliance)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Building labeling pilots underway through DOER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Next steps to 2013-2015 Plans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April Draft plans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May Appreciative Inquiry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June Response to Draft plans</a:t>
            </a:r>
          </a:p>
          <a:p>
            <a:r>
              <a:rPr lang="en-US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October 30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 statute for submittal of 3 year plans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90 day review by the DPU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15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	        			                 </a:t>
            </a:r>
            <a:r>
              <a:rPr lang="en-US" sz="32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Thank you!</a:t>
            </a:r>
          </a:p>
          <a:p>
            <a:pPr algn="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Christina Halfpenny</a:t>
            </a:r>
          </a:p>
          <a:p>
            <a:pPr algn="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Director, Energy Efficiency Division</a:t>
            </a:r>
          </a:p>
          <a:p>
            <a:pPr algn="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christina.halfpenny@state.ma.us</a:t>
            </a:r>
          </a:p>
          <a:p>
            <a:pPr algn="r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www.mass.gov/doer</a:t>
            </a:r>
          </a:p>
          <a:p>
            <a:pPr eaLnBrk="1" hangingPunct="1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16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Milestones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95400"/>
            <a:ext cx="7696200" cy="4724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9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Green Communities Act (GCA)         </a:t>
            </a:r>
          </a:p>
          <a:p>
            <a:pPr>
              <a:lnSpc>
                <a:spcPct val="17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 Electric and natural gas resource needs shall first be met through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all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available, cost-effective energy efficiency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demand reduction resources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endParaRPr lang="en-US" sz="29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sz="29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Energy Efficiency Advisory Council 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11 voting members, includes AG, DEP, DOER as Chair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Program Administrators as non voting Councilors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Sta</a:t>
            </a:r>
            <a:r>
              <a:rPr lang="en-US" sz="2000" dirty="0" smtClean="0">
                <a:latin typeface="Arial" pitchFamily="34" charset="0"/>
                <a:ea typeface="Helvetica" charset="0"/>
                <a:cs typeface="Arial" pitchFamily="34" charset="0"/>
                <a:sym typeface="Helvetica" charset="0"/>
              </a:rPr>
              <a:t>keholders: business groups, unions, environmental groups, consumer advocates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ea typeface="Helvetica" charset="0"/>
                <a:cs typeface="Arial" pitchFamily="34" charset="0"/>
                <a:sym typeface="Helvetica" charset="0"/>
              </a:rPr>
              <a:t>Council consultants provide 3</a:t>
            </a:r>
            <a:r>
              <a:rPr lang="en-US" sz="2000" baseline="30000" dirty="0" smtClean="0">
                <a:latin typeface="Arial" pitchFamily="34" charset="0"/>
                <a:ea typeface="Helvetica" charset="0"/>
                <a:cs typeface="Arial" pitchFamily="34" charset="0"/>
                <a:sym typeface="Helvetica" charset="0"/>
              </a:rPr>
              <a:t>rd</a:t>
            </a:r>
            <a:r>
              <a:rPr lang="en-US" sz="2000" dirty="0" smtClean="0">
                <a:latin typeface="Arial" pitchFamily="34" charset="0"/>
                <a:ea typeface="Helvetica" charset="0"/>
                <a:cs typeface="Arial" pitchFamily="34" charset="0"/>
                <a:sym typeface="Helvetica" charset="0"/>
              </a:rPr>
              <a:t> party expertise and review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9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Statewide programs</a:t>
            </a:r>
          </a:p>
          <a:p>
            <a:pPr marL="571500" lvl="1" indent="-342900">
              <a:lnSpc>
                <a:spcPct val="170000"/>
              </a:lnSpc>
              <a:spcBef>
                <a:spcPts val="60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Integrated gas &amp; electric programs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8 unique Program Administrators collaborating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Streamlining processes, reducing costs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Single efficiency brand and marketing</a:t>
            </a:r>
          </a:p>
          <a:p>
            <a:pPr marL="571500" lvl="1" indent="-342900">
              <a:lnSpc>
                <a:spcPct val="170000"/>
              </a:lnSpc>
              <a:spcBef>
                <a:spcPct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Statewide Evaluation, Verification and Monitoring practice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DB4E27F-8C37-415D-B2FE-6B3FB5DA0576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pic>
        <p:nvPicPr>
          <p:cNvPr id="5" name="Picture 4" descr="MassSave_Logo_Full_Color_Final_noTa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267200"/>
            <a:ext cx="1447800" cy="7207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Accomplishments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1905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ACEEE Ranking #1 for Energy Efficiency</a:t>
            </a:r>
          </a:p>
          <a:p>
            <a:pPr>
              <a:buNone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2010:  99% electric savings        2011: 91% electric savings</a:t>
            </a:r>
          </a:p>
          <a:p>
            <a:pPr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      83% gas savings                         84% gas savings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8956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ISO- NE EE Forecasting Model</a:t>
            </a:r>
          </a:p>
        </p:txBody>
      </p:sp>
      <p:graphicFrame>
        <p:nvGraphicFramePr>
          <p:cNvPr id="2049" name="Object 2"/>
          <p:cNvGraphicFramePr>
            <a:graphicFrameLocks noChangeAspect="1"/>
          </p:cNvGraphicFramePr>
          <p:nvPr/>
        </p:nvGraphicFramePr>
        <p:xfrm>
          <a:off x="1066800" y="3352800"/>
          <a:ext cx="5649913" cy="330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Acrobat Document" r:id="rId3" imgW="4800600" imgH="2811780" progId="AcroExch.Document.7">
                  <p:embed/>
                </p:oleObj>
              </mc:Choice>
              <mc:Fallback>
                <p:oleObj name="Acrobat Document" r:id="rId3" imgW="4800600" imgH="2811780" progId="AcroExch.Document.7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5649913" cy="3309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200" dirty="0" smtClean="0">
                <a:latin typeface="Arial" pitchFamily="34" charset="0"/>
                <a:cs typeface="Arial" pitchFamily="34" charset="0"/>
              </a:rPr>
              <a:t>Rise in Efficiency Efforts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990600" y="1447800"/>
          <a:ext cx="8001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76400" y="11430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Savings as a % of annual retail sales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Costs of Increasing Efficiency Efforts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5A5C7F-EB03-4F6E-9CB1-2ED0010972A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812684"/>
              </p:ext>
            </p:extLst>
          </p:nvPr>
        </p:nvGraphicFramePr>
        <p:xfrm>
          <a:off x="1371600" y="5257800"/>
          <a:ext cx="2743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$279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$453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$551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$/kWh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0.447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0.454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0.447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Actual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$236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$275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$/kWh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$0.38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$0.33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066800" y="1371600"/>
          <a:ext cx="6019800" cy="3505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cs typeface="Arial" pitchFamily="34" charset="0"/>
              </a:rPr>
              <a:t>Costs of Increasing Efficiency Efforts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984987-6619-4A39-A3CE-FF7763D30CC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068590"/>
              </p:ext>
            </p:extLst>
          </p:nvPr>
        </p:nvGraphicFramePr>
        <p:xfrm>
          <a:off x="1371600" y="5257800"/>
          <a:ext cx="27432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</a:tblGrid>
              <a:tr h="2286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rgbClr val="0070C0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Plan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$279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$453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$551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$/kWh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0.447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0.454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11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0.447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Actual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$236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$275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$/kWh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solidFill>
                            <a:schemeClr val="tx1"/>
                          </a:solidFill>
                          <a:effectLst/>
                        </a:rPr>
                        <a:t>$0.38 </a:t>
                      </a:r>
                      <a:endParaRPr lang="en-US" sz="11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$0.33 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066800" y="1828800"/>
          <a:ext cx="61722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53" name="TextBox 10"/>
          <p:cNvSpPr txBox="1">
            <a:spLocks noChangeArrowheads="1"/>
          </p:cNvSpPr>
          <p:nvPr/>
        </p:nvSpPr>
        <p:spPr bwMode="auto">
          <a:xfrm>
            <a:off x="3352800" y="1411288"/>
            <a:ext cx="19812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Plan $/kWh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Critical Sectors for Savings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1066800" y="914400"/>
          <a:ext cx="792480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295400" y="3733800"/>
          <a:ext cx="7848600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smtClean="0">
                <a:latin typeface="Arial" pitchFamily="34" charset="0"/>
                <a:cs typeface="Arial" pitchFamily="34" charset="0"/>
              </a:rPr>
              <a:t>Developing the Next 3 Year Plans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0668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None/>
            </a:pPr>
            <a:endParaRPr lang="en-US" dirty="0" smtClean="0"/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Stakeholder engagement in 3 year plans 2013-2015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Council Priorities 2012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Market opportunity assessment - PAs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Economic assessment and C&amp;I surveys </a:t>
            </a:r>
            <a:r>
              <a:rPr lang="en-US" dirty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- </a:t>
            </a: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 Council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EM&amp;V review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Best Practices Review</a:t>
            </a:r>
          </a:p>
          <a:p>
            <a:pPr marL="0" indent="0" defTabSz="1300163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None/>
            </a:pPr>
            <a:r>
              <a:rPr lang="en-US" dirty="0" smtClean="0">
                <a:latin typeface="Helvetica" charset="0"/>
                <a:ea typeface="Helvetica" charset="0"/>
                <a:cs typeface="Helvetica" charset="0"/>
                <a:sym typeface="Helvetica" charset="0"/>
              </a:rPr>
              <a:t>EEAC Consultant Recommendations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635" y="1143000"/>
            <a:ext cx="3129864" cy="14988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184" y="3276600"/>
            <a:ext cx="2617816" cy="25489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783" y="381000"/>
            <a:ext cx="3913216" cy="2608811"/>
          </a:xfrm>
          <a:prstGeom prst="rect">
            <a:avLst/>
          </a:prstGeom>
        </p:spPr>
      </p:pic>
      <p:pic>
        <p:nvPicPr>
          <p:cNvPr id="2052" name="Picture 4" descr="http://al-jamiat.com/wp-content/uploads/2009/01/american-college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8" b="8487"/>
          <a:stretch/>
        </p:blipFill>
        <p:spPr bwMode="auto">
          <a:xfrm>
            <a:off x="1125635" y="3276600"/>
            <a:ext cx="3420271" cy="255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High Potential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941137-B2C9-4863-9AD5-CB5C3679FD73}" type="slidenum">
              <a:rPr lang="en-US" smtClean="0">
                <a:latin typeface="Arial" pitchFamily="34" charset="0"/>
              </a:rPr>
              <a:pPr/>
              <a:t>9</a:t>
            </a:fld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57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Helvetica Light"/>
      <a:ea typeface="Helvetica Light"/>
      <a:cs typeface="Helvetica Light"/>
    </a:majorFont>
    <a:minorFont>
      <a:latin typeface="Helvetica Light"/>
      <a:ea typeface="Helvetica Light"/>
      <a:cs typeface="Helvetica Light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Helvetica Light"/>
      <a:ea typeface="Helvetica Light"/>
      <a:cs typeface="Helvetica Light"/>
    </a:majorFont>
    <a:minorFont>
      <a:latin typeface="Helvetica Light"/>
      <a:ea typeface="Helvetica Light"/>
      <a:cs typeface="Helvetica Light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1613</Words>
  <Application>Microsoft Office PowerPoint</Application>
  <PresentationFormat>On-screen Show (4:3)</PresentationFormat>
  <Paragraphs>309</Paragraphs>
  <Slides>16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Acrobat Document</vt:lpstr>
      <vt:lpstr>3 Year Plans for Energy Efficiency:  lessons learned and forging forward</vt:lpstr>
      <vt:lpstr>Milestones</vt:lpstr>
      <vt:lpstr>Accomplishments</vt:lpstr>
      <vt:lpstr>Rise in Efficiency Efforts</vt:lpstr>
      <vt:lpstr>Costs of Increasing Efficiency Efforts</vt:lpstr>
      <vt:lpstr>Costs of Increasing Efficiency Efforts</vt:lpstr>
      <vt:lpstr>Critical Sectors for Savings</vt:lpstr>
      <vt:lpstr>Developing the Next 3 Year Plans</vt:lpstr>
      <vt:lpstr>High Potential</vt:lpstr>
      <vt:lpstr>Stakeholder Feedback</vt:lpstr>
      <vt:lpstr>Program Barriers to Address</vt:lpstr>
      <vt:lpstr>Consultant Recommendations</vt:lpstr>
      <vt:lpstr>Cost Estimates</vt:lpstr>
      <vt:lpstr>Achieving All Cost Effective EE</vt:lpstr>
      <vt:lpstr>Next steps to 2013-2015 Plans</vt:lpstr>
      <vt:lpstr>PowerPoint Presentation</vt:lpstr>
    </vt:vector>
  </TitlesOfParts>
  <Company>Commonwealth of Massachusetts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DOER - An Overview of Policies and Programs</dc:title>
  <dc:creator>chalfpenny</dc:creator>
  <cp:lastModifiedBy>Pepito</cp:lastModifiedBy>
  <cp:revision>24</cp:revision>
  <dcterms:created xsi:type="dcterms:W3CDTF">2011-11-02T18:07:53Z</dcterms:created>
  <dcterms:modified xsi:type="dcterms:W3CDTF">2012-04-13T01:44:37Z</dcterms:modified>
</cp:coreProperties>
</file>