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06" r:id="rId2"/>
    <p:sldId id="530" r:id="rId3"/>
    <p:sldId id="532" r:id="rId4"/>
    <p:sldId id="533" r:id="rId5"/>
    <p:sldId id="542" r:id="rId6"/>
    <p:sldId id="535" r:id="rId7"/>
    <p:sldId id="536" r:id="rId8"/>
    <p:sldId id="537" r:id="rId9"/>
    <p:sldId id="538" r:id="rId10"/>
    <p:sldId id="539" r:id="rId11"/>
    <p:sldId id="540" r:id="rId12"/>
    <p:sldId id="543" r:id="rId13"/>
  </p:sldIdLst>
  <p:sldSz cx="9144000" cy="6858000" type="screen4x3"/>
  <p:notesSz cx="7102475" cy="9388475"/>
  <p:defaultTextStyle>
    <a:defPPr>
      <a:defRPr lang="fr-CH"/>
    </a:defPPr>
    <a:lvl1pPr algn="l" rtl="0" eaLnBrk="0" fontAlgn="base" hangingPunct="0">
      <a:spcBef>
        <a:spcPct val="2000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2C891"/>
    <a:srgbClr val="000099"/>
    <a:srgbClr val="FFCC66"/>
    <a:srgbClr val="00CC66"/>
    <a:srgbClr val="68B3CA"/>
    <a:srgbClr val="00CCFF"/>
    <a:srgbClr val="0099CC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8" autoAdjust="0"/>
    <p:restoredTop sz="94628" autoAdjust="0"/>
  </p:normalViewPr>
  <p:slideViewPr>
    <p:cSldViewPr snapToGrid="0">
      <p:cViewPr varScale="1">
        <p:scale>
          <a:sx n="80" d="100"/>
          <a:sy n="80" d="100"/>
        </p:scale>
        <p:origin x="-90" y="-624"/>
      </p:cViewPr>
      <p:guideLst>
        <p:guide orient="horz" pos="852"/>
        <p:guide pos="5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972" y="-84"/>
      </p:cViewPr>
      <p:guideLst>
        <p:guide orient="horz" pos="2957"/>
        <p:guide pos="22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0" y="8942388"/>
            <a:ext cx="3076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5" tIns="47547" rIns="95095" bIns="47547" numCol="1" anchor="b" anchorCtr="0" compatLnSpc="1">
            <a:prstTxWarp prst="textNoShape">
              <a:avLst/>
            </a:prstTxWarp>
          </a:bodyPr>
          <a:lstStyle>
            <a:lvl1pPr algn="r" defTabSz="951246">
              <a:defRPr sz="1200"/>
            </a:lvl1pPr>
          </a:lstStyle>
          <a:p>
            <a:pPr>
              <a:defRPr/>
            </a:pPr>
            <a:fld id="{1043C06B-52A8-4882-9A85-9D3AED96F33D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3" tIns="46808" rIns="93613" bIns="46808" numCol="1" anchor="t" anchorCtr="0" compatLnSpc="1">
            <a:prstTxWarp prst="textNoShape">
              <a:avLst/>
            </a:prstTxWarp>
          </a:bodyPr>
          <a:lstStyle>
            <a:lvl1pPr defTabSz="935041">
              <a:defRPr sz="1200"/>
            </a:lvl1pPr>
          </a:lstStyle>
          <a:p>
            <a:pPr>
              <a:defRPr/>
            </a:pPr>
            <a:endParaRPr lang="fr-CH" alt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0663" y="0"/>
            <a:ext cx="3098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3" tIns="46808" rIns="93613" bIns="46808" numCol="1" anchor="t" anchorCtr="0" compatLnSpc="1">
            <a:prstTxWarp prst="textNoShape">
              <a:avLst/>
            </a:prstTxWarp>
          </a:bodyPr>
          <a:lstStyle>
            <a:lvl1pPr algn="r" defTabSz="935041">
              <a:defRPr sz="1200"/>
            </a:lvl1pPr>
          </a:lstStyle>
          <a:p>
            <a:pPr>
              <a:defRPr/>
            </a:pPr>
            <a:endParaRPr lang="fr-CH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93738"/>
            <a:ext cx="4732337" cy="3549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4475163"/>
            <a:ext cx="5192712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3" tIns="46808" rIns="93613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 noProof="0" smtClean="0"/>
              <a:t>Cliquez pour modifier les styles du texte du masque</a:t>
            </a:r>
          </a:p>
          <a:p>
            <a:pPr lvl="1"/>
            <a:r>
              <a:rPr lang="fr-CH" altLang="en-US" noProof="0" smtClean="0"/>
              <a:t>Deuxième niveau</a:t>
            </a:r>
          </a:p>
          <a:p>
            <a:pPr lvl="2"/>
            <a:r>
              <a:rPr lang="fr-CH" altLang="en-US" noProof="0" smtClean="0"/>
              <a:t>Troisième niveau</a:t>
            </a:r>
          </a:p>
          <a:p>
            <a:pPr lvl="3"/>
            <a:r>
              <a:rPr lang="fr-CH" altLang="en-US" noProof="0" smtClean="0"/>
              <a:t>Quatrième niveau</a:t>
            </a:r>
          </a:p>
          <a:p>
            <a:pPr lvl="4"/>
            <a:r>
              <a:rPr lang="fr-CH" altLang="en-US" noProof="0" smtClean="0"/>
              <a:t>Cinquième niveau</a:t>
            </a: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0325"/>
            <a:ext cx="3098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3" tIns="46808" rIns="93613" bIns="46808" numCol="1" anchor="b" anchorCtr="0" compatLnSpc="1">
            <a:prstTxWarp prst="textNoShape">
              <a:avLst/>
            </a:prstTxWarp>
          </a:bodyPr>
          <a:lstStyle>
            <a:lvl1pPr defTabSz="935041">
              <a:defRPr sz="1200"/>
            </a:lvl1pPr>
          </a:lstStyle>
          <a:p>
            <a:pPr>
              <a:defRPr/>
            </a:pPr>
            <a:endParaRPr lang="fr-CH" altLang="en-US"/>
          </a:p>
        </p:txBody>
      </p:sp>
      <p:sp>
        <p:nvSpPr>
          <p:cNvPr id="193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0663" y="8950325"/>
            <a:ext cx="3098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3" tIns="46808" rIns="93613" bIns="46808" numCol="1" anchor="b" anchorCtr="0" compatLnSpc="1">
            <a:prstTxWarp prst="textNoShape">
              <a:avLst/>
            </a:prstTxWarp>
          </a:bodyPr>
          <a:lstStyle>
            <a:lvl1pPr algn="r" defTabSz="935041">
              <a:defRPr sz="1200"/>
            </a:lvl1pPr>
          </a:lstStyle>
          <a:p>
            <a:pPr>
              <a:defRPr/>
            </a:pPr>
            <a:fld id="{DD86D0DB-69C0-4CD5-9C06-3C4E47F679B9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038"/>
            <a:fld id="{230D339F-2EBE-4D4B-8B9D-F4F47C398C7C}" type="slidenum">
              <a:rPr lang="fr-CH" altLang="en-US" smtClean="0"/>
              <a:pPr defTabSz="935038"/>
              <a:t>5</a:t>
            </a:fld>
            <a:endParaRPr lang="fr-CH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709613"/>
            <a:ext cx="4678363" cy="350837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460875"/>
            <a:ext cx="5203825" cy="4224338"/>
          </a:xfrm>
          <a:noFill/>
          <a:ln/>
        </p:spPr>
        <p:txBody>
          <a:bodyPr lIns="95604" tIns="47802" rIns="95604" bIns="47802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5546725" y="3676650"/>
            <a:ext cx="2759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4" name="Picture 27" descr="MRNFmm2c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9225" y="5788025"/>
            <a:ext cx="2339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63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300038" y="1882775"/>
            <a:ext cx="6375400" cy="273526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fr-CA"/>
              <a:t>Cliquez pour modifier le style du titre du masque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3538" y="-7938"/>
            <a:ext cx="2106612" cy="5646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113" y="-7938"/>
            <a:ext cx="6169025" cy="5646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3" y="-7938"/>
            <a:ext cx="8428037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6875" y="1268413"/>
            <a:ext cx="4135438" cy="4370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268413"/>
            <a:ext cx="4135437" cy="4370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40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FirstWindLogoTag_298_7462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1700" y="5807075"/>
            <a:ext cx="15970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74359" y="579485"/>
            <a:ext cx="5208895" cy="457200"/>
          </a:xfrm>
        </p:spPr>
        <p:txBody>
          <a:bodyPr/>
          <a:lstStyle>
            <a:lvl1pPr>
              <a:defRPr sz="2600" b="1" baseline="0">
                <a:solidFill>
                  <a:schemeClr val="tx1"/>
                </a:solidFill>
                <a:effectLst/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4359" y="1265285"/>
            <a:ext cx="5208895" cy="585047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rgbClr val="1C67A8"/>
                </a:solidFill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875" y="1268413"/>
            <a:ext cx="4135438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268413"/>
            <a:ext cx="4135437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3705225" y="6237288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5418EA7E-DB04-45C3-BAD8-5AB0FDE519F8}" type="slidenum">
              <a:rPr lang="fr-CH" altLang="en-US" sz="1200">
                <a:solidFill>
                  <a:srgbClr val="000066"/>
                </a:solidFill>
                <a:latin typeface="Arial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fr-CH" altLang="en-US" sz="1200">
              <a:solidFill>
                <a:srgbClr val="02253A"/>
              </a:solidFill>
              <a:latin typeface="Arial MT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539750" y="1798638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04850" lvl="2" indent="-190500">
              <a:buClr>
                <a:srgbClr val="B2C891"/>
              </a:buClr>
              <a:buFont typeface="Wingdings" pitchFamily="2" charset="2"/>
              <a:buChar char="§"/>
              <a:defRPr/>
            </a:pPr>
            <a:endParaRPr lang="fr-CA" sz="2000">
              <a:solidFill>
                <a:srgbClr val="B2C891"/>
              </a:solidFill>
              <a:latin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455613" y="344488"/>
            <a:ext cx="838358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fr-CA" sz="2400" b="1">
              <a:solidFill>
                <a:srgbClr val="02253A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539750" y="2517775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04850" lvl="2" indent="-190500">
              <a:buClr>
                <a:srgbClr val="B2C891"/>
              </a:buClr>
              <a:buFont typeface="Wingdings" pitchFamily="2" charset="2"/>
              <a:buChar char="§"/>
              <a:defRPr/>
            </a:pPr>
            <a:endParaRPr lang="fr-CA" sz="2000">
              <a:solidFill>
                <a:srgbClr val="B2C891"/>
              </a:solidFill>
              <a:latin typeface="Arial" pitchFamily="34" charset="0"/>
            </a:endParaRPr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268413"/>
            <a:ext cx="8423275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31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392113" y="-7938"/>
            <a:ext cx="84280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 du masque</a:t>
            </a:r>
          </a:p>
        </p:txBody>
      </p:sp>
      <p:pic>
        <p:nvPicPr>
          <p:cNvPr id="1032" name="Picture 42" descr="MRNFmm2c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99225" y="5788025"/>
            <a:ext cx="2339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7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0486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0486A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0486A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0486A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0486A"/>
          </a:solidFill>
          <a:latin typeface="Arial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0486A"/>
          </a:solidFill>
          <a:latin typeface="Arial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0486A"/>
          </a:solidFill>
          <a:latin typeface="Arial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0486A"/>
          </a:solidFill>
          <a:latin typeface="Arial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0486A"/>
          </a:solidFill>
          <a:latin typeface="Arial" pitchFamily="34" charset="0"/>
        </a:defRPr>
      </a:lvl9pPr>
    </p:titleStyle>
    <p:bodyStyle>
      <a:lvl1pPr marL="450850" indent="-450850" algn="l" rtl="0" eaLnBrk="0" fontAlgn="base" hangingPunct="0">
        <a:spcBef>
          <a:spcPct val="20000"/>
        </a:spcBef>
        <a:spcAft>
          <a:spcPct val="0"/>
        </a:spcAft>
        <a:buClr>
          <a:srgbClr val="10486A"/>
        </a:buClr>
        <a:buFont typeface="Wingdings" pitchFamily="2" charset="2"/>
        <a:buChar char="§"/>
        <a:defRPr sz="2800">
          <a:solidFill>
            <a:srgbClr val="644B1A"/>
          </a:solidFill>
          <a:latin typeface="+mn-lt"/>
          <a:ea typeface="+mn-ea"/>
          <a:cs typeface="+mn-cs"/>
        </a:defRPr>
      </a:lvl1pPr>
      <a:lvl2pPr marL="896938" indent="-444500" algn="l" rtl="0" eaLnBrk="0" fontAlgn="base" hangingPunct="0">
        <a:spcBef>
          <a:spcPct val="20000"/>
        </a:spcBef>
        <a:spcAft>
          <a:spcPct val="0"/>
        </a:spcAft>
        <a:buClr>
          <a:srgbClr val="10486A"/>
        </a:buClr>
        <a:buChar char="•"/>
        <a:defRPr sz="2600">
          <a:solidFill>
            <a:srgbClr val="644B1A"/>
          </a:solidFill>
          <a:latin typeface="+mn-lt"/>
        </a:defRPr>
      </a:lvl2pPr>
      <a:lvl3pPr marL="1254125" indent="-355600" algn="l" rtl="0" eaLnBrk="0" fontAlgn="base" hangingPunct="0">
        <a:spcBef>
          <a:spcPct val="20000"/>
        </a:spcBef>
        <a:spcAft>
          <a:spcPct val="0"/>
        </a:spcAft>
        <a:buClr>
          <a:srgbClr val="10486A"/>
        </a:buClr>
        <a:buFont typeface="Wingdings" pitchFamily="2" charset="2"/>
        <a:buChar char="ü"/>
        <a:defRPr sz="2400">
          <a:solidFill>
            <a:srgbClr val="644B1A"/>
          </a:solidFill>
          <a:latin typeface="+mn-lt"/>
        </a:defRPr>
      </a:lvl3pPr>
      <a:lvl4pPr marL="1674813" indent="-419100" algn="l" rtl="0" eaLnBrk="0" fontAlgn="base" hangingPunct="0">
        <a:spcBef>
          <a:spcPct val="20000"/>
        </a:spcBef>
        <a:spcAft>
          <a:spcPct val="0"/>
        </a:spcAft>
        <a:buClr>
          <a:srgbClr val="10486A"/>
        </a:buClr>
        <a:buFont typeface="Wingdings" pitchFamily="2" charset="2"/>
        <a:buChar char="Ø"/>
        <a:defRPr sz="2200">
          <a:solidFill>
            <a:srgbClr val="644B1A"/>
          </a:solidFill>
          <a:latin typeface="+mn-lt"/>
        </a:defRPr>
      </a:lvl4pPr>
      <a:lvl5pPr marL="2246313" indent="-381000" algn="l" rtl="0" eaLnBrk="0" fontAlgn="base" hangingPunct="0">
        <a:spcBef>
          <a:spcPct val="20000"/>
        </a:spcBef>
        <a:spcAft>
          <a:spcPct val="0"/>
        </a:spcAft>
        <a:buClr>
          <a:srgbClr val="10486A"/>
        </a:buClr>
        <a:buChar char="•"/>
        <a:defRPr sz="2000">
          <a:solidFill>
            <a:srgbClr val="644B1A"/>
          </a:solidFill>
          <a:latin typeface="+mn-lt"/>
        </a:defRPr>
      </a:lvl5pPr>
      <a:lvl6pPr marL="2703513" indent="-381000" algn="l" rtl="0" eaLnBrk="0" fontAlgn="base" hangingPunct="0">
        <a:spcBef>
          <a:spcPct val="20000"/>
        </a:spcBef>
        <a:spcAft>
          <a:spcPct val="0"/>
        </a:spcAft>
        <a:buClr>
          <a:srgbClr val="10486A"/>
        </a:buClr>
        <a:buChar char="•"/>
        <a:defRPr sz="2000">
          <a:solidFill>
            <a:srgbClr val="644B1A"/>
          </a:solidFill>
          <a:latin typeface="+mn-lt"/>
        </a:defRPr>
      </a:lvl6pPr>
      <a:lvl7pPr marL="3160713" indent="-381000" algn="l" rtl="0" eaLnBrk="0" fontAlgn="base" hangingPunct="0">
        <a:spcBef>
          <a:spcPct val="20000"/>
        </a:spcBef>
        <a:spcAft>
          <a:spcPct val="0"/>
        </a:spcAft>
        <a:buClr>
          <a:srgbClr val="10486A"/>
        </a:buClr>
        <a:buChar char="•"/>
        <a:defRPr sz="2000">
          <a:solidFill>
            <a:srgbClr val="644B1A"/>
          </a:solidFill>
          <a:latin typeface="+mn-lt"/>
        </a:defRPr>
      </a:lvl7pPr>
      <a:lvl8pPr marL="3617913" indent="-381000" algn="l" rtl="0" eaLnBrk="0" fontAlgn="base" hangingPunct="0">
        <a:spcBef>
          <a:spcPct val="20000"/>
        </a:spcBef>
        <a:spcAft>
          <a:spcPct val="0"/>
        </a:spcAft>
        <a:buClr>
          <a:srgbClr val="10486A"/>
        </a:buClr>
        <a:buChar char="•"/>
        <a:defRPr sz="2000">
          <a:solidFill>
            <a:srgbClr val="644B1A"/>
          </a:solidFill>
          <a:latin typeface="+mn-lt"/>
        </a:defRPr>
      </a:lvl8pPr>
      <a:lvl9pPr marL="4075113" indent="-381000" algn="l" rtl="0" eaLnBrk="0" fontAlgn="base" hangingPunct="0">
        <a:spcBef>
          <a:spcPct val="20000"/>
        </a:spcBef>
        <a:spcAft>
          <a:spcPct val="0"/>
        </a:spcAft>
        <a:buClr>
          <a:srgbClr val="10486A"/>
        </a:buClr>
        <a:buChar char="•"/>
        <a:defRPr sz="2000">
          <a:solidFill>
            <a:srgbClr val="644B1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abassociates.org/" TargetMode="External"/><Relationship Id="rId2" Type="http://schemas.openxmlformats.org/officeDocument/2006/relationships/hyperlink" Target="https://owa014.msoutlookonline.net/exchange/susan5/Inbox/12_xF8FF_9%20Roundtable%20Reminder-3.EML?Cmd=open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7975" y="2289175"/>
            <a:ext cx="8632825" cy="1743075"/>
          </a:xfrm>
        </p:spPr>
        <p:txBody>
          <a:bodyPr/>
          <a:lstStyle/>
          <a:p>
            <a:r>
              <a:rPr lang="en-CA" sz="3000" smtClean="0">
                <a:latin typeface="Cambria" pitchFamily="18" charset="0"/>
              </a:rPr>
              <a:t>Québec: a reliable partner for the Northeast</a:t>
            </a:r>
            <a:br>
              <a:rPr lang="en-CA" sz="3000" smtClean="0">
                <a:latin typeface="Cambria" pitchFamily="18" charset="0"/>
              </a:rPr>
            </a:br>
            <a:r>
              <a:rPr lang="en-CA" sz="3000" smtClean="0">
                <a:latin typeface="Cambria" pitchFamily="18" charset="0"/>
              </a:rPr>
              <a:t>An overview for the participants of the New England Energy Restructuring Roundtable</a:t>
            </a:r>
            <a:endParaRPr lang="fr-CA" sz="3000" smtClean="0">
              <a:latin typeface="Cambria" pitchFamily="18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163513" y="4854575"/>
            <a:ext cx="7824787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lvl="1" indent="-17463">
              <a:buClr>
                <a:srgbClr val="10486A"/>
              </a:buClr>
            </a:pPr>
            <a:r>
              <a:rPr lang="pt-BR" sz="2000">
                <a:latin typeface="Cambria" pitchFamily="18" charset="0"/>
              </a:rPr>
              <a:t>M. Mario Gosselin</a:t>
            </a:r>
            <a:br>
              <a:rPr lang="pt-BR" sz="2000">
                <a:latin typeface="Cambria" pitchFamily="18" charset="0"/>
              </a:rPr>
            </a:br>
            <a:r>
              <a:rPr lang="pt-BR" sz="2000">
                <a:latin typeface="Cambria" pitchFamily="18" charset="0"/>
              </a:rPr>
              <a:t>Quebec Associate Deputy Minister for Energy</a:t>
            </a:r>
            <a:endParaRPr lang="fr-CA" sz="2000">
              <a:latin typeface="Cambria" pitchFamily="18" charset="0"/>
            </a:endParaRPr>
          </a:p>
          <a:p>
            <a:pPr>
              <a:buClr>
                <a:srgbClr val="10486A"/>
              </a:buClr>
              <a:buFont typeface="Wingdings" pitchFamily="2" charset="2"/>
              <a:buNone/>
            </a:pPr>
            <a:r>
              <a:rPr lang="fr-CA" sz="1600">
                <a:latin typeface="Cambria" pitchFamily="18" charset="0"/>
              </a:rPr>
              <a:t>    December 9, 2011</a:t>
            </a: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5511800" y="4225925"/>
            <a:ext cx="32099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</a:pPr>
            <a:endParaRPr lang="fr-CA" sz="3600" b="1">
              <a:solidFill>
                <a:srgbClr val="10486A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Cambria" pitchFamily="18" charset="0"/>
              </a:rPr>
              <a:t>Opportunities for the U.S.</a:t>
            </a:r>
            <a:endParaRPr lang="fr-CA" smtClean="0">
              <a:latin typeface="Cambria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725613"/>
            <a:ext cx="8423275" cy="32131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Cambria" pitchFamily="18" charset="0"/>
              </a:rPr>
              <a:t>Support States objectives in reducing their </a:t>
            </a:r>
            <a:br>
              <a:rPr lang="en-US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en-US" smtClean="0">
                <a:solidFill>
                  <a:schemeClr val="tx1"/>
                </a:solidFill>
                <a:latin typeface="Cambria" pitchFamily="18" charset="0"/>
              </a:rPr>
              <a:t>GHG emissions</a:t>
            </a:r>
          </a:p>
          <a:p>
            <a:r>
              <a:rPr lang="en-US" smtClean="0">
                <a:solidFill>
                  <a:schemeClr val="tx1"/>
                </a:solidFill>
                <a:latin typeface="Cambria" pitchFamily="18" charset="0"/>
              </a:rPr>
              <a:t>Support nation wide economic growth with stable and competitive prices for electricity</a:t>
            </a:r>
          </a:p>
          <a:p>
            <a:r>
              <a:rPr lang="en-US" smtClean="0">
                <a:solidFill>
                  <a:schemeClr val="tx1"/>
                </a:solidFill>
                <a:latin typeface="Cambria" pitchFamily="18" charset="0"/>
              </a:rPr>
              <a:t>Hydropower not in competition with local energy sources, but part of a diversified energy portfolio</a:t>
            </a:r>
          </a:p>
          <a:p>
            <a:endParaRPr lang="fr-CA" smtClean="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>
                <a:latin typeface="Cambria" pitchFamily="18" charset="0"/>
              </a:rPr>
              <a:t>Conclusion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1824038"/>
            <a:ext cx="4135438" cy="4370387"/>
          </a:xfrm>
        </p:spPr>
        <p:txBody>
          <a:bodyPr/>
          <a:lstStyle/>
          <a:p>
            <a:r>
              <a:rPr lang="en-US" sz="2600" smtClean="0">
                <a:solidFill>
                  <a:schemeClr val="tx1"/>
                </a:solidFill>
                <a:latin typeface="Cambria" pitchFamily="18" charset="0"/>
              </a:rPr>
              <a:t>Quebec is open for business</a:t>
            </a:r>
          </a:p>
          <a:p>
            <a:pPr>
              <a:buFont typeface="Wingdings" pitchFamily="2" charset="2"/>
              <a:buNone/>
            </a:pPr>
            <a:endParaRPr lang="en-US" sz="260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sz="2600" smtClean="0">
                <a:solidFill>
                  <a:schemeClr val="tx1"/>
                </a:solidFill>
                <a:latin typeface="Cambria" pitchFamily="18" charset="0"/>
              </a:rPr>
              <a:t>Strong collaborative relationships key </a:t>
            </a:r>
            <a:br>
              <a:rPr lang="en-US" sz="260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en-US" sz="2600" smtClean="0">
                <a:solidFill>
                  <a:schemeClr val="tx1"/>
                </a:solidFill>
                <a:latin typeface="Cambria" pitchFamily="18" charset="0"/>
              </a:rPr>
              <a:t>to find common solutions</a:t>
            </a:r>
          </a:p>
          <a:p>
            <a:endParaRPr lang="fr-CA" sz="2600" smtClean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3316" name="Picture 9" descr="large_photo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730375"/>
            <a:ext cx="47625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368" y="2018640"/>
            <a:ext cx="8388096" cy="24627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This presentation was given at the 12.9.2011 </a:t>
            </a:r>
            <a:b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New England Electricity Restructuring Roundtable,  </a:t>
            </a:r>
            <a:b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“</a:t>
            </a:r>
            <a:r>
              <a:rPr lang="en-US" sz="2800" i="1" dirty="0" smtClean="0">
                <a:solidFill>
                  <a:schemeClr val="accent2"/>
                </a:solidFill>
                <a:latin typeface="Cambria" pitchFamily="18" charset="0"/>
                <a:hlinkClick r:id="rId2"/>
              </a:rPr>
              <a:t>Renewable Energy-Related Transmission</a:t>
            </a:r>
            <a:br>
              <a:rPr lang="en-US" sz="2800" i="1" dirty="0" smtClean="0">
                <a:solidFill>
                  <a:schemeClr val="accent2"/>
                </a:solidFill>
                <a:latin typeface="Cambria" pitchFamily="18" charset="0"/>
                <a:hlinkClick r:id="rId2"/>
              </a:rPr>
            </a:br>
            <a:r>
              <a:rPr lang="en-US" sz="2800" i="1" dirty="0" smtClean="0">
                <a:solidFill>
                  <a:schemeClr val="accent2"/>
                </a:solidFill>
                <a:latin typeface="Cambria" pitchFamily="18" charset="0"/>
                <a:hlinkClick r:id="rId2"/>
              </a:rPr>
              <a:t> for New Englanders: by Land and by Sea</a:t>
            </a:r>
            <a:r>
              <a:rPr lang="en-US" sz="2800" i="1" dirty="0" smtClean="0">
                <a:latin typeface="Cambria" pitchFamily="18" charset="0"/>
              </a:rPr>
              <a:t>”</a:t>
            </a:r>
            <a:r>
              <a:rPr lang="en-US" sz="2800" i="1" dirty="0" smtClean="0">
                <a:solidFill>
                  <a:srgbClr val="000000"/>
                </a:solidFill>
                <a:latin typeface="Cambria" pitchFamily="18" charset="0"/>
              </a:rPr>
              <a:t/>
            </a:r>
            <a:br>
              <a:rPr lang="en-US" sz="2800" i="1" dirty="0" smtClean="0">
                <a:solidFill>
                  <a:srgbClr val="000000"/>
                </a:solidFill>
                <a:latin typeface="Cambria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convened and moderated by 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hlinkClick r:id="rId3"/>
              </a:rPr>
              <a:t>Raab Associates, Ltd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. 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5447" y="308758"/>
            <a:ext cx="3009900" cy="19240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2769" y="4461156"/>
            <a:ext cx="45910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7630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Cambria" pitchFamily="18" charset="0"/>
              </a:rPr>
              <a:t>Energy portfolio</a:t>
            </a:r>
            <a:r>
              <a:rPr lang="fr-CA" smtClean="0">
                <a:latin typeface="Cambria" pitchFamily="18" charset="0"/>
              </a:rPr>
              <a:t>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68413"/>
            <a:ext cx="8423275" cy="1995487"/>
          </a:xfrm>
        </p:spPr>
        <p:txBody>
          <a:bodyPr/>
          <a:lstStyle/>
          <a:p>
            <a:pPr>
              <a:lnSpc>
                <a:spcPct val="85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tx1"/>
                </a:solidFill>
                <a:latin typeface="Cambria" pitchFamily="18" charset="0"/>
              </a:rPr>
              <a:t>Over 40,000 MW of clean electricity already</a:t>
            </a:r>
          </a:p>
          <a:p>
            <a:pPr>
              <a:lnSpc>
                <a:spcPct val="85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tx1"/>
                </a:solidFill>
                <a:latin typeface="Cambria" pitchFamily="18" charset="0"/>
              </a:rPr>
              <a:t>available for domestic and exportation purposes:</a:t>
            </a:r>
          </a:p>
          <a:p>
            <a:r>
              <a:rPr lang="en-US" smtClean="0">
                <a:solidFill>
                  <a:schemeClr val="tx1"/>
                </a:solidFill>
                <a:latin typeface="Cambria" pitchFamily="18" charset="0"/>
              </a:rPr>
              <a:t>Over 97% of our electricity comes from a renewable source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2" cstate="print"/>
          <a:srcRect l="6000" t="24117" r="6337" b="20937"/>
          <a:stretch>
            <a:fillRect/>
          </a:stretch>
        </p:blipFill>
        <p:spPr bwMode="auto">
          <a:xfrm>
            <a:off x="990600" y="3249613"/>
            <a:ext cx="63960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80075" y="1630363"/>
            <a:ext cx="3140075" cy="10080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CA" smtClean="0">
                <a:latin typeface="Cambria" pitchFamily="18" charset="0"/>
              </a:rPr>
              <a:t>Quebec’s main generating stations  </a:t>
            </a:r>
            <a:br>
              <a:rPr lang="fr-CA" smtClean="0">
                <a:latin typeface="Cambria" pitchFamily="18" charset="0"/>
              </a:rPr>
            </a:br>
            <a:r>
              <a:rPr lang="fr-CA" sz="1800" smtClean="0">
                <a:latin typeface="Cambria" pitchFamily="18" charset="0"/>
              </a:rPr>
              <a:t>by december 31, 2010</a:t>
            </a:r>
          </a:p>
        </p:txBody>
      </p:sp>
      <p:pic>
        <p:nvPicPr>
          <p:cNvPr id="5123" name="Picture 4" descr="Centrales-de-production_DOC#1"/>
          <p:cNvPicPr>
            <a:picLocks noChangeAspect="1" noChangeArrowheads="1"/>
          </p:cNvPicPr>
          <p:nvPr/>
        </p:nvPicPr>
        <p:blipFill>
          <a:blip r:embed="rId2" cstate="print"/>
          <a:srcRect t="9933" b="7198"/>
          <a:stretch>
            <a:fillRect/>
          </a:stretch>
        </p:blipFill>
        <p:spPr bwMode="auto">
          <a:xfrm>
            <a:off x="-376238" y="0"/>
            <a:ext cx="6394451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>
                <a:latin typeface="Cambria" pitchFamily="18" charset="0"/>
              </a:rPr>
              <a:t>Quebec Energy Strategy 2006-2015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Cambria" pitchFamily="18" charset="0"/>
              </a:rPr>
              <a:t>4,500 MW of hydropower </a:t>
            </a:r>
          </a:p>
          <a:p>
            <a:r>
              <a:rPr lang="en-US" smtClean="0">
                <a:solidFill>
                  <a:schemeClr val="tx1"/>
                </a:solidFill>
                <a:latin typeface="Cambria" pitchFamily="18" charset="0"/>
              </a:rPr>
              <a:t>4,000 MW of windpower </a:t>
            </a:r>
          </a:p>
          <a:p>
            <a:pPr lvl="1"/>
            <a:r>
              <a:rPr lang="en-US" smtClean="0">
                <a:solidFill>
                  <a:schemeClr val="tx1"/>
                </a:solidFill>
                <a:latin typeface="Cambria" pitchFamily="18" charset="0"/>
              </a:rPr>
              <a:t>1,000 MW tender in 2003</a:t>
            </a:r>
          </a:p>
          <a:p>
            <a:pPr lvl="1"/>
            <a:r>
              <a:rPr lang="en-US" smtClean="0">
                <a:solidFill>
                  <a:schemeClr val="tx1"/>
                </a:solidFill>
                <a:latin typeface="Cambria" pitchFamily="18" charset="0"/>
              </a:rPr>
              <a:t>2,000 MW tender in 2005</a:t>
            </a:r>
          </a:p>
          <a:p>
            <a:pPr lvl="1"/>
            <a:r>
              <a:rPr lang="en-US" smtClean="0">
                <a:solidFill>
                  <a:schemeClr val="tx1"/>
                </a:solidFill>
                <a:latin typeface="Cambria" pitchFamily="18" charset="0"/>
              </a:rPr>
              <a:t>Two tenders of 250 MW for First Nations </a:t>
            </a:r>
            <a:br>
              <a:rPr lang="en-US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en-US" smtClean="0">
                <a:solidFill>
                  <a:schemeClr val="tx1"/>
                </a:solidFill>
                <a:latin typeface="Cambria" pitchFamily="18" charset="0"/>
              </a:rPr>
              <a:t>and local communities in 2009</a:t>
            </a:r>
          </a:p>
          <a:p>
            <a:r>
              <a:rPr lang="en-US" smtClean="0">
                <a:solidFill>
                  <a:schemeClr val="tx1"/>
                </a:solidFill>
                <a:latin typeface="Cambria" pitchFamily="18" charset="0"/>
              </a:rPr>
              <a:t>150 MW for smaller hydroprojects </a:t>
            </a:r>
            <a:br>
              <a:rPr lang="en-US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en-US" smtClean="0">
                <a:solidFill>
                  <a:schemeClr val="tx1"/>
                </a:solidFill>
                <a:latin typeface="Cambria" pitchFamily="18" charset="0"/>
              </a:rPr>
              <a:t>(less than 50 MW)</a:t>
            </a:r>
          </a:p>
          <a:p>
            <a:r>
              <a:rPr lang="en-US" smtClean="0">
                <a:solidFill>
                  <a:schemeClr val="tx1"/>
                </a:solidFill>
                <a:latin typeface="Cambria" pitchFamily="18" charset="0"/>
              </a:rPr>
              <a:t>125 MW for cogeneration projects</a:t>
            </a:r>
            <a:endParaRPr lang="fr-CA" smtClean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8200" y="1076325"/>
            <a:ext cx="1581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2" descr="D:\_CREATIVITY\Hydro-Quebec\_a-classer\carte_projets-new\finaux\images\centrale-enservi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1352550"/>
            <a:ext cx="4095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3" descr="D:\_CREATIVITY\Hydro-Quebec\_a-classer\carte_projets-new\finaux\images\centrale-etud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1538" y="2132013"/>
            <a:ext cx="41116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4" descr="D:\_CREATIVITY\Hydro-Quebec\_a-classer\carte_projets-new\finaux\images\construction-EM-1-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73375" y="1276350"/>
            <a:ext cx="1304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43525" y="2352675"/>
            <a:ext cx="1490663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1325" y="1544638"/>
            <a:ext cx="11255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31" descr="D:\_CREATIVITY\Hydro-Quebec\_a-classer\carte_projets-new\finaux\images\construction-Sarcell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8900" y="1000125"/>
            <a:ext cx="955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32" descr="D:\_CREATIVITY\Hydro-Quebec\_a-classer\carte_projets-new\finaux\images\derivatio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84475" y="1558925"/>
            <a:ext cx="41116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61175" y="6261100"/>
            <a:ext cx="22828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61175" y="5780088"/>
            <a:ext cx="22828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79825" y="1981200"/>
            <a:ext cx="11509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32175" y="3062288"/>
            <a:ext cx="7413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41600" y="2822575"/>
            <a:ext cx="1143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55913" y="3465513"/>
            <a:ext cx="1554162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28925" y="2366963"/>
            <a:ext cx="11430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22413" y="1214438"/>
            <a:ext cx="1204912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3" descr="D:\_CREATIVITY\Hydro-Quebec\_a-classer\carte_projets-new\finaux\images\centrale-etud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2001838"/>
            <a:ext cx="409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3" descr="D:\_CREATIVITY\Hydro-Quebec\_a-classer\carte_projets-new\finaux\images\centrale-etud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1538" y="1811338"/>
            <a:ext cx="4111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3" descr="D:\_CREATIVITY\Hydro-Quebec\_a-classer\carte_projets-new\finaux\images\centrale-etud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2800" y="1685925"/>
            <a:ext cx="4095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3" descr="D:\_CREATIVITY\Hydro-Quebec\_a-classer\carte_projets-new\finaux\images\centrale-etud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1600" y="1298575"/>
            <a:ext cx="41116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3" descr="D:\_CREATIVITY\Hydro-Quebec\_a-classer\carte_projets-new\finaux\images\centrale-etud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3638" y="1036638"/>
            <a:ext cx="41116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2" descr="D:\_CREATIVITY\Hydro-Quebec\_a-classer\carte_projets-new\finaux\images\centrale-enservi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8950" y="3165475"/>
            <a:ext cx="4111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2" descr="D:\_CREATIVITY\Hydro-Quebec\_a-classer\carte_projets-new\finaux\images\centrale-enservi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4838" y="3243263"/>
            <a:ext cx="4111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2" descr="D:\_CREATIVITY\Hydro-Quebec\_a-classer\carte_projets-new\finaux\images\centrale-enservi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4600" y="2546350"/>
            <a:ext cx="4111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2" descr="D:\_CREATIVITY\Hydro-Quebec\_a-classer\carte_projets-new\finaux\images\centrale-enservi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0738" y="2344738"/>
            <a:ext cx="409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6" name="Rounded Rectangle 29"/>
          <p:cNvSpPr>
            <a:spLocks noChangeArrowheads="1"/>
          </p:cNvSpPr>
          <p:nvPr/>
        </p:nvSpPr>
        <p:spPr bwMode="auto">
          <a:xfrm>
            <a:off x="6961188" y="4722813"/>
            <a:ext cx="1952625" cy="989012"/>
          </a:xfrm>
          <a:prstGeom prst="roundRect">
            <a:avLst>
              <a:gd name="adj" fmla="val 11111"/>
            </a:avLst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85719" tIns="42861" rIns="85719" bIns="42861"/>
          <a:lstStyle/>
          <a:p>
            <a:pPr defTabSz="857250" eaLnBrk="1" hangingPunct="1">
              <a:spcBef>
                <a:spcPct val="0"/>
              </a:spcBef>
            </a:pPr>
            <a:endParaRPr lang="fr-FR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97" name="Tit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064375" y="4749800"/>
            <a:ext cx="18653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5" tIns="45707" rIns="91415" bIns="45707"/>
          <a:lstStyle/>
          <a:p>
            <a:pPr defTabSz="857250">
              <a:spcBef>
                <a:spcPct val="0"/>
              </a:spcBef>
            </a:pPr>
            <a:r>
              <a:rPr lang="fr-CA" sz="2400" b="1">
                <a:solidFill>
                  <a:srgbClr val="196482"/>
                </a:solidFill>
                <a:latin typeface="Arial Narrow" pitchFamily="34" charset="0"/>
                <a:cs typeface="Arial" pitchFamily="34" charset="0"/>
              </a:rPr>
              <a:t>Hydroelectric Projects</a:t>
            </a:r>
          </a:p>
        </p:txBody>
      </p:sp>
      <p:sp>
        <p:nvSpPr>
          <p:cNvPr id="7198" name="Rectangle 71"/>
          <p:cNvSpPr txBox="1">
            <a:spLocks noGrp="1" noChangeArrowheads="1"/>
          </p:cNvSpPr>
          <p:nvPr/>
        </p:nvSpPr>
        <p:spPr bwMode="auto">
          <a:xfrm>
            <a:off x="0" y="6561138"/>
            <a:ext cx="560388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0" rIns="91420" bIns="45710" anchor="b"/>
          <a:lstStyle/>
          <a:p>
            <a:pPr defTabSz="857250" eaLnBrk="1" hangingPunct="1">
              <a:spcBef>
                <a:spcPct val="0"/>
              </a:spcBef>
            </a:pPr>
            <a:fld id="{B9ACD0C7-52AC-447C-80C8-B6F49173FA1F}" type="slidenum">
              <a:rPr lang="fr-CA" sz="1100">
                <a:solidFill>
                  <a:srgbClr val="A3A3A3"/>
                </a:solidFill>
                <a:latin typeface="Arial" pitchFamily="34" charset="0"/>
                <a:cs typeface="Arial" pitchFamily="34" charset="0"/>
              </a:rPr>
              <a:pPr defTabSz="857250" eaLnBrk="1" hangingPunct="1">
                <a:spcBef>
                  <a:spcPct val="0"/>
                </a:spcBef>
              </a:pPr>
              <a:t>5</a:t>
            </a:fld>
            <a:endParaRPr lang="fr-CA" sz="1100">
              <a:solidFill>
                <a:srgbClr val="A3A3A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Cambria" pitchFamily="18" charset="0"/>
              </a:rPr>
              <a:t>Plan Nord’s energy development target</a:t>
            </a:r>
            <a:endParaRPr lang="fr-CA" smtClean="0">
              <a:latin typeface="Cambr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4338" y="1519238"/>
            <a:ext cx="4135437" cy="3590925"/>
          </a:xfrm>
        </p:spPr>
        <p:txBody>
          <a:bodyPr/>
          <a:lstStyle/>
          <a:p>
            <a:r>
              <a:rPr lang="en-US" sz="2600" smtClean="0">
                <a:solidFill>
                  <a:schemeClr val="tx1"/>
                </a:solidFill>
                <a:latin typeface="Cambria" pitchFamily="18" charset="0"/>
              </a:rPr>
              <a:t>3,000 MW of hydropower</a:t>
            </a:r>
          </a:p>
          <a:p>
            <a:pPr>
              <a:buFont typeface="Wingdings" pitchFamily="2" charset="2"/>
              <a:buNone/>
            </a:pPr>
            <a:endParaRPr lang="en-US" sz="260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sz="2600" smtClean="0">
                <a:solidFill>
                  <a:schemeClr val="tx1"/>
                </a:solidFill>
                <a:latin typeface="Cambria" pitchFamily="18" charset="0"/>
              </a:rPr>
              <a:t>300 MW of windpower</a:t>
            </a:r>
          </a:p>
          <a:p>
            <a:pPr>
              <a:buFont typeface="Wingdings" pitchFamily="2" charset="2"/>
              <a:buNone/>
            </a:pPr>
            <a:endParaRPr lang="en-US" sz="260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sz="2600" smtClean="0">
                <a:solidFill>
                  <a:schemeClr val="tx1"/>
                </a:solidFill>
                <a:latin typeface="Cambria" pitchFamily="18" charset="0"/>
              </a:rPr>
              <a:t>200 MW of other renewable energy</a:t>
            </a:r>
          </a:p>
          <a:p>
            <a:endParaRPr lang="fr-CA" sz="2600" smtClean="0">
              <a:latin typeface="Cambria" pitchFamily="18" charset="0"/>
            </a:endParaRPr>
          </a:p>
        </p:txBody>
      </p:sp>
      <p:pic>
        <p:nvPicPr>
          <p:cNvPr id="8196" name="Picture 13" descr="localis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92600" y="1751013"/>
            <a:ext cx="4725988" cy="3630612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>
                <a:latin typeface="Cambria" pitchFamily="18" charset="0"/>
              </a:rPr>
              <a:t>Greenhouse Gas Emissions</a:t>
            </a: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75" y="1214438"/>
            <a:ext cx="7594600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63" y="22225"/>
            <a:ext cx="7654925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Cambria" pitchFamily="18" charset="0"/>
              </a:rPr>
              <a:t>Quebec energy exports/imports </a:t>
            </a:r>
            <a:br>
              <a:rPr lang="en-CA" smtClean="0">
                <a:latin typeface="Cambria" pitchFamily="18" charset="0"/>
              </a:rPr>
            </a:br>
            <a:r>
              <a:rPr lang="en-CA" smtClean="0">
                <a:latin typeface="Cambria" pitchFamily="18" charset="0"/>
              </a:rPr>
              <a:t>with the U.S. </a:t>
            </a:r>
            <a:endParaRPr lang="fr-CA" smtClean="0">
              <a:latin typeface="Cambria" pitchFamily="18" charset="0"/>
            </a:endParaRPr>
          </a:p>
        </p:txBody>
      </p:sp>
      <p:pic>
        <p:nvPicPr>
          <p:cNvPr id="11267" name="Picture 5" descr="pylone_hydro-queb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425" y="2003425"/>
            <a:ext cx="40132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68413"/>
            <a:ext cx="5230813" cy="4325937"/>
          </a:xfrm>
        </p:spPr>
        <p:txBody>
          <a:bodyPr/>
          <a:lstStyle/>
          <a:p>
            <a:r>
              <a:rPr lang="en-US" sz="2200" smtClean="0">
                <a:solidFill>
                  <a:schemeClr val="tx1"/>
                </a:solidFill>
                <a:latin typeface="Cambria" pitchFamily="18" charset="0"/>
              </a:rPr>
              <a:t>Energy trade with the U.S. (2010):</a:t>
            </a:r>
          </a:p>
          <a:p>
            <a:pPr lvl="1"/>
            <a:r>
              <a:rPr lang="en-US" sz="2200" smtClean="0">
                <a:solidFill>
                  <a:schemeClr val="tx1"/>
                </a:solidFill>
                <a:latin typeface="Cambria" pitchFamily="18" charset="0"/>
              </a:rPr>
              <a:t>15,3 TWH exports</a:t>
            </a:r>
          </a:p>
          <a:p>
            <a:pPr lvl="1"/>
            <a:r>
              <a:rPr lang="en-US" sz="2200" smtClean="0">
                <a:solidFill>
                  <a:schemeClr val="tx1"/>
                </a:solidFill>
                <a:latin typeface="Cambria" pitchFamily="18" charset="0"/>
              </a:rPr>
              <a:t>2,5 TWH imports</a:t>
            </a:r>
          </a:p>
          <a:p>
            <a:pPr lvl="1"/>
            <a:endParaRPr lang="en-US" sz="210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sz="2200" smtClean="0">
                <a:solidFill>
                  <a:schemeClr val="tx1"/>
                </a:solidFill>
                <a:latin typeface="Cambria" pitchFamily="18" charset="0"/>
              </a:rPr>
              <a:t>Energy trade with New England (2010):</a:t>
            </a:r>
          </a:p>
          <a:p>
            <a:pPr lvl="1"/>
            <a:r>
              <a:rPr lang="en-US" sz="2200" smtClean="0">
                <a:solidFill>
                  <a:schemeClr val="tx1"/>
                </a:solidFill>
                <a:latin typeface="Cambria" pitchFamily="18" charset="0"/>
              </a:rPr>
              <a:t>10,3 TWH exports</a:t>
            </a:r>
          </a:p>
          <a:p>
            <a:pPr lvl="1"/>
            <a:r>
              <a:rPr lang="en-US" sz="2200" smtClean="0">
                <a:solidFill>
                  <a:schemeClr val="tx1"/>
                </a:solidFill>
                <a:latin typeface="Cambria" pitchFamily="18" charset="0"/>
              </a:rPr>
              <a:t>0,8 TWH imports</a:t>
            </a:r>
          </a:p>
          <a:p>
            <a:pPr lvl="1"/>
            <a:r>
              <a:rPr lang="en-US" sz="2200" smtClean="0">
                <a:solidFill>
                  <a:schemeClr val="tx1"/>
                </a:solidFill>
                <a:latin typeface="Cambria" pitchFamily="18" charset="0"/>
              </a:rPr>
              <a:t>80% of exports sold on the spot/short term markets</a:t>
            </a:r>
          </a:p>
          <a:p>
            <a:pPr lvl="1">
              <a:buFontTx/>
              <a:buNone/>
            </a:pPr>
            <a:endParaRPr lang="en-US" sz="220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fr-CA" sz="2200" smtClean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CH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CH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13898</TotalTime>
  <Words>162</Words>
  <Application>Microsoft Office PowerPoint</Application>
  <PresentationFormat>On-screen Show (4:3)</PresentationFormat>
  <Paragraphs>44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Modèle par défaut</vt:lpstr>
      <vt:lpstr>Québec: a reliable partner for the Northeast An overview for the participants of the New England Energy Restructuring Roundtable</vt:lpstr>
      <vt:lpstr>Energy portfolio </vt:lpstr>
      <vt:lpstr>Quebec’s main generating stations   by december 31, 2010</vt:lpstr>
      <vt:lpstr>Quebec Energy Strategy 2006-2015</vt:lpstr>
      <vt:lpstr>Slide 5</vt:lpstr>
      <vt:lpstr>Plan Nord’s energy development target</vt:lpstr>
      <vt:lpstr>Greenhouse Gas Emissions</vt:lpstr>
      <vt:lpstr>Slide 8</vt:lpstr>
      <vt:lpstr>Quebec energy exports/imports  with the U.S. </vt:lpstr>
      <vt:lpstr>Opportunities for the U.S.</vt:lpstr>
      <vt:lpstr>Conclusion</vt:lpstr>
      <vt:lpstr> This presentation was given at the 12.9.2011  New England Electricity Restructuring Roundtable,   “Renewable Energy-Related Transmission  for New Englanders: by Land and by Sea” convened and moderated by Raab Associates, Ltd.   </vt:lpstr>
    </vt:vector>
  </TitlesOfParts>
  <Company>Gouvernement du Québec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alumineries au Québec</dc:title>
  <dc:creator>Francine Chouinard</dc:creator>
  <cp:lastModifiedBy> </cp:lastModifiedBy>
  <cp:revision>425</cp:revision>
  <cp:lastPrinted>2003-03-27T21:14:09Z</cp:lastPrinted>
  <dcterms:created xsi:type="dcterms:W3CDTF">2001-05-09T19:34:55Z</dcterms:created>
  <dcterms:modified xsi:type="dcterms:W3CDTF">2011-12-13T17:40:44Z</dcterms:modified>
</cp:coreProperties>
</file>