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64" r:id="rId4"/>
    <p:sldId id="263" r:id="rId5"/>
    <p:sldId id="265" r:id="rId6"/>
    <p:sldId id="266" r:id="rId7"/>
    <p:sldId id="267" r:id="rId8"/>
    <p:sldId id="271" r:id="rId9"/>
    <p:sldId id="272" r:id="rId10"/>
    <p:sldId id="273" r:id="rId11"/>
    <p:sldId id="274" r:id="rId12"/>
    <p:sldId id="261"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29" autoAdjust="0"/>
  </p:normalViewPr>
  <p:slideViewPr>
    <p:cSldViewPr>
      <p:cViewPr>
        <p:scale>
          <a:sx n="70" d="100"/>
          <a:sy n="70" d="100"/>
        </p:scale>
        <p:origin x="-172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3F1776-DC1B-47DA-8890-497D0CD26032}" type="datetimeFigureOut">
              <a:rPr lang="en-US" smtClean="0"/>
              <a:t>9/29/2016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AC1A0E-8DE8-4935-89DA-3AC8D417FFD6}" type="slidenum">
              <a:rPr lang="en-US" smtClean="0"/>
              <a:t>‹#›</a:t>
            </a:fld>
            <a:endParaRPr lang="en-US"/>
          </a:p>
        </p:txBody>
      </p:sp>
    </p:spTree>
    <p:extLst>
      <p:ext uri="{BB962C8B-B14F-4D97-AF65-F5344CB8AC3E}">
        <p14:creationId xmlns:p14="http://schemas.microsoft.com/office/powerpoint/2010/main" val="70480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C1A0E-8DE8-4935-89DA-3AC8D417FFD6}" type="slidenum">
              <a:rPr lang="en-US" smtClean="0"/>
              <a:t>3</a:t>
            </a:fld>
            <a:endParaRPr lang="en-US"/>
          </a:p>
        </p:txBody>
      </p:sp>
    </p:spTree>
    <p:extLst>
      <p:ext uri="{BB962C8B-B14F-4D97-AF65-F5344CB8AC3E}">
        <p14:creationId xmlns:p14="http://schemas.microsoft.com/office/powerpoint/2010/main" val="121902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public policy might also include economic development and fuel diversity.  </a:t>
            </a:r>
            <a:r>
              <a:rPr lang="en-US" sz="2000" dirty="0" smtClean="0"/>
              <a:t>Can a market do it all?</a:t>
            </a:r>
          </a:p>
          <a:p>
            <a:endParaRPr lang="en-US" dirty="0"/>
          </a:p>
        </p:txBody>
      </p:sp>
      <p:sp>
        <p:nvSpPr>
          <p:cNvPr id="4" name="Slide Number Placeholder 3"/>
          <p:cNvSpPr>
            <a:spLocks noGrp="1"/>
          </p:cNvSpPr>
          <p:nvPr>
            <p:ph type="sldNum" sz="quarter" idx="10"/>
          </p:nvPr>
        </p:nvSpPr>
        <p:spPr/>
        <p:txBody>
          <a:bodyPr/>
          <a:lstStyle/>
          <a:p>
            <a:fld id="{C1AC1A0E-8DE8-4935-89DA-3AC8D417FFD6}" type="slidenum">
              <a:rPr lang="en-US" smtClean="0"/>
              <a:t>5</a:t>
            </a:fld>
            <a:endParaRPr lang="en-US"/>
          </a:p>
        </p:txBody>
      </p:sp>
    </p:spTree>
    <p:extLst>
      <p:ext uri="{BB962C8B-B14F-4D97-AF65-F5344CB8AC3E}">
        <p14:creationId xmlns:p14="http://schemas.microsoft.com/office/powerpoint/2010/main" val="384595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900" b="0" i="0" u="none" strike="noStrike" kern="1200" cap="none" spc="0" normalizeH="0" baseline="0" noProof="0" dirty="0" smtClean="0">
                <a:ln>
                  <a:noFill/>
                </a:ln>
                <a:solidFill>
                  <a:prstClr val="black"/>
                </a:solidFill>
                <a:effectLst/>
                <a:uLnTx/>
                <a:uFillTx/>
                <a:latin typeface="Constantia"/>
                <a:ea typeface="+mn-ea"/>
                <a:cs typeface="+mn-cs"/>
              </a:rPr>
              <a:t>Drove ORTP mitigation rules concurrent with demand curve design in the capacity market </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900" b="0" i="0" u="none" strike="noStrike" kern="1200" cap="none" spc="0" normalizeH="0" baseline="0" noProof="0" dirty="0" smtClean="0">
                <a:ln>
                  <a:noFill/>
                </a:ln>
                <a:solidFill>
                  <a:prstClr val="black"/>
                </a:solidFill>
                <a:effectLst/>
                <a:uLnTx/>
                <a:uFillTx/>
                <a:latin typeface="Constantia"/>
                <a:ea typeface="+mn-ea"/>
                <a:cs typeface="+mn-cs"/>
              </a:rPr>
              <a:t>The topic with ISO-NE Board in November 2015 Sector meetings.</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900" b="0" i="0" u="none" strike="noStrike" kern="1200" cap="none" spc="0" normalizeH="0" baseline="0" noProof="0" dirty="0" smtClean="0">
                <a:ln>
                  <a:noFill/>
                </a:ln>
                <a:solidFill>
                  <a:prstClr val="black"/>
                </a:solidFill>
                <a:effectLst/>
                <a:uLnTx/>
                <a:uFillTx/>
                <a:latin typeface="Constantia"/>
                <a:ea typeface="+mn-ea"/>
                <a:cs typeface="+mn-cs"/>
              </a:rPr>
              <a:t>Informed the NEPOOL Economic Study Request from 2015 for the current study.</a:t>
            </a:r>
          </a:p>
          <a:p>
            <a:endParaRPr lang="en-US" dirty="0"/>
          </a:p>
        </p:txBody>
      </p:sp>
      <p:sp>
        <p:nvSpPr>
          <p:cNvPr id="4" name="Slide Number Placeholder 3"/>
          <p:cNvSpPr>
            <a:spLocks noGrp="1"/>
          </p:cNvSpPr>
          <p:nvPr>
            <p:ph type="sldNum" sz="quarter" idx="10"/>
          </p:nvPr>
        </p:nvSpPr>
        <p:spPr/>
        <p:txBody>
          <a:bodyPr/>
          <a:lstStyle/>
          <a:p>
            <a:fld id="{C1AC1A0E-8DE8-4935-89DA-3AC8D417FFD6}" type="slidenum">
              <a:rPr lang="en-US" smtClean="0"/>
              <a:t>12</a:t>
            </a:fld>
            <a:endParaRPr lang="en-US"/>
          </a:p>
        </p:txBody>
      </p:sp>
    </p:spTree>
    <p:extLst>
      <p:ext uri="{BB962C8B-B14F-4D97-AF65-F5344CB8AC3E}">
        <p14:creationId xmlns:p14="http://schemas.microsoft.com/office/powerpoint/2010/main" val="22976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5DB102-FB18-4544-9C31-59545671FAF8}" type="datetime1">
              <a:rPr lang="en-US" smtClean="0"/>
              <a:t>9/29/2016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0C01CB-E0CF-4C25-AACD-BF767B03A9EE}" type="datetime1">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E42993-077D-4153-8F48-A1EFEB30008B}" type="datetime1">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6D80EE-EDE4-45A8-B7CF-FB0E4A5FBB2C}" type="datetime1">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68165D-2AD9-48A1-8132-A153BFA8A7F5}" type="datetime1">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5AB3D3-F9E1-40FE-A041-31BA21B0F3A6}" type="datetime1">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13E19A-9BB9-42F0-8BD9-4ED082F1862B}" type="datetime1">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125EE6-5694-4C51-B725-024C7B73EE9D}" type="datetime1">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7801E-C2F8-4E5D-970D-709929BBF18E}" type="datetime1">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2DA8D2-EBEC-4FE3-8D89-E69A7E0CD5D7}" type="datetime1">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424CC6-7396-4058-8929-B158D9CCFC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A3D364-25F2-4469-9C92-C3DB4DEAA58E}" type="datetime1">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0424CC6-7396-4058-8929-B158D9CCFC8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98A845-E80D-45C8-BE1B-FA792507720F}" type="datetime1">
              <a:rPr lang="en-US" smtClean="0"/>
              <a:t>9/29/2016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424CC6-7396-4058-8929-B158D9CCFC8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nepool.com/IMAPP.php"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057400"/>
            <a:ext cx="8078724" cy="2514600"/>
          </a:xfrm>
        </p:spPr>
        <p:txBody>
          <a:bodyPr>
            <a:noAutofit/>
          </a:bodyPr>
          <a:lstStyle/>
          <a:p>
            <a:r>
              <a:rPr lang="en-US" sz="4000" b="0" dirty="0">
                <a:solidFill>
                  <a:schemeClr val="tx2"/>
                </a:solidFill>
                <a:effectLst/>
              </a:rPr>
              <a:t>Connecting the Dots in New England:  </a:t>
            </a:r>
            <a:br>
              <a:rPr lang="en-US" sz="4000" b="0" dirty="0">
                <a:solidFill>
                  <a:schemeClr val="tx2"/>
                </a:solidFill>
                <a:effectLst/>
              </a:rPr>
            </a:br>
            <a:r>
              <a:rPr lang="en-US" sz="4000" b="0" dirty="0">
                <a:solidFill>
                  <a:schemeClr val="tx2"/>
                </a:solidFill>
                <a:effectLst/>
              </a:rPr>
              <a:t>NEPOOL’s IMAPP Initiative</a:t>
            </a:r>
          </a:p>
        </p:txBody>
      </p:sp>
      <p:sp>
        <p:nvSpPr>
          <p:cNvPr id="3" name="Subtitle 2"/>
          <p:cNvSpPr>
            <a:spLocks noGrp="1"/>
          </p:cNvSpPr>
          <p:nvPr>
            <p:ph type="subTitle" idx="1"/>
          </p:nvPr>
        </p:nvSpPr>
        <p:spPr>
          <a:xfrm>
            <a:off x="533400" y="4648200"/>
            <a:ext cx="7854696" cy="1752600"/>
          </a:xfrm>
        </p:spPr>
        <p:txBody>
          <a:bodyPr>
            <a:normAutofit/>
          </a:bodyPr>
          <a:lstStyle/>
          <a:p>
            <a:r>
              <a:rPr lang="en-US" sz="2000" dirty="0" smtClean="0">
                <a:solidFill>
                  <a:schemeClr val="tx1"/>
                </a:solidFill>
              </a:rPr>
              <a:t>Joel Gordon</a:t>
            </a:r>
          </a:p>
          <a:p>
            <a:r>
              <a:rPr lang="en-US" sz="2000" dirty="0" smtClean="0">
                <a:solidFill>
                  <a:schemeClr val="tx1"/>
                </a:solidFill>
              </a:rPr>
              <a:t>Chair, New England Power Pool</a:t>
            </a:r>
          </a:p>
          <a:p>
            <a:r>
              <a:rPr lang="en-US" sz="2000" dirty="0" smtClean="0">
                <a:solidFill>
                  <a:schemeClr val="tx1"/>
                </a:solidFill>
              </a:rPr>
              <a:t>New England Restructuring Roundtable</a:t>
            </a:r>
          </a:p>
          <a:p>
            <a:r>
              <a:rPr lang="en-US" sz="2000" dirty="0" smtClean="0">
                <a:solidFill>
                  <a:schemeClr val="tx1"/>
                </a:solidFill>
              </a:rPr>
              <a:t>September 30, 2016</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C0424CC6-7396-4058-8929-B158D9CCFC8B}" type="slidenum">
              <a:rPr lang="en-US" smtClean="0"/>
              <a:t>1</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762000"/>
            <a:ext cx="3276600" cy="2146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558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Clean Energy</a:t>
            </a:r>
            <a:endParaRPr lang="en-US" dirty="0"/>
          </a:p>
        </p:txBody>
      </p:sp>
      <p:sp>
        <p:nvSpPr>
          <p:cNvPr id="3" name="Content Placeholder 2"/>
          <p:cNvSpPr>
            <a:spLocks noGrp="1"/>
          </p:cNvSpPr>
          <p:nvPr>
            <p:ph idx="1"/>
          </p:nvPr>
        </p:nvSpPr>
        <p:spPr/>
        <p:txBody>
          <a:bodyPr/>
          <a:lstStyle/>
          <a:p>
            <a:r>
              <a:rPr lang="en-US" dirty="0" smtClean="0"/>
              <a:t>A new forward energy market for clean energy.</a:t>
            </a:r>
          </a:p>
          <a:p>
            <a:r>
              <a:rPr lang="en-US" dirty="0" smtClean="0"/>
              <a:t>Intended to procure new resources while supporting existing clean energy resources.</a:t>
            </a:r>
          </a:p>
          <a:p>
            <a:pPr lvl="1"/>
            <a:r>
              <a:rPr lang="en-US" dirty="0" smtClean="0"/>
              <a:t>Can be vintage neutral – Open to new and existing.</a:t>
            </a:r>
          </a:p>
          <a:p>
            <a:r>
              <a:rPr lang="en-US" dirty="0" smtClean="0"/>
              <a:t>Procurement on similar timeline as current FCM.</a:t>
            </a:r>
            <a:endParaRPr lang="en-US" dirty="0"/>
          </a:p>
          <a:p>
            <a:r>
              <a:rPr lang="en-US" dirty="0" smtClean="0"/>
              <a:t>Quantities determined by states to meet targets.</a:t>
            </a:r>
          </a:p>
          <a:p>
            <a:pPr lvl="1"/>
            <a:r>
              <a:rPr lang="en-US" dirty="0" smtClean="0"/>
              <a:t>Can be applied against a demand curve.</a:t>
            </a:r>
          </a:p>
          <a:p>
            <a:r>
              <a:rPr lang="en-US" dirty="0" smtClean="0"/>
              <a:t>Payment for product paid upon delivery.</a:t>
            </a:r>
          </a:p>
          <a:p>
            <a:r>
              <a:rPr lang="en-US" dirty="0" smtClean="0"/>
              <a:t>Cost allocated based upon requirement. </a:t>
            </a:r>
          </a:p>
          <a:p>
            <a:pPr marL="0" indent="0">
              <a:buNone/>
            </a:pPr>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10</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706"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602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dirty="0" smtClean="0"/>
              <a:t>Two-Tiered Capacity Market</a:t>
            </a:r>
            <a:endParaRPr lang="en-US" dirty="0"/>
          </a:p>
        </p:txBody>
      </p:sp>
      <p:sp>
        <p:nvSpPr>
          <p:cNvPr id="3" name="Content Placeholder 2"/>
          <p:cNvSpPr>
            <a:spLocks noGrp="1"/>
          </p:cNvSpPr>
          <p:nvPr>
            <p:ph idx="1"/>
          </p:nvPr>
        </p:nvSpPr>
        <p:spPr>
          <a:xfrm>
            <a:off x="457200" y="1714840"/>
            <a:ext cx="8229600" cy="4389120"/>
          </a:xfrm>
        </p:spPr>
        <p:txBody>
          <a:bodyPr>
            <a:normAutofit/>
          </a:bodyPr>
          <a:lstStyle/>
          <a:p>
            <a:r>
              <a:rPr lang="en-US" dirty="0" smtClean="0"/>
              <a:t>Design enables states to pursue policies independent of markets.</a:t>
            </a:r>
          </a:p>
          <a:p>
            <a:r>
              <a:rPr lang="en-US" dirty="0" smtClean="0"/>
              <a:t>Protects price formation in the Forward Capacity Market.</a:t>
            </a:r>
          </a:p>
          <a:p>
            <a:r>
              <a:rPr lang="en-US" dirty="0" smtClean="0"/>
              <a:t>Manages the potential of over-procurement of capacity.</a:t>
            </a:r>
          </a:p>
          <a:p>
            <a:r>
              <a:rPr lang="en-US" dirty="0" smtClean="0"/>
              <a:t>Establishes a “but-for” price for existing resources.</a:t>
            </a:r>
          </a:p>
          <a:p>
            <a:r>
              <a:rPr lang="en-US" dirty="0" smtClean="0"/>
              <a:t>Incorporates participation of state sponsored projects as capacity resources.</a:t>
            </a:r>
          </a:p>
          <a:p>
            <a:endParaRPr lang="en-US" dirty="0"/>
          </a:p>
          <a:p>
            <a:endParaRPr lang="en-US" dirty="0"/>
          </a:p>
        </p:txBody>
      </p:sp>
      <p:sp>
        <p:nvSpPr>
          <p:cNvPr id="4" name="Slide Number Placeholder 3"/>
          <p:cNvSpPr>
            <a:spLocks noGrp="1"/>
          </p:cNvSpPr>
          <p:nvPr>
            <p:ph type="sldNum" sz="quarter" idx="12"/>
          </p:nvPr>
        </p:nvSpPr>
        <p:spPr>
          <a:xfrm>
            <a:off x="8001000" y="6324600"/>
            <a:ext cx="762000" cy="365125"/>
          </a:xfrm>
        </p:spPr>
        <p:txBody>
          <a:bodyPr/>
          <a:lstStyle/>
          <a:p>
            <a:fld id="{C0424CC6-7396-4058-8929-B158D9CCFC8B}" type="slidenum">
              <a:rPr lang="en-US" smtClean="0"/>
              <a:t>11</a:t>
            </a:fld>
            <a:endParaRPr lang="en-US"/>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706"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518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NEPOOL IMAPP Process</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dirty="0" smtClean="0"/>
              <a:t>Public Policy interaction with market design  has been percolating…</a:t>
            </a:r>
          </a:p>
          <a:p>
            <a:r>
              <a:rPr lang="en-US" dirty="0" smtClean="0"/>
              <a:t>NEPOOL officially took up the challenge June 2016.</a:t>
            </a:r>
          </a:p>
          <a:p>
            <a:r>
              <a:rPr lang="en-US" dirty="0" smtClean="0"/>
              <a:t>NEPOOL summer meeting focused issues.</a:t>
            </a:r>
          </a:p>
          <a:p>
            <a:r>
              <a:rPr lang="en-US" dirty="0" smtClean="0"/>
              <a:t>Three meetings to-date beginning August 11.</a:t>
            </a:r>
          </a:p>
          <a:p>
            <a:endParaRPr lang="en-US" dirty="0" smtClean="0"/>
          </a:p>
          <a:p>
            <a:r>
              <a:rPr lang="en-US" dirty="0" smtClean="0"/>
              <a:t>Goal:  Vote a framework document that would be the foundation for future market rule and tariff changes to be developed in 2017.</a:t>
            </a:r>
          </a:p>
          <a:p>
            <a:endParaRPr lang="en-US" dirty="0"/>
          </a:p>
        </p:txBody>
      </p:sp>
      <p:sp>
        <p:nvSpPr>
          <p:cNvPr id="5" name="Slide Number Placeholder 4"/>
          <p:cNvSpPr>
            <a:spLocks noGrp="1"/>
          </p:cNvSpPr>
          <p:nvPr>
            <p:ph type="sldNum" sz="quarter" idx="12"/>
          </p:nvPr>
        </p:nvSpPr>
        <p:spPr/>
        <p:txBody>
          <a:bodyPr/>
          <a:lstStyle/>
          <a:p>
            <a:fld id="{C0424CC6-7396-4058-8929-B158D9CCFC8B}" type="slidenum">
              <a:rPr lang="en-US" smtClean="0"/>
              <a:t>12</a:t>
            </a:fld>
            <a:endParaRPr lang="en-US"/>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4638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dirty="0" smtClean="0"/>
              <a:t>Next Steps</a:t>
            </a:r>
            <a:endParaRPr lang="en-US" dirty="0"/>
          </a:p>
        </p:txBody>
      </p:sp>
      <p:sp>
        <p:nvSpPr>
          <p:cNvPr id="3" name="Content Placeholder 2"/>
          <p:cNvSpPr>
            <a:spLocks noGrp="1"/>
          </p:cNvSpPr>
          <p:nvPr>
            <p:ph idx="1"/>
          </p:nvPr>
        </p:nvSpPr>
        <p:spPr>
          <a:xfrm>
            <a:off x="457200" y="1981200"/>
            <a:ext cx="8229600" cy="4389120"/>
          </a:xfrm>
        </p:spPr>
        <p:txBody>
          <a:bodyPr/>
          <a:lstStyle/>
          <a:p>
            <a:r>
              <a:rPr lang="en-US" dirty="0" smtClean="0"/>
              <a:t> IMAPP Meeting Schedule</a:t>
            </a:r>
          </a:p>
          <a:p>
            <a:pPr lvl="1"/>
            <a:r>
              <a:rPr lang="en-US" dirty="0" smtClean="0"/>
              <a:t>October 6, 2016</a:t>
            </a:r>
          </a:p>
          <a:p>
            <a:pPr lvl="1"/>
            <a:r>
              <a:rPr lang="en-US" dirty="0" smtClean="0"/>
              <a:t>October 21, 2016</a:t>
            </a:r>
          </a:p>
          <a:p>
            <a:pPr lvl="1"/>
            <a:r>
              <a:rPr lang="en-US" dirty="0" smtClean="0"/>
              <a:t>November 10, 2016</a:t>
            </a:r>
          </a:p>
          <a:p>
            <a:pPr lvl="1"/>
            <a:r>
              <a:rPr lang="en-US" dirty="0" smtClean="0"/>
              <a:t>December 2, 2016 NEPOOL Participants Committee</a:t>
            </a:r>
          </a:p>
          <a:p>
            <a:pPr marL="365760" lvl="1" indent="0">
              <a:buNone/>
            </a:pPr>
            <a:endParaRPr lang="en-US" dirty="0" smtClean="0"/>
          </a:p>
          <a:p>
            <a:pPr marL="342900" indent="-342900"/>
            <a:r>
              <a:rPr lang="en-US" dirty="0" smtClean="0"/>
              <a:t>Materials for </a:t>
            </a:r>
            <a:r>
              <a:rPr lang="en-US" dirty="0"/>
              <a:t>all meetings at:  </a:t>
            </a:r>
            <a:r>
              <a:rPr lang="en-US" dirty="0">
                <a:hlinkClick r:id="rId2"/>
              </a:rPr>
              <a:t>http://</a:t>
            </a:r>
            <a:r>
              <a:rPr lang="en-US" dirty="0" smtClean="0">
                <a:hlinkClick r:id="rId2"/>
              </a:rPr>
              <a:t>www.nepool.com/IMAPP.php</a:t>
            </a:r>
            <a:endParaRPr lang="en-US" dirty="0" smtClean="0"/>
          </a:p>
          <a:p>
            <a:pPr marL="0" indent="0">
              <a:buNone/>
            </a:pPr>
            <a:endParaRPr lang="en-US" dirty="0"/>
          </a:p>
          <a:p>
            <a:pPr marL="0" indent="0">
              <a:buNone/>
            </a:pPr>
            <a:endParaRPr lang="en-US" dirty="0"/>
          </a:p>
          <a:p>
            <a:pPr marL="708660" lvl="1" indent="-342900"/>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13</a:t>
            </a:fld>
            <a:endParaRPr lang="en-US"/>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914399"/>
            <a:ext cx="2777874" cy="2631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670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NEPOOL in New England</a:t>
            </a:r>
            <a:endParaRPr lang="en-US" dirty="0"/>
          </a:p>
        </p:txBody>
      </p:sp>
      <p:sp>
        <p:nvSpPr>
          <p:cNvPr id="3" name="Content Placeholder 2"/>
          <p:cNvSpPr>
            <a:spLocks noGrp="1"/>
          </p:cNvSpPr>
          <p:nvPr>
            <p:ph idx="1"/>
          </p:nvPr>
        </p:nvSpPr>
        <p:spPr>
          <a:xfrm>
            <a:off x="457200" y="1524000"/>
            <a:ext cx="8229600" cy="4389120"/>
          </a:xfrm>
        </p:spPr>
        <p:txBody>
          <a:bodyPr>
            <a:normAutofit fontScale="85000" lnSpcReduction="20000"/>
          </a:bodyPr>
          <a:lstStyle/>
          <a:p>
            <a:r>
              <a:rPr lang="en-US" dirty="0" smtClean="0"/>
              <a:t>NEPOOL is:</a:t>
            </a:r>
          </a:p>
          <a:p>
            <a:pPr lvl="1"/>
            <a:r>
              <a:rPr lang="en-US" dirty="0" smtClean="0"/>
              <a:t>THE stakeholder  voting organization to advise on all matters relating to the competitive wholesale market rules and  transmission tariff design.</a:t>
            </a:r>
          </a:p>
          <a:p>
            <a:pPr marL="457200" lvl="1" indent="0">
              <a:buNone/>
            </a:pPr>
            <a:endParaRPr lang="en-US" dirty="0" smtClean="0"/>
          </a:p>
          <a:p>
            <a:r>
              <a:rPr lang="en-US" dirty="0" smtClean="0"/>
              <a:t>NEPOOL </a:t>
            </a:r>
            <a:r>
              <a:rPr lang="en-US" dirty="0" smtClean="0"/>
              <a:t>was:</a:t>
            </a:r>
            <a:endParaRPr lang="en-US" dirty="0" smtClean="0"/>
          </a:p>
          <a:p>
            <a:pPr lvl="1"/>
            <a:r>
              <a:rPr lang="en-US" dirty="0" smtClean="0"/>
              <a:t>Formed in 1971 to address reliability and coordinated dispatch.</a:t>
            </a:r>
            <a:endParaRPr lang="en-US" dirty="0" smtClean="0"/>
          </a:p>
          <a:p>
            <a:pPr lvl="1"/>
            <a:r>
              <a:rPr lang="en-US" dirty="0" smtClean="0"/>
              <a:t>Restructured in late 1990’s to conform with industry’s  restructuring away from a vertically integrated cost-based rate design.</a:t>
            </a:r>
          </a:p>
          <a:p>
            <a:pPr lvl="1"/>
            <a:endParaRPr lang="en-US" dirty="0"/>
          </a:p>
          <a:p>
            <a:r>
              <a:rPr lang="en-US" dirty="0" smtClean="0"/>
              <a:t>NEPOOL’s Mission:</a:t>
            </a:r>
          </a:p>
          <a:p>
            <a:pPr lvl="1"/>
            <a:r>
              <a:rPr lang="en-US" dirty="0" smtClean="0"/>
              <a:t>“To create and sustain open, non-discriminatory, competitive, unbundled markets for energy, capacity and ancillary services that are balanced between buyers and sellers.”</a:t>
            </a:r>
            <a:endParaRPr lang="en-US" dirty="0"/>
          </a:p>
        </p:txBody>
      </p:sp>
      <p:sp>
        <p:nvSpPr>
          <p:cNvPr id="5" name="Slide Number Placeholder 4"/>
          <p:cNvSpPr>
            <a:spLocks noGrp="1"/>
          </p:cNvSpPr>
          <p:nvPr>
            <p:ph type="sldNum" sz="quarter" idx="12"/>
          </p:nvPr>
        </p:nvSpPr>
        <p:spPr/>
        <p:txBody>
          <a:bodyPr/>
          <a:lstStyle/>
          <a:p>
            <a:fld id="{C0424CC6-7396-4058-8929-B158D9CCFC8B}" type="slidenum">
              <a:rPr lang="en-US" smtClean="0"/>
              <a:t>2</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5735637"/>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710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Genesis of IMAPP</a:t>
            </a:r>
            <a:endParaRPr lang="en-US" dirty="0"/>
          </a:p>
        </p:txBody>
      </p:sp>
      <p:sp>
        <p:nvSpPr>
          <p:cNvPr id="3" name="Content Placeholder 2"/>
          <p:cNvSpPr>
            <a:spLocks noGrp="1"/>
          </p:cNvSpPr>
          <p:nvPr>
            <p:ph idx="1"/>
          </p:nvPr>
        </p:nvSpPr>
        <p:spPr>
          <a:xfrm>
            <a:off x="457200" y="1828800"/>
            <a:ext cx="8229600" cy="4389120"/>
          </a:xfrm>
        </p:spPr>
        <p:txBody>
          <a:bodyPr>
            <a:normAutofit/>
          </a:bodyPr>
          <a:lstStyle/>
          <a:p>
            <a:r>
              <a:rPr lang="en-US" dirty="0" smtClean="0"/>
              <a:t>Growing recognition of states’ needs to achieve mandated public policy objectives.</a:t>
            </a:r>
          </a:p>
          <a:p>
            <a:endParaRPr lang="en-US" sz="1600" dirty="0" smtClean="0"/>
          </a:p>
          <a:p>
            <a:r>
              <a:rPr lang="en-US" dirty="0" smtClean="0"/>
              <a:t>Growing concern that states’ actions to achieve those objective were becoming large enough to interfere with competitive wholesale markets.</a:t>
            </a:r>
          </a:p>
          <a:p>
            <a:endParaRPr lang="en-US" sz="1600" dirty="0" smtClean="0"/>
          </a:p>
          <a:p>
            <a:r>
              <a:rPr lang="en-US" dirty="0" smtClean="0"/>
              <a:t>Acknowledgement that current market was not designed to decarbonize the generating fleet over time.</a:t>
            </a:r>
            <a:endParaRPr lang="en-US" dirty="0"/>
          </a:p>
        </p:txBody>
      </p:sp>
      <p:sp>
        <p:nvSpPr>
          <p:cNvPr id="5" name="Slide Number Placeholder 4"/>
          <p:cNvSpPr>
            <a:spLocks noGrp="1"/>
          </p:cNvSpPr>
          <p:nvPr>
            <p:ph type="sldNum" sz="quarter" idx="12"/>
          </p:nvPr>
        </p:nvSpPr>
        <p:spPr/>
        <p:txBody>
          <a:bodyPr/>
          <a:lstStyle/>
          <a:p>
            <a:fld id="{C0424CC6-7396-4058-8929-B158D9CCFC8B}" type="slidenum">
              <a:rPr lang="en-US" smtClean="0">
                <a:solidFill>
                  <a:prstClr val="black">
                    <a:tint val="75000"/>
                  </a:prstClr>
                </a:solidFill>
              </a:rPr>
              <a:pPr/>
              <a:t>3</a:t>
            </a:fld>
            <a:endParaRPr lang="en-US">
              <a:solidFill>
                <a:prstClr val="black">
                  <a:tint val="75000"/>
                </a:prst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562600"/>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63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19200"/>
          </a:xfrm>
        </p:spPr>
        <p:txBody>
          <a:bodyPr>
            <a:normAutofit fontScale="90000"/>
          </a:bodyPr>
          <a:lstStyle/>
          <a:p>
            <a:r>
              <a:rPr lang="en-US" dirty="0" smtClean="0"/>
              <a:t>IMAPP </a:t>
            </a:r>
            <a:r>
              <a:rPr lang="en-US" sz="3600" dirty="0" smtClean="0"/>
              <a:t>Integrating </a:t>
            </a:r>
            <a:r>
              <a:rPr lang="en-US" sz="3600" dirty="0"/>
              <a:t>Markets and Public Policy</a:t>
            </a:r>
            <a:r>
              <a:rPr lang="en-US" dirty="0"/>
              <a:t/>
            </a:r>
            <a:br>
              <a:rPr lang="en-US" dirty="0"/>
            </a:br>
            <a:endParaRPr lang="en-US" dirty="0"/>
          </a:p>
        </p:txBody>
      </p:sp>
      <p:sp>
        <p:nvSpPr>
          <p:cNvPr id="3" name="Content Placeholder 2"/>
          <p:cNvSpPr>
            <a:spLocks noGrp="1"/>
          </p:cNvSpPr>
          <p:nvPr>
            <p:ph idx="1"/>
          </p:nvPr>
        </p:nvSpPr>
        <p:spPr>
          <a:xfrm>
            <a:off x="457200" y="1676400"/>
            <a:ext cx="8229600" cy="4648200"/>
          </a:xfrm>
        </p:spPr>
        <p:txBody>
          <a:bodyPr>
            <a:normAutofit/>
          </a:bodyPr>
          <a:lstStyle/>
          <a:p>
            <a:pPr marL="0" indent="0" algn="ctr">
              <a:buNone/>
            </a:pPr>
            <a:endParaRPr lang="en-US" sz="1000" dirty="0" smtClean="0"/>
          </a:p>
          <a:p>
            <a:pPr marL="0" indent="0">
              <a:lnSpc>
                <a:spcPct val="150000"/>
              </a:lnSpc>
              <a:buNone/>
            </a:pPr>
            <a:r>
              <a:rPr lang="en-US" dirty="0" smtClean="0"/>
              <a:t>A NEPOOL initiative to consider changes to the existing wholesale competitive market design that will not only ensure reliability of the electric system  through  competitive wholesale markets, but will do so while at the same time achieving the public policy goals of the New England states.</a:t>
            </a:r>
          </a:p>
          <a:p>
            <a:endParaRPr lang="en-US" dirty="0"/>
          </a:p>
          <a:p>
            <a:endParaRPr lang="en-US" dirty="0"/>
          </a:p>
        </p:txBody>
      </p:sp>
      <p:sp>
        <p:nvSpPr>
          <p:cNvPr id="5" name="Slide Number Placeholder 4"/>
          <p:cNvSpPr>
            <a:spLocks noGrp="1"/>
          </p:cNvSpPr>
          <p:nvPr>
            <p:ph type="sldNum" sz="quarter" idx="12"/>
          </p:nvPr>
        </p:nvSpPr>
        <p:spPr/>
        <p:txBody>
          <a:bodyPr/>
          <a:lstStyle/>
          <a:p>
            <a:fld id="{C0424CC6-7396-4058-8929-B158D9CCFC8B}" type="slidenum">
              <a:rPr lang="en-US" smtClean="0">
                <a:solidFill>
                  <a:prstClr val="black">
                    <a:tint val="75000"/>
                  </a:prstClr>
                </a:solidFill>
              </a:rPr>
              <a:pPr/>
              <a:t>4</a:t>
            </a:fld>
            <a:endParaRPr lang="en-US">
              <a:solidFill>
                <a:prstClr val="black">
                  <a:tint val="75000"/>
                </a:prstClr>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288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IMAPP Challenge:  I</a:t>
            </a:r>
            <a:endParaRPr lang="en-US" dirty="0"/>
          </a:p>
        </p:txBody>
      </p:sp>
      <p:sp>
        <p:nvSpPr>
          <p:cNvPr id="3" name="Content Placeholder 2"/>
          <p:cNvSpPr>
            <a:spLocks noGrp="1"/>
          </p:cNvSpPr>
          <p:nvPr>
            <p:ph idx="1"/>
          </p:nvPr>
        </p:nvSpPr>
        <p:spPr>
          <a:xfrm>
            <a:off x="457200" y="1750218"/>
            <a:ext cx="8382000" cy="4906963"/>
          </a:xfrm>
        </p:spPr>
        <p:txBody>
          <a:bodyPr>
            <a:normAutofit/>
          </a:bodyPr>
          <a:lstStyle/>
          <a:p>
            <a:r>
              <a:rPr lang="en-US" sz="2800" dirty="0" smtClean="0"/>
              <a:t>Defining “Public Policy”</a:t>
            </a:r>
          </a:p>
          <a:p>
            <a:pPr lvl="1"/>
            <a:r>
              <a:rPr lang="en-US" sz="2000" dirty="0" smtClean="0"/>
              <a:t>Achieve state’s renewable portfolio standards?</a:t>
            </a:r>
          </a:p>
          <a:p>
            <a:pPr lvl="1"/>
            <a:r>
              <a:rPr lang="en-US" sz="2000" dirty="0" smtClean="0"/>
              <a:t>Achieve state’s carbon reduction goals?</a:t>
            </a:r>
          </a:p>
          <a:p>
            <a:pPr lvl="1"/>
            <a:r>
              <a:rPr lang="en-US" sz="2000" dirty="0" smtClean="0"/>
              <a:t>Support energy efficiency programs?</a:t>
            </a:r>
          </a:p>
          <a:p>
            <a:pPr lvl="1"/>
            <a:r>
              <a:rPr lang="en-US" sz="2000" dirty="0" smtClean="0"/>
              <a:t>Support long term contracting by states?</a:t>
            </a:r>
          </a:p>
          <a:p>
            <a:pPr lvl="1"/>
            <a:r>
              <a:rPr lang="en-US" sz="2000" dirty="0" smtClean="0"/>
              <a:t>Support existing nuclear fleet?</a:t>
            </a:r>
          </a:p>
          <a:p>
            <a:pPr lvl="1"/>
            <a:r>
              <a:rPr lang="en-US" sz="2000" dirty="0" smtClean="0"/>
              <a:t>Support behind the meter renewables? </a:t>
            </a:r>
          </a:p>
          <a:p>
            <a:r>
              <a:rPr lang="en-US" dirty="0" smtClean="0"/>
              <a:t>Other public policy objectives?</a:t>
            </a:r>
          </a:p>
          <a:p>
            <a:endParaRPr lang="en-US" sz="1000" dirty="0" smtClean="0"/>
          </a:p>
          <a:p>
            <a:r>
              <a:rPr lang="en-US" dirty="0" smtClean="0"/>
              <a:t>New England’s markets would work best if the product is precisely defined</a:t>
            </a:r>
            <a:endParaRPr lang="en-US" dirty="0"/>
          </a:p>
        </p:txBody>
      </p:sp>
      <p:sp>
        <p:nvSpPr>
          <p:cNvPr id="5" name="Slide Number Placeholder 4"/>
          <p:cNvSpPr>
            <a:spLocks noGrp="1"/>
          </p:cNvSpPr>
          <p:nvPr>
            <p:ph type="sldNum" sz="quarter" idx="12"/>
          </p:nvPr>
        </p:nvSpPr>
        <p:spPr/>
        <p:txBody>
          <a:bodyPr/>
          <a:lstStyle/>
          <a:p>
            <a:fld id="{C0424CC6-7396-4058-8929-B158D9CCFC8B}" type="slidenum">
              <a:rPr lang="en-US" smtClean="0">
                <a:solidFill>
                  <a:prstClr val="black">
                    <a:tint val="75000"/>
                  </a:prstClr>
                </a:solidFill>
              </a:rPr>
              <a:pPr/>
              <a:t>5</a:t>
            </a:fld>
            <a:endParaRPr lang="en-US">
              <a:solidFill>
                <a:prstClr val="black">
                  <a:tint val="75000"/>
                </a:prstClr>
              </a:solidFill>
            </a:endParaRPr>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54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IMAPP </a:t>
            </a:r>
            <a:r>
              <a:rPr lang="en-US" dirty="0" smtClean="0"/>
              <a:t>Challenge:  II</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sz="2800" dirty="0" smtClean="0"/>
              <a:t>Defining how much “Public Policy” the markets will procure?</a:t>
            </a:r>
          </a:p>
          <a:p>
            <a:pPr lvl="1"/>
            <a:r>
              <a:rPr lang="en-US" dirty="0" smtClean="0"/>
              <a:t>Each state sets its own policy</a:t>
            </a:r>
          </a:p>
          <a:p>
            <a:pPr lvl="1"/>
            <a:r>
              <a:rPr lang="en-US" dirty="0" smtClean="0"/>
              <a:t>Each state sets its own targets.</a:t>
            </a:r>
          </a:p>
          <a:p>
            <a:r>
              <a:rPr lang="en-US" dirty="0" smtClean="0"/>
              <a:t>State’s determination become the procurement target for the market design.</a:t>
            </a:r>
          </a:p>
          <a:p>
            <a:endParaRPr lang="en-US" sz="1800" dirty="0"/>
          </a:p>
          <a:p>
            <a:r>
              <a:rPr lang="en-US" dirty="0" smtClean="0"/>
              <a:t>New England’s markets could create the mechanism to support the states’ target objective through a centralized competitive procurement.</a:t>
            </a:r>
          </a:p>
          <a:p>
            <a:pPr marL="0" indent="0">
              <a:buNone/>
            </a:pPr>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6</a:t>
            </a:fld>
            <a:endParaRPr lang="en-US"/>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243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IMAPP </a:t>
            </a:r>
            <a:r>
              <a:rPr lang="en-US" dirty="0" smtClean="0"/>
              <a:t>Challenge:  III</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sz="2800" dirty="0" smtClean="0"/>
              <a:t>Defining who pays.</a:t>
            </a:r>
          </a:p>
          <a:p>
            <a:pPr lvl="1"/>
            <a:r>
              <a:rPr lang="en-US" dirty="0" smtClean="0"/>
              <a:t>Public Policy attributes  are not necessarily valued equally across the states.</a:t>
            </a:r>
          </a:p>
          <a:p>
            <a:pPr lvl="1"/>
            <a:r>
              <a:rPr lang="en-US" dirty="0" smtClean="0"/>
              <a:t>Extent of need is different across the states.</a:t>
            </a:r>
          </a:p>
          <a:p>
            <a:pPr lvl="1"/>
            <a:r>
              <a:rPr lang="en-US" dirty="0" smtClean="0"/>
              <a:t>Impacts of various state program cross state lines.</a:t>
            </a:r>
          </a:p>
          <a:p>
            <a:endParaRPr lang="en-US" dirty="0" smtClean="0"/>
          </a:p>
          <a:p>
            <a:r>
              <a:rPr lang="en-US" dirty="0" smtClean="0"/>
              <a:t>New England’s markets could provide the efficiency benefits of a centralized regional market combined with cost allocation methodologies to provide a net benefit to the region.</a:t>
            </a:r>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7</a:t>
            </a:fld>
            <a:endParaRPr lang="en-US"/>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706"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709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IMAPP Proposals </a:t>
            </a:r>
            <a:endParaRPr lang="en-US" dirty="0"/>
          </a:p>
        </p:txBody>
      </p:sp>
      <p:sp>
        <p:nvSpPr>
          <p:cNvPr id="3" name="Content Placeholder 2"/>
          <p:cNvSpPr>
            <a:spLocks noGrp="1"/>
          </p:cNvSpPr>
          <p:nvPr>
            <p:ph idx="1"/>
          </p:nvPr>
        </p:nvSpPr>
        <p:spPr>
          <a:xfrm>
            <a:off x="381000" y="1600200"/>
            <a:ext cx="8229600" cy="4389120"/>
          </a:xfrm>
        </p:spPr>
        <p:txBody>
          <a:bodyPr>
            <a:normAutofit/>
          </a:bodyPr>
          <a:lstStyle/>
          <a:p>
            <a:r>
              <a:rPr lang="en-US" dirty="0" smtClean="0"/>
              <a:t>15 </a:t>
            </a:r>
            <a:r>
              <a:rPr lang="en-US" dirty="0" smtClean="0"/>
              <a:t>companies </a:t>
            </a:r>
            <a:r>
              <a:rPr lang="en-US" dirty="0" smtClean="0"/>
              <a:t>offered </a:t>
            </a:r>
            <a:r>
              <a:rPr lang="en-US" dirty="0" smtClean="0"/>
              <a:t>a range of proposals to address </a:t>
            </a:r>
            <a:r>
              <a:rPr lang="en-US" dirty="0" smtClean="0"/>
              <a:t>“</a:t>
            </a:r>
            <a:r>
              <a:rPr lang="en-US" dirty="0" smtClean="0"/>
              <a:t>public policy” objectives. </a:t>
            </a:r>
          </a:p>
          <a:p>
            <a:r>
              <a:rPr lang="en-US" dirty="0" smtClean="0"/>
              <a:t>Proposals center </a:t>
            </a:r>
            <a:r>
              <a:rPr lang="en-US" dirty="0" smtClean="0"/>
              <a:t>around three primary constructs:</a:t>
            </a:r>
          </a:p>
          <a:p>
            <a:pPr lvl="1"/>
            <a:r>
              <a:rPr lang="en-US" dirty="0" smtClean="0"/>
              <a:t>Pricing carbon </a:t>
            </a:r>
            <a:r>
              <a:rPr lang="en-US" dirty="0" smtClean="0"/>
              <a:t>in the energy market.</a:t>
            </a:r>
          </a:p>
          <a:p>
            <a:pPr lvl="1"/>
            <a:r>
              <a:rPr lang="en-US" dirty="0" smtClean="0"/>
              <a:t>Procurement of clean energy  in MWh.</a:t>
            </a:r>
            <a:endParaRPr lang="en-US" dirty="0" smtClean="0"/>
          </a:p>
          <a:p>
            <a:pPr lvl="1"/>
            <a:r>
              <a:rPr lang="en-US" dirty="0" smtClean="0"/>
              <a:t>Moderating the impacts of State sponsored procurements in the current capacity market.</a:t>
            </a:r>
            <a:endParaRPr lang="en-US" dirty="0" smtClean="0"/>
          </a:p>
          <a:p>
            <a:r>
              <a:rPr lang="en-US" dirty="0" smtClean="0"/>
              <a:t>A new clean energy proposal integrated with the current capacity market proposed at the last meeting.</a:t>
            </a:r>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8</a:t>
            </a:fld>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2253"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3242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dirty="0" smtClean="0"/>
              <a:t>Carbon Adder</a:t>
            </a:r>
            <a:endParaRPr lang="en-US" dirty="0"/>
          </a:p>
        </p:txBody>
      </p:sp>
      <p:sp>
        <p:nvSpPr>
          <p:cNvPr id="3" name="Content Placeholder 2"/>
          <p:cNvSpPr>
            <a:spLocks noGrp="1"/>
          </p:cNvSpPr>
          <p:nvPr>
            <p:ph idx="1"/>
          </p:nvPr>
        </p:nvSpPr>
        <p:spPr>
          <a:xfrm>
            <a:off x="457200" y="1723702"/>
            <a:ext cx="8229600" cy="4389120"/>
          </a:xfrm>
        </p:spPr>
        <p:txBody>
          <a:bodyPr>
            <a:normAutofit lnSpcReduction="10000"/>
          </a:bodyPr>
          <a:lstStyle/>
          <a:p>
            <a:r>
              <a:rPr lang="en-US" dirty="0" smtClean="0"/>
              <a:t>Integrating with the Energy Market</a:t>
            </a:r>
          </a:p>
          <a:p>
            <a:pPr lvl="1"/>
            <a:r>
              <a:rPr lang="en-US" dirty="0" smtClean="0"/>
              <a:t>Technology Neutral</a:t>
            </a:r>
          </a:p>
          <a:p>
            <a:pPr lvl="1"/>
            <a:r>
              <a:rPr lang="en-US" dirty="0" smtClean="0"/>
              <a:t>Signals both supply and demand</a:t>
            </a:r>
          </a:p>
          <a:p>
            <a:pPr lvl="1"/>
            <a:r>
              <a:rPr lang="en-US" dirty="0" smtClean="0"/>
              <a:t>Internalizes goals into transparent price.</a:t>
            </a:r>
          </a:p>
          <a:p>
            <a:pPr lvl="1"/>
            <a:endParaRPr lang="en-US" dirty="0"/>
          </a:p>
          <a:p>
            <a:r>
              <a:rPr lang="en-US" dirty="0" smtClean="0"/>
              <a:t>Carbon adder included in energy offers.</a:t>
            </a:r>
          </a:p>
          <a:p>
            <a:pPr lvl="1"/>
            <a:r>
              <a:rPr lang="en-US" dirty="0" smtClean="0"/>
              <a:t>Adjusted by states to achieve targeted objective.</a:t>
            </a:r>
          </a:p>
          <a:p>
            <a:pPr marL="393192" lvl="1" indent="0">
              <a:buNone/>
            </a:pPr>
            <a:endParaRPr lang="en-US" dirty="0" smtClean="0"/>
          </a:p>
          <a:p>
            <a:r>
              <a:rPr lang="en-US" dirty="0" smtClean="0"/>
              <a:t>Adder collected from carbon emitters.</a:t>
            </a:r>
          </a:p>
          <a:p>
            <a:pPr lvl="1"/>
            <a:r>
              <a:rPr lang="en-US" dirty="0" smtClean="0"/>
              <a:t>Allocation of revenues TBD.</a:t>
            </a:r>
            <a:endParaRPr lang="en-US" dirty="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0424CC6-7396-4058-8929-B158D9CCFC8B}" type="slidenum">
              <a:rPr lang="en-US" smtClean="0"/>
              <a:t>9</a:t>
            </a:fld>
            <a:endParaRPr lang="en-US"/>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706" y="5534818"/>
            <a:ext cx="1712913"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2580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5271</TotalTime>
  <Words>806</Words>
  <Application>Microsoft Office PowerPoint</Application>
  <PresentationFormat>On-screen Show (4:3)</PresentationFormat>
  <Paragraphs>118</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Connecting the Dots in New England:   NEPOOL’s IMAPP Initiative</vt:lpstr>
      <vt:lpstr>NEPOOL in New England</vt:lpstr>
      <vt:lpstr>Genesis of IMAPP</vt:lpstr>
      <vt:lpstr>IMAPP Integrating Markets and Public Policy </vt:lpstr>
      <vt:lpstr>IMAPP Challenge:  I</vt:lpstr>
      <vt:lpstr>IMAPP Challenge:  II</vt:lpstr>
      <vt:lpstr>IMAPP Challenge:  III</vt:lpstr>
      <vt:lpstr>IMAPP Proposals </vt:lpstr>
      <vt:lpstr>Carbon Adder</vt:lpstr>
      <vt:lpstr>Forward Clean Energy</vt:lpstr>
      <vt:lpstr>Two-Tiered Capacity Market</vt:lpstr>
      <vt:lpstr>NEPOOL IMAPP Process</vt:lpstr>
      <vt:lpstr>Next Steps</vt:lpstr>
    </vt:vector>
  </TitlesOfParts>
  <Company>PSEG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Gordon, Joel S. (Mktg Function)</dc:creator>
  <cp:lastModifiedBy>Gordon, Joel S. (Mktg Function)</cp:lastModifiedBy>
  <cp:revision>29</cp:revision>
  <dcterms:created xsi:type="dcterms:W3CDTF">2016-09-23T13:53:04Z</dcterms:created>
  <dcterms:modified xsi:type="dcterms:W3CDTF">2016-09-30T00:29:01Z</dcterms:modified>
</cp:coreProperties>
</file>