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63" r:id="rId3"/>
    <p:sldId id="297" r:id="rId4"/>
    <p:sldId id="292" r:id="rId5"/>
    <p:sldId id="289" r:id="rId6"/>
    <p:sldId id="295" r:id="rId7"/>
    <p:sldId id="293" r:id="rId8"/>
    <p:sldId id="305" r:id="rId9"/>
    <p:sldId id="298" r:id="rId10"/>
    <p:sldId id="299" r:id="rId11"/>
    <p:sldId id="302" r:id="rId12"/>
    <p:sldId id="303" r:id="rId13"/>
    <p:sldId id="304" r:id="rId14"/>
  </p:sldIdLst>
  <p:sldSz cx="9144000" cy="6858000" type="screen4x3"/>
  <p:notesSz cx="7102475" cy="938847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68920"/>
    <a:srgbClr val="EC1F25"/>
    <a:srgbClr val="B9D257"/>
    <a:srgbClr val="FBB92F"/>
    <a:srgbClr val="77BD2A"/>
    <a:srgbClr val="62777F"/>
    <a:srgbClr val="6FA943"/>
    <a:srgbClr val="8555A1"/>
    <a:srgbClr val="1E6A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95062" autoAdjust="0"/>
  </p:normalViewPr>
  <p:slideViewPr>
    <p:cSldViewPr>
      <p:cViewPr>
        <p:scale>
          <a:sx n="49" d="100"/>
          <a:sy n="49" d="100"/>
        </p:scale>
        <p:origin x="-1812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316" y="-114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428904199475078"/>
          <c:y val="0.17652717805435611"/>
          <c:w val="0.47500000000000014"/>
          <c:h val="0.61290322580645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F68920"/>
              </a:solidFill>
            </c:spPr>
          </c:dPt>
          <c:dPt>
            <c:idx val="2"/>
            <c:spPr>
              <a:solidFill>
                <a:schemeClr val="tx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0.10566699475065622"/>
                  <c:y val="-0.17859368385403449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separator> </c:separator>
            </c:dLbl>
            <c:dLbl>
              <c:idx val="1"/>
              <c:layout>
                <c:manualLayout>
                  <c:x val="0.18772883858267736"/>
                  <c:y val="-1.867877402421472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separator> </c:separator>
            </c:dLbl>
            <c:dLbl>
              <c:idx val="2"/>
              <c:layout>
                <c:manualLayout>
                  <c:x val="1.1559055118110251E-2"/>
                  <c:y val="0.2234747269494538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Natural Gas 44%</a:t>
                    </a:r>
                  </a:p>
                </c:rich>
              </c:tx>
              <c:dLblPos val="bestFit"/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0.19220062335958005"/>
                  <c:y val="-5.567733468800271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Hydro, Pump Storage </a:t>
                    </a:r>
                    <a:r>
                      <a:rPr lang="en-US" dirty="0" smtClean="0"/>
                      <a:t>&amp; </a:t>
                    </a:r>
                    <a:r>
                      <a:rPr lang="en-US" dirty="0"/>
                      <a:t>
</a:t>
                    </a:r>
                    <a:r>
                      <a:rPr lang="en-US" dirty="0" err="1"/>
                      <a:t>Renewables</a:t>
                    </a:r>
                    <a:r>
                      <a:rPr lang="en-US" dirty="0"/>
                      <a:t> 16%</a:t>
                    </a:r>
                  </a:p>
                </c:rich>
              </c:tx>
              <c:spPr/>
              <c:dLblPos val="bestFit"/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9.3266158136483104E-2"/>
                  <c:y val="-2.78767674202015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Hydro, Pump </a:t>
                    </a:r>
                    <a:r>
                      <a:rPr lang="en-US" dirty="0" smtClean="0"/>
                      <a:t>Storage, and</a:t>
                    </a:r>
                    <a:r>
                      <a:rPr lang="en-US" dirty="0"/>
                      <a:t>
</a:t>
                    </a:r>
                    <a:r>
                      <a:rPr lang="en-US" dirty="0" err="1"/>
                      <a:t>Renewables</a:t>
                    </a:r>
                    <a:r>
                      <a:rPr lang="en-US" dirty="0"/>
                      <a:t> 16%</a:t>
                    </a:r>
                  </a:p>
                </c:rich>
              </c:tx>
              <c:dLblPos val="bestFit"/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bestFit"/>
            <c:showVal val="1"/>
            <c:showCatName val="1"/>
            <c:separator> </c:separator>
            <c:showLeaderLines val="1"/>
          </c:dLbls>
          <c:cat>
            <c:strRef>
              <c:f>Sheet1!$A$2:$A$5</c:f>
              <c:strCache>
                <c:ptCount val="4"/>
                <c:pt idx="0">
                  <c:v>Nuclear</c:v>
                </c:pt>
                <c:pt idx="1">
                  <c:v>Oil &amp; Coal</c:v>
                </c:pt>
                <c:pt idx="2">
                  <c:v>Natural Gas</c:v>
                </c:pt>
                <c:pt idx="3">
                  <c:v>Hydro, Pump Storage 
&amp; Other 
Renewables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0.34000000000000025</c:v>
                </c:pt>
                <c:pt idx="1">
                  <c:v>6.0000000000000032E-2</c:v>
                </c:pt>
                <c:pt idx="2">
                  <c:v>0.44000000000000017</c:v>
                </c:pt>
                <c:pt idx="3">
                  <c:v>0.16000000000000009</c:v>
                </c:pt>
              </c:numCache>
            </c:numRef>
          </c:val>
        </c:ser>
        <c:firstSliceAng val="133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330" y="8917276"/>
            <a:ext cx="3077524" cy="469586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7" tIns="47114" rIns="94227" bIns="471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7" tIns="47114" rIns="94227" bIns="47114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7" tIns="47114" rIns="94227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7" tIns="47114" rIns="94227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1"/>
            <a:ext cx="3077739" cy="469424"/>
          </a:xfrm>
          <a:prstGeom prst="rect">
            <a:avLst/>
          </a:prstGeom>
        </p:spPr>
        <p:txBody>
          <a:bodyPr vert="horz" lIns="94227" tIns="47114" rIns="94227" bIns="471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1"/>
            <a:ext cx="3077739" cy="469424"/>
          </a:xfrm>
          <a:prstGeom prst="rect">
            <a:avLst/>
          </a:prstGeom>
        </p:spPr>
        <p:txBody>
          <a:bodyPr vert="horz" lIns="94227" tIns="47114" rIns="94227" bIns="47114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510"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/>
                <a:gridCol w="1066799"/>
                <a:gridCol w="2286001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0948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18" r:id="rId29"/>
    <p:sldLayoutId id="2147483719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ustserv@iso-ne.com" TargetMode="External"/><Relationship Id="rId2" Type="http://schemas.openxmlformats.org/officeDocument/2006/relationships/hyperlink" Target="http://www.iso-ne.com/participate/support/form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September 25, 2015  |  Boston,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Andrew Gillespie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Principal, Market development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Restructuring Roundtable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3600" dirty="0" smtClean="0"/>
              <a:t>Winter Reliability Program Updated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ISO’s Proposal Would Have Made More Resources Eligible to Participate than NEPOOL’s Proposal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539240"/>
          <a:ext cx="7543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771"/>
                <a:gridCol w="2270554"/>
                <a:gridCol w="1921475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ISO </a:t>
                      </a:r>
                      <a:b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Proposal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NEPOOL </a:t>
                      </a:r>
                      <a:b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Proposal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Demand Response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Nuclear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Hydro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Biomass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5867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Payment rate under both proposal is the same based on oil rate determined each July</a:t>
            </a:r>
          </a:p>
        </p:txBody>
      </p:sp>
      <p:pic>
        <p:nvPicPr>
          <p:cNvPr id="14" name="Picture 13" descr="BigEgqBM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377440"/>
            <a:ext cx="533400" cy="354956"/>
          </a:xfrm>
          <a:prstGeom prst="rect">
            <a:avLst/>
          </a:prstGeom>
        </p:spPr>
      </p:pic>
      <p:pic>
        <p:nvPicPr>
          <p:cNvPr id="15" name="Picture 14" descr="BigEgqBM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377440"/>
            <a:ext cx="533400" cy="354956"/>
          </a:xfrm>
          <a:prstGeom prst="rect">
            <a:avLst/>
          </a:prstGeom>
        </p:spPr>
      </p:pic>
      <p:pic>
        <p:nvPicPr>
          <p:cNvPr id="16" name="Picture 15" descr="BigEgqBM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834640"/>
            <a:ext cx="533400" cy="354956"/>
          </a:xfrm>
          <a:prstGeom prst="rect">
            <a:avLst/>
          </a:prstGeom>
        </p:spPr>
      </p:pic>
      <p:pic>
        <p:nvPicPr>
          <p:cNvPr id="17" name="Picture 16" descr="BigEgqBM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834640"/>
            <a:ext cx="533400" cy="354956"/>
          </a:xfrm>
          <a:prstGeom prst="rect">
            <a:avLst/>
          </a:prstGeom>
        </p:spPr>
      </p:pic>
      <p:pic>
        <p:nvPicPr>
          <p:cNvPr id="18" name="Picture 17" descr="BigEgqBM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3291840"/>
            <a:ext cx="533400" cy="354956"/>
          </a:xfrm>
          <a:prstGeom prst="rect">
            <a:avLst/>
          </a:prstGeom>
        </p:spPr>
      </p:pic>
      <p:pic>
        <p:nvPicPr>
          <p:cNvPr id="19" name="Picture 18" descr="BigEgqBM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749040"/>
            <a:ext cx="533400" cy="354956"/>
          </a:xfrm>
          <a:prstGeom prst="rect">
            <a:avLst/>
          </a:prstGeom>
        </p:spPr>
      </p:pic>
      <p:pic>
        <p:nvPicPr>
          <p:cNvPr id="20" name="Picture 19" descr="BigEgqBM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206240"/>
            <a:ext cx="533400" cy="354956"/>
          </a:xfrm>
          <a:prstGeom prst="rect">
            <a:avLst/>
          </a:prstGeom>
        </p:spPr>
      </p:pic>
      <p:pic>
        <p:nvPicPr>
          <p:cNvPr id="21" name="Picture 20" descr="BigEgqBM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663440"/>
            <a:ext cx="533400" cy="354956"/>
          </a:xfrm>
          <a:prstGeom prst="rect">
            <a:avLst/>
          </a:prstGeom>
        </p:spPr>
      </p:pic>
      <p:pic>
        <p:nvPicPr>
          <p:cNvPr id="22" name="Picture 21" descr="BigEgqBM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5120640"/>
            <a:ext cx="533400" cy="354956"/>
          </a:xfrm>
          <a:prstGeom prst="rect">
            <a:avLst/>
          </a:prstGeom>
        </p:spPr>
      </p:pic>
      <p:pic>
        <p:nvPicPr>
          <p:cNvPr id="1028" name="Picture 4" descr="Check Mark clip art Vector clip art - Free vector for free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05092"/>
            <a:ext cx="381000" cy="381000"/>
          </a:xfrm>
          <a:prstGeom prst="rect">
            <a:avLst/>
          </a:prstGeom>
          <a:noFill/>
        </p:spPr>
      </p:pic>
      <p:pic>
        <p:nvPicPr>
          <p:cNvPr id="24" name="Picture 4" descr="Check Mark clip art Vector clip art - Free vector for free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759558"/>
            <a:ext cx="381000" cy="381000"/>
          </a:xfrm>
          <a:prstGeom prst="rect">
            <a:avLst/>
          </a:prstGeom>
          <a:noFill/>
        </p:spPr>
      </p:pic>
      <p:pic>
        <p:nvPicPr>
          <p:cNvPr id="25" name="Picture 4" descr="Check Mark clip art Vector clip art - Free vector for free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231998"/>
            <a:ext cx="381000" cy="381000"/>
          </a:xfrm>
          <a:prstGeom prst="rect">
            <a:avLst/>
          </a:prstGeom>
          <a:noFill/>
        </p:spPr>
      </p:pic>
      <p:pic>
        <p:nvPicPr>
          <p:cNvPr id="26" name="Picture 4" descr="Check Mark clip art Vector clip art - Free vector for free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146398"/>
            <a:ext cx="381000" cy="381000"/>
          </a:xfrm>
          <a:prstGeom prst="rect">
            <a:avLst/>
          </a:prstGeom>
          <a:noFill/>
        </p:spPr>
      </p:pic>
      <p:pic>
        <p:nvPicPr>
          <p:cNvPr id="27" name="Picture 4" descr="Check Mark clip art Vector clip art - Free vector for free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689198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Order and Implications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FERC’s September 11 Order conditionally accepted the NEPOOL proposal finding it “</a:t>
            </a:r>
            <a:r>
              <a:rPr lang="en-US" b="1" dirty="0" smtClean="0"/>
              <a:t>just and reasonable and preferable</a:t>
            </a:r>
            <a:r>
              <a:rPr lang="en-US" dirty="0" smtClean="0"/>
              <a:t>” to the ISO proposal</a:t>
            </a:r>
          </a:p>
          <a:p>
            <a:r>
              <a:rPr lang="en-US" dirty="0" smtClean="0"/>
              <a:t>The added cost of expanding last year’s program and stakeholder support for continuing with a similar program were factors in FERC’s decision</a:t>
            </a:r>
            <a:endParaRPr lang="en-US" b="1" dirty="0" smtClean="0"/>
          </a:p>
          <a:p>
            <a:r>
              <a:rPr lang="en-US" dirty="0" smtClean="0"/>
              <a:t>Order directs ISO to submit a </a:t>
            </a:r>
            <a:r>
              <a:rPr lang="en-US" b="1" dirty="0" smtClean="0"/>
              <a:t>compliance filing by October 26, 2015</a:t>
            </a:r>
            <a:r>
              <a:rPr lang="en-US" dirty="0" smtClean="0"/>
              <a:t>, to include the same program compensation formula used in last year’s program to calculate the annual  payment rate for the next three winters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800" dirty="0" smtClean="0"/>
              <a:t>Deadline for Winter Program Resource Participation Request Forms is Coming Soon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5650"/>
          </a:xfrm>
        </p:spPr>
        <p:txBody>
          <a:bodyPr/>
          <a:lstStyle/>
          <a:p>
            <a:r>
              <a:rPr lang="en-US" dirty="0" smtClean="0"/>
              <a:t>Request to Participate forms are available at:  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www.iso-ne.com/participate/support/forms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Forms must be submitted by October 1, 2015, </a:t>
            </a:r>
            <a:br>
              <a:rPr lang="en-US" dirty="0" smtClean="0"/>
            </a:br>
            <a:r>
              <a:rPr lang="en-US" dirty="0" smtClean="0"/>
              <a:t>to ISO New England Customer Support at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custserv@iso-ne.com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429000"/>
            <a:ext cx="242023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More than a Decade, the ISO Has Identified Winter Reliability Challenges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486400" cy="49228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/>
              <a:t>Region</a:t>
            </a:r>
            <a:r>
              <a:rPr lang="en-US" sz="2200" b="1" dirty="0" smtClean="0"/>
              <a:t> </a:t>
            </a:r>
            <a:r>
              <a:rPr lang="en-US" sz="2200" dirty="0" smtClean="0"/>
              <a:t>is increasingly reliant on resources with </a:t>
            </a:r>
            <a:r>
              <a:rPr lang="en-US" sz="2200" b="1" dirty="0" smtClean="0"/>
              <a:t>uncertain performance and availability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Natural gas resources </a:t>
            </a:r>
            <a:r>
              <a:rPr lang="en-US" sz="2200" b="1" dirty="0" smtClean="0"/>
              <a:t>lack firm gas transportation or fuel storage </a:t>
            </a:r>
            <a:r>
              <a:rPr lang="en-US" sz="2200" dirty="0" smtClean="0"/>
              <a:t>and rely on “just-in-time” fuel</a:t>
            </a:r>
          </a:p>
          <a:p>
            <a:pPr>
              <a:defRPr/>
            </a:pPr>
            <a:r>
              <a:rPr lang="en-US" sz="2200" dirty="0" smtClean="0"/>
              <a:t>More than 8,000 MW of non-gas-fired </a:t>
            </a:r>
            <a:br>
              <a:rPr lang="en-US" sz="2200" dirty="0" smtClean="0"/>
            </a:br>
            <a:r>
              <a:rPr lang="en-US" sz="2200" dirty="0" smtClean="0"/>
              <a:t>generation have been identified as being </a:t>
            </a:r>
            <a:r>
              <a:rPr lang="en-US" sz="2200" b="1" dirty="0" smtClean="0"/>
              <a:t>“at risk” for retirement</a:t>
            </a:r>
          </a:p>
          <a:p>
            <a:pPr>
              <a:defRPr/>
            </a:pPr>
            <a:r>
              <a:rPr lang="en-US" sz="2200" dirty="0" smtClean="0"/>
              <a:t>From 2007-2012, region experienced </a:t>
            </a:r>
            <a:r>
              <a:rPr lang="en-US" sz="2200" b="1" dirty="0" smtClean="0"/>
              <a:t>increased forced outages </a:t>
            </a:r>
            <a:r>
              <a:rPr lang="en-US" sz="2200" dirty="0" smtClean="0"/>
              <a:t>(specifically fossil-steam units)</a:t>
            </a:r>
            <a:r>
              <a:rPr lang="en-US" sz="2200" b="1" dirty="0" smtClean="0"/>
              <a:t> and poor fleet </a:t>
            </a:r>
            <a:br>
              <a:rPr lang="en-US" sz="2200" b="1" dirty="0" smtClean="0"/>
            </a:br>
            <a:r>
              <a:rPr lang="en-US" sz="2200" b="1" dirty="0" smtClean="0"/>
              <a:t>response </a:t>
            </a:r>
            <a:r>
              <a:rPr lang="en-US" sz="2200" dirty="0" smtClean="0"/>
              <a:t>during stressed system conditions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81000" y="1524000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648200" y="1066800"/>
          <a:ext cx="6096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867400" y="48768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Regional Electric Energy </a:t>
            </a:r>
            <a:r>
              <a:rPr lang="en-US" sz="1600" dirty="0" smtClean="0">
                <a:solidFill>
                  <a:srgbClr val="000000"/>
                </a:solidFill>
              </a:rPr>
              <a:t>Production by Fuel Type (2014)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C68-E646-43D7-ABBE-26172F33DF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Winter Programs Are Needed Until Long-term Market Solutions Are in Effect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457200" y="1401762"/>
            <a:ext cx="8305800" cy="4812688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Generator availability and performance during the winter </a:t>
            </a:r>
            <a:r>
              <a:rPr lang="en-US" sz="2200" dirty="0" smtClean="0"/>
              <a:t>of 2012/13 underscored shortcomings in the current capacity market design</a:t>
            </a:r>
          </a:p>
          <a:p>
            <a:r>
              <a:rPr lang="en-US" sz="2200" b="1" dirty="0" smtClean="0"/>
              <a:t>Winter programs were created </a:t>
            </a:r>
            <a:r>
              <a:rPr lang="en-US" sz="2200" dirty="0" smtClean="0"/>
              <a:t>for 2013/14 and 2014/15</a:t>
            </a:r>
          </a:p>
          <a:p>
            <a:r>
              <a:rPr lang="en-US" sz="2200" dirty="0" smtClean="0"/>
              <a:t>In early 2014, the ISO filed the </a:t>
            </a:r>
            <a:r>
              <a:rPr lang="en-US" sz="2200" b="1" dirty="0" smtClean="0"/>
              <a:t>Pay-for-Performance</a:t>
            </a:r>
            <a:r>
              <a:rPr lang="en-US" sz="2200" dirty="0" smtClean="0"/>
              <a:t> (PFP) capacity market design which ties capacity payments to resources’ performance during stressed system conditions</a:t>
            </a:r>
          </a:p>
          <a:p>
            <a:r>
              <a:rPr lang="en-US" sz="2200" dirty="0" smtClean="0"/>
              <a:t>PFP is a </a:t>
            </a:r>
            <a:r>
              <a:rPr lang="en-US" sz="2200" b="1" dirty="0" smtClean="0"/>
              <a:t>comprehensive, long-term, market-based solution </a:t>
            </a:r>
            <a:r>
              <a:rPr lang="en-US" sz="2200" dirty="0" smtClean="0"/>
              <a:t>to improve resource availability and performance during stressed system conditions</a:t>
            </a:r>
          </a:p>
          <a:p>
            <a:r>
              <a:rPr lang="en-US" sz="2200" dirty="0" smtClean="0"/>
              <a:t>Additional </a:t>
            </a:r>
            <a:r>
              <a:rPr lang="en-US" sz="2200" b="1" dirty="0" smtClean="0"/>
              <a:t>winter programs are needed </a:t>
            </a:r>
            <a:r>
              <a:rPr lang="en-US" sz="2200" dirty="0" smtClean="0"/>
              <a:t>in the interim because PFP changes won’t be in effect until June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Past Two Winter Programs Provided a Stop-Gap Solution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9990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 smtClean="0"/>
              <a:t>Programs </a:t>
            </a:r>
            <a:r>
              <a:rPr lang="en-US" sz="2200" b="1" dirty="0" smtClean="0"/>
              <a:t>strengthen fuel adequacy</a:t>
            </a:r>
            <a:r>
              <a:rPr lang="en-US" sz="2200" dirty="0" smtClean="0"/>
              <a:t> when pipelines are constrained and generators have difficulty replenishing oil supplies in the middle of winter</a:t>
            </a:r>
          </a:p>
          <a:p>
            <a:r>
              <a:rPr lang="en-US" sz="2200" dirty="0" smtClean="0"/>
              <a:t>Programs improved winter fuel assurance by creating </a:t>
            </a:r>
            <a:r>
              <a:rPr lang="en-US" sz="2200" b="1" dirty="0" smtClean="0"/>
              <a:t>an incentive for generators to secure fuel arrangements</a:t>
            </a:r>
            <a:r>
              <a:rPr lang="en-US" sz="2200" dirty="0" smtClean="0"/>
              <a:t> going into the winter while offsetting the risk of carrying unused fuel </a:t>
            </a:r>
          </a:p>
          <a:p>
            <a:pPr lvl="1"/>
            <a:r>
              <a:rPr lang="en-US" dirty="0" smtClean="0"/>
              <a:t>2013/14 program included a prepayment for oil procurement</a:t>
            </a:r>
          </a:p>
          <a:p>
            <a:pPr lvl="1"/>
            <a:r>
              <a:rPr lang="en-US" dirty="0" smtClean="0"/>
              <a:t>2014/15 program included a payment for unused inventory</a:t>
            </a:r>
          </a:p>
          <a:p>
            <a:r>
              <a:rPr lang="en-US" sz="2200" dirty="0" smtClean="0"/>
              <a:t>Resource </a:t>
            </a:r>
            <a:r>
              <a:rPr lang="en-US" sz="2200" b="1" dirty="0" smtClean="0"/>
              <a:t>solutions expanded </a:t>
            </a:r>
            <a:r>
              <a:rPr lang="en-US" sz="2200" dirty="0" smtClean="0"/>
              <a:t>over past two winters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4648200"/>
          <a:ext cx="5562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2705100"/>
              </a:tblGrid>
              <a:tr h="4177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Winter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2013/14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Winter 2014/15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05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Oil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Demand Response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Oil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LNG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Demand Response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5181600" cy="4767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Region experienced historically cold weather (</a:t>
            </a:r>
            <a:r>
              <a:rPr lang="en-US" b="1" dirty="0" smtClean="0"/>
              <a:t>polar vortex</a:t>
            </a:r>
            <a:r>
              <a:rPr lang="en-US" dirty="0" smtClean="0"/>
              <a:t>) </a:t>
            </a:r>
          </a:p>
          <a:p>
            <a:pPr lvl="0"/>
            <a:r>
              <a:rPr lang="en-US" dirty="0" smtClean="0"/>
              <a:t>High natural gas demand combined with pipeline constraints resulted in sustained high natural gas prices</a:t>
            </a:r>
          </a:p>
          <a:p>
            <a:pPr lvl="0"/>
            <a:r>
              <a:rPr lang="en-US" dirty="0" smtClean="0"/>
              <a:t>ISO frequently operated system with </a:t>
            </a:r>
            <a:r>
              <a:rPr lang="en-US" b="1" dirty="0" smtClean="0"/>
              <a:t>little or no gas-fired generation </a:t>
            </a:r>
            <a:r>
              <a:rPr lang="en-US" dirty="0" smtClean="0"/>
              <a:t>and in some cases oil-fired generators were economic</a:t>
            </a:r>
          </a:p>
          <a:p>
            <a:pPr lvl="0"/>
            <a:r>
              <a:rPr lang="en-US" b="1" dirty="0" smtClean="0"/>
              <a:t>2.7 million barrels of oil </a:t>
            </a:r>
            <a:r>
              <a:rPr lang="en-US" dirty="0" smtClean="0"/>
              <a:t>were burned </a:t>
            </a:r>
          </a:p>
          <a:p>
            <a:pPr lvl="0"/>
            <a:r>
              <a:rPr lang="en-US" dirty="0" smtClean="0"/>
              <a:t>Cost to the region was approximately </a:t>
            </a:r>
            <a:r>
              <a:rPr lang="en-US" b="1" dirty="0" smtClean="0"/>
              <a:t>$65 million </a:t>
            </a:r>
            <a:r>
              <a:rPr lang="en-US" dirty="0" smtClean="0"/>
              <a:t>(&lt;2% of wholesale costs)</a:t>
            </a:r>
          </a:p>
          <a:p>
            <a:pPr lvl="0"/>
            <a:r>
              <a:rPr lang="en-US" dirty="0" smtClean="0"/>
              <a:t>Program helped </a:t>
            </a:r>
            <a:r>
              <a:rPr lang="en-US" b="1" dirty="0" smtClean="0"/>
              <a:t>ensure reliability</a:t>
            </a:r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2013/14 Winter Reliability Program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2895600"/>
            <a:ext cx="2286000" cy="163121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For  winter 2013/14 the wholesale cost of electricity totaled about </a:t>
            </a:r>
            <a:r>
              <a:rPr lang="en-US" sz="2000" b="1" dirty="0" smtClean="0">
                <a:solidFill>
                  <a:schemeClr val="bg1"/>
                </a:solidFill>
              </a:rPr>
              <a:t>$5 billion </a:t>
            </a:r>
            <a:r>
              <a:rPr lang="en-US" sz="2000" i="1" dirty="0" smtClean="0">
                <a:solidFill>
                  <a:schemeClr val="bg1"/>
                </a:solidFill>
              </a:rPr>
              <a:t>in New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47800"/>
            <a:ext cx="4343400" cy="47670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High energy prices during the 2013/14 winter </a:t>
            </a:r>
            <a:r>
              <a:rPr lang="en-US" b="1" dirty="0" smtClean="0"/>
              <a:t>attracted LNG </a:t>
            </a:r>
            <a:r>
              <a:rPr lang="en-US" dirty="0" smtClean="0"/>
              <a:t>to the region this past winter  </a:t>
            </a:r>
          </a:p>
          <a:p>
            <a:pPr lvl="0"/>
            <a:r>
              <a:rPr lang="en-US" dirty="0" smtClean="0"/>
              <a:t>Increased LNG injections (that were not part of the winter program) helped </a:t>
            </a:r>
            <a:r>
              <a:rPr lang="en-US" b="1" dirty="0" smtClean="0"/>
              <a:t>supplement constrained pipeline supply from the west</a:t>
            </a:r>
          </a:p>
          <a:p>
            <a:pPr lvl="0"/>
            <a:r>
              <a:rPr lang="en-US" b="1" dirty="0" smtClean="0"/>
              <a:t>2.7 million barrels of oil </a:t>
            </a:r>
            <a:r>
              <a:rPr lang="en-US" dirty="0" smtClean="0"/>
              <a:t>were burned </a:t>
            </a:r>
          </a:p>
          <a:p>
            <a:pPr lvl="0"/>
            <a:r>
              <a:rPr lang="en-US" dirty="0" smtClean="0"/>
              <a:t>Cost to the region was approximately </a:t>
            </a:r>
            <a:r>
              <a:rPr lang="en-US" b="1" dirty="0" smtClean="0"/>
              <a:t>$45 million</a:t>
            </a:r>
          </a:p>
          <a:p>
            <a:r>
              <a:rPr lang="en-US" dirty="0" smtClean="0"/>
              <a:t>Program helped </a:t>
            </a:r>
            <a:r>
              <a:rPr lang="en-US" b="1" dirty="0" smtClean="0"/>
              <a:t>ensure reliability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2014/15 Winter Reliability Program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2192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Monthly Avg. Wholesale Electricity </a:t>
            </a:r>
            <a:r>
              <a:rPr lang="en-US" sz="1600" b="1" dirty="0" smtClean="0">
                <a:solidFill>
                  <a:schemeClr val="accent5"/>
                </a:solidFill>
              </a:rPr>
              <a:t>$/</a:t>
            </a:r>
            <a:r>
              <a:rPr lang="en-US" sz="1600" b="1" dirty="0" err="1" smtClean="0">
                <a:solidFill>
                  <a:schemeClr val="accent5"/>
                </a:solidFill>
              </a:rPr>
              <a:t>MWh</a:t>
            </a:r>
            <a:endParaRPr lang="en-US" sz="1600" b="1" dirty="0" smtClean="0">
              <a:solidFill>
                <a:schemeClr val="accent5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B0F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and Natural Gas Prices </a:t>
            </a:r>
            <a:r>
              <a:rPr lang="en-US" sz="1600" b="1" dirty="0" smtClean="0">
                <a:solidFill>
                  <a:schemeClr val="tx2"/>
                </a:solidFill>
              </a:rPr>
              <a:t>$/</a:t>
            </a:r>
            <a:r>
              <a:rPr lang="en-US" sz="1600" b="1" dirty="0" err="1" smtClean="0">
                <a:solidFill>
                  <a:schemeClr val="tx2"/>
                </a:solidFill>
              </a:rPr>
              <a:t>MMBtu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274320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Winter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2012/13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190500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Winter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2013/14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9" name="Picture 8" descr="raab_ppt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291" y="1676401"/>
            <a:ext cx="4513709" cy="44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57528"/>
            <a:ext cx="4038600" cy="4767072"/>
          </a:xfrm>
        </p:spPr>
        <p:txBody>
          <a:bodyPr/>
          <a:lstStyle/>
          <a:p>
            <a:r>
              <a:rPr lang="en-US" sz="2200" dirty="0" smtClean="0"/>
              <a:t>In early winter program orders, FERC highlighted objectives for overall market design as well as the various winter programs:</a:t>
            </a:r>
          </a:p>
          <a:p>
            <a:pPr lvl="1"/>
            <a:r>
              <a:rPr lang="en-US" dirty="0" smtClean="0"/>
              <a:t>Market-based</a:t>
            </a:r>
          </a:p>
          <a:p>
            <a:pPr lvl="1"/>
            <a:r>
              <a:rPr lang="en-US" dirty="0" smtClean="0"/>
              <a:t>Out-of-market only in</a:t>
            </a:r>
            <a:br>
              <a:rPr lang="en-US" dirty="0" smtClean="0"/>
            </a:br>
            <a:r>
              <a:rPr lang="en-US" dirty="0" smtClean="0"/>
              <a:t>limited circumstances</a:t>
            </a:r>
          </a:p>
          <a:p>
            <a:pPr lvl="1"/>
            <a:r>
              <a:rPr lang="en-US" dirty="0" smtClean="0"/>
              <a:t>Fuel neutral</a:t>
            </a:r>
          </a:p>
          <a:p>
            <a:pPr lvl="1"/>
            <a:r>
              <a:rPr lang="en-US" dirty="0" smtClean="0"/>
              <a:t>Long-term</a:t>
            </a:r>
          </a:p>
          <a:p>
            <a:pPr lvl="1"/>
            <a:r>
              <a:rPr lang="en-US" dirty="0" smtClean="0"/>
              <a:t>Product of stakeholder participation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8" name="Picture 4" descr="http://www.lngworldnews.com/wp-content/uploads/2015/04/FERC-disclaims-jurisdiction-over-Pivotal-LNG-facilities-530x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84750" y="2817019"/>
            <a:ext cx="3365500" cy="22479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FERC Has Articulated Market Design Objectives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800" dirty="0" smtClean="0"/>
              <a:t>NEPOOL and ISO Developed Alternative Proposals for Future Winter Program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3662"/>
            <a:ext cx="8229600" cy="4812688"/>
          </a:xfrm>
        </p:spPr>
        <p:txBody>
          <a:bodyPr>
            <a:normAutofit/>
          </a:bodyPr>
          <a:lstStyle/>
          <a:p>
            <a:r>
              <a:rPr lang="en-US" dirty="0" smtClean="0"/>
              <a:t>FERC, in its order approving the 2014/15 winter program, stated future programs should be a </a:t>
            </a:r>
            <a:r>
              <a:rPr lang="en-US" b="1" dirty="0" smtClean="0"/>
              <a:t>market-based solution</a:t>
            </a:r>
          </a:p>
          <a:p>
            <a:r>
              <a:rPr lang="en-US" dirty="0" smtClean="0"/>
              <a:t>On </a:t>
            </a:r>
            <a:r>
              <a:rPr lang="en-US" b="1" dirty="0"/>
              <a:t>July 15</a:t>
            </a:r>
            <a:r>
              <a:rPr lang="en-US" b="1" dirty="0" smtClean="0"/>
              <a:t>, 2015</a:t>
            </a:r>
            <a:r>
              <a:rPr lang="en-US" dirty="0" smtClean="0"/>
              <a:t>, </a:t>
            </a:r>
            <a:r>
              <a:rPr lang="en-US" dirty="0"/>
              <a:t>the ISO and NEPOOL submitted two alternative sets of market rule changes to establish a winter </a:t>
            </a:r>
            <a:r>
              <a:rPr lang="en-US" dirty="0" smtClean="0"/>
              <a:t>reliability </a:t>
            </a:r>
            <a:r>
              <a:rPr lang="en-US" dirty="0"/>
              <a:t>program for the next three </a:t>
            </a:r>
            <a:r>
              <a:rPr lang="en-US" dirty="0" smtClean="0"/>
              <a:t>winters 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Procedurally, when NEPOOL achieves at least a </a:t>
            </a:r>
            <a:r>
              <a:rPr lang="en-US" dirty="0" smtClean="0"/>
              <a:t>60% </a:t>
            </a:r>
            <a:r>
              <a:rPr lang="en-US" dirty="0"/>
              <a:t>vote on an alternative to an ISO rule change, a </a:t>
            </a:r>
            <a:r>
              <a:rPr lang="en-US" b="1" dirty="0"/>
              <a:t>“jump-ball”</a:t>
            </a:r>
            <a:r>
              <a:rPr lang="en-US" dirty="0"/>
              <a:t> </a:t>
            </a:r>
            <a:r>
              <a:rPr lang="en-US" dirty="0" smtClean="0"/>
              <a:t>scenario </a:t>
            </a:r>
            <a:r>
              <a:rPr lang="en-US" dirty="0"/>
              <a:t>occurs and FERC may choose to adopt either proposal or a combination of the proposals </a:t>
            </a:r>
            <a:endParaRPr lang="en-US" dirty="0" smtClean="0"/>
          </a:p>
          <a:p>
            <a:r>
              <a:rPr lang="en-US" dirty="0" smtClean="0"/>
              <a:t>Both proposals were intended to address </a:t>
            </a:r>
            <a:r>
              <a:rPr lang="en-US" b="1" dirty="0"/>
              <a:t>regional </a:t>
            </a:r>
            <a:r>
              <a:rPr lang="en-US" b="1" dirty="0" smtClean="0"/>
              <a:t>winter reliability </a:t>
            </a:r>
            <a:r>
              <a:rPr lang="en-US" b="1" dirty="0"/>
              <a:t>challenges</a:t>
            </a:r>
            <a:r>
              <a:rPr lang="en-US" dirty="0"/>
              <a:t> created by New England’s increased reliance on natural </a:t>
            </a:r>
            <a:r>
              <a:rPr lang="en-US" dirty="0" smtClean="0"/>
              <a:t>gas-fired </a:t>
            </a:r>
            <a:r>
              <a:rPr lang="en-US" dirty="0"/>
              <a:t>generation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87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800" dirty="0" smtClean="0"/>
              <a:t>There Are Similarities Between the Proposals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1762"/>
            <a:ext cx="8153400" cy="481268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NEPOOL’s </a:t>
            </a:r>
            <a:r>
              <a:rPr lang="en-US" b="1" dirty="0"/>
              <a:t>proposal </a:t>
            </a:r>
            <a:r>
              <a:rPr lang="en-US" dirty="0" smtClean="0"/>
              <a:t>was </a:t>
            </a:r>
            <a:r>
              <a:rPr lang="en-US" dirty="0"/>
              <a:t>based on the design of last winter’s (</a:t>
            </a:r>
            <a:r>
              <a:rPr lang="en-US" dirty="0" smtClean="0"/>
              <a:t>2014/15</a:t>
            </a:r>
            <a:r>
              <a:rPr lang="en-US" dirty="0"/>
              <a:t>) </a:t>
            </a:r>
            <a:r>
              <a:rPr lang="en-US" dirty="0" smtClean="0"/>
              <a:t>program, </a:t>
            </a:r>
            <a:r>
              <a:rPr lang="en-US" dirty="0"/>
              <a:t>which provided compensation for: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sz="1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Carrying costs of fuel oil that was unused at the end of the winter;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Unused </a:t>
            </a:r>
            <a:r>
              <a:rPr lang="en-US" sz="2200" dirty="0"/>
              <a:t>liquefied natural gas contract volumes; </a:t>
            </a:r>
            <a:r>
              <a:rPr lang="en-US" sz="2200" dirty="0" smtClean="0"/>
              <a:t>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S</a:t>
            </a:r>
            <a:r>
              <a:rPr lang="en-US" sz="2200" dirty="0" smtClean="0"/>
              <a:t>upplemental </a:t>
            </a:r>
            <a:r>
              <a:rPr lang="en-US" sz="2200" dirty="0"/>
              <a:t>demand </a:t>
            </a:r>
            <a:r>
              <a:rPr lang="en-US" sz="2200" dirty="0" smtClean="0"/>
              <a:t>response</a:t>
            </a:r>
            <a:endParaRPr lang="en-US" sz="2200" dirty="0"/>
          </a:p>
          <a:p>
            <a:r>
              <a:rPr lang="en-US" dirty="0" smtClean="0"/>
              <a:t>The </a:t>
            </a:r>
            <a:r>
              <a:rPr lang="en-US" b="1" dirty="0"/>
              <a:t>ISO’s proposal </a:t>
            </a:r>
            <a:r>
              <a:rPr lang="en-US" dirty="0" smtClean="0"/>
              <a:t>shared </a:t>
            </a:r>
            <a:r>
              <a:rPr lang="en-US" dirty="0"/>
              <a:t>the first two design features of NEPOOL’s proposal, but also </a:t>
            </a:r>
            <a:r>
              <a:rPr lang="en-US" dirty="0" smtClean="0"/>
              <a:t>provided </a:t>
            </a:r>
            <a:r>
              <a:rPr lang="en-US" dirty="0"/>
              <a:t>compensation for any generator that is supplied by on-site </a:t>
            </a:r>
            <a:r>
              <a:rPr lang="en-US" dirty="0" smtClean="0"/>
              <a:t>fuel</a:t>
            </a:r>
            <a:endParaRPr lang="en-US" dirty="0"/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Any </a:t>
            </a:r>
            <a:r>
              <a:rPr lang="en-US" sz="2200" dirty="0"/>
              <a:t>assets that are </a:t>
            </a:r>
            <a:r>
              <a:rPr lang="en-US" sz="2200" b="1" dirty="0"/>
              <a:t>supplied by on-site fuel </a:t>
            </a:r>
            <a:r>
              <a:rPr lang="en-US" sz="2200" dirty="0" smtClean="0"/>
              <a:t>could participate, including, </a:t>
            </a:r>
            <a:r>
              <a:rPr lang="en-US" sz="2200" dirty="0"/>
              <a:t>for example, nuclear units (fueled by uranium), coal-fired units, biomass resources, and units fueled by water, including pumped storage </a:t>
            </a:r>
            <a:r>
              <a:rPr lang="en-US" sz="2200" dirty="0" smtClean="0"/>
              <a:t>facilities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7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1895</TotalTime>
  <Words>877</Words>
  <Application>Microsoft Office PowerPoint</Application>
  <PresentationFormat>On-screen Show (4:3)</PresentationFormat>
  <Paragraphs>112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ISO-PPT-Template-Public</vt:lpstr>
      <vt:lpstr>blank</vt:lpstr>
      <vt:lpstr>Slide 1</vt:lpstr>
      <vt:lpstr>For More than a Decade, the ISO Has Identified Winter Reliability Challenges</vt:lpstr>
      <vt:lpstr>Winter Programs Are Needed Until Long-term Market Solutions Are in Effect</vt:lpstr>
      <vt:lpstr>Past Two Winter Programs Provided a Stop-Gap Solution</vt:lpstr>
      <vt:lpstr>2013/14 Winter Reliability Program</vt:lpstr>
      <vt:lpstr>2014/15 Winter Reliability Program</vt:lpstr>
      <vt:lpstr>FERC Has Articulated Market Design Objectives</vt:lpstr>
      <vt:lpstr>NEPOOL and ISO Developed Alternative Proposals for Future Winter Program </vt:lpstr>
      <vt:lpstr>There Are Similarities Between the Proposals</vt:lpstr>
      <vt:lpstr>ISO’s Proposal Would Have Made More Resources Eligible to Participate than NEPOOL’s Proposal</vt:lpstr>
      <vt:lpstr>Order and Implications</vt:lpstr>
      <vt:lpstr>Deadline for Winter Program Resource Participation Request Forms is Coming Soon</vt:lpstr>
    </vt:vector>
  </TitlesOfParts>
  <Company>ISO New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mnuara</dc:creator>
  <cp:lastModifiedBy> sr</cp:lastModifiedBy>
  <cp:revision>97</cp:revision>
  <cp:lastPrinted>2015-08-14T19:11:30Z</cp:lastPrinted>
  <dcterms:created xsi:type="dcterms:W3CDTF">2015-08-06T15:09:07Z</dcterms:created>
  <dcterms:modified xsi:type="dcterms:W3CDTF">2015-09-22T17:03:03Z</dcterms:modified>
</cp:coreProperties>
</file>