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5" r:id="rId4"/>
    <p:sldId id="279" r:id="rId5"/>
    <p:sldId id="283" r:id="rId6"/>
    <p:sldId id="282" r:id="rId7"/>
    <p:sldId id="285" r:id="rId8"/>
    <p:sldId id="280" r:id="rId9"/>
    <p:sldId id="262" r:id="rId10"/>
    <p:sldId id="272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2" userDrawn="1">
          <p15:clr>
            <a:srgbClr val="A4A3A4"/>
          </p15:clr>
        </p15:guide>
        <p15:guide id="2" pos="2256" userDrawn="1">
          <p15:clr>
            <a:srgbClr val="A4A3A4"/>
          </p15:clr>
        </p15:guide>
        <p15:guide id="3" orient="horz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FF00"/>
    <a:srgbClr val="77EE00"/>
    <a:srgbClr val="60C000"/>
    <a:srgbClr val="0D36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366" y="-96"/>
      </p:cViewPr>
      <p:guideLst>
        <p:guide orient="horz" pos="912"/>
        <p:guide orient="horz" pos="3240"/>
        <p:guide pos="22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BCEE-7BF7-4E16-99C0-B5B55561EBB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4616E-26AC-4D89-939F-0494D3C8A1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202B6D-A567-47EC-8105-1817C2101E6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70D0A56-5211-49FB-9390-8FF585739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16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313" y="4304133"/>
            <a:ext cx="5021693" cy="530334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3084" y="2277374"/>
            <a:ext cx="5010150" cy="1862668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636559" y="4127742"/>
            <a:ext cx="2743200" cy="129856"/>
            <a:chOff x="1629526" y="4127742"/>
            <a:chExt cx="2743200" cy="12985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1629526" y="4127742"/>
              <a:ext cx="2743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sosceles Triangle 10"/>
            <p:cNvSpPr/>
            <p:nvPr userDrawn="1"/>
          </p:nvSpPr>
          <p:spPr>
            <a:xfrm flipV="1">
              <a:off x="2906236" y="4136828"/>
              <a:ext cx="189781" cy="12077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5715000" y="0"/>
            <a:ext cx="3429000" cy="68580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00059" y="5613400"/>
            <a:ext cx="2616200" cy="804863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3307" y="664234"/>
            <a:ext cx="2119631" cy="14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494579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360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A9A7-5185-4D02-AD96-53362F018E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4" y="0"/>
            <a:ext cx="213359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35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06D-2766-4174-90F8-AF06EA582588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42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NYSSG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90000"/>
              <a:defRPr/>
            </a:lvl2pPr>
            <a:lvl3pPr>
              <a:buSzPct val="90000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F834-6282-40B5-9674-CCDFBDB1F82C}" type="datetime1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533" y="5649439"/>
            <a:ext cx="1185334" cy="82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606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 Spac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533" y="5649439"/>
            <a:ext cx="1185334" cy="8297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F834-6282-40B5-9674-CCDFBDB1F82C}" type="datetime1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243" y="5845354"/>
            <a:ext cx="1224958" cy="46231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 flipV="1">
            <a:off x="1515534" y="5757333"/>
            <a:ext cx="0" cy="639234"/>
          </a:xfrm>
          <a:prstGeom prst="line">
            <a:avLst/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600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with Logo Spac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94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 with Logo Spacc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22" y="1701933"/>
            <a:ext cx="8610600" cy="106997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30495" y="2649671"/>
            <a:ext cx="8284054" cy="129856"/>
            <a:chOff x="459113" y="2649671"/>
            <a:chExt cx="8284054" cy="129856"/>
          </a:xfrm>
        </p:grpSpPr>
        <p:cxnSp>
          <p:nvCxnSpPr>
            <p:cNvPr id="4" name="Straight Connector 3"/>
            <p:cNvCxnSpPr/>
            <p:nvPr userDrawn="1"/>
          </p:nvCxnSpPr>
          <p:spPr>
            <a:xfrm>
              <a:off x="459113" y="2649671"/>
              <a:ext cx="8284054" cy="0"/>
            </a:xfrm>
            <a:prstGeom prst="line">
              <a:avLst/>
            </a:prstGeom>
            <a:ln w="12700">
              <a:solidFill>
                <a:srgbClr val="7D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Isosceles Triangle 4"/>
            <p:cNvSpPr/>
            <p:nvPr userDrawn="1"/>
          </p:nvSpPr>
          <p:spPr>
            <a:xfrm flipV="1">
              <a:off x="4506250" y="2658757"/>
              <a:ext cx="189781" cy="120770"/>
            </a:xfrm>
            <a:prstGeom prst="triangle">
              <a:avLst/>
            </a:prstGeom>
            <a:solidFill>
              <a:srgbClr val="7D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2"/>
          <p:cNvSpPr>
            <a:spLocks noGrp="1"/>
          </p:cNvSpPr>
          <p:nvPr userDrawn="1">
            <p:ph idx="1"/>
          </p:nvPr>
        </p:nvSpPr>
        <p:spPr>
          <a:xfrm>
            <a:off x="585767" y="3044622"/>
            <a:ext cx="7973511" cy="2053471"/>
          </a:xfrm>
        </p:spPr>
        <p:txBody>
          <a:bodyPr/>
          <a:lstStyle>
            <a:lvl1pPr marL="0" indent="0" algn="ctr">
              <a:buSzPct val="80000"/>
              <a:buFont typeface="Wingdings 3" panose="05040102010807070707" pitchFamily="18" charset="2"/>
              <a:buNone/>
              <a:defRPr>
                <a:solidFill>
                  <a:schemeClr val="tx1"/>
                </a:solidFill>
              </a:defRPr>
            </a:lvl1pPr>
            <a:lvl2pPr marL="36576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68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8639-1236-42FA-AA3F-E6F26EB834B4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17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6CF8-877F-468C-9B06-CCF42EE9C340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96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E217-F593-41E9-9C68-E9375B8FA95A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17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0783" y="111127"/>
            <a:ext cx="8405284" cy="10699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782" y="1353608"/>
            <a:ext cx="83968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8031-4DD6-4911-A1AB-FE3D1B1D12A5}" type="datetime1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9530" y="6340478"/>
            <a:ext cx="431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1973-FBF5-4F69-BD49-B76B773CA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519689" y="6629401"/>
            <a:ext cx="4114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643907" y="6626871"/>
            <a:ext cx="163045" cy="8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990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75" r:id="rId6"/>
    <p:sldLayoutId id="2147483666" r:id="rId7"/>
    <p:sldLayoutId id="2147483667" r:id="rId8"/>
    <p:sldLayoutId id="2147483669" r:id="rId9"/>
    <p:sldLayoutId id="2147483676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D3692"/>
          </a:solidFill>
          <a:latin typeface="+mn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000"/>
        </a:spcBef>
        <a:buClr>
          <a:srgbClr val="7DFF00"/>
        </a:buClr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lnSpc>
          <a:spcPct val="90000"/>
        </a:lnSpc>
        <a:spcBef>
          <a:spcPts val="500"/>
        </a:spcBef>
        <a:buClr>
          <a:srgbClr val="0D3692"/>
        </a:buClr>
        <a:buSzPct val="100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" userDrawn="1">
          <p15:clr>
            <a:srgbClr val="F26B43"/>
          </p15:clr>
        </p15:guide>
        <p15:guide id="2" orient="horz" pos="576" userDrawn="1">
          <p15:clr>
            <a:srgbClr val="F26B43"/>
          </p15:clr>
        </p15:guide>
        <p15:guide id="3" pos="5616" userDrawn="1">
          <p15:clr>
            <a:srgbClr val="F26B43"/>
          </p15:clr>
        </p15:guide>
        <p15:guide id="4" orient="horz" pos="4176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pos="192" userDrawn="1">
          <p15:clr>
            <a:srgbClr val="F26B43"/>
          </p15:clr>
        </p15:guide>
        <p15:guide id="7" orient="horz" pos="3984" userDrawn="1">
          <p15:clr>
            <a:srgbClr val="F26B43"/>
          </p15:clr>
        </p15:guide>
        <p15:guide id="8" orient="horz" pos="37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emf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jpe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jpeg"/><Relationship Id="rId9" Type="http://schemas.openxmlformats.org/officeDocument/2006/relationships/image" Target="../media/image16.png"/><Relationship Id="rId1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7313" y="4304133"/>
            <a:ext cx="5021693" cy="665800"/>
          </a:xfrm>
        </p:spPr>
        <p:txBody>
          <a:bodyPr>
            <a:normAutofit/>
          </a:bodyPr>
          <a:lstStyle/>
          <a:p>
            <a:r>
              <a:rPr lang="en-US" dirty="0"/>
              <a:t>New England Electricity Restructuring Roundtable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February 26,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084" y="2277374"/>
            <a:ext cx="5010150" cy="1764787"/>
          </a:xfrm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dirty="0"/>
              <a:t>New Technologies, Practices, </a:t>
            </a:r>
            <a:r>
              <a:rPr lang="en-US" sz="3600" dirty="0" smtClean="0"/>
              <a:t>and Policies </a:t>
            </a:r>
            <a:r>
              <a:rPr lang="en-US" sz="3600" dirty="0"/>
              <a:t>to Transform Retail Energy Markets 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/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44318" y="5613400"/>
            <a:ext cx="3127682" cy="804863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James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T. Gallagher, Executive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Director</a:t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New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York State Smart Grid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Consortium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65800" y="6642556"/>
            <a:ext cx="27516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 smtClean="0">
                <a:solidFill>
                  <a:schemeClr val="bg1"/>
                </a:solidFill>
              </a:rPr>
              <a:t>Daniel </a:t>
            </a:r>
            <a:r>
              <a:rPr lang="nl-NL" sz="700" dirty="0">
                <a:solidFill>
                  <a:schemeClr val="bg1"/>
                </a:solidFill>
              </a:rPr>
              <a:t>Schwen</a:t>
            </a:r>
            <a:r>
              <a:rPr lang="en-US" sz="700" dirty="0" smtClean="0">
                <a:solidFill>
                  <a:schemeClr val="bg1"/>
                </a:solidFill>
              </a:rPr>
              <a:t>, CC </a:t>
            </a:r>
            <a:r>
              <a:rPr lang="en-US" sz="700" dirty="0">
                <a:solidFill>
                  <a:schemeClr val="bg1"/>
                </a:solidFill>
              </a:rPr>
              <a:t>Attribution-Share Alike 2.0 Generic </a:t>
            </a:r>
            <a:r>
              <a:rPr lang="en-US" sz="700" dirty="0" smtClean="0">
                <a:solidFill>
                  <a:schemeClr val="bg1"/>
                </a:solidFill>
              </a:rPr>
              <a:t>License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2200" y="6340475"/>
            <a:ext cx="431800" cy="365125"/>
          </a:xfrm>
        </p:spPr>
        <p:txBody>
          <a:bodyPr/>
          <a:lstStyle/>
          <a:p>
            <a:fld id="{E25E1973-FBF5-4F69-BD49-B76B773CABA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96504" y="2439988"/>
            <a:ext cx="5759450" cy="3605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DFF00"/>
              </a:buClr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D3692"/>
              </a:buClr>
              <a:buSzPct val="70000"/>
              <a:buFont typeface="Wingdings 3" panose="05040102010807070707" pitchFamily="18" charset="2"/>
              <a:buChar char="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dirty="0" smtClean="0"/>
              <a:t>New York State Smart Grid Consortium</a:t>
            </a:r>
            <a:br>
              <a:rPr lang="en-US" dirty="0" smtClean="0"/>
            </a:br>
            <a:r>
              <a:rPr lang="en-US" dirty="0" smtClean="0"/>
              <a:t>387 Park Avenue South</a:t>
            </a:r>
            <a:br>
              <a:rPr lang="en-US" dirty="0" smtClean="0"/>
            </a:br>
            <a:r>
              <a:rPr lang="en-US" dirty="0" smtClean="0"/>
              <a:t>3rd Floor</a:t>
            </a:r>
            <a:br>
              <a:rPr lang="en-US" dirty="0" smtClean="0"/>
            </a:br>
            <a:r>
              <a:rPr lang="en-US" dirty="0" smtClean="0"/>
              <a:t>New York, NY 10016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James T. Gallagher, Executive Director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jgallagher@nyssmartgrid.com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www.nyssmartgrid.com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www.newyorkREVworkinggroups.com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5108" y="2249013"/>
            <a:ext cx="2225982" cy="3815885"/>
            <a:chOff x="245533" y="5649439"/>
            <a:chExt cx="1243931" cy="213240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5533" y="5649439"/>
              <a:ext cx="1185334" cy="829734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489464" y="5757333"/>
              <a:ext cx="0" cy="2024514"/>
            </a:xfrm>
            <a:prstGeom prst="line">
              <a:avLst/>
            </a:prstGeom>
            <a:ln w="95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17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1521"/>
          <a:stretch>
            <a:fillRect/>
          </a:stretch>
        </p:blipFill>
        <p:spPr bwMode="auto">
          <a:xfrm>
            <a:off x="4475163" y="3238500"/>
            <a:ext cx="22304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56250" y="4076700"/>
            <a:ext cx="297815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http://portal.ku.edu.tr/~systemslab/hs/homepage_files/logo_ibm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23925" y="1409700"/>
            <a:ext cx="12858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22029" y="4846637"/>
            <a:ext cx="117404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54712" y="2654300"/>
            <a:ext cx="265048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5800" y="3568700"/>
            <a:ext cx="22129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2000" y="2298700"/>
            <a:ext cx="1865313" cy="38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971800" y="3086100"/>
            <a:ext cx="1123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95600" y="2247900"/>
            <a:ext cx="15446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19400" y="1409700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477000" y="2400300"/>
            <a:ext cx="1974850" cy="882650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747000" y="1181100"/>
            <a:ext cx="1086612" cy="11948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55308" y="4838700"/>
            <a:ext cx="1802892" cy="5974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604000" y="1257300"/>
            <a:ext cx="875897" cy="12388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89911" y="1493411"/>
            <a:ext cx="1600940" cy="525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29154" b="27270"/>
          <a:stretch/>
        </p:blipFill>
        <p:spPr>
          <a:xfrm>
            <a:off x="7162800" y="3467100"/>
            <a:ext cx="1295400" cy="564477"/>
          </a:xfrm>
          <a:prstGeom prst="rect">
            <a:avLst/>
          </a:prstGeom>
        </p:spPr>
      </p:pic>
      <p:pic>
        <p:nvPicPr>
          <p:cNvPr id="24" name="Picture 23" descr="Screen Shot 2015-03-04 at 6.32.01 PM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95447" y="2310668"/>
            <a:ext cx="1219200" cy="508732"/>
          </a:xfrm>
          <a:prstGeom prst="rect">
            <a:avLst/>
          </a:prstGeom>
        </p:spPr>
      </p:pic>
      <p:pic>
        <p:nvPicPr>
          <p:cNvPr id="25" name="Picture 24" descr="Screen Shot 2015-03-04 at 6.30.28 PM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42993" y="4197115"/>
            <a:ext cx="2209800" cy="4680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4484055"/>
            <a:ext cx="1547625" cy="944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2993" y="4775340"/>
            <a:ext cx="895350" cy="80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8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Smart Grid Consortium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Unique Public-Private </a:t>
            </a:r>
            <a:r>
              <a:rPr lang="en-US" sz="2800" dirty="0" smtClean="0">
                <a:solidFill>
                  <a:schemeClr val="tx2"/>
                </a:solidFill>
              </a:rPr>
              <a:t>Partnership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Promotes broad statewide implementation of a safe, secure, and reliable smart grid</a:t>
            </a:r>
          </a:p>
          <a:p>
            <a:r>
              <a:rPr lang="en-US" sz="2800" dirty="0">
                <a:solidFill>
                  <a:schemeClr val="tx1"/>
                </a:solidFill>
              </a:rPr>
              <a:t>Members include world’s leading utilities, technology providers, policy makers and research institutions </a:t>
            </a:r>
          </a:p>
          <a:p>
            <a:r>
              <a:rPr lang="en-US" sz="2800" dirty="0">
                <a:solidFill>
                  <a:schemeClr val="tx1"/>
                </a:solidFill>
              </a:rPr>
              <a:t>Established in 2009 as a not-for-profit corporation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Only organization of its kind in the </a:t>
            </a:r>
            <a:r>
              <a:rPr lang="en-US" sz="2800" dirty="0" smtClean="0">
                <a:solidFill>
                  <a:schemeClr val="tx1"/>
                </a:solidFill>
              </a:rPr>
              <a:t>US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 Reforming the Energy Vision (REV)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353608"/>
            <a:ext cx="83114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Fundamental </a:t>
            </a:r>
            <a:r>
              <a:rPr lang="en-US" sz="2800" dirty="0" smtClean="0">
                <a:solidFill>
                  <a:schemeClr val="tx2"/>
                </a:solidFill>
              </a:rPr>
              <a:t>Changes </a:t>
            </a:r>
            <a:r>
              <a:rPr lang="en-US" sz="2800" dirty="0">
                <a:solidFill>
                  <a:schemeClr val="tx2"/>
                </a:solidFill>
              </a:rPr>
              <a:t>in </a:t>
            </a:r>
            <a:r>
              <a:rPr lang="en-US" sz="2800" dirty="0" smtClean="0">
                <a:solidFill>
                  <a:schemeClr val="tx2"/>
                </a:solidFill>
              </a:rPr>
              <a:t>Distribution Service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/>
              <a:t>Align utility </a:t>
            </a:r>
            <a:r>
              <a:rPr lang="en-US" sz="2800" dirty="0"/>
              <a:t>practices and regulation with technological advances in information management, pricing, power generation and distribution  </a:t>
            </a:r>
          </a:p>
          <a:p>
            <a:r>
              <a:rPr lang="en-US" sz="2800" dirty="0"/>
              <a:t>Improve system efficiency, empower customer choice, and encourage greater penetration of clean generation and energy efficient technologies and practices. Must be customer centric!</a:t>
            </a:r>
          </a:p>
          <a:p>
            <a:r>
              <a:rPr lang="en-US" sz="2800" dirty="0" smtClean="0"/>
              <a:t>Introduce new </a:t>
            </a:r>
            <a:r>
              <a:rPr lang="en-US" sz="2800" dirty="0"/>
              <a:t>business models  (reduce risk, new capital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7709" r="-57709"/>
          <a:stretch>
            <a:fillRect/>
          </a:stretch>
        </p:blipFill>
        <p:spPr>
          <a:xfrm>
            <a:off x="340782" y="390770"/>
            <a:ext cx="8396817" cy="627184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08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</a:t>
            </a:r>
            <a:r>
              <a:rPr lang="en-US" dirty="0"/>
              <a:t> </a:t>
            </a:r>
            <a:r>
              <a:rPr lang="en-US" dirty="0" smtClean="0"/>
              <a:t>– Distribution System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353608"/>
            <a:ext cx="83114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Overview of DSP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Design and operate distribution system that integrates DERs as major means of meeting system and customer needs </a:t>
            </a:r>
          </a:p>
          <a:p>
            <a:r>
              <a:rPr lang="en-US" dirty="0"/>
              <a:t>Optimize operations by balancing production and load in real time – at the local level</a:t>
            </a:r>
          </a:p>
          <a:p>
            <a:r>
              <a:rPr lang="en-US" dirty="0"/>
              <a:t>Monetize system &amp; social values </a:t>
            </a:r>
          </a:p>
          <a:p>
            <a:r>
              <a:rPr lang="en-US" dirty="0"/>
              <a:t>Use market based means where appropriate, leverage outside capital</a:t>
            </a:r>
          </a:p>
          <a:p>
            <a:r>
              <a:rPr lang="en-US" dirty="0"/>
              <a:t>Coordinate interactions among customers, the distribution system and energy service companies (DSP markets and NYISO)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06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62432"/>
            <a:ext cx="6394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D3692"/>
                </a:solidFill>
              </a:rPr>
              <a:t>REV Market </a:t>
            </a:r>
            <a:r>
              <a:rPr lang="en-US" sz="3600" dirty="0">
                <a:solidFill>
                  <a:srgbClr val="0D3692"/>
                </a:solidFill>
              </a:rPr>
              <a:t>Design &amp; Platform Technology </a:t>
            </a:r>
            <a:r>
              <a:rPr lang="en-US" sz="3600" dirty="0" smtClean="0">
                <a:solidFill>
                  <a:srgbClr val="0D3692"/>
                </a:solidFill>
              </a:rPr>
              <a:t>Groups (MDPT)</a:t>
            </a:r>
            <a:endParaRPr lang="en-US" sz="3600" dirty="0">
              <a:solidFill>
                <a:srgbClr val="0D369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1" y="2209800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1F497D"/>
                </a:solidFill>
              </a:rPr>
              <a:t>Purpose</a:t>
            </a:r>
          </a:p>
          <a:p>
            <a:r>
              <a:rPr lang="en-US" sz="2400" dirty="0" smtClean="0"/>
              <a:t>Provide guidance </a:t>
            </a:r>
            <a:r>
              <a:rPr lang="en-US" sz="2400" dirty="0"/>
              <a:t>for utility </a:t>
            </a:r>
            <a:r>
              <a:rPr lang="en-US" sz="2400" dirty="0" smtClean="0"/>
              <a:t>5 year Distributed </a:t>
            </a:r>
            <a:r>
              <a:rPr lang="en-US" sz="2400" dirty="0"/>
              <a:t>System Implementation Plans (DSIPs) on near- and mid-term market design and platform technology </a:t>
            </a:r>
            <a:r>
              <a:rPr lang="en-US" sz="2400" dirty="0" smtClean="0"/>
              <a:t>issues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1F497D"/>
                </a:solidFill>
              </a:rPr>
              <a:t>Process</a:t>
            </a:r>
            <a:endParaRPr lang="en-US" sz="2400" dirty="0">
              <a:solidFill>
                <a:srgbClr val="1F497D"/>
              </a:solidFill>
            </a:endParaRPr>
          </a:p>
          <a:p>
            <a:pPr marL="404813" indent="-290513">
              <a:spcAft>
                <a:spcPts val="400"/>
              </a:spcAft>
              <a:buClr>
                <a:srgbClr val="89CC40"/>
              </a:buClr>
              <a:buSzPct val="70000"/>
              <a:buFont typeface="Wingdings" panose="05000000000000000000" pitchFamily="2" charset="2"/>
              <a:buChar char="®"/>
            </a:pPr>
            <a:r>
              <a:rPr lang="en-US" sz="2400" dirty="0"/>
              <a:t>Two working groups: Market Design and Platform Technology</a:t>
            </a:r>
          </a:p>
          <a:p>
            <a:pPr marL="404813" indent="-290513">
              <a:spcAft>
                <a:spcPts val="400"/>
              </a:spcAft>
              <a:buClr>
                <a:srgbClr val="89CC40"/>
              </a:buClr>
              <a:buSzPct val="70000"/>
              <a:buFont typeface="Wingdings" panose="05000000000000000000" pitchFamily="2" charset="2"/>
              <a:buChar char="®"/>
            </a:pPr>
            <a:r>
              <a:rPr lang="en-US" sz="2400" dirty="0"/>
              <a:t>Final Report issued August 17, 2015</a:t>
            </a:r>
          </a:p>
          <a:p>
            <a:pPr marL="404813" indent="-290513">
              <a:spcAft>
                <a:spcPts val="400"/>
              </a:spcAft>
              <a:buClr>
                <a:srgbClr val="89CC40"/>
              </a:buClr>
              <a:buSzPct val="70000"/>
              <a:buFont typeface="Wingdings" panose="05000000000000000000" pitchFamily="2" charset="2"/>
              <a:buChar char="®"/>
            </a:pPr>
            <a:r>
              <a:rPr lang="en-US" sz="2400" dirty="0"/>
              <a:t>Expert Advisory Group</a:t>
            </a:r>
          </a:p>
          <a:p>
            <a:pPr marL="404813" indent="-290513">
              <a:spcAft>
                <a:spcPts val="400"/>
              </a:spcAft>
              <a:buClr>
                <a:srgbClr val="89CC40"/>
              </a:buClr>
              <a:buSzPct val="70000"/>
              <a:buFont typeface="Wingdings" panose="05000000000000000000" pitchFamily="2" charset="2"/>
              <a:buChar char="®"/>
            </a:pPr>
            <a:r>
              <a:rPr lang="en-US" sz="2400" dirty="0"/>
              <a:t>Co-led by NYS Smart Grid Consortium, NYPSC and RMI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A9A7-5185-4D02-AD96-53362F018E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9067" y="11697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1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MDTP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Final Report: Key Functions and Capabilities of DSP</a:t>
            </a:r>
          </a:p>
          <a:p>
            <a:r>
              <a:rPr lang="en-US" sz="2800" dirty="0"/>
              <a:t>Enhance Distribution Planning </a:t>
            </a:r>
          </a:p>
          <a:p>
            <a:r>
              <a:rPr lang="en-US" sz="2800" dirty="0"/>
              <a:t>Expand Distribution Grid Operations</a:t>
            </a:r>
          </a:p>
          <a:p>
            <a:r>
              <a:rPr lang="en-US" sz="2800" dirty="0"/>
              <a:t>Develop and Implement Market Operations</a:t>
            </a:r>
          </a:p>
          <a:p>
            <a:r>
              <a:rPr lang="en-US" sz="2800" dirty="0"/>
              <a:t>Ensure Data Availability</a:t>
            </a:r>
          </a:p>
          <a:p>
            <a:r>
              <a:rPr lang="en-US" sz="2800" dirty="0"/>
              <a:t>Necessary Platform </a:t>
            </a:r>
            <a:r>
              <a:rPr lang="en-US" sz="2800" dirty="0" smtClean="0"/>
              <a:t>and Customer Technologies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1973-FBF5-4F69-BD49-B76B773CABA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74800" y="5844362"/>
            <a:ext cx="1879600" cy="47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37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 Deployment </a:t>
            </a:r>
            <a:r>
              <a:rPr lang="en-US" dirty="0" smtClean="0"/>
              <a:t>--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Con Edison AMI Business Plan October 2015</a:t>
            </a:r>
          </a:p>
          <a:p>
            <a:r>
              <a:rPr lang="en-US" dirty="0"/>
              <a:t>4.7 million meters </a:t>
            </a:r>
            <a:r>
              <a:rPr lang="en-US" dirty="0" smtClean="0"/>
              <a:t>- gas </a:t>
            </a:r>
            <a:r>
              <a:rPr lang="en-US" dirty="0"/>
              <a:t>and electric </a:t>
            </a:r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Complete communications and IT work in 2016 (approved)</a:t>
            </a:r>
          </a:p>
          <a:p>
            <a:pPr lvl="1"/>
            <a:r>
              <a:rPr lang="en-US" dirty="0" smtClean="0"/>
              <a:t>Deploy meters 2017 to 2022 (pending approval)</a:t>
            </a:r>
          </a:p>
          <a:p>
            <a:pPr lvl="1"/>
            <a:r>
              <a:rPr lang="en-US" dirty="0" smtClean="0"/>
              <a:t>5000 meters per day installation rate </a:t>
            </a:r>
          </a:p>
          <a:p>
            <a:r>
              <a:rPr lang="en-US" dirty="0" smtClean="0"/>
              <a:t>$</a:t>
            </a:r>
            <a:r>
              <a:rPr lang="en-US" dirty="0"/>
              <a:t>1.3 </a:t>
            </a:r>
            <a:r>
              <a:rPr lang="en-US" dirty="0" smtClean="0"/>
              <a:t>billion</a:t>
            </a:r>
          </a:p>
          <a:p>
            <a:pPr lvl="1"/>
            <a:r>
              <a:rPr lang="en-US" dirty="0" smtClean="0"/>
              <a:t>Biggest </a:t>
            </a:r>
            <a:r>
              <a:rPr lang="en-US" dirty="0"/>
              <a:t>project in Con Edison’s 190-year </a:t>
            </a:r>
            <a:r>
              <a:rPr lang="en-US" dirty="0" smtClean="0"/>
              <a:t>history</a:t>
            </a:r>
          </a:p>
          <a:p>
            <a:pPr lvl="1"/>
            <a:r>
              <a:rPr lang="en-US" dirty="0"/>
              <a:t>1.5 billion data points </a:t>
            </a:r>
            <a:r>
              <a:rPr lang="en-US" dirty="0" smtClean="0"/>
              <a:t>daily</a:t>
            </a:r>
          </a:p>
          <a:p>
            <a:r>
              <a:rPr lang="en-US" dirty="0" smtClean="0"/>
              <a:t>AMI for residential sector has positive 20 year NPV</a:t>
            </a:r>
          </a:p>
          <a:p>
            <a:r>
              <a:rPr lang="en-US" dirty="0" smtClean="0"/>
              <a:t>“We don’t think REV can happen without this Project- Con 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9530" y="6360016"/>
            <a:ext cx="431799" cy="365125"/>
          </a:xfrm>
        </p:spPr>
        <p:txBody>
          <a:bodyPr/>
          <a:lstStyle/>
          <a:p>
            <a:fld id="{E25E1973-FBF5-4F69-BD49-B76B773CABA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74800" y="5844362"/>
            <a:ext cx="1879600" cy="4760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24923" y="6252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14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SSGC Theme">
  <a:themeElements>
    <a:clrScheme name="NYSmartGrid">
      <a:dk1>
        <a:sysClr val="windowText" lastClr="000000"/>
      </a:dk1>
      <a:lt1>
        <a:sysClr val="window" lastClr="FFFFFF"/>
      </a:lt1>
      <a:dk2>
        <a:srgbClr val="0D3692"/>
      </a:dk2>
      <a:lt2>
        <a:srgbClr val="E7E6E6"/>
      </a:lt2>
      <a:accent1>
        <a:srgbClr val="7DFF00"/>
      </a:accent1>
      <a:accent2>
        <a:srgbClr val="FF9933"/>
      </a:accent2>
      <a:accent3>
        <a:srgbClr val="A5A5A5"/>
      </a:accent3>
      <a:accent4>
        <a:srgbClr val="FFCA2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YSSGC_Standard_Template.pptx" id="{5BD77F6D-E48F-44DE-AC5A-5065210DFE20}" vid="{180EE886-163A-429C-9EA0-10F3881B9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353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NYSSGC Theme</vt:lpstr>
      <vt:lpstr>New Technologies, Practices, and Policies to Transform Retail Energy Markets </vt:lpstr>
      <vt:lpstr>Consortium Members</vt:lpstr>
      <vt:lpstr>NYS Smart Grid Consortium Overview</vt:lpstr>
      <vt:lpstr>NY Reforming the Energy Vision (REV)</vt:lpstr>
      <vt:lpstr>Slide 5</vt:lpstr>
      <vt:lpstr>REV – Distribution System Platform</vt:lpstr>
      <vt:lpstr>Slide 7</vt:lpstr>
      <vt:lpstr>MDTP Working Groups</vt:lpstr>
      <vt:lpstr>AMI Deployment -- 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Jorgens, Patricia</dc:creator>
  <cp:lastModifiedBy> sr</cp:lastModifiedBy>
  <cp:revision>74</cp:revision>
  <dcterms:created xsi:type="dcterms:W3CDTF">2016-01-06T21:28:08Z</dcterms:created>
  <dcterms:modified xsi:type="dcterms:W3CDTF">2016-02-25T16:13:50Z</dcterms:modified>
</cp:coreProperties>
</file>