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75" r:id="rId4"/>
    <p:sldId id="279" r:id="rId5"/>
    <p:sldId id="283" r:id="rId6"/>
    <p:sldId id="282" r:id="rId7"/>
    <p:sldId id="285" r:id="rId8"/>
    <p:sldId id="280" r:id="rId9"/>
    <p:sldId id="262" r:id="rId10"/>
    <p:sldId id="272" r:id="rId11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12" userDrawn="1">
          <p15:clr>
            <a:srgbClr val="A4A3A4"/>
          </p15:clr>
        </p15:guide>
        <p15:guide id="2" pos="2256" userDrawn="1">
          <p15:clr>
            <a:srgbClr val="A4A3A4"/>
          </p15:clr>
        </p15:guide>
        <p15:guide id="3" orient="horz" pos="32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FF00"/>
    <a:srgbClr val="77EE00"/>
    <a:srgbClr val="60C000"/>
    <a:srgbClr val="0D369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-366" y="-96"/>
      </p:cViewPr>
      <p:guideLst>
        <p:guide orient="horz" pos="912"/>
        <p:guide orient="horz" pos="3240"/>
        <p:guide pos="22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3BCEE-7BF7-4E16-99C0-B5B55561EBBF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4616E-26AC-4D89-939F-0494D3C8A19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96202B6D-A567-47EC-8105-1817C2101E62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270D0A56-5211-49FB-9390-8FF5857395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7169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313" y="4304133"/>
            <a:ext cx="5021693" cy="530334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03084" y="2277374"/>
            <a:ext cx="5010150" cy="1862668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1636559" y="4127742"/>
            <a:ext cx="2743200" cy="129856"/>
            <a:chOff x="1629526" y="4127742"/>
            <a:chExt cx="2743200" cy="129856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1629526" y="4127742"/>
              <a:ext cx="2743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Isosceles Triangle 10"/>
            <p:cNvSpPr/>
            <p:nvPr userDrawn="1"/>
          </p:nvSpPr>
          <p:spPr>
            <a:xfrm flipV="1">
              <a:off x="2906236" y="4136828"/>
              <a:ext cx="189781" cy="120770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Picture Placeholder 18"/>
          <p:cNvSpPr>
            <a:spLocks noGrp="1"/>
          </p:cNvSpPr>
          <p:nvPr>
            <p:ph type="pic" sz="quarter" idx="10"/>
          </p:nvPr>
        </p:nvSpPr>
        <p:spPr>
          <a:xfrm>
            <a:off x="5715000" y="0"/>
            <a:ext cx="3429000" cy="6858000"/>
          </a:xfrm>
          <a:solidFill>
            <a:schemeClr val="bg2"/>
          </a:solidFill>
        </p:spPr>
        <p:txBody>
          <a:bodyPr>
            <a:normAutofit/>
          </a:bodyPr>
          <a:lstStyle>
            <a:lvl1pPr>
              <a:defRPr sz="1200" baseline="0"/>
            </a:lvl1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700059" y="5613400"/>
            <a:ext cx="2616200" cy="804863"/>
          </a:xfr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 algn="ctr">
              <a:buFont typeface="Arial" panose="020B0604020202020204" pitchFamily="34" charset="0"/>
              <a:buNone/>
              <a:defRPr sz="1400">
                <a:solidFill>
                  <a:schemeClr val="bg2">
                    <a:lumMod val="25000"/>
                  </a:schemeClr>
                </a:solidFill>
              </a:defRPr>
            </a:lvl2pPr>
            <a:lvl3pPr marL="914400" indent="0" algn="ctr">
              <a:buFont typeface="Arial" panose="020B0604020202020204" pitchFamily="34" charset="0"/>
              <a:buNone/>
              <a:defRPr sz="1400">
                <a:solidFill>
                  <a:schemeClr val="bg2">
                    <a:lumMod val="25000"/>
                  </a:schemeClr>
                </a:solidFill>
              </a:defRPr>
            </a:lvl3pPr>
            <a:lvl4pPr marL="1371600" indent="0" algn="ctr">
              <a:buFont typeface="Arial" panose="020B0604020202020204" pitchFamily="34" charset="0"/>
              <a:buNone/>
              <a:defRPr sz="1400">
                <a:solidFill>
                  <a:schemeClr val="bg2">
                    <a:lumMod val="25000"/>
                  </a:schemeClr>
                </a:solidFill>
              </a:defRPr>
            </a:lvl4pPr>
            <a:lvl5pPr marL="1828800" indent="0" algn="ctr">
              <a:buFont typeface="Arial" panose="020B0604020202020204" pitchFamily="34" charset="0"/>
              <a:buNone/>
              <a:defRPr sz="1400"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63307" y="664234"/>
            <a:ext cx="2119631" cy="1483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74945797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360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A9A7-5185-4D02-AD96-53362F018E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084" y="0"/>
            <a:ext cx="2133599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63583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006D-2766-4174-90F8-AF06EA582588}" type="datetime1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1973-FBF5-4F69-BD49-B76B773CAB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0426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ith NYSSGC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SzPct val="90000"/>
              <a:defRPr/>
            </a:lvl2pPr>
            <a:lvl3pPr>
              <a:buSzPct val="90000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0F834-6282-40B5-9674-CCDFBDB1F82C}" type="datetime1">
              <a:rPr lang="en-US" smtClean="0"/>
              <a:pPr/>
              <a:t>2/25/2016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1973-FBF5-4F69-BD49-B76B773CABA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5533" y="5649439"/>
            <a:ext cx="1185334" cy="829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86062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ith Logo Spac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5533" y="5649439"/>
            <a:ext cx="1185334" cy="8297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0F834-6282-40B5-9674-CCDFBDB1F82C}" type="datetime1">
              <a:rPr lang="en-US" smtClean="0"/>
              <a:pPr/>
              <a:t>2/25/2016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1973-FBF5-4F69-BD49-B76B773CABA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45243" y="5845354"/>
            <a:ext cx="1224958" cy="462312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 flipV="1">
            <a:off x="1515534" y="5757333"/>
            <a:ext cx="0" cy="639234"/>
          </a:xfrm>
          <a:prstGeom prst="line">
            <a:avLst/>
          </a:prstGeom>
          <a:ln w="952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76000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with Logo Spac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35943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and Content with Logo Spacce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222" y="1701933"/>
            <a:ext cx="8610600" cy="106997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430495" y="2649671"/>
            <a:ext cx="8284054" cy="129856"/>
            <a:chOff x="459113" y="2649671"/>
            <a:chExt cx="8284054" cy="129856"/>
          </a:xfrm>
        </p:grpSpPr>
        <p:cxnSp>
          <p:nvCxnSpPr>
            <p:cNvPr id="4" name="Straight Connector 3"/>
            <p:cNvCxnSpPr/>
            <p:nvPr userDrawn="1"/>
          </p:nvCxnSpPr>
          <p:spPr>
            <a:xfrm>
              <a:off x="459113" y="2649671"/>
              <a:ext cx="8284054" cy="0"/>
            </a:xfrm>
            <a:prstGeom prst="line">
              <a:avLst/>
            </a:prstGeom>
            <a:ln w="12700">
              <a:solidFill>
                <a:srgbClr val="7D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Isosceles Triangle 4"/>
            <p:cNvSpPr/>
            <p:nvPr userDrawn="1"/>
          </p:nvSpPr>
          <p:spPr>
            <a:xfrm flipV="1">
              <a:off x="4506250" y="2658757"/>
              <a:ext cx="189781" cy="120770"/>
            </a:xfrm>
            <a:prstGeom prst="triangle">
              <a:avLst/>
            </a:prstGeom>
            <a:solidFill>
              <a:srgbClr val="7D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Content Placeholder 2"/>
          <p:cNvSpPr>
            <a:spLocks noGrp="1"/>
          </p:cNvSpPr>
          <p:nvPr userDrawn="1">
            <p:ph idx="1"/>
          </p:nvPr>
        </p:nvSpPr>
        <p:spPr>
          <a:xfrm>
            <a:off x="585767" y="3044622"/>
            <a:ext cx="7973511" cy="2053471"/>
          </a:xfrm>
        </p:spPr>
        <p:txBody>
          <a:bodyPr/>
          <a:lstStyle>
            <a:lvl1pPr marL="0" indent="0" algn="ctr">
              <a:buSzPct val="80000"/>
              <a:buFont typeface="Wingdings 3" panose="05040102010807070707" pitchFamily="18" charset="2"/>
              <a:buNone/>
              <a:defRPr>
                <a:solidFill>
                  <a:schemeClr val="tx1"/>
                </a:solidFill>
              </a:defRPr>
            </a:lvl1pPr>
            <a:lvl2pPr marL="365760" indent="0" algn="ctr"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2pPr>
            <a:lvl3pPr marL="914400" indent="0" algn="ctr"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3pPr>
            <a:lvl4pPr marL="1371600" indent="0" algn="ctr"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4pPr>
            <a:lvl5pPr marL="1828800" indent="0" algn="ctr"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3688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88639-1236-42FA-AA3F-E6F26EB834B4}" type="datetime1">
              <a:rPr lang="en-US" smtClean="0"/>
              <a:pPr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1973-FBF5-4F69-BD49-B76B773CAB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5178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E6CF8-877F-468C-9B06-CCF42EE9C340}" type="datetime1">
              <a:rPr lang="en-US" smtClean="0"/>
              <a:pPr/>
              <a:t>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1973-FBF5-4F69-BD49-B76B773CAB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6967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0E217-F593-41E9-9C68-E9375B8FA95A}" type="datetime1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1973-FBF5-4F69-BD49-B76B773CAB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9173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email">
            <a:lum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0783" y="111127"/>
            <a:ext cx="8405284" cy="106997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0782" y="1353608"/>
            <a:ext cx="839681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58031-4DD6-4911-A1AB-FE3D1B1D12A5}" type="datetime1">
              <a:rPr lang="en-US" smtClean="0"/>
              <a:pPr/>
              <a:t>2/25/2016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09530" y="6340478"/>
            <a:ext cx="431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E1973-FBF5-4F69-BD49-B76B773CABA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8519689" y="6629401"/>
            <a:ext cx="41148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8643907" y="6626871"/>
            <a:ext cx="163045" cy="8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29902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73" r:id="rId4"/>
    <p:sldLayoutId id="2147483674" r:id="rId5"/>
    <p:sldLayoutId id="2147483675" r:id="rId6"/>
    <p:sldLayoutId id="2147483666" r:id="rId7"/>
    <p:sldLayoutId id="2147483667" r:id="rId8"/>
    <p:sldLayoutId id="2147483669" r:id="rId9"/>
    <p:sldLayoutId id="2147483676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0D3692"/>
          </a:solidFill>
          <a:latin typeface="+mn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000"/>
        </a:spcBef>
        <a:buClr>
          <a:srgbClr val="7DFF00"/>
        </a:buClr>
        <a:buFont typeface="Wingdings 2" panose="05020102010507070707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lnSpc>
          <a:spcPct val="90000"/>
        </a:lnSpc>
        <a:spcBef>
          <a:spcPts val="500"/>
        </a:spcBef>
        <a:buClr>
          <a:srgbClr val="0D3692"/>
        </a:buClr>
        <a:buSzPct val="100000"/>
        <a:buFont typeface="Wingdings" panose="05000000000000000000" pitchFamily="2" charset="2"/>
        <a:buChar char="w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288" userDrawn="1">
          <p15:clr>
            <a:srgbClr val="F26B43"/>
          </p15:clr>
        </p15:guide>
        <p15:guide id="2" orient="horz" pos="576" userDrawn="1">
          <p15:clr>
            <a:srgbClr val="F26B43"/>
          </p15:clr>
        </p15:guide>
        <p15:guide id="3" pos="5616" userDrawn="1">
          <p15:clr>
            <a:srgbClr val="F26B43"/>
          </p15:clr>
        </p15:guide>
        <p15:guide id="4" orient="horz" pos="4176" userDrawn="1">
          <p15:clr>
            <a:srgbClr val="F26B43"/>
          </p15:clr>
        </p15:guide>
        <p15:guide id="5" pos="2880" userDrawn="1">
          <p15:clr>
            <a:srgbClr val="F26B43"/>
          </p15:clr>
        </p15:guide>
        <p15:guide id="6" pos="192" userDrawn="1">
          <p15:clr>
            <a:srgbClr val="F26B43"/>
          </p15:clr>
        </p15:guide>
        <p15:guide id="7" orient="horz" pos="3984" userDrawn="1">
          <p15:clr>
            <a:srgbClr val="F26B43"/>
          </p15:clr>
        </p15:guide>
        <p15:guide id="8" orient="horz" pos="37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jpeg"/><Relationship Id="rId18" Type="http://schemas.openxmlformats.org/officeDocument/2006/relationships/image" Target="../media/image25.png"/><Relationship Id="rId3" Type="http://schemas.openxmlformats.org/officeDocument/2006/relationships/image" Target="../media/image10.png"/><Relationship Id="rId21" Type="http://schemas.openxmlformats.org/officeDocument/2006/relationships/image" Target="../media/image28.png"/><Relationship Id="rId7" Type="http://schemas.openxmlformats.org/officeDocument/2006/relationships/image" Target="../media/image14.png"/><Relationship Id="rId12" Type="http://schemas.openxmlformats.org/officeDocument/2006/relationships/image" Target="../media/image19.emf"/><Relationship Id="rId17" Type="http://schemas.openxmlformats.org/officeDocument/2006/relationships/image" Target="../media/image24.pn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20" Type="http://schemas.openxmlformats.org/officeDocument/2006/relationships/image" Target="../media/image2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jpe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jpeg"/><Relationship Id="rId10" Type="http://schemas.openxmlformats.org/officeDocument/2006/relationships/image" Target="../media/image17.png"/><Relationship Id="rId19" Type="http://schemas.openxmlformats.org/officeDocument/2006/relationships/image" Target="../media/image26.png"/><Relationship Id="rId4" Type="http://schemas.openxmlformats.org/officeDocument/2006/relationships/image" Target="../media/image11.jpeg"/><Relationship Id="rId9" Type="http://schemas.openxmlformats.org/officeDocument/2006/relationships/image" Target="../media/image16.png"/><Relationship Id="rId14" Type="http://schemas.openxmlformats.org/officeDocument/2006/relationships/image" Target="../media/image2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97313" y="4304133"/>
            <a:ext cx="5021693" cy="665800"/>
          </a:xfrm>
        </p:spPr>
        <p:txBody>
          <a:bodyPr>
            <a:normAutofit/>
          </a:bodyPr>
          <a:lstStyle/>
          <a:p>
            <a:r>
              <a:rPr lang="en-US" dirty="0"/>
              <a:t>New England Electricity Restructuring Roundtable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February 26, 2016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3084" y="2277374"/>
            <a:ext cx="5010150" cy="1764787"/>
          </a:xfrm>
        </p:spPr>
        <p:txBody>
          <a:bodyPr>
            <a:normAutofit fontScale="90000"/>
          </a:bodyPr>
          <a:lstStyle/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sz="3600" dirty="0"/>
              <a:t>New Technologies, Practices, </a:t>
            </a:r>
            <a:r>
              <a:rPr lang="en-US" sz="3600" dirty="0" smtClean="0"/>
              <a:t>and Policies </a:t>
            </a:r>
            <a:r>
              <a:rPr lang="en-US" sz="3600" dirty="0"/>
              <a:t>to Transform Retail Energy Markets </a:t>
            </a:r>
          </a:p>
        </p:txBody>
      </p:sp>
      <p:pic>
        <p:nvPicPr>
          <p:cNvPr id="10" name="Picture Placeholder 9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/>
      </p:pic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1444318" y="5613400"/>
            <a:ext cx="3127682" cy="804863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James 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T. Gallagher, Executive 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Director</a:t>
            </a:r>
            <a:b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New 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York State Smart Grid 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Consortium</a:t>
            </a: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65800" y="6642556"/>
            <a:ext cx="27516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 smtClean="0">
                <a:solidFill>
                  <a:schemeClr val="bg1"/>
                </a:solidFill>
              </a:rPr>
              <a:t>Daniel </a:t>
            </a:r>
            <a:r>
              <a:rPr lang="nl-NL" sz="700" dirty="0">
                <a:solidFill>
                  <a:schemeClr val="bg1"/>
                </a:solidFill>
              </a:rPr>
              <a:t>Schwen</a:t>
            </a:r>
            <a:r>
              <a:rPr lang="en-US" sz="700" dirty="0" smtClean="0">
                <a:solidFill>
                  <a:schemeClr val="bg1"/>
                </a:solidFill>
              </a:rPr>
              <a:t>, CC </a:t>
            </a:r>
            <a:r>
              <a:rPr lang="en-US" sz="700" dirty="0">
                <a:solidFill>
                  <a:schemeClr val="bg1"/>
                </a:solidFill>
              </a:rPr>
              <a:t>Attribution-Share Alike 2.0 Generic </a:t>
            </a:r>
            <a:r>
              <a:rPr lang="en-US" sz="700" dirty="0" smtClean="0">
                <a:solidFill>
                  <a:schemeClr val="bg1"/>
                </a:solidFill>
              </a:rPr>
              <a:t>License</a:t>
            </a:r>
            <a:endParaRPr lang="en-US" sz="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124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712200" y="6340475"/>
            <a:ext cx="431800" cy="365125"/>
          </a:xfrm>
        </p:spPr>
        <p:txBody>
          <a:bodyPr/>
          <a:lstStyle/>
          <a:p>
            <a:fld id="{E25E1973-FBF5-4F69-BD49-B76B773CABAF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996504" y="2439988"/>
            <a:ext cx="5759450" cy="3605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7DFF00"/>
              </a:buClr>
              <a:buFont typeface="Wingdings 2" panose="05020102010507070707" pitchFamily="18" charset="2"/>
              <a:buChar char="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D3692"/>
              </a:buClr>
              <a:buSzPct val="70000"/>
              <a:buFont typeface="Wingdings 3" panose="05040102010807070707" pitchFamily="18" charset="2"/>
              <a:buChar char="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US" dirty="0" smtClean="0"/>
              <a:t>New York State Smart Grid Consortium</a:t>
            </a:r>
            <a:br>
              <a:rPr lang="en-US" dirty="0" smtClean="0"/>
            </a:br>
            <a:r>
              <a:rPr lang="en-US" dirty="0" smtClean="0"/>
              <a:t>387 Park Avenue South</a:t>
            </a:r>
            <a:br>
              <a:rPr lang="en-US" dirty="0" smtClean="0"/>
            </a:br>
            <a:r>
              <a:rPr lang="en-US" dirty="0" smtClean="0"/>
              <a:t>3rd Floor</a:t>
            </a:r>
            <a:br>
              <a:rPr lang="en-US" dirty="0" smtClean="0"/>
            </a:br>
            <a:r>
              <a:rPr lang="en-US" dirty="0" smtClean="0"/>
              <a:t>New York, NY 10016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dirty="0" smtClean="0">
                <a:solidFill>
                  <a:schemeClr val="tx2"/>
                </a:solidFill>
              </a:rPr>
              <a:t>James T. Gallagher, Executive Director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sz="2200" dirty="0" smtClean="0">
                <a:solidFill>
                  <a:schemeClr val="tx2"/>
                </a:solidFill>
              </a:rPr>
              <a:t>jgallagher@nyssmartgrid.com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n-US" sz="2200" dirty="0">
              <a:solidFill>
                <a:schemeClr val="tx2"/>
              </a:solidFill>
            </a:endParaRPr>
          </a:p>
          <a:p>
            <a:pPr marL="0" indent="0">
              <a:spcBef>
                <a:spcPts val="600"/>
              </a:spcBef>
              <a:buFont typeface="Wingdings 2" panose="05020102010507070707" pitchFamily="18" charset="2"/>
              <a:buNone/>
            </a:pPr>
            <a:r>
              <a:rPr lang="en-US" sz="2200" dirty="0" smtClean="0">
                <a:solidFill>
                  <a:schemeClr val="tx2"/>
                </a:solidFill>
              </a:rPr>
              <a:t>www.nyssmartgrid.com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sz="2200" dirty="0" smtClean="0">
                <a:solidFill>
                  <a:schemeClr val="tx2"/>
                </a:solidFill>
              </a:rPr>
              <a:t>www.newyorkREVworkinggroups.com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55108" y="2249013"/>
            <a:ext cx="2225982" cy="3815885"/>
            <a:chOff x="245533" y="5649439"/>
            <a:chExt cx="1243931" cy="2132408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45533" y="5649439"/>
              <a:ext cx="1185334" cy="829734"/>
            </a:xfrm>
            <a:prstGeom prst="rect">
              <a:avLst/>
            </a:prstGeom>
          </p:spPr>
        </p:pic>
        <p:cxnSp>
          <p:nvCxnSpPr>
            <p:cNvPr id="12" name="Straight Connector 11"/>
            <p:cNvCxnSpPr/>
            <p:nvPr/>
          </p:nvCxnSpPr>
          <p:spPr>
            <a:xfrm flipV="1">
              <a:off x="1489464" y="5757333"/>
              <a:ext cx="0" cy="2024514"/>
            </a:xfrm>
            <a:prstGeom prst="line">
              <a:avLst/>
            </a:prstGeom>
            <a:ln w="952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91723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Consortium Members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1973-FBF5-4F69-BD49-B76B773CABAF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-1521"/>
          <a:stretch>
            <a:fillRect/>
          </a:stretch>
        </p:blipFill>
        <p:spPr bwMode="auto">
          <a:xfrm>
            <a:off x="4475163" y="3238500"/>
            <a:ext cx="2230437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556250" y="4076700"/>
            <a:ext cx="297815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" descr="http://portal.ku.edu.tr/~systemslab/hs/homepage_files/logo_ibm.jp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923925" y="1409700"/>
            <a:ext cx="1285875" cy="68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622029" y="4846637"/>
            <a:ext cx="1174048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54712" y="2654300"/>
            <a:ext cx="2650488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685800" y="3568700"/>
            <a:ext cx="221297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62000" y="2298700"/>
            <a:ext cx="1865313" cy="380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971800" y="3086100"/>
            <a:ext cx="11239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8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895600" y="2247900"/>
            <a:ext cx="15446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9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819400" y="1409700"/>
            <a:ext cx="17430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>
          <a:xfrm>
            <a:off x="6477000" y="2400300"/>
            <a:ext cx="1974850" cy="882650"/>
          </a:xfrm>
          <a:prstGeom prst="rect">
            <a:avLst/>
          </a:prstGeom>
          <a:noFill/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747000" y="1181100"/>
            <a:ext cx="1086612" cy="119481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6655308" y="4838700"/>
            <a:ext cx="1802892" cy="59740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6604000" y="1257300"/>
            <a:ext cx="875897" cy="1238864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789911" y="1493411"/>
            <a:ext cx="1600940" cy="52589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17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t="29154" b="27270"/>
          <a:stretch/>
        </p:blipFill>
        <p:spPr>
          <a:xfrm>
            <a:off x="7162800" y="3467100"/>
            <a:ext cx="1295400" cy="564477"/>
          </a:xfrm>
          <a:prstGeom prst="rect">
            <a:avLst/>
          </a:prstGeom>
        </p:spPr>
      </p:pic>
      <p:pic>
        <p:nvPicPr>
          <p:cNvPr id="24" name="Picture 23" descr="Screen Shot 2015-03-04 at 6.32.01 PM.png"/>
          <p:cNvPicPr>
            <a:picLocks noChangeAspect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895447" y="2310668"/>
            <a:ext cx="1219200" cy="508732"/>
          </a:xfrm>
          <a:prstGeom prst="rect">
            <a:avLst/>
          </a:prstGeom>
        </p:spPr>
      </p:pic>
      <p:pic>
        <p:nvPicPr>
          <p:cNvPr id="25" name="Picture 24" descr="Screen Shot 2015-03-04 at 6.30.28 PM.png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942993" y="4197115"/>
            <a:ext cx="2209800" cy="46808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000" y="4484055"/>
            <a:ext cx="1547625" cy="94439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42993" y="4775340"/>
            <a:ext cx="895350" cy="808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184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NYS Smart Grid Consortium Overview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Unique Public-Private </a:t>
            </a:r>
            <a:r>
              <a:rPr lang="en-US" sz="2800" dirty="0" smtClean="0">
                <a:solidFill>
                  <a:schemeClr val="tx2"/>
                </a:solidFill>
              </a:rPr>
              <a:t>Partnership</a:t>
            </a:r>
          </a:p>
          <a:p>
            <a:r>
              <a:rPr lang="en-US" sz="2800" dirty="0">
                <a:solidFill>
                  <a:schemeClr val="tx1"/>
                </a:solidFill>
              </a:rPr>
              <a:t>Promotes broad statewide implementation of a safe, secure, and reliable smart grid</a:t>
            </a:r>
          </a:p>
          <a:p>
            <a:r>
              <a:rPr lang="en-US" sz="2800" dirty="0">
                <a:solidFill>
                  <a:schemeClr val="tx1"/>
                </a:solidFill>
              </a:rPr>
              <a:t>Members include world’s leading utilities, technology providers, policy makers and research institutions </a:t>
            </a:r>
          </a:p>
          <a:p>
            <a:r>
              <a:rPr lang="en-US" sz="2800" dirty="0">
                <a:solidFill>
                  <a:schemeClr val="tx1"/>
                </a:solidFill>
              </a:rPr>
              <a:t>Established in 2009 as a not-for-profit corporation</a:t>
            </a:r>
          </a:p>
          <a:p>
            <a:r>
              <a:rPr lang="en-US" sz="2800" dirty="0">
                <a:solidFill>
                  <a:schemeClr val="tx1"/>
                </a:solidFill>
              </a:rPr>
              <a:t>Only organization of its kind in the </a:t>
            </a:r>
            <a:r>
              <a:rPr lang="en-US" sz="2800" dirty="0" smtClean="0">
                <a:solidFill>
                  <a:schemeClr val="tx1"/>
                </a:solidFill>
              </a:rPr>
              <a:t>US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1973-FBF5-4F69-BD49-B76B773CABA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350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NY Reforming the Energy Vision (REV)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128" y="1353608"/>
            <a:ext cx="831147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Fundamental </a:t>
            </a:r>
            <a:r>
              <a:rPr lang="en-US" sz="2800" dirty="0" smtClean="0">
                <a:solidFill>
                  <a:schemeClr val="tx2"/>
                </a:solidFill>
              </a:rPr>
              <a:t>Changes </a:t>
            </a:r>
            <a:r>
              <a:rPr lang="en-US" sz="2800" dirty="0">
                <a:solidFill>
                  <a:schemeClr val="tx2"/>
                </a:solidFill>
              </a:rPr>
              <a:t>in </a:t>
            </a:r>
            <a:r>
              <a:rPr lang="en-US" sz="2800" dirty="0" smtClean="0">
                <a:solidFill>
                  <a:schemeClr val="tx2"/>
                </a:solidFill>
              </a:rPr>
              <a:t>Distribution Service</a:t>
            </a:r>
            <a:endParaRPr lang="en-US" sz="2800" dirty="0">
              <a:solidFill>
                <a:schemeClr val="tx2"/>
              </a:solidFill>
            </a:endParaRPr>
          </a:p>
          <a:p>
            <a:r>
              <a:rPr lang="en-US" sz="2800" dirty="0" smtClean="0"/>
              <a:t>Align utility </a:t>
            </a:r>
            <a:r>
              <a:rPr lang="en-US" sz="2800" dirty="0"/>
              <a:t>practices and regulation with technological advances in information management, pricing, power generation and distribution  </a:t>
            </a:r>
          </a:p>
          <a:p>
            <a:r>
              <a:rPr lang="en-US" sz="2800" dirty="0"/>
              <a:t>Improve system efficiency, empower customer choice, and encourage greater penetration of clean generation and energy efficient technologies and practices. Must be customer centric!</a:t>
            </a:r>
          </a:p>
          <a:p>
            <a:r>
              <a:rPr lang="en-US" sz="2800" dirty="0" smtClean="0"/>
              <a:t>Introduce new </a:t>
            </a:r>
            <a:r>
              <a:rPr lang="en-US" sz="2800" dirty="0"/>
              <a:t>business models  (reduce risk, new capital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1973-FBF5-4F69-BD49-B76B773CABA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632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image1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57709" r="-57709"/>
          <a:stretch>
            <a:fillRect/>
          </a:stretch>
        </p:blipFill>
        <p:spPr>
          <a:xfrm>
            <a:off x="340782" y="390770"/>
            <a:ext cx="8396817" cy="627184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1973-FBF5-4F69-BD49-B76B773CABA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15083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</a:t>
            </a:r>
            <a:r>
              <a:rPr lang="en-US" dirty="0"/>
              <a:t> </a:t>
            </a:r>
            <a:r>
              <a:rPr lang="en-US" dirty="0" smtClean="0"/>
              <a:t>– Distribution System 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128" y="1353608"/>
            <a:ext cx="831147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Overview of DSP</a:t>
            </a:r>
            <a:endParaRPr lang="en-US" sz="2800" dirty="0">
              <a:solidFill>
                <a:schemeClr val="tx2"/>
              </a:solidFill>
            </a:endParaRPr>
          </a:p>
          <a:p>
            <a:r>
              <a:rPr lang="en-US" dirty="0"/>
              <a:t>Design and operate distribution system that integrates DERs as major means of meeting system and customer needs </a:t>
            </a:r>
          </a:p>
          <a:p>
            <a:r>
              <a:rPr lang="en-US" dirty="0"/>
              <a:t>Optimize operations by balancing production and load in real time – at the local level</a:t>
            </a:r>
          </a:p>
          <a:p>
            <a:r>
              <a:rPr lang="en-US" dirty="0"/>
              <a:t>Monetize system &amp; social values </a:t>
            </a:r>
          </a:p>
          <a:p>
            <a:r>
              <a:rPr lang="en-US" dirty="0"/>
              <a:t>Use market based means where appropriate, leverage outside capital</a:t>
            </a:r>
          </a:p>
          <a:p>
            <a:r>
              <a:rPr lang="en-US" dirty="0"/>
              <a:t>Coordinate interactions among customers, the distribution system and energy service companies (DSP markets and NYISO)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1973-FBF5-4F69-BD49-B76B773CABA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067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90800" y="362432"/>
            <a:ext cx="63949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D3692"/>
                </a:solidFill>
              </a:rPr>
              <a:t>REV Market </a:t>
            </a:r>
            <a:r>
              <a:rPr lang="en-US" sz="3600" dirty="0">
                <a:solidFill>
                  <a:srgbClr val="0D3692"/>
                </a:solidFill>
              </a:rPr>
              <a:t>Design &amp; Platform Technology </a:t>
            </a:r>
            <a:r>
              <a:rPr lang="en-US" sz="3600" dirty="0" smtClean="0">
                <a:solidFill>
                  <a:srgbClr val="0D3692"/>
                </a:solidFill>
              </a:rPr>
              <a:t>Groups (MDPT)</a:t>
            </a:r>
            <a:endParaRPr lang="en-US" sz="3600" dirty="0">
              <a:solidFill>
                <a:srgbClr val="0D369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1001" y="2209800"/>
            <a:ext cx="8382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1F497D"/>
                </a:solidFill>
              </a:rPr>
              <a:t>Purpose</a:t>
            </a:r>
          </a:p>
          <a:p>
            <a:r>
              <a:rPr lang="en-US" sz="2400" dirty="0" smtClean="0"/>
              <a:t>Provide guidance </a:t>
            </a:r>
            <a:r>
              <a:rPr lang="en-US" sz="2400" dirty="0"/>
              <a:t>for utility </a:t>
            </a:r>
            <a:r>
              <a:rPr lang="en-US" sz="2400" dirty="0" smtClean="0"/>
              <a:t>5 year Distributed </a:t>
            </a:r>
            <a:r>
              <a:rPr lang="en-US" sz="2400" dirty="0"/>
              <a:t>System Implementation Plans (DSIPs) on near- and mid-term market design and platform technology </a:t>
            </a:r>
            <a:r>
              <a:rPr lang="en-US" sz="2400" dirty="0" smtClean="0"/>
              <a:t>issues</a:t>
            </a:r>
            <a:endParaRPr lang="en-US" sz="2400" dirty="0"/>
          </a:p>
          <a:p>
            <a:r>
              <a:rPr lang="en-US" sz="2400" dirty="0"/>
              <a:t> </a:t>
            </a:r>
          </a:p>
          <a:p>
            <a:pPr>
              <a:spcAft>
                <a:spcPts val="600"/>
              </a:spcAft>
            </a:pPr>
            <a:r>
              <a:rPr lang="en-US" sz="2400" b="1" dirty="0" smtClean="0">
                <a:solidFill>
                  <a:srgbClr val="1F497D"/>
                </a:solidFill>
              </a:rPr>
              <a:t>Process</a:t>
            </a:r>
            <a:endParaRPr lang="en-US" sz="2400" dirty="0">
              <a:solidFill>
                <a:srgbClr val="1F497D"/>
              </a:solidFill>
            </a:endParaRPr>
          </a:p>
          <a:p>
            <a:pPr marL="404813" indent="-290513">
              <a:spcAft>
                <a:spcPts val="400"/>
              </a:spcAft>
              <a:buClr>
                <a:srgbClr val="89CC40"/>
              </a:buClr>
              <a:buSzPct val="70000"/>
              <a:buFont typeface="Wingdings" panose="05000000000000000000" pitchFamily="2" charset="2"/>
              <a:buChar char="®"/>
            </a:pPr>
            <a:r>
              <a:rPr lang="en-US" sz="2400" dirty="0"/>
              <a:t>Two working groups: Market Design and Platform Technology</a:t>
            </a:r>
          </a:p>
          <a:p>
            <a:pPr marL="404813" indent="-290513">
              <a:spcAft>
                <a:spcPts val="400"/>
              </a:spcAft>
              <a:buClr>
                <a:srgbClr val="89CC40"/>
              </a:buClr>
              <a:buSzPct val="70000"/>
              <a:buFont typeface="Wingdings" panose="05000000000000000000" pitchFamily="2" charset="2"/>
              <a:buChar char="®"/>
            </a:pPr>
            <a:r>
              <a:rPr lang="en-US" sz="2400" dirty="0"/>
              <a:t>Final Report issued August 17, 2015</a:t>
            </a:r>
          </a:p>
          <a:p>
            <a:pPr marL="404813" indent="-290513">
              <a:spcAft>
                <a:spcPts val="400"/>
              </a:spcAft>
              <a:buClr>
                <a:srgbClr val="89CC40"/>
              </a:buClr>
              <a:buSzPct val="70000"/>
              <a:buFont typeface="Wingdings" panose="05000000000000000000" pitchFamily="2" charset="2"/>
              <a:buChar char="®"/>
            </a:pPr>
            <a:r>
              <a:rPr lang="en-US" sz="2400" dirty="0"/>
              <a:t>Expert Advisory Group</a:t>
            </a:r>
          </a:p>
          <a:p>
            <a:pPr marL="404813" indent="-290513">
              <a:spcAft>
                <a:spcPts val="400"/>
              </a:spcAft>
              <a:buClr>
                <a:srgbClr val="89CC40"/>
              </a:buClr>
              <a:buSzPct val="70000"/>
              <a:buFont typeface="Wingdings" panose="05000000000000000000" pitchFamily="2" charset="2"/>
              <a:buChar char="®"/>
            </a:pPr>
            <a:r>
              <a:rPr lang="en-US" sz="2400" dirty="0"/>
              <a:t>Co-led by NYS Smart Grid Consortium, NYPSC and RMI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A9A7-5185-4D02-AD96-53362F018E3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99067" y="116970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817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MDTP Working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Final Report: Key Functions and Capabilities of DSP</a:t>
            </a:r>
          </a:p>
          <a:p>
            <a:r>
              <a:rPr lang="en-US" sz="2800" dirty="0"/>
              <a:t>Enhance Distribution Planning </a:t>
            </a:r>
          </a:p>
          <a:p>
            <a:r>
              <a:rPr lang="en-US" sz="2800" dirty="0"/>
              <a:t>Expand Distribution Grid Operations</a:t>
            </a:r>
          </a:p>
          <a:p>
            <a:r>
              <a:rPr lang="en-US" sz="2800" dirty="0"/>
              <a:t>Develop and Implement Market Operations</a:t>
            </a:r>
          </a:p>
          <a:p>
            <a:r>
              <a:rPr lang="en-US" sz="2800" dirty="0"/>
              <a:t>Ensure Data Availability</a:t>
            </a:r>
          </a:p>
          <a:p>
            <a:r>
              <a:rPr lang="en-US" sz="2800" dirty="0"/>
              <a:t>Necessary Platform </a:t>
            </a:r>
            <a:r>
              <a:rPr lang="en-US" sz="2800" dirty="0" smtClean="0"/>
              <a:t>and Customer Technologies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1973-FBF5-4F69-BD49-B76B773CABAF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574800" y="5844362"/>
            <a:ext cx="1879600" cy="476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5379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AMI Deployment </a:t>
            </a:r>
            <a:r>
              <a:rPr lang="en-US" dirty="0" smtClean="0"/>
              <a:t>--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Con Edison AMI Business Plan October 2015</a:t>
            </a:r>
          </a:p>
          <a:p>
            <a:r>
              <a:rPr lang="en-US" dirty="0"/>
              <a:t>4.7 million meters </a:t>
            </a:r>
            <a:r>
              <a:rPr lang="en-US" dirty="0" smtClean="0"/>
              <a:t>- gas </a:t>
            </a:r>
            <a:r>
              <a:rPr lang="en-US" dirty="0"/>
              <a:t>and electric </a:t>
            </a:r>
            <a:r>
              <a:rPr lang="en-US" dirty="0" smtClean="0"/>
              <a:t>customers</a:t>
            </a:r>
          </a:p>
          <a:p>
            <a:pPr lvl="1"/>
            <a:r>
              <a:rPr lang="en-US" dirty="0" smtClean="0"/>
              <a:t>Complete communications and IT work in 2016 (approved)</a:t>
            </a:r>
          </a:p>
          <a:p>
            <a:pPr lvl="1"/>
            <a:r>
              <a:rPr lang="en-US" dirty="0" smtClean="0"/>
              <a:t>Deploy meters 2017 to 2022 (pending approval)</a:t>
            </a:r>
          </a:p>
          <a:p>
            <a:pPr lvl="1"/>
            <a:r>
              <a:rPr lang="en-US" dirty="0" smtClean="0"/>
              <a:t>5000 meters per day installation rate </a:t>
            </a:r>
          </a:p>
          <a:p>
            <a:r>
              <a:rPr lang="en-US" dirty="0" smtClean="0"/>
              <a:t>$</a:t>
            </a:r>
            <a:r>
              <a:rPr lang="en-US" dirty="0"/>
              <a:t>1.3 </a:t>
            </a:r>
            <a:r>
              <a:rPr lang="en-US" dirty="0" smtClean="0"/>
              <a:t>billion</a:t>
            </a:r>
          </a:p>
          <a:p>
            <a:pPr lvl="1"/>
            <a:r>
              <a:rPr lang="en-US" dirty="0" smtClean="0"/>
              <a:t>Biggest </a:t>
            </a:r>
            <a:r>
              <a:rPr lang="en-US" dirty="0"/>
              <a:t>project in Con Edison’s 190-year </a:t>
            </a:r>
            <a:r>
              <a:rPr lang="en-US" dirty="0" smtClean="0"/>
              <a:t>history</a:t>
            </a:r>
          </a:p>
          <a:p>
            <a:pPr lvl="1"/>
            <a:r>
              <a:rPr lang="en-US" dirty="0"/>
              <a:t>1.5 billion data points </a:t>
            </a:r>
            <a:r>
              <a:rPr lang="en-US" dirty="0" smtClean="0"/>
              <a:t>daily</a:t>
            </a:r>
          </a:p>
          <a:p>
            <a:r>
              <a:rPr lang="en-US" dirty="0" smtClean="0"/>
              <a:t>AMI for residential sector has positive 20 year NPV</a:t>
            </a:r>
          </a:p>
          <a:p>
            <a:r>
              <a:rPr lang="en-US" dirty="0" smtClean="0"/>
              <a:t>“We don’t think REV can happen without this Project- Con Ed”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09530" y="6360016"/>
            <a:ext cx="431799" cy="365125"/>
          </a:xfrm>
        </p:spPr>
        <p:txBody>
          <a:bodyPr/>
          <a:lstStyle/>
          <a:p>
            <a:fld id="{E25E1973-FBF5-4F69-BD49-B76B773CABAF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574800" y="5844362"/>
            <a:ext cx="1879600" cy="47600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024923" y="62523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3140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SSGC Theme">
  <a:themeElements>
    <a:clrScheme name="NYSmartGrid">
      <a:dk1>
        <a:sysClr val="windowText" lastClr="000000"/>
      </a:dk1>
      <a:lt1>
        <a:sysClr val="window" lastClr="FFFFFF"/>
      </a:lt1>
      <a:dk2>
        <a:srgbClr val="0D3692"/>
      </a:dk2>
      <a:lt2>
        <a:srgbClr val="E7E6E6"/>
      </a:lt2>
      <a:accent1>
        <a:srgbClr val="7DFF00"/>
      </a:accent1>
      <a:accent2>
        <a:srgbClr val="FF9933"/>
      </a:accent2>
      <a:accent3>
        <a:srgbClr val="A5A5A5"/>
      </a:accent3>
      <a:accent4>
        <a:srgbClr val="FFCA21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NYSSGC_Standard_Template.pptx" id="{5BD77F6D-E48F-44DE-AC5A-5065210DFE20}" vid="{180EE886-163A-429C-9EA0-10F3881B99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2417</TotalTime>
  <Words>353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NYSSGC Theme</vt:lpstr>
      <vt:lpstr>New Technologies, Practices, and Policies to Transform Retail Energy Markets </vt:lpstr>
      <vt:lpstr>Consortium Members</vt:lpstr>
      <vt:lpstr>NYS Smart Grid Consortium Overview</vt:lpstr>
      <vt:lpstr>NY Reforming the Energy Vision (REV)</vt:lpstr>
      <vt:lpstr>Slide 5</vt:lpstr>
      <vt:lpstr>REV – Distribution System Platform</vt:lpstr>
      <vt:lpstr>Slide 7</vt:lpstr>
      <vt:lpstr>MDTP Working Groups</vt:lpstr>
      <vt:lpstr>AMI Deployment -- </vt:lpstr>
      <vt:lpstr>Contact 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Jorgens, Patricia</dc:creator>
  <cp:lastModifiedBy> sr</cp:lastModifiedBy>
  <cp:revision>74</cp:revision>
  <dcterms:created xsi:type="dcterms:W3CDTF">2016-01-06T21:28:08Z</dcterms:created>
  <dcterms:modified xsi:type="dcterms:W3CDTF">2016-02-25T16:13:50Z</dcterms:modified>
</cp:coreProperties>
</file>