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40" r:id="rId2"/>
    <p:sldId id="278" r:id="rId3"/>
    <p:sldId id="341" r:id="rId4"/>
    <p:sldId id="330" r:id="rId5"/>
    <p:sldId id="337" r:id="rId6"/>
    <p:sldId id="338" r:id="rId7"/>
    <p:sldId id="297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  <a:srgbClr val="FF9933"/>
    <a:srgbClr val="33CC15"/>
    <a:srgbClr val="28529A"/>
    <a:srgbClr val="326496"/>
    <a:srgbClr val="00C800"/>
    <a:srgbClr val="00E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-1224" y="-96"/>
      </p:cViewPr>
      <p:guideLst>
        <p:guide orient="horz" pos="43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9C8B2D4-D957-4AB8-9E17-4849BE65C51D}" type="datetimeFigureOut">
              <a:rPr lang="en-US"/>
              <a:pPr>
                <a:defRPr/>
              </a:pPr>
              <a:t>6/13/2013</a:t>
            </a:fld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1B73EA1F-D294-464D-9844-60BC3B808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898F97D-1205-4E89-AC56-EEF8BAB0A8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15" descr="titlebottombar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943600"/>
            <a:ext cx="91408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0" descr="NRG_361_2747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192838" y="444500"/>
            <a:ext cx="24384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644775"/>
            <a:ext cx="7772400" cy="1470025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58477-80FC-4E9E-BB3C-28C1EE067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04800"/>
            <a:ext cx="2057400" cy="58213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213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B3451D-54C7-407E-9C28-10C481575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705600" cy="457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558C8-08BD-4972-A24A-EC5B17563C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BA1C12-8D62-4AF2-A764-F297B5413B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FA6327-A4E6-454E-98ED-12FAD308FB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B4701-341C-448F-AEC9-593CA6BE6F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88795-ABFC-498B-AB68-9A8F583861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B28391-48C6-4E6D-8050-D5FBD864D81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01C6B3-776F-415B-8B2A-34CACA2F36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00C27-AC45-4884-9F55-5B1773682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A3FB0E-C8AE-435F-A8A0-8E796BA16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" descr="header"/>
          <p:cNvPicPr>
            <a:picLocks noChangeAspect="1" noChangeArrowheads="1"/>
          </p:cNvPicPr>
          <p:nvPr/>
        </p:nvPicPr>
        <p:blipFill>
          <a:blip r:embed="rId14"/>
          <a:srcRect t="30324"/>
          <a:stretch>
            <a:fillRect/>
          </a:stretch>
        </p:blipFill>
        <p:spPr bwMode="auto">
          <a:xfrm>
            <a:off x="0" y="0"/>
            <a:ext cx="9144000" cy="955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048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4906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900">
                <a:latin typeface="Arial" charset="0"/>
              </a:defRPr>
            </a:lvl1pPr>
          </a:lstStyle>
          <a:p>
            <a:pPr>
              <a:defRPr/>
            </a:pPr>
            <a:fld id="{3888280F-8A03-4FB8-BE6E-B601B84CA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1" r:id="rId1"/>
    <p:sldLayoutId id="2147483910" r:id="rId2"/>
    <p:sldLayoutId id="2147483911" r:id="rId3"/>
    <p:sldLayoutId id="2147483912" r:id="rId4"/>
    <p:sldLayoutId id="2147483913" r:id="rId5"/>
    <p:sldLayoutId id="2147483914" r:id="rId6"/>
    <p:sldLayoutId id="2147483915" r:id="rId7"/>
    <p:sldLayoutId id="2147483916" r:id="rId8"/>
    <p:sldLayoutId id="2147483917" r:id="rId9"/>
    <p:sldLayoutId id="2147483918" r:id="rId10"/>
    <p:sldLayoutId id="2147483919" r:id="rId11"/>
    <p:sldLayoutId id="2147483920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9933"/>
        </a:buClr>
        <a:buSzPct val="105000"/>
        <a:buFont typeface="Symbol" pitchFamily="18" charset="2"/>
        <a:buChar char="-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3CC15"/>
        </a:buClr>
        <a:buSzPct val="105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644775"/>
            <a:ext cx="8029575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>Retirements and Resource Options</a:t>
            </a:r>
          </a:p>
        </p:txBody>
      </p:sp>
      <p:pic>
        <p:nvPicPr>
          <p:cNvPr id="3075" name="Picture 3" descr="titlebottombar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75" y="5943600"/>
            <a:ext cx="914082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7" name="Text Box 10"/>
          <p:cNvSpPr txBox="1">
            <a:spLocks noChangeArrowheads="1"/>
          </p:cNvSpPr>
          <p:nvPr/>
        </p:nvSpPr>
        <p:spPr bwMode="auto">
          <a:xfrm>
            <a:off x="660400" y="4292600"/>
            <a:ext cx="44434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Pete Fuller</a:t>
            </a:r>
          </a:p>
          <a:p>
            <a:r>
              <a:rPr lang="en-US" dirty="0" smtClean="0"/>
              <a:t>Restructuring Roundtable</a:t>
            </a:r>
            <a:endParaRPr lang="en-US" dirty="0"/>
          </a:p>
          <a:p>
            <a:r>
              <a:rPr lang="en-US" dirty="0" smtClean="0"/>
              <a:t>June 14, </a:t>
            </a:r>
            <a:r>
              <a:rPr lang="en-US" dirty="0"/>
              <a:t>2013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6065822" y="443620"/>
            <a:ext cx="2544024" cy="138518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6" name="Picture 9" descr="nrg_sm_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4811" y="641996"/>
            <a:ext cx="1611313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D07ED4C-432C-49D8-9BC5-48C10090EEC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Today’s Discussion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6363"/>
            <a:ext cx="8229600" cy="4613275"/>
          </a:xfrm>
        </p:spPr>
        <p:txBody>
          <a:bodyPr/>
          <a:lstStyle/>
          <a:p>
            <a:endParaRPr lang="en-US" sz="2600" dirty="0" smtClean="0"/>
          </a:p>
          <a:p>
            <a:r>
              <a:rPr lang="en-US" sz="2600" dirty="0" smtClean="0"/>
              <a:t>ISO’s Retirement Study and Capacity Zones: An Opportunity Lost</a:t>
            </a:r>
          </a:p>
          <a:p>
            <a:endParaRPr lang="en-US" sz="2600" dirty="0" smtClean="0"/>
          </a:p>
          <a:p>
            <a:r>
              <a:rPr lang="en-US" sz="2600" dirty="0" smtClean="0"/>
              <a:t>The Future Resource Mix: It’s Not Too Late to Choose a Better Alternative</a:t>
            </a:r>
          </a:p>
          <a:p>
            <a:endParaRPr lang="en-US" sz="2600" dirty="0" smtClean="0"/>
          </a:p>
          <a:p>
            <a:endParaRPr lang="en-US" sz="2600" dirty="0" smtClean="0"/>
          </a:p>
          <a:p>
            <a:pPr lvl="1"/>
            <a:endParaRPr lang="en-US" dirty="0" smtClean="0"/>
          </a:p>
        </p:txBody>
      </p:sp>
      <p:pic>
        <p:nvPicPr>
          <p:cNvPr id="4101" name="Picture 4" descr="nrg_sm_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7338" y="136525"/>
            <a:ext cx="100806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Scenario That Matters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BA1C12-8D62-4AF2-A764-F297B5413B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8527" name="Picture 9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7651" y="977774"/>
            <a:ext cx="7469109" cy="5617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0" name="Picture 4" descr="nrg_sm_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07338" y="136525"/>
            <a:ext cx="100806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" name="TextBox 100"/>
          <p:cNvSpPr txBox="1"/>
          <p:nvPr/>
        </p:nvSpPr>
        <p:spPr>
          <a:xfrm>
            <a:off x="3159659" y="6500388"/>
            <a:ext cx="514236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Source: ISO New England’s Strategic Transmission Analysis, Restructuring Roundtable, 6/14/13</a:t>
            </a:r>
            <a:endParaRPr lang="en-US" sz="9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Under FCM 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5140"/>
            <a:ext cx="8229600" cy="4987038"/>
          </a:xfrm>
        </p:spPr>
        <p:txBody>
          <a:bodyPr/>
          <a:lstStyle/>
          <a:p>
            <a:r>
              <a:rPr lang="en-US" dirty="0" smtClean="0"/>
              <a:t>Existing Resources</a:t>
            </a:r>
          </a:p>
          <a:p>
            <a:pPr lvl="1"/>
            <a:r>
              <a:rPr lang="en-US" dirty="0" smtClean="0"/>
              <a:t>Offers are limited to one year of going-forward costs plus expected performance risk</a:t>
            </a:r>
          </a:p>
          <a:p>
            <a:pPr lvl="1"/>
            <a:r>
              <a:rPr lang="en-US" dirty="0" smtClean="0"/>
              <a:t>Marginal resource ends up, at best, with </a:t>
            </a:r>
            <a:r>
              <a:rPr lang="en-US" dirty="0" smtClean="0"/>
              <a:t>‘going-forward’ </a:t>
            </a:r>
            <a:r>
              <a:rPr lang="en-US" dirty="0" smtClean="0"/>
              <a:t>costs, which is insufficient to own and operate.  Substantial risk of cash losses due to under-estimated penalty impacts</a:t>
            </a:r>
          </a:p>
          <a:p>
            <a:pPr lvl="1"/>
            <a:r>
              <a:rPr lang="en-US" dirty="0" smtClean="0"/>
              <a:t>Strong incentive to retire unconditionally</a:t>
            </a:r>
          </a:p>
          <a:p>
            <a:r>
              <a:rPr lang="en-US" dirty="0" smtClean="0"/>
              <a:t>Transition of the fleet</a:t>
            </a:r>
          </a:p>
          <a:p>
            <a:pPr lvl="1"/>
            <a:r>
              <a:rPr lang="en-US" dirty="0" smtClean="0"/>
              <a:t>Anticipate significant reliability issues due to widespread retirements </a:t>
            </a:r>
            <a:r>
              <a:rPr lang="en-US" sz="2000" dirty="0" smtClean="0"/>
              <a:t>(see Scenario </a:t>
            </a:r>
            <a:r>
              <a:rPr lang="en-US" sz="2000" dirty="0" smtClean="0"/>
              <a:t>I)</a:t>
            </a:r>
            <a:endParaRPr lang="en-US" sz="2000" dirty="0" smtClean="0"/>
          </a:p>
          <a:p>
            <a:pPr lvl="1"/>
            <a:r>
              <a:rPr lang="en-US" dirty="0" smtClean="0"/>
              <a:t>Volatile FCM pricing based on system short or long position in any given year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BA1C12-8D62-4AF2-A764-F297B5413B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5" name="Picture 4" descr="nrg_sm_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7338" y="136525"/>
            <a:ext cx="100806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NRG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57207"/>
            <a:ext cx="8229600" cy="4906963"/>
          </a:xfrm>
        </p:spPr>
        <p:txBody>
          <a:bodyPr/>
          <a:lstStyle/>
          <a:p>
            <a:r>
              <a:rPr lang="en-US" dirty="0" smtClean="0"/>
              <a:t>Energy Market Pricing Reforms</a:t>
            </a:r>
          </a:p>
          <a:p>
            <a:pPr lvl="1"/>
            <a:r>
              <a:rPr lang="en-US" dirty="0" smtClean="0"/>
              <a:t>Real-time prices to reflect scarcity of reserves and operator actions to maintain adequate reserves</a:t>
            </a:r>
          </a:p>
          <a:p>
            <a:r>
              <a:rPr lang="en-US" dirty="0" smtClean="0"/>
              <a:t>Capacity Market Mitigation</a:t>
            </a:r>
          </a:p>
          <a:p>
            <a:pPr lvl="1"/>
            <a:r>
              <a:rPr lang="en-US" dirty="0" smtClean="0"/>
              <a:t>Allow existing resources to reflect net long-run costs in their offers</a:t>
            </a:r>
          </a:p>
          <a:p>
            <a:r>
              <a:rPr lang="en-US" dirty="0" smtClean="0"/>
              <a:t>“Peak Energy Rent”</a:t>
            </a:r>
          </a:p>
          <a:p>
            <a:pPr lvl="1"/>
            <a:r>
              <a:rPr lang="en-US" dirty="0" smtClean="0"/>
              <a:t>Eliminate this inefficient hedge mechanism</a:t>
            </a:r>
          </a:p>
          <a:p>
            <a:r>
              <a:rPr lang="en-US" dirty="0" smtClean="0"/>
              <a:t>Capacity Performance Metric</a:t>
            </a:r>
          </a:p>
          <a:p>
            <a:pPr lvl="1"/>
            <a:r>
              <a:rPr lang="en-US" dirty="0" smtClean="0"/>
              <a:t>Reward resources that are more available than assumed in setting capacity requirements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BA1C12-8D62-4AF2-A764-F297B5413B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" name="Picture 4" descr="nrg_sm_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7338" y="136525"/>
            <a:ext cx="100806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04800"/>
            <a:ext cx="7377193" cy="457200"/>
          </a:xfrm>
        </p:spPr>
        <p:txBody>
          <a:bodyPr/>
          <a:lstStyle/>
          <a:p>
            <a:r>
              <a:rPr lang="en-US" dirty="0" smtClean="0"/>
              <a:t>The Future with the NRG Alternative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00380"/>
            <a:ext cx="8229600" cy="5025783"/>
          </a:xfrm>
        </p:spPr>
        <p:txBody>
          <a:bodyPr/>
          <a:lstStyle/>
          <a:p>
            <a:r>
              <a:rPr lang="en-US" dirty="0" smtClean="0"/>
              <a:t>FCM</a:t>
            </a:r>
          </a:p>
          <a:p>
            <a:pPr lvl="1"/>
            <a:r>
              <a:rPr lang="en-US" sz="2000" dirty="0" smtClean="0"/>
              <a:t>Existing resources offer their actual economic preference to continue operating</a:t>
            </a:r>
          </a:p>
          <a:p>
            <a:pPr lvl="1"/>
            <a:r>
              <a:rPr lang="en-US" sz="2000" dirty="0" smtClean="0"/>
              <a:t>The margin is contestable by both existing and new resources, leading to more stable prices based on long-run resource costs</a:t>
            </a:r>
          </a:p>
          <a:p>
            <a:pPr lvl="1"/>
            <a:r>
              <a:rPr lang="en-US" sz="2000" dirty="0" smtClean="0"/>
              <a:t>EFOR incentive encourages overall availability improvements</a:t>
            </a:r>
          </a:p>
          <a:p>
            <a:r>
              <a:rPr lang="en-US" dirty="0" smtClean="0"/>
              <a:t>Energy/Ancillary Services</a:t>
            </a:r>
          </a:p>
          <a:p>
            <a:pPr lvl="1"/>
            <a:r>
              <a:rPr lang="en-US" sz="2000" dirty="0" smtClean="0"/>
              <a:t>Scarcity conditions are signaled through pricing to both load and supply, incenting efficient hedging behavior, both short- and long-term</a:t>
            </a:r>
          </a:p>
          <a:p>
            <a:pPr lvl="1"/>
            <a:r>
              <a:rPr lang="en-US" sz="2000" dirty="0" smtClean="0"/>
              <a:t>Real-time pricing opportunities drive improvements in flexibility and operational reliability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BA1C12-8D62-4AF2-A764-F297B5413B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5" name="Picture 4" descr="nrg_sm_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7338" y="136525"/>
            <a:ext cx="100806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6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47B66B5B-8A49-469F-A2FF-6A963E8E2687}" type="slidenum">
              <a:rPr lang="en-US" smtClean="0"/>
              <a:pPr/>
              <a:t>6</a:t>
            </a:fld>
            <a:endParaRPr lang="en-US" smtClean="0"/>
          </a:p>
        </p:txBody>
      </p:sp>
      <p:pic>
        <p:nvPicPr>
          <p:cNvPr id="17412" name="Picture 4" descr="nrg_sm_v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7338" y="136525"/>
            <a:ext cx="1008062" cy="60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199" y="304800"/>
            <a:ext cx="7377193" cy="457200"/>
          </a:xfrm>
        </p:spPr>
        <p:txBody>
          <a:bodyPr/>
          <a:lstStyle/>
          <a:p>
            <a:r>
              <a:rPr lang="en-US" dirty="0" smtClean="0"/>
              <a:t>It’s Not Too Late ....</a:t>
            </a:r>
            <a:endParaRPr lang="en-US" dirty="0"/>
          </a:p>
        </p:txBody>
      </p:sp>
      <p:sp>
        <p:nvSpPr>
          <p:cNvPr id="4098" name="AutoShape 2" descr="data:image/jpeg;base64,/9j/4AAQSkZJRgABAQAAAQABAAD/2wCEAAkGBhQSERUUExQWFRUWGBcVFxcYFhgYGBgXFxcXFxQXFRgYHCYfFxwkGRQVHy8gIycpLCwsFx4xNTAqNSYrLCkBCQoKDgwOGg8PGjElHx8sLC0sLCwsKSwsKSwsLCwpLCwsKSwqKSksLCwsLCwsLCwsLCksLCkpLCwsLCwsLCwsLP/AABEIAMIBAwMBIgACEQEDEQH/xAAcAAABBQEBAQAAAAAAAAAAAAAEAAIDBQYHAQj/xABJEAABAwIEAgYFBgoLAAMBAAABAAIDBBEFEiExBkETIlFhcZEHgaGxwRQyUnLR8BYjQkNEYoKSouEVFzNTVIOTssLS8WNzoyT/xAAZAQADAQEBAAAAAAAAAAAAAAABAgMABAX/xAAvEQACAgEDAwIGAAYDAAAAAAAAAQIRAxITITFBUSJhBBQykaHwQlJxgeHxIzPR/9oADAMBAAIRAxEAPwDi0TLqSWC2hRmAUnSSALT4jwwA0vJ2C5p5VGVHo48DnDUjGUlGZHho5qyxDh98QudVBhk/Ryg8gbLo12T05cSNrJcmSUWvA2HDGcX5OVOCaURVgZ3W2uUOQuhHI0JjLqXInRhSBqFhUQd7E2MowxodzLFawUe3TSFJlXhYsMR2TgvLL1EB4llU8TAlIxAJC0L2yTQpMixiJwUNkUWKCVtkULJHjU5RgqULAQwheKQheZFjUR2XjgpMia5qIGhll5ZOSsiJQyyVk4rxEWjxeL1JYB5ZJepLGNTwsWxHpHnwVhxHxaJGljDoVXw04dS3+4VAQuNQUpameo8kscFBdGOL1PFi8jW5A45UIvGhXpM5La6DnLxrLpORFO1E3Ub0Vkg5Euah3jVAI/MopFK2IlOFLdYzBwVM5uicKPvVlQ4QZNASsYoyF6AtJWcM5N0DLhob2rJ2B8FWLqQA2V/hWEtf3dt0+rwpjSR2LGMs4J7ZVZzUTFB8kaiYF6ZQym6OfStQ80FlkZgYClavAxSEIipDUk4BKywRqa5PIXmRYzIymqbIvC1ESiGy8Upam5UQUMSTrJZVgUNSXtl6tYKL+hqrRFpVVI2xXaeGOF6GWqk6sZZq5jCdHHTMBc6ga6di576QMMhZXytpQBEMujTdoflHSBp+iHXXNB+po7cvCin4T+5kyV60ItmHPOzT5Jz8NePyT5KtojTAXBSRyWRX9FvtfKfJMdROHI+S1o1D45LqN26lbTHsXvyYoBs8LyAmNlK0XDvC7qgkm4aOfae5W+L+jrotpAS2xdpbQkbd4usubrsCTSavvwjEh5PNang+ie5/Mq6b6NQ9nUcWvAza/N7bHvVnDUx4dHZ9rkaHmfBReTWqiXnheJ+oreKMOItckacljauINudfetbiPFEc7bk2HjqfFUBqYchvv4quOLSpkJtXaKSDFyy9r696HnxAudcptRYuJCiyqlIWx7pbrxjU6mo3SPaxgu5xAA7zsti30VVXR9IS0Da2t7n4d63V0gN6VqfQxrm6pOC17fR1IC5sjsrm72FxflbtWYxfDX08ro3akagjmDsVOM4ydI6cmCeOKlJcMFEakbEoc5XokKoc9kpiUUi9DnE7FW2CYVmlHStIF9jp/wCrA5KyKElSfJDa+U27bG3mtxW4XGwiwC3MeN0pgF3xtZlsWG2gttl5/FdGPFGf8SRw/E/Ezw1ULOFlije1F1+UyPLBZuZ2UdjbnKPJCuKgdkXasiLU3IpgF7lWCDlqaWrSYPwRU1TDJGwZBc5nEAadg3PkgvwdmLnMEZLmnLYcz3dqz4Wp9DR9ctEeX1op7JI+XCJWkgxuBHdf3L1DUhtEvB1Phjhj+k5HlpaxjLZnWubnYNGmuhRHFXo/FCxkmcPY52Q9XKQ6xI0ubiwKx3B3G9Rh7nGMNLXgZmvBLTbY6EEHUq04h9IM1flEuQNbqGsBAzH8o3JJPJK3aoEE1JMkgnhA21UfymM3+xU8creSlDgobZ3b/FFma+MaJjjEddPJAXBTw0HS4W0UbcbLBjYSeXsRdJgcU0jWC3Wdb7VUMpmdqLpqvonB7XatNwlafYbUq5SOtR8IMZFlhsw2AFre3tVTi3Cbg38dI5wO5FtSNsxAv/4qul9LAjtnaHDsDrH2qm4x9KvyqNscTTE0HM4l13OIBAAsNBqVZQdcOjz2/V6ldGkw3DZXP6KKQuFtc+waO1wF+6yrONvRtPIx0xex4YLZW5hlb2i+6zfC/pAdSSZ79I0jK5jidRvobaG4Wvq/Sh8qhdGyMMzixJdmNuYGgsg4KKfkprlOa8HI6nh57Ta5Q8mAyBbWpoi43umfIn2tolWRnQ8KsxkWASOREfDDybLXR4c8BOZhz97lZ5H5MsPsXno19G7SDUSbg2Z3W3d56LeYnhstsrSzJvqDe/qKh4IxBjaRrXEAtLr3Nud7rOcaeka56Kk/JJDnkDU7WYDy31KeFNWnyceRPU4tcBlVhsl3OL2OLvnXbv5HRY/iT0e1MgdUFhcLXuOTR3bgIN3FVRu54PiBZdFb6U6WSDqh3SlpHRlugJFj1ti1HQoJspLNOdLscVPDp+int4bNtlt2SMUkRb2hR3ZHZsQ8mLwjC+inY9zbtaddPauxjg2OenY5rWEkZm3GpHLUbXWQEDb8kVJ6T30sXQsDHOAyscb3aOWg0Nu9FS1vkllxuC9LKitnpmXGVgIJB1FwRoeaCpKUVkrYIGgvdfnoABcuJ5ABZOWmL3FxAJcSTruSbkq24SxR1BVMqA0HLdrm33a4WcO7+SqoJdyEpt9g3iXgKait0gYQ69nNNwTzGoBBWPfhTyLhq6pxNxuK7IBHkYy5sXXJcRa+yoQ9lrZR5pHkkUhgTVtmHbhz7fNKJwrCHPka1zTY7293ctUY2/R9oU1NUMY5pLSQ0hx7wDcj17LbjG2F1sv8OrJaGHK2EyNc02JuGgfrG3K+6ybcac2Rz3suS7MMpta4tbXlYLuMfGtE6PP8ojDbXIJsQOwt7eVl8943iTH1Ero2kRGRxYLW6pcbDu0T1a0N2upDFkcJ7kVTqv7FnJxFc3bA4jtzD17NSXbsJ4moTBGY54WMyNytLmtLRbYtNrEJLbUTfN5f3/Rws0AcbWsn02BglX7IcouRlzAEXG4OxHcmdIBsobjOvaQM3h9vZ5IiDAmZTrqo6WoOY35o52mxKVykUjCNdASDh0HkpJuG2gX2RTapwGgUTMQc7Q6LapG24lZPgR3un4fg4Ny4+asJas2soonXCbXKhVhinZVVWAteTbZe03B4O5Vu1miKgkcAEHkdDLBG7ZRt4K7xZGUfCobzWiDjk3VVNM8E2IQWSTDsxXY9GAkc17HhZ1ubqSnrDa19VFJW2NroXIbRFAcwfnyi9kb/AEdJa4v5qH5QLghWMeKkNsbrNsCj7gghcWkaqmGDdYjL61fjERrdNbiTRrZZN+DSin1ZSz8Mki4FggWcPvY7Rad2MEjQHyQbqlyaMpInLHFkVLgcjiOsrefBC1uiqYMce12trKzbjZk0Sy1hjS6A3Q5Rbmql3D2d+Zw8FeQ0pc8a7q6NCI23KDnpGcE+pko8DZroNPeqqrwNxJDW38FuqOESHSy0NJhUbW3IHal3tIs4xo5FBgcg0y2XkuEyg7LqFdHGDewWbr6schfwTxzN9gbSoyzaGQ6AKN+DzE2tZaqluNXNRJq272WeR+BlhXkw02CTNuNwq44BLfYroM1cOYQnynObNARWRgeCL7mLOEyt0vsktPLKQTo1JHcYNmPkta+nJfYDQANHg0W990K/DyEY/E+te2iAxCveBmCRWUbSQooLHVSyMLjpdCw1peBodUfHMW7hFpjKSZ40OtYBeQ0DgdQj4aloFyvIq652Q5DwDyUx7EPmynULUUzmkagKGtjYexKpmZQifbbyREkhIAAUskA5J8bxtZHqFAkhk2CjFI8nVX9Cxt9UdUNjsl1UB9TLsw8g81K7AS4X1VyyeNupUT8XbsNkbkC0UJoC0p1Ux7hoEdNVAXNwpI8WjyW0v6k1s1lPTMsOsp2hh7Eypqm9o80PTztPYmNaRcUlM06qqxKps4gBSf0ll0BQUkmY33QSd2zNquAb5K557Fb0ODlovfvQ8bHH5o8lYUVLI7Q6IykIoompOq65IuETXSPlFmnT3qrGFyulLGauNzuAABuXE7BWFHgM8busWkdzkNty9S5A8kYupEVG0wnmUXUY2bgXt60RUYO9w0bfwWareFqu/VjJ8HN+JWWFy6oDzQXuXE0+fbVRQ1MQPK6gwuhmiYRKx4udNtbDbdCDD3Zicp1JKG01xQyyQaXIbimMMLbD3KrimuN0SaUnTKR6kpcPswgoVpKL2Y1zm5P5oCirg0ns8EFFSEE6m3rTDUEdTmn0iau4RPXguJSVZJSOv9/tSTaUJrl4NDNKBz+KkeQ5u+iyT6h55lexzOva5T7ZLe9jU01Yxmlr2RLsUY/QrMRQu3OoVtg2FvqZmRM0Lja+4Atcn1AE+pZwRllaXIa6e+jASeQAJJ9QV1g3D9Q7XoHi/wBIZR/FZQcZcTDDnCkosrXtbeWRwuRcDfm51iDbldZKOtrakDNPM4a7ydGzybb3p5YoxXLJLPOTuKOj1eASMBL5aeIDfPKNPGypqivoYz+MxBjz9GCJ8p8xosoOGHAtzujZmGYEuvcHS9zmJ581dVPCQjOVs5k21jYS3UA2BvY7qdQQ+ub7k03FdANGsrpfBkcYPmSUK7jemHzaGU/Xq2t9jWomDhOIjrdM4/VHvKLh4XgH5uU+u3uRuPgDcn3Kv+sUDRuHx/tTzO9wTPw9kO1DTDx6d3vcFfnAIbf2RHi8psWDRA/2bP3yfXutcfAKfl/cz/4cznajpB/kvP8AukTTxrV8oaVvhTM/5PWpGHw/3UPtPxUohiGzINP/AIwVtS8G0GPfxlXW3gHhTQfEFQniuv5SRj6sNOPcxbWWpYP7vwELB8FFLVNPM+pjB7gtq9g6DH/hRiP+I/hhHuYl+FGJf4p3q6P4MWjqJYiesHk97UC+doJyscNLbe5Om/AmmPkqXcVYn/ipPNn/AESZxNiR/S5v3m/9FYMiAI6rzzGy0tFxG3JkmpXygatPMdvLVZt9gaUYk8U4j/i5v3m/9F5+FmJf4yX95n/RdKpcQpXfoLx6mleyT0N9aZwP1W/al1syin2/fucz/C/Em/pT/wD8z/wSHHGJD9IPrZCf+C6JJ8gd+jv9g+KBrqKmcOpEW9twCf5IbtB2rMcOP8T/AL1h8YYT7mqN/pIxEflQu/yY/gFfycPwv1Fx+yg6nhONouSAO0hNuruHZfYpJfSLWu1fDTP8YbH2OUP9YU/Olg9Qkb7nq1k4ZjAzZm27TcIYYDCdpov3x8CnWRdicsTXUGZx/wDSpbW+jIfc4IuPj+J2jmyAdjmgjzB08Ux3C/0XsPg4FV1TheQ2d7Mp95Cosl8E3jrktm4rSnQSjzv6rqR8kR1a4eKz0uDxO208QPgUDW4O+HK4OLQ65aQdDY2PtU3CD7UdCzZI+/8Ab/w1givsQe/Qr1ZWHH7ABzetz0SW2I/zfgPzT/l/P+DQMgBH8011EHOFlO7q2amyCzr3U7H4HRUnWsToug8C0bYTPUP0ZBHa/wCs5olk8oxE39tyw9HI0vF/mgFzj+o0Zn/wgrS8aVD6XCY4j1ZKl2Z4vqXSfjZb9wuxngAmxq5W+xPPL06V3OdvldVVL5pLkyPc8/tEm3lcLZ0tPlYBtYLO4NRag+A9Q1J93mtI+E5dChN2NijRAS4ka/N0HPQ8h2brYcC0TpHSSSkva0BrQ43FztfwaFkegLAetdbvgAf/AMhvs6U28A0X9x81KbpWHJaiAcfYn8mjaImDM8gEgZcrSDY+JcfUAuRYrj0ssrnZ3gbNaHuyho05H2rf+lWrzSWBFmkMt+s6N7x7CFy2CHMNTa+59yng6WO4vTGKC4i51rucbnm4ntPMq5wmNzJWBtxm+KpqSnIfrfKOfbfs8lfYTI51Q3Tqg9U9pt2+PuV2wxgqNO572frepGYfOx/z8zT4aeaLpmA6u1XtTA2xLRbkpOXYegj+hI36i57wU+HBY2OBN9O/Y8jZBYTFJH1gT4ckXLWvd3epK32sXSwx9O0m9mk9rh9oKXRst+bB+/cqt75O0oaSmO4utRtARimFsmex4lyuaLAg6HU8vXyQ7qeZg6s2YfrC6hfE+3NMY2XaxKbkGlI9nxRwPWe39ltvMkpkdUC66TsKledGeeimmwrom3da55DdNwZIJYW33UeI1rQ27eXYqzI4nYgKGRzm7tJHq9aVxKL3DKSd72ufICxgsALauv8ADv71X8R4jcsysv1SbX5gE2y2N9hqVqIZC+Nzy05XDqhwBtbbRZGvLHwOkk0MbyM1z1iTYi3IAe8rl1XI68cVpsyOLcRvms1gLACTYaDLpYHkTv6lnXRW961NSxha11r9YkEbknYW9XeqOsYNcu19e4i4t5rvxtLhI4c8G+W7JuH60NkAd813kDbQhao4iwbNBPgsCx2v3Gq32CiN8bXnQgWO/ncqkvJDHfQGdE92paQD3FavhHhmOthlgmDmutmilseqdni2xB6pt3IN2KxFoDeX32Wo4WxFrQHNOrTr4HXbvuVJ5K6oZwtOnyc1xL0X1TJXsyBwa4gODmgOA2IBNxfdJfRDqSN/WLQ64BvYa6aexJUcMvZr8nKsuPuj5/LC8l1yE5tG43JOgT/lrQLEBEQ4l1DYabf+JOTtSiHcI4H0s0bSNJX2P/0xWlmJ8SImftlN9KeL9PiIiB6tO3Kf/sd1n+VwP2VreCbRx1FXILNhYYW+EY6WoI8ZC1n7C5PTzGWd0r7lz3Oeedy4k+/T1qsfp/qcj5nx2NThFJoTtbT1nV3wCtWYZM+wja53gCfatjw7we2GJmdrXSWDnZiSA46kBu25tz2WgZG/8l4AH0Yx7CTZRptlXmUVSOfDhGdwH4t/rI+1ajCqCSCnc1zQ0tDy3bcju8FY1GLQxAmSpa23a6MewBCDiOmm6jJDIXXAs1xGul75QEuTFcWKs7k6ORcd4k2QslH51jHuHZKwFjh5H2LLQNW54q4ayQiQ7C97cnEkC/cch8gsVYgi2qlhacaR6M4pO10Dfk/U10AWp4GwF1RKOj0bH1nON7AkaNPefgstSzufduUmwJta9h26roXC/ELqGnyCmu5xzuc6ZoJ5NuDtYe9WjFydMnmyKMLj1NhT8MFu7mn1FeVHDxymxbpcqlb6Snm/4iIWF9algv4Lx/pIflv0ERHdUMJ1023VXhiedvZA/CIOkaSzrAabjfvXs+DTnZgt9YKr4f4idEHCOle5rvxhIOaw21c29wiKr0qQROLZIZWuHLq7ciDfUIP4buH5l2Fw4FNs5gA7Q4XRLMBcNx7VQP8ATPTD8zL/AA/apYPSzTv16J4HM9XTv3SvAH5iTNE3CbbMHmpGYe4nYNQ1NxUx7bhpt4+5Fx4sXAZGXJ2b2/y70ixpsznNK2eHCj2jyVbUcJvcb9IL94upK7iGVhyn5NGefSTtHsBug38WOH6Xhw/zXJtuHkCy5ESt4PfbWRv7p+1Rz8GvNrSMGv0Tsofwvk5VWHf6rk38L5edRh5HdNr6gs4RHWfID8QyOhZoQHNGl9j9myo+FrVNHVwSODnBzZM+XYHsHi06d694onf0ZJkYb63zA2a4m5A0uddr81m+A+Jfk1YcxyskjMTnOsAHjrMcb9/+5cMIOmz1JvTBII4ww9kfycRRmNpha7rjrOJc4uc/vJ27uxY7ECbHTRbX0hQltb/bOcMjLHpA/S22wDR3BYbF6oWIFrnsXXj5JTa0clOx2q0uAuL2Zb2t3rNMC1XCFNmDszX2JAbI0XAcdA1wHI237V1SPPiWtHg79XA+r/1XXC8DmFwcNHe8fyKro6lzLgOzC/afuFf0WuQjluL3vfsPbuoZbrkvi0t8GxoOI3xxtZa+XT1X0SVGUlDdl5Kv4fG+Wjmz8RjzG2o5KzwuYi8gYSGAvAt85w0YB4vLR60PhHDTZXhw6rex56t+y4F9+5dXGAMjkpaVtnEH5TO627Yf7Jvc0zOabfqFdc4NPTRyrKq1WZ/0gzfIMIhpAfxktmvPbb8ZO71yOCyHAOHtlqocwsxn4199gyIZjm7s2UKb0tYt09eWA3bCOiH1vnSn942/ZQWAuec8cd+uGscR9EHNl9bv9oTy6f0Ixv7nWKTjRtRLI0NtGw2z3+cew6dUb7XOyxXF/EVRK8tEhbG6TIwA5WgBoLhYfO+cN0bLD0EbIhyDi+wHWLiMtze9wAfNGspGw0pq3NDnRMJiBFx0srj17cyGNjt4rRaimwSjbSXcwmL0YpmB80r2h2jQ1gLyf2vmjvPYquX0gzN0he+MNvkIsHG9h1uQ6umnPxQHED3v673Oc5zruJO511KoSFn6/qH/AOviJ0IekgyUwiewkFjWvN9S5pddwFueYactVnoZbi4VCwOG1z4IqHp3DKxkh56MJPsCksCj9JdfEOqYXjNYMmS93Eg+AHaquOucNAfEEAg22uCjGcL1bjpTzH/LcPeiI+B607U0nryj3lVilFEZyc3YRg+JMfdskMegAuGC+/MbeS0HyCE/m2EEjXKFV4VwTWMcS6BwBA5t+BWmo+HKnYxOGo3TLIrpivFcdS6gNLTCN4dCXwvzEB0by3btF7EX5KbjHFBVRMkLcs0VmyEaB+b8sAbX0Nu26tmcK1Iscg0LtnD1KGXg6ZzHtdYZg1uhHJ1yexUjlgu5CWKT5ow0b4iBmz352y29V0bmhA06Xn9HXyKuh6OpRtm7dLIii4Ika6zmPIPM5fvug8kfI23LwabCqiMRU4GgfGLF1hqBsfapuJpHyMDWucyMktOR1i7LoA4jUCwvbvSZgtoYWGNxMdjcOaDobkbbInEcKcWgRtJAc7UixN+0KCaV0+pVpukzKN4egH5sE3bqdfO69OGMadGNFifyR2eCuv6FmAJtbbUe1OGEyWII3N/UjuJdzbbfYyxtbYfNPII6gwd8jXy6MjjylzyOYANmjmbe9Gfg5JoNhbKTqdzvbmrLiiKR8EdLSstE35xcQ0uPeO86lLky0vSPiwty9XQyeLV3yhg6K4cHljswGUssMpAGxJzX9SoJsAqJZi3IXhwuS1vVu4GxJ2FjyvyC6Jw3wwyNhNQS5x1yBpIFthf8o+xP4gxiqaAKSBrRrcuAc7TawJyt59qjFRidWScp8RMvV8HVc7Q3I1obqATnI0sQCATl00F1UVfouq7aZe3Z4/4qXFXYnJrKajwa5wA9TTb1d6oHPq2H58zD9Z4PndWiklwjnnKc36meVnBFXGCTC5zRuWde3eQNR5LoXogw+OalmjJayQSNcHOcM4c2zm5WadW41PeQg+GMcljopZJqgvmDj0TXv64DW3+tYuPsTpa2KstK7LT1XVIkaQAXDYvta9jbrWuO9M35Jc9maDGeCJWStkkka5j3ESlkQuwnRjgL9ZpNgbajfVD1GFQxW6KW4f8AMc0317QR1XC/ZtsVrOFMTfXUpjnIE8bzHI5tusQA5rxbTUHlpoVW1XC81CS+jOaPTPTPJs7W7nwONzG83Jy7EpJXfsaEq69TIz4xK1xGmncktL8mE34wS0zc2uWWO0jTsWyZXAZgQRsNklL0+Do3H5Mdhk7ssZc4kuuDYWsM9oy622YAHXtXUKLEg1lZXvsRcxx98dPmY2315i8+SzeK8Dtjaaxkti5rWxxMbbNLIQyION9dXNvprYovj2dtJRRUzPmxR53d4is2O/1pnNPqKrHrqf74Iy5qK/fJyKaUvqHuJzG5v+s4kl3m6/mumcPYMKeEOd84i5+tbUk92ywvA+G9LUtzfNb13er7TZdBxvEQGkDkPZ9wtKVcDwjfJR19UXPdzAPtW2xukhNJFDM8sYA0uAIaXWAsLnYe1c2ixIsHSH51yWNO31nd3dzKrKzEXyuLpHFzj+UTcptLkqJylzZtHjD2izYqcgc3nOfHrFRtxGnB6rIv2WNHuWLjicdA1x8AU/8Ao2Q7tA8XNHvKKw+4u57GwfXxOP8AZs/dCHmgp3aljB4FwPsKzIoJW/ltA+sXe4EJS2AtJOweA196Oiu4bvsXvy9jTaOeZn1ZCR5OTzj842qi7uka33hYtzaZpN5pX/UFvUh5KuEbRSO+s93wW0xNqkjoEPGEke7InjtDy0+0lERekaL8uNzfBzXfYuYSVZPzYGt9RPvUb+ld+T5NA+CDxQfYbdku51oceUp1ztHcQQhZePIgbNeNuX/i5UaSQnVp9gUraB/ZbxcB8UqwRDvSOmHjhn947bv+xeni5pBIlfp4rmwoJP1LfWTm4fIAR1de88kdqIN2R0E8dMbY9I+3iRz/AJK0j4n6SnMrHyOY11nEa205je2q5Q/D3nmwd1yfh97oigknjJ6N/Rg6HK4i47xsQs8S7BWV9zdTcZstpLJt3/cIccYsLdJHaHXU3/ms7BgUDmkvqnsdvboydfEFeScNwDasJ7jE74FLpiu34G1S8r7o0LOMLmwc4n1nvQ83GYDspdY94sqH+g4htXW/y5FBUYDGTrWsd3mOT7Fqj4/DNqn5/KNhSVRnFxWUrR2OmIPllRDMNvviFJ+88/ALAtw0MHVq4v3X/wDVI0jgNKmE+t3uyLaf2jan+s6RDhTOdfB6r/F4RX4PiQaVjXeEYd/zK5U5sg/OQP8A2h8QEbhGLVEDnGMRjNo7rssbai4Jtf7UrxvtL8BWTs1+Tc1nBFxds7Cewx5faCVWwcGSXs97R9VwPvCAZx1UA2fEDfa1j7nImLj4MJ6SGx7yRbzFkEstdQ3i7ljHwYWkHpi0do0I8NrrQYXJUQWDasyt5xzNJae69yW+IWVbx5C4fNcPAg/Fex8XxjXM4eLShpyjf8RqKzEJXvLjTUriebm5idNLuJudF6sweKmHm7y/mktc/AdGPybzh3haojljdUvaI2udMI+kzHpAMsd+RsHOdcbWaqnj3CnVLntbJG0OdHq4vsIo2khujTqZHucR3BbsszTZyb5GGPbm5wc8/wALR6inSUbXbtv61N5O0SK63I5fw3hUNG12epYXu0OSOVwFuQsxLEK6lP5+U/VppD/uIXTRh0f92PYnsohyjYPv4JdVu3+/gprpUji5FKTtWSE6aRRsHmSbKXiCpgoXGOKMmcaOMpa8MPMMAaAT+tbw7V21rABsPUFW1GA0z3Oe+nie5xu5zmBziQLAknXYBVWSupK7OJ0+F4hUddtNI4P1zZXEG/ibI2LgjEjtCWeuNvxXXW4PTtFhFGB2AWCa7D6b6EXsQ32Moo5UPR1Wn5/QjvfK0+8lMHo3mHzqilb/AJjfsXVDhdKfzEZ8Ir/BObgtN/hWf6Tfiss8jOC7nL6T0dxl1n1kbj9CBrpXHus0ABW1R6LG9G4sjnuBcGSSKMbi929Y7XXT6GEMFo4wwdwa3/anzxOcCM1gdNGj3m6puSqyXF1Rxr+rCbsaPGVp2zdjP1HL0eiip5vhFvE7Xvs39Ry64cMHN8n7wHb2N7z5r0YaztefGR/295R3pm0wOSM9ElR/exab6O+z9Ryf/VPON54hbf5w7L/7Xea6s7CITuwHxLj7yk3CYRtDH+41bemDTA5P/Vg8fOq4BtfrHuv/AM0w+jftrYO/rHuvz73eQXXvkMY2jYP2G/YniAdgHqCG9MOiBxh/o/t+mU3759f+53kFBJwPberpv9Q/Z+sfJduLQmkBbfmbbgcHl4YA/Saf/WHxHf8AwoOXCGt3liPhK379nkvoExjsHkFDLTNO7Gnxa0/Bb5iQdqJ87ubFe2e3g8Hs+weRTeji5SH+H7fDzPYu/S0UZOsUZ8WN+xBVGC0zvnU8J/y2fYj817B+X9zhppWfTJ9Q+B++buTTh45Pv9z9/WF12q4Oonfo0Y8Bl9ypKzgCmOrWlvgU6+Jiw/LS7Mw9JhrXAtIBI1v2j/34IefCWX5+rVaqo4GA1Yf4nD4rNVtK5jrBxBGhub+9OpqXRivHKC5QBJhjeRKhfh3efNGWf2t8j9q9zP5hp8wnoQq34b4qJ1E4bEq2c8/R/i/koHuP0T5hAJXNklHIpIw3+ifYkjYKR9PUR6g8T71M4pJLx0Xl1Pb6JzCkkigMZXOItbsKCa65F+1JJaXUaH0hzIW2vYeQU2QDYAJJKkScmeXSSSRYEERrybZJJW/hJ9xi8SSSjiSKSSwD0JFJJMAY5QlJJTkVj0EmSJJJRiF26DqEkkrKwApN0FUFJJA6YgE50XPcd/tXeKSS6sH1EviPpKxyakkuw88jdumJJJWFEbikkkgE/9k="/>
          <p:cNvSpPr>
            <a:spLocks noChangeAspect="1" noChangeArrowheads="1"/>
          </p:cNvSpPr>
          <p:nvPr/>
        </p:nvSpPr>
        <p:spPr bwMode="auto">
          <a:xfrm>
            <a:off x="0" y="-895350"/>
            <a:ext cx="2466975" cy="1847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100" name="AutoShape 4" descr="data:image/jpeg;base64,/9j/4AAQSkZJRgABAQAAAQABAAD/2wCEAAkGBhQSERUUExQWFRUWGBcVFxcYFhgYGBgXFxcXFxQXFRgYHCYfFxwkGRQVHy8gIycpLCwsFx4xNTAqNSYrLCkBCQoKDgwOGg8PGjElHx8sLC0sLCwsKSwsKSwsLCwpLCwsKSwqKSksLCwsLCwsLCwsLCksLCkpLCwsLCwsLCwsLP/AABEIAMIBAwMBIgACEQEDEQH/xAAcAAABBQEBAQAAAAAAAAAAAAAEAAIDBQYHAQj/xABJEAABAwIEAgYFBgoLAAMBAAABAAIDBBEFEiExBkETIlFhcZEHgaGxwRQyUnLR8BYjQkNEYoKSouEVFzNTVIOTssLS8WNzoyT/xAAZAQADAQEBAAAAAAAAAAAAAAABAgMABAX/xAAvEQACAgEDAwIGAAYDAAAAAAAAAQIRAxITITFBUSJhBBQykaHwQlJxgeHxIzPR/9oADAMBAAIRAxEAPwDi0TLqSWC2hRmAUnSSALT4jwwA0vJ2C5p5VGVHo48DnDUjGUlGZHho5qyxDh98QudVBhk/Ryg8gbLo12T05cSNrJcmSUWvA2HDGcX5OVOCaURVgZ3W2uUOQuhHI0JjLqXInRhSBqFhUQd7E2MowxodzLFawUe3TSFJlXhYsMR2TgvLL1EB4llU8TAlIxAJC0L2yTQpMixiJwUNkUWKCVtkULJHjU5RgqULAQwheKQheZFjUR2XjgpMia5qIGhll5ZOSsiJQyyVk4rxEWjxeL1JYB5ZJepLGNTwsWxHpHnwVhxHxaJGljDoVXw04dS3+4VAQuNQUpameo8kscFBdGOL1PFi8jW5A45UIvGhXpM5La6DnLxrLpORFO1E3Ub0Vkg5Euah3jVAI/MopFK2IlOFLdYzBwVM5uicKPvVlQ4QZNASsYoyF6AtJWcM5N0DLhob2rJ2B8FWLqQA2V/hWEtf3dt0+rwpjSR2LGMs4J7ZVZzUTFB8kaiYF6ZQym6OfStQ80FlkZgYClavAxSEIipDUk4BKywRqa5PIXmRYzIymqbIvC1ESiGy8Upam5UQUMSTrJZVgUNSXtl6tYKL+hqrRFpVVI2xXaeGOF6GWqk6sZZq5jCdHHTMBc6ga6di576QMMhZXytpQBEMujTdoflHSBp+iHXXNB+po7cvCin4T+5kyV60ItmHPOzT5Jz8NePyT5KtojTAXBSRyWRX9FvtfKfJMdROHI+S1o1D45LqN26lbTHsXvyYoBs8LyAmNlK0XDvC7qgkm4aOfae5W+L+jrotpAS2xdpbQkbd4usubrsCTSavvwjEh5PNang+ie5/Mq6b6NQ9nUcWvAza/N7bHvVnDUx4dHZ9rkaHmfBReTWqiXnheJ+oreKMOItckacljauINudfetbiPFEc7bk2HjqfFUBqYchvv4quOLSpkJtXaKSDFyy9r696HnxAudcptRYuJCiyqlIWx7pbrxjU6mo3SPaxgu5xAA7zsti30VVXR9IS0Da2t7n4d63V0gN6VqfQxrm6pOC17fR1IC5sjsrm72FxflbtWYxfDX08ro3akagjmDsVOM4ydI6cmCeOKlJcMFEakbEoc5XokKoc9kpiUUi9DnE7FW2CYVmlHStIF9jp/wCrA5KyKElSfJDa+U27bG3mtxW4XGwiwC3MeN0pgF3xtZlsWG2gttl5/FdGPFGf8SRw/E/Ezw1ULOFlije1F1+UyPLBZuZ2UdjbnKPJCuKgdkXasiLU3IpgF7lWCDlqaWrSYPwRU1TDJGwZBc5nEAadg3PkgvwdmLnMEZLmnLYcz3dqz4Wp9DR9ctEeX1op7JI+XCJWkgxuBHdf3L1DUhtEvB1Phjhj+k5HlpaxjLZnWubnYNGmuhRHFXo/FCxkmcPY52Q9XKQ6xI0ubiwKx3B3G9Rh7nGMNLXgZmvBLTbY6EEHUq04h9IM1flEuQNbqGsBAzH8o3JJPJK3aoEE1JMkgnhA21UfymM3+xU8creSlDgobZ3b/FFma+MaJjjEddPJAXBTw0HS4W0UbcbLBjYSeXsRdJgcU0jWC3Wdb7VUMpmdqLpqvonB7XatNwlafYbUq5SOtR8IMZFlhsw2AFre3tVTi3Cbg38dI5wO5FtSNsxAv/4qul9LAjtnaHDsDrH2qm4x9KvyqNscTTE0HM4l13OIBAAsNBqVZQdcOjz2/V6ldGkw3DZXP6KKQuFtc+waO1wF+6yrONvRtPIx0xex4YLZW5hlb2i+6zfC/pAdSSZ79I0jK5jidRvobaG4Wvq/Sh8qhdGyMMzixJdmNuYGgsg4KKfkprlOa8HI6nh57Ta5Q8mAyBbWpoi43umfIn2tolWRnQ8KsxkWASOREfDDybLXR4c8BOZhz97lZ5H5MsPsXno19G7SDUSbg2Z3W3d56LeYnhstsrSzJvqDe/qKh4IxBjaRrXEAtLr3Nud7rOcaeka56Kk/JJDnkDU7WYDy31KeFNWnyceRPU4tcBlVhsl3OL2OLvnXbv5HRY/iT0e1MgdUFhcLXuOTR3bgIN3FVRu54PiBZdFb6U6WSDqh3SlpHRlugJFj1ti1HQoJspLNOdLscVPDp+int4bNtlt2SMUkRb2hR3ZHZsQ8mLwjC+inY9zbtaddPauxjg2OenY5rWEkZm3GpHLUbXWQEDb8kVJ6T30sXQsDHOAyscb3aOWg0Nu9FS1vkllxuC9LKitnpmXGVgIJB1FwRoeaCpKUVkrYIGgvdfnoABcuJ5ABZOWmL3FxAJcSTruSbkq24SxR1BVMqA0HLdrm33a4WcO7+SqoJdyEpt9g3iXgKait0gYQ69nNNwTzGoBBWPfhTyLhq6pxNxuK7IBHkYy5sXXJcRa+yoQ9lrZR5pHkkUhgTVtmHbhz7fNKJwrCHPka1zTY7293ctUY2/R9oU1NUMY5pLSQ0hx7wDcj17LbjG2F1sv8OrJaGHK2EyNc02JuGgfrG3K+6ybcac2Rz3suS7MMpta4tbXlYLuMfGtE6PP8ojDbXIJsQOwt7eVl8943iTH1Ero2kRGRxYLW6pcbDu0T1a0N2upDFkcJ7kVTqv7FnJxFc3bA4jtzD17NSXbsJ4moTBGY54WMyNytLmtLRbYtNrEJLbUTfN5f3/Rws0AcbWsn02BglX7IcouRlzAEXG4OxHcmdIBsobjOvaQM3h9vZ5IiDAmZTrqo6WoOY35o52mxKVykUjCNdASDh0HkpJuG2gX2RTapwGgUTMQc7Q6LapG24lZPgR3un4fg4Ny4+asJas2soonXCbXKhVhinZVVWAteTbZe03B4O5Vu1miKgkcAEHkdDLBG7ZRt4K7xZGUfCobzWiDjk3VVNM8E2IQWSTDsxXY9GAkc17HhZ1ubqSnrDa19VFJW2NroXIbRFAcwfnyi9kb/AEdJa4v5qH5QLghWMeKkNsbrNsCj7gghcWkaqmGDdYjL61fjERrdNbiTRrZZN+DSin1ZSz8Mki4FggWcPvY7Rad2MEjQHyQbqlyaMpInLHFkVLgcjiOsrefBC1uiqYMce12trKzbjZk0Sy1hjS6A3Q5Rbmql3D2d+Zw8FeQ0pc8a7q6NCI23KDnpGcE+pko8DZroNPeqqrwNxJDW38FuqOESHSy0NJhUbW3IHal3tIs4xo5FBgcg0y2XkuEyg7LqFdHGDewWbr6schfwTxzN9gbSoyzaGQ6AKN+DzE2tZaqluNXNRJq272WeR+BlhXkw02CTNuNwq44BLfYroM1cOYQnynObNARWRgeCL7mLOEyt0vsktPLKQTo1JHcYNmPkta+nJfYDQANHg0W990K/DyEY/E+te2iAxCveBmCRWUbSQooLHVSyMLjpdCw1peBodUfHMW7hFpjKSZ40OtYBeQ0DgdQj4aloFyvIq652Q5DwDyUx7EPmynULUUzmkagKGtjYexKpmZQifbbyREkhIAAUskA5J8bxtZHqFAkhk2CjFI8nVX9Cxt9UdUNjsl1UB9TLsw8g81K7AS4X1VyyeNupUT8XbsNkbkC0UJoC0p1Ux7hoEdNVAXNwpI8WjyW0v6k1s1lPTMsOsp2hh7Eypqm9o80PTztPYmNaRcUlM06qqxKps4gBSf0ll0BQUkmY33QSd2zNquAb5K557Fb0ODlovfvQ8bHH5o8lYUVLI7Q6IykIoompOq65IuETXSPlFmnT3qrGFyulLGauNzuAABuXE7BWFHgM8busWkdzkNty9S5A8kYupEVG0wnmUXUY2bgXt60RUYO9w0bfwWareFqu/VjJ8HN+JWWFy6oDzQXuXE0+fbVRQ1MQPK6gwuhmiYRKx4udNtbDbdCDD3Zicp1JKG01xQyyQaXIbimMMLbD3KrimuN0SaUnTKR6kpcPswgoVpKL2Y1zm5P5oCirg0ns8EFFSEE6m3rTDUEdTmn0iau4RPXguJSVZJSOv9/tSTaUJrl4NDNKBz+KkeQ5u+iyT6h55lexzOva5T7ZLe9jU01Yxmlr2RLsUY/QrMRQu3OoVtg2FvqZmRM0Lja+4Atcn1AE+pZwRllaXIa6e+jASeQAJJ9QV1g3D9Q7XoHi/wBIZR/FZQcZcTDDnCkosrXtbeWRwuRcDfm51iDbldZKOtrakDNPM4a7ydGzybb3p5YoxXLJLPOTuKOj1eASMBL5aeIDfPKNPGypqivoYz+MxBjz9GCJ8p8xosoOGHAtzujZmGYEuvcHS9zmJ581dVPCQjOVs5k21jYS3UA2BvY7qdQQ+ub7k03FdANGsrpfBkcYPmSUK7jemHzaGU/Xq2t9jWomDhOIjrdM4/VHvKLh4XgH5uU+u3uRuPgDcn3Kv+sUDRuHx/tTzO9wTPw9kO1DTDx6d3vcFfnAIbf2RHi8psWDRA/2bP3yfXutcfAKfl/cz/4cznajpB/kvP8AukTTxrV8oaVvhTM/5PWpGHw/3UPtPxUohiGzINP/AIwVtS8G0GPfxlXW3gHhTQfEFQniuv5SRj6sNOPcxbWWpYP7vwELB8FFLVNPM+pjB7gtq9g6DH/hRiP+I/hhHuYl+FGJf4p3q6P4MWjqJYiesHk97UC+doJyscNLbe5Om/AmmPkqXcVYn/ipPNn/AESZxNiR/S5v3m/9FYMiAI6rzzGy0tFxG3JkmpXygatPMdvLVZt9gaUYk8U4j/i5v3m/9F5+FmJf4yX95n/RdKpcQpXfoLx6mleyT0N9aZwP1W/al1syin2/fucz/C/Em/pT/wD8z/wSHHGJD9IPrZCf+C6JJ8gd+jv9g+KBrqKmcOpEW9twCf5IbtB2rMcOP8T/AL1h8YYT7mqN/pIxEflQu/yY/gFfycPwv1Fx+yg6nhONouSAO0hNuruHZfYpJfSLWu1fDTP8YbH2OUP9YU/Olg9Qkb7nq1k4ZjAzZm27TcIYYDCdpov3x8CnWRdicsTXUGZx/wDSpbW+jIfc4IuPj+J2jmyAdjmgjzB08Ux3C/0XsPg4FV1TheQ2d7Mp95Cosl8E3jrktm4rSnQSjzv6rqR8kR1a4eKz0uDxO208QPgUDW4O+HK4OLQ65aQdDY2PtU3CD7UdCzZI+/8Ab/w1givsQe/Qr1ZWHH7ABzetz0SW2I/zfgPzT/l/P+DQMgBH8011EHOFlO7q2amyCzr3U7H4HRUnWsToug8C0bYTPUP0ZBHa/wCs5olk8oxE39tyw9HI0vF/mgFzj+o0Zn/wgrS8aVD6XCY4j1ZKl2Z4vqXSfjZb9wuxngAmxq5W+xPPL06V3OdvldVVL5pLkyPc8/tEm3lcLZ0tPlYBtYLO4NRag+A9Q1J93mtI+E5dChN2NijRAS4ka/N0HPQ8h2brYcC0TpHSSSkva0BrQ43FztfwaFkegLAetdbvgAf/AMhvs6U28A0X9x81KbpWHJaiAcfYn8mjaImDM8gEgZcrSDY+JcfUAuRYrj0ssrnZ3gbNaHuyho05H2rf+lWrzSWBFmkMt+s6N7x7CFy2CHMNTa+59yng6WO4vTGKC4i51rucbnm4ntPMq5wmNzJWBtxm+KpqSnIfrfKOfbfs8lfYTI51Q3Tqg9U9pt2+PuV2wxgqNO572frepGYfOx/z8zT4aeaLpmA6u1XtTA2xLRbkpOXYegj+hI36i57wU+HBY2OBN9O/Y8jZBYTFJH1gT4ckXLWvd3epK32sXSwx9O0m9mk9rh9oKXRst+bB+/cqt75O0oaSmO4utRtARimFsmex4lyuaLAg6HU8vXyQ7qeZg6s2YfrC6hfE+3NMY2XaxKbkGlI9nxRwPWe39ltvMkpkdUC66TsKledGeeimmwrom3da55DdNwZIJYW33UeI1rQ27eXYqzI4nYgKGRzm7tJHq9aVxKL3DKSd72ufICxgsALauv8ADv71X8R4jcsysv1SbX5gE2y2N9hqVqIZC+Nzy05XDqhwBtbbRZGvLHwOkk0MbyM1z1iTYi3IAe8rl1XI68cVpsyOLcRvms1gLACTYaDLpYHkTv6lnXRW961NSxha11r9YkEbknYW9XeqOsYNcu19e4i4t5rvxtLhI4c8G+W7JuH60NkAd813kDbQhao4iwbNBPgsCx2v3Gq32CiN8bXnQgWO/ncqkvJDHfQGdE92paQD3FavhHhmOthlgmDmutmilseqdni2xB6pt3IN2KxFoDeX32Wo4WxFrQHNOrTr4HXbvuVJ5K6oZwtOnyc1xL0X1TJXsyBwa4gODmgOA2IBNxfdJfRDqSN/WLQ64BvYa6aexJUcMvZr8nKsuPuj5/LC8l1yE5tG43JOgT/lrQLEBEQ4l1DYabf+JOTtSiHcI4H0s0bSNJX2P/0xWlmJ8SImftlN9KeL9PiIiB6tO3Kf/sd1n+VwP2VreCbRx1FXILNhYYW+EY6WoI8ZC1n7C5PTzGWd0r7lz3Oeedy4k+/T1qsfp/qcj5nx2NThFJoTtbT1nV3wCtWYZM+wja53gCfatjw7we2GJmdrXSWDnZiSA46kBu25tz2WgZG/8l4AH0Yx7CTZRptlXmUVSOfDhGdwH4t/rI+1ajCqCSCnc1zQ0tDy3bcju8FY1GLQxAmSpa23a6MewBCDiOmm6jJDIXXAs1xGul75QEuTFcWKs7k6ORcd4k2QslH51jHuHZKwFjh5H2LLQNW54q4ayQiQ7C97cnEkC/cch8gsVYgi2qlhacaR6M4pO10Dfk/U10AWp4GwF1RKOj0bH1nON7AkaNPefgstSzufduUmwJta9h26roXC/ELqGnyCmu5xzuc6ZoJ5NuDtYe9WjFydMnmyKMLj1NhT8MFu7mn1FeVHDxymxbpcqlb6Snm/4iIWF9algv4Lx/pIflv0ERHdUMJ1023VXhiedvZA/CIOkaSzrAabjfvXs+DTnZgt9YKr4f4idEHCOle5rvxhIOaw21c29wiKr0qQROLZIZWuHLq7ciDfUIP4buH5l2Fw4FNs5gA7Q4XRLMBcNx7VQP8ATPTD8zL/AA/apYPSzTv16J4HM9XTv3SvAH5iTNE3CbbMHmpGYe4nYNQ1NxUx7bhpt4+5Fx4sXAZGXJ2b2/y70ixpsznNK2eHCj2jyVbUcJvcb9IL94upK7iGVhyn5NGefSTtHsBug38WOH6Xhw/zXJtuHkCy5ESt4PfbWRv7p+1Rz8GvNrSMGv0Tsofwvk5VWHf6rk38L5edRh5HdNr6gs4RHWfID8QyOhZoQHNGl9j9myo+FrVNHVwSODnBzZM+XYHsHi06d694onf0ZJkYb63zA2a4m5A0uddr81m+A+Jfk1YcxyskjMTnOsAHjrMcb9/+5cMIOmz1JvTBII4ww9kfycRRmNpha7rjrOJc4uc/vJ27uxY7ECbHTRbX0hQltb/bOcMjLHpA/S22wDR3BYbF6oWIFrnsXXj5JTa0clOx2q0uAuL2Zb2t3rNMC1XCFNmDszX2JAbI0XAcdA1wHI237V1SPPiWtHg79XA+r/1XXC8DmFwcNHe8fyKro6lzLgOzC/afuFf0WuQjluL3vfsPbuoZbrkvi0t8GxoOI3xxtZa+XT1X0SVGUlDdl5Kv4fG+Wjmz8RjzG2o5KzwuYi8gYSGAvAt85w0YB4vLR60PhHDTZXhw6rex56t+y4F9+5dXGAMjkpaVtnEH5TO627Yf7Jvc0zOabfqFdc4NPTRyrKq1WZ/0gzfIMIhpAfxktmvPbb8ZO71yOCyHAOHtlqocwsxn4199gyIZjm7s2UKb0tYt09eWA3bCOiH1vnSn942/ZQWAuec8cd+uGscR9EHNl9bv9oTy6f0Ixv7nWKTjRtRLI0NtGw2z3+cew6dUb7XOyxXF/EVRK8tEhbG6TIwA5WgBoLhYfO+cN0bLD0EbIhyDi+wHWLiMtze9wAfNGspGw0pq3NDnRMJiBFx0srj17cyGNjt4rRaimwSjbSXcwmL0YpmB80r2h2jQ1gLyf2vmjvPYquX0gzN0he+MNvkIsHG9h1uQ6umnPxQHED3v673Oc5zruJO511KoSFn6/qH/AOviJ0IekgyUwiewkFjWvN9S5pddwFueYactVnoZbi4VCwOG1z4IqHp3DKxkh56MJPsCksCj9JdfEOqYXjNYMmS93Eg+AHaquOucNAfEEAg22uCjGcL1bjpTzH/LcPeiI+B607U0nryj3lVilFEZyc3YRg+JMfdskMegAuGC+/MbeS0HyCE/m2EEjXKFV4VwTWMcS6BwBA5t+BWmo+HKnYxOGo3TLIrpivFcdS6gNLTCN4dCXwvzEB0by3btF7EX5KbjHFBVRMkLcs0VmyEaB+b8sAbX0Nu26tmcK1Iscg0LtnD1KGXg6ZzHtdYZg1uhHJ1yexUjlgu5CWKT5ow0b4iBmz352y29V0bmhA06Xn9HXyKuh6OpRtm7dLIii4Ika6zmPIPM5fvug8kfI23LwabCqiMRU4GgfGLF1hqBsfapuJpHyMDWucyMktOR1i7LoA4jUCwvbvSZgtoYWGNxMdjcOaDobkbbInEcKcWgRtJAc7UixN+0KCaV0+pVpukzKN4egH5sE3bqdfO69OGMadGNFifyR2eCuv6FmAJtbbUe1OGEyWII3N/UjuJdzbbfYyxtbYfNPII6gwd8jXy6MjjylzyOYANmjmbe9Gfg5JoNhbKTqdzvbmrLiiKR8EdLSstE35xcQ0uPeO86lLky0vSPiwty9XQyeLV3yhg6K4cHljswGUssMpAGxJzX9SoJsAqJZi3IXhwuS1vVu4GxJ2FjyvyC6Jw3wwyNhNQS5x1yBpIFthf8o+xP4gxiqaAKSBrRrcuAc7TawJyt59qjFRidWScp8RMvV8HVc7Q3I1obqATnI0sQCATl00F1UVfouq7aZe3Z4/4qXFXYnJrKajwa5wA9TTb1d6oHPq2H58zD9Z4PndWiklwjnnKc36meVnBFXGCTC5zRuWde3eQNR5LoXogw+OalmjJayQSNcHOcM4c2zm5WadW41PeQg+GMcljopZJqgvmDj0TXv64DW3+tYuPsTpa2KstK7LT1XVIkaQAXDYvta9jbrWuO9M35Jc9maDGeCJWStkkka5j3ESlkQuwnRjgL9ZpNgbajfVD1GFQxW6KW4f8AMc0317QR1XC/ZtsVrOFMTfXUpjnIE8bzHI5tusQA5rxbTUHlpoVW1XC81CS+jOaPTPTPJs7W7nwONzG83Jy7EpJXfsaEq69TIz4xK1xGmncktL8mE34wS0zc2uWWO0jTsWyZXAZgQRsNklL0+Do3H5Mdhk7ssZc4kuuDYWsM9oy622YAHXtXUKLEg1lZXvsRcxx98dPmY2315i8+SzeK8Dtjaaxkti5rWxxMbbNLIQyION9dXNvprYovj2dtJRRUzPmxR53d4is2O/1pnNPqKrHrqf74Iy5qK/fJyKaUvqHuJzG5v+s4kl3m6/mumcPYMKeEOd84i5+tbUk92ywvA+G9LUtzfNb13er7TZdBxvEQGkDkPZ9wtKVcDwjfJR19UXPdzAPtW2xukhNJFDM8sYA0uAIaXWAsLnYe1c2ixIsHSH51yWNO31nd3dzKrKzEXyuLpHFzj+UTcptLkqJylzZtHjD2izYqcgc3nOfHrFRtxGnB6rIv2WNHuWLjicdA1x8AU/8Ao2Q7tA8XNHvKKw+4u57GwfXxOP8AZs/dCHmgp3aljB4FwPsKzIoJW/ltA+sXe4EJS2AtJOweA196Oiu4bvsXvy9jTaOeZn1ZCR5OTzj842qi7uka33hYtzaZpN5pX/UFvUh5KuEbRSO+s93wW0xNqkjoEPGEke7InjtDy0+0lERekaL8uNzfBzXfYuYSVZPzYGt9RPvUb+ld+T5NA+CDxQfYbdku51oceUp1ztHcQQhZePIgbNeNuX/i5UaSQnVp9gUraB/ZbxcB8UqwRDvSOmHjhn947bv+xeni5pBIlfp4rmwoJP1LfWTm4fIAR1de88kdqIN2R0E8dMbY9I+3iRz/AJK0j4n6SnMrHyOY11nEa205je2q5Q/D3nmwd1yfh97oigknjJ6N/Rg6HK4i47xsQs8S7BWV9zdTcZstpLJt3/cIccYsLdJHaHXU3/ms7BgUDmkvqnsdvboydfEFeScNwDasJ7jE74FLpiu34G1S8r7o0LOMLmwc4n1nvQ83GYDspdY94sqH+g4htXW/y5FBUYDGTrWsd3mOT7Fqj4/DNqn5/KNhSVRnFxWUrR2OmIPllRDMNvviFJ+88/ALAtw0MHVq4v3X/wDVI0jgNKmE+t3uyLaf2jan+s6RDhTOdfB6r/F4RX4PiQaVjXeEYd/zK5U5sg/OQP8A2h8QEbhGLVEDnGMRjNo7rssbai4Jtf7UrxvtL8BWTs1+Tc1nBFxds7Cewx5faCVWwcGSXs97R9VwPvCAZx1UA2fEDfa1j7nImLj4MJ6SGx7yRbzFkEstdQ3i7ljHwYWkHpi0do0I8NrrQYXJUQWDasyt5xzNJae69yW+IWVbx5C4fNcPAg/Fex8XxjXM4eLShpyjf8RqKzEJXvLjTUriebm5idNLuJudF6sweKmHm7y/mktc/AdGPybzh3haojljdUvaI2udMI+kzHpAMsd+RsHOdcbWaqnj3CnVLntbJG0OdHq4vsIo2khujTqZHucR3BbsszTZyb5GGPbm5wc8/wALR6inSUbXbtv61N5O0SK63I5fw3hUNG12epYXu0OSOVwFuQsxLEK6lP5+U/VppD/uIXTRh0f92PYnsohyjYPv4JdVu3+/gprpUji5FKTtWSE6aRRsHmSbKXiCpgoXGOKMmcaOMpa8MPMMAaAT+tbw7V21rABsPUFW1GA0z3Oe+nie5xu5zmBziQLAknXYBVWSupK7OJ0+F4hUddtNI4P1zZXEG/ibI2LgjEjtCWeuNvxXXW4PTtFhFGB2AWCa7D6b6EXsQ32Moo5UPR1Wn5/QjvfK0+8lMHo3mHzqilb/AJjfsXVDhdKfzEZ8Ir/BObgtN/hWf6Tfiss8jOC7nL6T0dxl1n1kbj9CBrpXHus0ABW1R6LG9G4sjnuBcGSSKMbi929Y7XXT6GEMFo4wwdwa3/anzxOcCM1gdNGj3m6puSqyXF1Rxr+rCbsaPGVp2zdjP1HL0eiip5vhFvE7Xvs39Ry64cMHN8n7wHb2N7z5r0YaztefGR/295R3pm0wOSM9ElR/exab6O+z9Ryf/VPON54hbf5w7L/7Xea6s7CITuwHxLj7yk3CYRtDH+41bemDTA5P/Vg8fOq4BtfrHuv/AM0w+jftrYO/rHuvz73eQXXvkMY2jYP2G/YniAdgHqCG9MOiBxh/o/t+mU3759f+53kFBJwPberpv9Q/Z+sfJduLQmkBbfmbbgcHl4YA/Saf/WHxHf8AwoOXCGt3liPhK379nkvoExjsHkFDLTNO7Gnxa0/Bb5iQdqJ87ubFe2e3g8Hs+weRTeji5SH+H7fDzPYu/S0UZOsUZ8WN+xBVGC0zvnU8J/y2fYj817B+X9zhppWfTJ9Q+B++buTTh45Pv9z9/WF12q4Oonfo0Y8Bl9ypKzgCmOrWlvgU6+Jiw/LS7Mw9JhrXAtIBI1v2j/34IefCWX5+rVaqo4GA1Yf4nD4rNVtK5jrBxBGhub+9OpqXRivHKC5QBJhjeRKhfh3efNGWf2t8j9q9zP5hp8wnoQq34b4qJ1E4bEq2c8/R/i/koHuP0T5hAJXNklHIpIw3+ifYkjYKR9PUR6g8T71M4pJLx0Xl1Pb6JzCkkigMZXOItbsKCa65F+1JJaXUaH0hzIW2vYeQU2QDYAJJKkScmeXSSSRYEERrybZJJW/hJ9xi8SSSjiSKSSwD0JFJJMAY5QlJJTkVj0EmSJJJRiF26DqEkkrKwApN0FUFJJA6YgE50XPcd/tXeKSS6sH1EviPpKxyakkuw88jdumJJJWFEbikkkgE/9k="/>
          <p:cNvSpPr>
            <a:spLocks noChangeAspect="1" noChangeArrowheads="1"/>
          </p:cNvSpPr>
          <p:nvPr/>
        </p:nvSpPr>
        <p:spPr bwMode="auto">
          <a:xfrm>
            <a:off x="0" y="-895350"/>
            <a:ext cx="2466975" cy="18478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4102" name="Picture 6" descr="http://i1.cdnds.net/12/41/618x444/rexfeatures_1643147a_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76949" y="1358792"/>
            <a:ext cx="6828906" cy="490620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rg default">
  <a:themeElements>
    <a:clrScheme name="nrg defaul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nrg defaul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rg defaul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g defaul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g defaul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g defaul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g defaul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rg defaul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g defaul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g defaul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g defaul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g defaul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g defaul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rg defaul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9469</TotalTime>
  <Words>291</Words>
  <Application>Microsoft Office PowerPoint</Application>
  <PresentationFormat>On-screen Show (4:3)</PresentationFormat>
  <Paragraphs>44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nrg default</vt:lpstr>
      <vt:lpstr>Retirements and Resource Options</vt:lpstr>
      <vt:lpstr>Today’s Discussion</vt:lpstr>
      <vt:lpstr>The Scenario That Matters</vt:lpstr>
      <vt:lpstr>The Future Under FCM PI</vt:lpstr>
      <vt:lpstr>The NRG Alternative</vt:lpstr>
      <vt:lpstr>The Future with the NRG Alternative</vt:lpstr>
      <vt:lpstr>It’s Not Too Late ....</vt:lpstr>
    </vt:vector>
  </TitlesOfParts>
  <Company>emkay &amp; co</Company>
  <LinksUpToDate>false</LinksUpToDate>
  <SharedDoc>false</SharedDoc>
  <HyperlinkBase>www.emkayandco.com</HyperlinkBase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Presentation-white background version 3</dc:title>
  <dc:creator>Maryann King</dc:creator>
  <cp:lastModifiedBy>P01FUL</cp:lastModifiedBy>
  <cp:revision>711</cp:revision>
  <dcterms:created xsi:type="dcterms:W3CDTF">2004-08-09T15:43:55Z</dcterms:created>
  <dcterms:modified xsi:type="dcterms:W3CDTF">2013-06-13T18:49:57Z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1000.00000000000</vt:lpwstr>
  </property>
</Properties>
</file>