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1"/>
  </p:notesMasterIdLst>
  <p:handoutMasterIdLst>
    <p:handoutMasterId r:id="rId12"/>
  </p:handoutMasterIdLst>
  <p:sldIdLst>
    <p:sldId id="258" r:id="rId2"/>
    <p:sldId id="330" r:id="rId3"/>
    <p:sldId id="282" r:id="rId4"/>
    <p:sldId id="321" r:id="rId5"/>
    <p:sldId id="325" r:id="rId6"/>
    <p:sldId id="329" r:id="rId7"/>
    <p:sldId id="331" r:id="rId8"/>
    <p:sldId id="332" r:id="rId9"/>
    <p:sldId id="333" r:id="rId10"/>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9933"/>
    <a:srgbClr val="33CC15"/>
    <a:srgbClr val="28529A"/>
    <a:srgbClr val="326496"/>
    <a:srgbClr val="00C800"/>
    <a:srgbClr val="00E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91" d="100"/>
          <a:sy n="91" d="100"/>
        </p:scale>
        <p:origin x="-1092" y="-102"/>
      </p:cViewPr>
      <p:guideLst>
        <p:guide orient="horz" pos="432"/>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defRPr sz="1200">
                <a:latin typeface="Arial" charset="0"/>
              </a:defRPr>
            </a:lvl1pPr>
          </a:lstStyle>
          <a:p>
            <a:pPr>
              <a:defRPr/>
            </a:pPr>
            <a:endParaRPr lang="en-US"/>
          </a:p>
        </p:txBody>
      </p:sp>
      <p:sp>
        <p:nvSpPr>
          <p:cNvPr id="43011" name="Rectangle 3"/>
          <p:cNvSpPr>
            <a:spLocks noGrp="1" noChangeArrowheads="1"/>
          </p:cNvSpPr>
          <p:nvPr>
            <p:ph type="dt" sz="quarter" idx="1"/>
          </p:nvPr>
        </p:nvSpPr>
        <p:spPr bwMode="auto">
          <a:xfrm>
            <a:off x="4023092"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a:defRPr sz="1200">
                <a:latin typeface="Arial" charset="0"/>
              </a:defRPr>
            </a:lvl1pPr>
          </a:lstStyle>
          <a:p>
            <a:pPr>
              <a:defRPr/>
            </a:pPr>
            <a:fld id="{89C8B2D4-D957-4AB8-9E17-4849BE65C51D}" type="datetimeFigureOut">
              <a:rPr lang="en-US"/>
              <a:pPr>
                <a:defRPr/>
              </a:pPr>
              <a:t>2/27/2014</a:t>
            </a:fld>
            <a:endParaRPr lang="en-US"/>
          </a:p>
        </p:txBody>
      </p:sp>
      <p:sp>
        <p:nvSpPr>
          <p:cNvPr id="43012" name="Rectangle 4"/>
          <p:cNvSpPr>
            <a:spLocks noGrp="1" noChangeArrowheads="1"/>
          </p:cNvSpPr>
          <p:nvPr>
            <p:ph type="ftr" sz="quarter" idx="2"/>
          </p:nvPr>
        </p:nvSpPr>
        <p:spPr bwMode="auto">
          <a:xfrm>
            <a:off x="0"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defRPr sz="1200">
                <a:latin typeface="Arial" charset="0"/>
              </a:defRPr>
            </a:lvl1pPr>
          </a:lstStyle>
          <a:p>
            <a:pPr>
              <a:defRPr/>
            </a:pPr>
            <a:endParaRPr lang="en-US"/>
          </a:p>
        </p:txBody>
      </p:sp>
      <p:sp>
        <p:nvSpPr>
          <p:cNvPr id="43013" name="Rectangle 5"/>
          <p:cNvSpPr>
            <a:spLocks noGrp="1" noChangeArrowheads="1"/>
          </p:cNvSpPr>
          <p:nvPr>
            <p:ph type="sldNum" sz="quarter" idx="3"/>
          </p:nvPr>
        </p:nvSpPr>
        <p:spPr bwMode="auto">
          <a:xfrm>
            <a:off x="4023092"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a:defRPr sz="1200">
                <a:latin typeface="Arial" charset="0"/>
              </a:defRPr>
            </a:lvl1pPr>
          </a:lstStyle>
          <a:p>
            <a:pPr>
              <a:defRPr/>
            </a:pPr>
            <a:fld id="{1B73EA1F-D294-464D-9844-60BC3B80898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4023092"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a:defRPr sz="1200">
                <a:latin typeface="Arial"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10248" y="4459526"/>
            <a:ext cx="5681980" cy="422481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4023092"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a:defRPr sz="1200">
                <a:latin typeface="Arial" charset="0"/>
              </a:defRPr>
            </a:lvl1pPr>
          </a:lstStyle>
          <a:p>
            <a:pPr>
              <a:defRPr/>
            </a:pPr>
            <a:fld id="{6898F97D-1205-4E89-AC56-EEF8BAB0A89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15" descr="titlebottombar"/>
          <p:cNvPicPr>
            <a:picLocks noChangeAspect="1" noChangeArrowheads="1"/>
          </p:cNvPicPr>
          <p:nvPr userDrawn="1"/>
        </p:nvPicPr>
        <p:blipFill>
          <a:blip r:embed="rId2" cstate="print"/>
          <a:srcRect/>
          <a:stretch>
            <a:fillRect/>
          </a:stretch>
        </p:blipFill>
        <p:spPr bwMode="auto">
          <a:xfrm>
            <a:off x="0" y="5943600"/>
            <a:ext cx="9140825" cy="914400"/>
          </a:xfrm>
          <a:prstGeom prst="rect">
            <a:avLst/>
          </a:prstGeom>
          <a:noFill/>
          <a:ln w="9525">
            <a:noFill/>
            <a:miter lim="800000"/>
            <a:headEnd/>
            <a:tailEnd/>
          </a:ln>
        </p:spPr>
      </p:pic>
      <p:pic>
        <p:nvPicPr>
          <p:cNvPr id="4" name="Picture 20" descr="NRG_361_2747"/>
          <p:cNvPicPr>
            <a:picLocks noChangeAspect="1" noChangeArrowheads="1"/>
          </p:cNvPicPr>
          <p:nvPr userDrawn="1"/>
        </p:nvPicPr>
        <p:blipFill>
          <a:blip r:embed="rId3" cstate="print"/>
          <a:srcRect/>
          <a:stretch>
            <a:fillRect/>
          </a:stretch>
        </p:blipFill>
        <p:spPr bwMode="auto">
          <a:xfrm>
            <a:off x="6192838" y="444500"/>
            <a:ext cx="2438400" cy="1371600"/>
          </a:xfrm>
          <a:prstGeom prst="rect">
            <a:avLst/>
          </a:prstGeom>
          <a:noFill/>
          <a:ln w="9525">
            <a:noFill/>
            <a:miter lim="800000"/>
            <a:headEnd/>
            <a:tailEnd/>
          </a:ln>
        </p:spPr>
      </p:pic>
      <p:sp>
        <p:nvSpPr>
          <p:cNvPr id="10243" name="Rectangle 3"/>
          <p:cNvSpPr>
            <a:spLocks noGrp="1" noChangeArrowheads="1"/>
          </p:cNvSpPr>
          <p:nvPr>
            <p:ph type="ctrTitle"/>
          </p:nvPr>
        </p:nvSpPr>
        <p:spPr>
          <a:xfrm>
            <a:off x="685800" y="2644775"/>
            <a:ext cx="7772400" cy="1470025"/>
          </a:xfrm>
        </p:spPr>
        <p:txBody>
          <a:bodyPr/>
          <a:lstStyle>
            <a:lvl1pPr>
              <a:defRPr sz="3200"/>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A958477-80FC-4E9E-BB3C-28C1EE06795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EB3451D-54C7-407E-9C28-10C4815754C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705600" cy="457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19200"/>
            <a:ext cx="8229600" cy="4906963"/>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6DA558C8-08BD-4972-A24A-EC5B17563C9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1BA1C12-8D62-4AF2-A764-F297B5413B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1FA6327-A4E6-454E-98ED-12FAD308FB1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4906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4906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65B4701-341C-448F-AEC9-593CA6BE6F1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EAE88795-ABFC-498B-AB68-9A8F5838611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8BB28391-48C6-4E6D-8050-D5FBD864D81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9801C6B3-776F-415B-8B2A-34CACA2F36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0000C27-AC45-4884-9F55-5B1773682DE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2A3FB0E-C8AE-435F-A8A0-8E796BA167A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header"/>
          <p:cNvPicPr>
            <a:picLocks noChangeAspect="1" noChangeArrowheads="1"/>
          </p:cNvPicPr>
          <p:nvPr/>
        </p:nvPicPr>
        <p:blipFill>
          <a:blip r:embed="rId14" cstate="print"/>
          <a:srcRect t="30324"/>
          <a:stretch>
            <a:fillRect/>
          </a:stretch>
        </p:blipFill>
        <p:spPr bwMode="auto">
          <a:xfrm>
            <a:off x="0" y="0"/>
            <a:ext cx="9144000" cy="955675"/>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304800"/>
            <a:ext cx="67056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219200"/>
            <a:ext cx="8229600" cy="4906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30"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a:latin typeface="Arial" charset="0"/>
              </a:defRPr>
            </a:lvl1pPr>
          </a:lstStyle>
          <a:p>
            <a:pPr>
              <a:defRPr/>
            </a:pPr>
            <a:fld id="{3888280F-8A03-4FB8-BE6E-B601B84CAFB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21"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hdr="0" ftr="0" dt="0"/>
  <p:txStyles>
    <p:titleStyle>
      <a:lvl1pPr algn="l" rtl="0" eaLnBrk="0" fontAlgn="base" hangingPunct="0">
        <a:spcBef>
          <a:spcPct val="0"/>
        </a:spcBef>
        <a:spcAft>
          <a:spcPct val="0"/>
        </a:spcAft>
        <a:defRPr sz="3000">
          <a:solidFill>
            <a:schemeClr val="tx1"/>
          </a:solidFill>
          <a:latin typeface="+mj-lt"/>
          <a:ea typeface="+mj-ea"/>
          <a:cs typeface="+mj-cs"/>
        </a:defRPr>
      </a:lvl1pPr>
      <a:lvl2pPr algn="l" rtl="0" eaLnBrk="0" fontAlgn="base" hangingPunct="0">
        <a:spcBef>
          <a:spcPct val="0"/>
        </a:spcBef>
        <a:spcAft>
          <a:spcPct val="0"/>
        </a:spcAft>
        <a:defRPr sz="3000">
          <a:solidFill>
            <a:schemeClr val="tx1"/>
          </a:solidFill>
          <a:latin typeface="Verdana" pitchFamily="34" charset="0"/>
        </a:defRPr>
      </a:lvl2pPr>
      <a:lvl3pPr algn="l" rtl="0" eaLnBrk="0" fontAlgn="base" hangingPunct="0">
        <a:spcBef>
          <a:spcPct val="0"/>
        </a:spcBef>
        <a:spcAft>
          <a:spcPct val="0"/>
        </a:spcAft>
        <a:defRPr sz="3000">
          <a:solidFill>
            <a:schemeClr val="tx1"/>
          </a:solidFill>
          <a:latin typeface="Verdana" pitchFamily="34" charset="0"/>
        </a:defRPr>
      </a:lvl3pPr>
      <a:lvl4pPr algn="l" rtl="0" eaLnBrk="0" fontAlgn="base" hangingPunct="0">
        <a:spcBef>
          <a:spcPct val="0"/>
        </a:spcBef>
        <a:spcAft>
          <a:spcPct val="0"/>
        </a:spcAft>
        <a:defRPr sz="3000">
          <a:solidFill>
            <a:schemeClr val="tx1"/>
          </a:solidFill>
          <a:latin typeface="Verdana" pitchFamily="34" charset="0"/>
        </a:defRPr>
      </a:lvl4pPr>
      <a:lvl5pPr algn="l" rtl="0" eaLnBrk="0" fontAlgn="base" hangingPunct="0">
        <a:spcBef>
          <a:spcPct val="0"/>
        </a:spcBef>
        <a:spcAft>
          <a:spcPct val="0"/>
        </a:spcAft>
        <a:defRPr sz="3000">
          <a:solidFill>
            <a:schemeClr val="tx1"/>
          </a:solidFill>
          <a:latin typeface="Verdana" pitchFamily="34" charset="0"/>
        </a:defRPr>
      </a:lvl5pPr>
      <a:lvl6pPr marL="457200" algn="l" rtl="0" fontAlgn="base">
        <a:spcBef>
          <a:spcPct val="0"/>
        </a:spcBef>
        <a:spcAft>
          <a:spcPct val="0"/>
        </a:spcAft>
        <a:defRPr sz="3000">
          <a:solidFill>
            <a:schemeClr val="tx1"/>
          </a:solidFill>
          <a:latin typeface="Verdana" pitchFamily="34" charset="0"/>
        </a:defRPr>
      </a:lvl6pPr>
      <a:lvl7pPr marL="914400" algn="l" rtl="0" fontAlgn="base">
        <a:spcBef>
          <a:spcPct val="0"/>
        </a:spcBef>
        <a:spcAft>
          <a:spcPct val="0"/>
        </a:spcAft>
        <a:defRPr sz="3000">
          <a:solidFill>
            <a:schemeClr val="tx1"/>
          </a:solidFill>
          <a:latin typeface="Verdana" pitchFamily="34" charset="0"/>
        </a:defRPr>
      </a:lvl7pPr>
      <a:lvl8pPr marL="1371600" algn="l" rtl="0" fontAlgn="base">
        <a:spcBef>
          <a:spcPct val="0"/>
        </a:spcBef>
        <a:spcAft>
          <a:spcPct val="0"/>
        </a:spcAft>
        <a:defRPr sz="3000">
          <a:solidFill>
            <a:schemeClr val="tx1"/>
          </a:solidFill>
          <a:latin typeface="Verdana" pitchFamily="34" charset="0"/>
        </a:defRPr>
      </a:lvl8pPr>
      <a:lvl9pPr marL="1828800" algn="l" rtl="0" fontAlgn="base">
        <a:spcBef>
          <a:spcPct val="0"/>
        </a:spcBef>
        <a:spcAft>
          <a:spcPct val="0"/>
        </a:spcAft>
        <a:defRPr sz="3000">
          <a:solidFill>
            <a:schemeClr val="tx1"/>
          </a:solidFill>
          <a:latin typeface="Verdana" pitchFamily="34" charset="0"/>
        </a:defRPr>
      </a:lvl9pPr>
    </p:titleStyle>
    <p:bodyStyle>
      <a:lvl1pPr marL="342900" indent="-342900" algn="l" rtl="0" eaLnBrk="0" fontAlgn="base" hangingPunct="0">
        <a:spcBef>
          <a:spcPct val="20000"/>
        </a:spcBef>
        <a:spcAft>
          <a:spcPct val="0"/>
        </a:spcAft>
        <a:buClr>
          <a:srgbClr val="FF9933"/>
        </a:buClr>
        <a:buSzPct val="105000"/>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FF9933"/>
        </a:buClr>
        <a:buSzPct val="105000"/>
        <a:buFont typeface="Symbol" pitchFamily="18" charset="2"/>
        <a:buChar char="-"/>
        <a:defRPr sz="2400">
          <a:solidFill>
            <a:schemeClr val="tx1"/>
          </a:solidFill>
          <a:latin typeface="+mn-lt"/>
        </a:defRPr>
      </a:lvl2pPr>
      <a:lvl3pPr marL="1143000" indent="-228600" algn="l" rtl="0" eaLnBrk="0" fontAlgn="base" hangingPunct="0">
        <a:spcBef>
          <a:spcPct val="20000"/>
        </a:spcBef>
        <a:spcAft>
          <a:spcPct val="0"/>
        </a:spcAft>
        <a:buClr>
          <a:srgbClr val="33CC15"/>
        </a:buClr>
        <a:buSzPct val="105000"/>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rgbClr val="33CC15"/>
        </a:buClr>
        <a:buSzPct val="105000"/>
        <a:buFont typeface="Wingdings" pitchFamily="2" charset="2"/>
        <a:buChar char="§"/>
        <a:defRPr sz="2400">
          <a:solidFill>
            <a:schemeClr val="tx1"/>
          </a:solidFill>
          <a:latin typeface="+mn-lt"/>
        </a:defRPr>
      </a:lvl4pPr>
      <a:lvl5pPr marL="2057400" indent="-228600" algn="l" rtl="0" eaLnBrk="0" fontAlgn="base" hangingPunct="0">
        <a:spcBef>
          <a:spcPct val="20000"/>
        </a:spcBef>
        <a:spcAft>
          <a:spcPct val="0"/>
        </a:spcAft>
        <a:buClr>
          <a:srgbClr val="33CC15"/>
        </a:buClr>
        <a:buSzPct val="105000"/>
        <a:buFont typeface="Wingdings" pitchFamily="2" charset="2"/>
        <a:buChar char="§"/>
        <a:defRPr sz="2400">
          <a:solidFill>
            <a:schemeClr val="tx1"/>
          </a:solidFill>
          <a:latin typeface="+mn-lt"/>
        </a:defRPr>
      </a:lvl5pPr>
      <a:lvl6pPr marL="2514600" indent="-228600" algn="l" rtl="0" fontAlgn="base">
        <a:spcBef>
          <a:spcPct val="20000"/>
        </a:spcBef>
        <a:spcAft>
          <a:spcPct val="0"/>
        </a:spcAft>
        <a:buClr>
          <a:srgbClr val="33CC15"/>
        </a:buClr>
        <a:buSzPct val="105000"/>
        <a:buFont typeface="Wingdings" pitchFamily="2" charset="2"/>
        <a:buChar char="§"/>
        <a:defRPr sz="2400">
          <a:solidFill>
            <a:schemeClr val="tx1"/>
          </a:solidFill>
          <a:latin typeface="+mn-lt"/>
        </a:defRPr>
      </a:lvl6pPr>
      <a:lvl7pPr marL="2971800" indent="-228600" algn="l" rtl="0" fontAlgn="base">
        <a:spcBef>
          <a:spcPct val="20000"/>
        </a:spcBef>
        <a:spcAft>
          <a:spcPct val="0"/>
        </a:spcAft>
        <a:buClr>
          <a:srgbClr val="33CC15"/>
        </a:buClr>
        <a:buSzPct val="105000"/>
        <a:buFont typeface="Wingdings" pitchFamily="2" charset="2"/>
        <a:buChar char="§"/>
        <a:defRPr sz="2400">
          <a:solidFill>
            <a:schemeClr val="tx1"/>
          </a:solidFill>
          <a:latin typeface="+mn-lt"/>
        </a:defRPr>
      </a:lvl7pPr>
      <a:lvl8pPr marL="3429000" indent="-228600" algn="l" rtl="0" fontAlgn="base">
        <a:spcBef>
          <a:spcPct val="20000"/>
        </a:spcBef>
        <a:spcAft>
          <a:spcPct val="0"/>
        </a:spcAft>
        <a:buClr>
          <a:srgbClr val="33CC15"/>
        </a:buClr>
        <a:buSzPct val="105000"/>
        <a:buFont typeface="Wingdings" pitchFamily="2" charset="2"/>
        <a:buChar char="§"/>
        <a:defRPr sz="2400">
          <a:solidFill>
            <a:schemeClr val="tx1"/>
          </a:solidFill>
          <a:latin typeface="+mn-lt"/>
        </a:defRPr>
      </a:lvl8pPr>
      <a:lvl9pPr marL="3886200" indent="-228600" algn="l" rtl="0" fontAlgn="base">
        <a:spcBef>
          <a:spcPct val="20000"/>
        </a:spcBef>
        <a:spcAft>
          <a:spcPct val="0"/>
        </a:spcAft>
        <a:buClr>
          <a:srgbClr val="33CC15"/>
        </a:buClr>
        <a:buSzPct val="105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44775"/>
            <a:ext cx="8029575" cy="1470025"/>
          </a:xfrm>
        </p:spPr>
        <p:txBody>
          <a:bodyPr/>
          <a:lstStyle/>
          <a:p>
            <a:pPr eaLnBrk="1" hangingPunct="1"/>
            <a:r>
              <a:rPr lang="en-US" dirty="0" smtClean="0"/>
              <a:t>Market Design in New England</a:t>
            </a:r>
          </a:p>
        </p:txBody>
      </p:sp>
      <p:pic>
        <p:nvPicPr>
          <p:cNvPr id="3075" name="Picture 3" descr="titlebottombar"/>
          <p:cNvPicPr>
            <a:picLocks noChangeAspect="1" noChangeArrowheads="1"/>
          </p:cNvPicPr>
          <p:nvPr/>
        </p:nvPicPr>
        <p:blipFill>
          <a:blip r:embed="rId2" cstate="print"/>
          <a:srcRect/>
          <a:stretch>
            <a:fillRect/>
          </a:stretch>
        </p:blipFill>
        <p:spPr bwMode="auto">
          <a:xfrm>
            <a:off x="3175" y="5943600"/>
            <a:ext cx="9140825" cy="914400"/>
          </a:xfrm>
          <a:prstGeom prst="rect">
            <a:avLst/>
          </a:prstGeom>
          <a:noFill/>
          <a:ln w="9525">
            <a:noFill/>
            <a:miter lim="800000"/>
            <a:headEnd/>
            <a:tailEnd/>
          </a:ln>
        </p:spPr>
      </p:pic>
      <p:pic>
        <p:nvPicPr>
          <p:cNvPr id="3076" name="Picture 9" descr="nrg_sm_v"/>
          <p:cNvPicPr>
            <a:picLocks noChangeAspect="1" noChangeArrowheads="1"/>
          </p:cNvPicPr>
          <p:nvPr/>
        </p:nvPicPr>
        <p:blipFill>
          <a:blip r:embed="rId3" cstate="print"/>
          <a:srcRect/>
          <a:stretch>
            <a:fillRect/>
          </a:stretch>
        </p:blipFill>
        <p:spPr bwMode="auto">
          <a:xfrm>
            <a:off x="7013575" y="623888"/>
            <a:ext cx="1611313" cy="1074737"/>
          </a:xfrm>
          <a:prstGeom prst="rect">
            <a:avLst/>
          </a:prstGeom>
          <a:noFill/>
          <a:ln w="9525">
            <a:noFill/>
            <a:miter lim="800000"/>
            <a:headEnd/>
            <a:tailEnd/>
          </a:ln>
        </p:spPr>
      </p:pic>
      <p:sp>
        <p:nvSpPr>
          <p:cNvPr id="3077" name="Text Box 10"/>
          <p:cNvSpPr txBox="1">
            <a:spLocks noChangeArrowheads="1"/>
          </p:cNvSpPr>
          <p:nvPr/>
        </p:nvSpPr>
        <p:spPr bwMode="auto">
          <a:xfrm>
            <a:off x="660400" y="4292600"/>
            <a:ext cx="4443413" cy="915988"/>
          </a:xfrm>
          <a:prstGeom prst="rect">
            <a:avLst/>
          </a:prstGeom>
          <a:noFill/>
          <a:ln w="9525">
            <a:noFill/>
            <a:miter lim="800000"/>
            <a:headEnd/>
            <a:tailEnd/>
          </a:ln>
        </p:spPr>
        <p:txBody>
          <a:bodyPr>
            <a:spAutoFit/>
          </a:bodyPr>
          <a:lstStyle/>
          <a:p>
            <a:r>
              <a:rPr lang="en-US" dirty="0"/>
              <a:t>Pete Fuller</a:t>
            </a:r>
          </a:p>
          <a:p>
            <a:r>
              <a:rPr lang="en-US" dirty="0" smtClean="0"/>
              <a:t>Restructuring Roundtable</a:t>
            </a:r>
            <a:endParaRPr lang="en-US" dirty="0"/>
          </a:p>
          <a:p>
            <a:r>
              <a:rPr lang="en-US" dirty="0" smtClean="0"/>
              <a:t>February 28, 2014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ISO’s FCM PI vs. NEPOOL Proposal</a:t>
            </a:r>
            <a:endParaRPr lang="en-US" sz="2600" dirty="0"/>
          </a:p>
        </p:txBody>
      </p:sp>
      <p:sp>
        <p:nvSpPr>
          <p:cNvPr id="3" name="Content Placeholder 2"/>
          <p:cNvSpPr>
            <a:spLocks noGrp="1"/>
          </p:cNvSpPr>
          <p:nvPr>
            <p:ph idx="1"/>
          </p:nvPr>
        </p:nvSpPr>
        <p:spPr>
          <a:xfrm>
            <a:off x="457200" y="1108130"/>
            <a:ext cx="3944319" cy="5002536"/>
          </a:xfrm>
          <a:ln>
            <a:solidFill>
              <a:schemeClr val="tx1"/>
            </a:solidFill>
          </a:ln>
        </p:spPr>
        <p:txBody>
          <a:bodyPr/>
          <a:lstStyle/>
          <a:p>
            <a:pPr algn="ctr">
              <a:buNone/>
            </a:pPr>
            <a:r>
              <a:rPr lang="en-US" u="sng" dirty="0" smtClean="0"/>
              <a:t>ISO’s FCM PI</a:t>
            </a:r>
          </a:p>
          <a:p>
            <a:r>
              <a:rPr lang="en-US" sz="1800" dirty="0" smtClean="0"/>
              <a:t>Re-define capacity as ‘delivery of energy or reserves during operating scarcity conditions’</a:t>
            </a:r>
          </a:p>
          <a:p>
            <a:r>
              <a:rPr lang="en-US" sz="1800" dirty="0" smtClean="0"/>
              <a:t>Style capacity as a two-settlement structure; sellers commit 3+ years in advance to supply a pro-rata share of real-time energy and reserves</a:t>
            </a:r>
          </a:p>
          <a:p>
            <a:r>
              <a:rPr lang="en-US" sz="1800" dirty="0" smtClean="0"/>
              <a:t>Impose very high penalty/payment for under- or over-producing in real-time ($2,000/MWh to start; ultimately $5,455/MWh)</a:t>
            </a:r>
          </a:p>
        </p:txBody>
      </p:sp>
      <p:sp>
        <p:nvSpPr>
          <p:cNvPr id="4" name="Slide Number Placeholder 3"/>
          <p:cNvSpPr>
            <a:spLocks noGrp="1"/>
          </p:cNvSpPr>
          <p:nvPr>
            <p:ph type="sldNum" sz="quarter" idx="10"/>
          </p:nvPr>
        </p:nvSpPr>
        <p:spPr/>
        <p:txBody>
          <a:bodyPr/>
          <a:lstStyle/>
          <a:p>
            <a:pPr>
              <a:defRPr/>
            </a:pPr>
            <a:fld id="{91BA1C12-8D62-4AF2-A764-F297B5413B6B}" type="slidenum">
              <a:rPr lang="en-US" smtClean="0"/>
              <a:pPr>
                <a:defRPr/>
              </a:pPr>
              <a:t>1</a:t>
            </a:fld>
            <a:endParaRPr lang="en-US"/>
          </a:p>
        </p:txBody>
      </p:sp>
      <p:pic>
        <p:nvPicPr>
          <p:cNvPr id="5" name="Picture 4" descr="nrg_sm_v"/>
          <p:cNvPicPr>
            <a:picLocks noChangeAspect="1" noChangeArrowheads="1"/>
          </p:cNvPicPr>
          <p:nvPr/>
        </p:nvPicPr>
        <p:blipFill>
          <a:blip r:embed="rId2" cstate="print"/>
          <a:srcRect/>
          <a:stretch>
            <a:fillRect/>
          </a:stretch>
        </p:blipFill>
        <p:spPr bwMode="auto">
          <a:xfrm>
            <a:off x="7907338" y="136525"/>
            <a:ext cx="1008062" cy="606425"/>
          </a:xfrm>
          <a:prstGeom prst="rect">
            <a:avLst/>
          </a:prstGeom>
          <a:noFill/>
          <a:ln w="9525">
            <a:noFill/>
            <a:miter lim="800000"/>
            <a:headEnd/>
            <a:tailEnd/>
          </a:ln>
        </p:spPr>
      </p:pic>
      <p:sp>
        <p:nvSpPr>
          <p:cNvPr id="6" name="Content Placeholder 2"/>
          <p:cNvSpPr txBox="1">
            <a:spLocks/>
          </p:cNvSpPr>
          <p:nvPr/>
        </p:nvSpPr>
        <p:spPr bwMode="auto">
          <a:xfrm>
            <a:off x="4770895" y="1123628"/>
            <a:ext cx="3944319" cy="4990454"/>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
                <a:srgbClr val="FF9933"/>
              </a:buClr>
              <a:buSzPct val="105000"/>
              <a:tabLst/>
              <a:defRPr/>
            </a:pPr>
            <a:r>
              <a:rPr kumimoji="0" lang="en-US" sz="2400" b="0" i="0" u="sng" strike="noStrike" kern="0" cap="none" spc="0" normalizeH="0" baseline="0" noProof="0" dirty="0" smtClean="0">
                <a:ln>
                  <a:noFill/>
                </a:ln>
                <a:solidFill>
                  <a:schemeClr val="tx1"/>
                </a:solidFill>
                <a:effectLst/>
                <a:uLnTx/>
                <a:uFillTx/>
                <a:latin typeface="+mn-lt"/>
                <a:ea typeface="+mn-ea"/>
                <a:cs typeface="+mn-cs"/>
              </a:rPr>
              <a:t>NEPOOL Proposal</a:t>
            </a:r>
          </a:p>
          <a:p>
            <a:pPr marL="342900" marR="0" lvl="0" indent="-342900" algn="l" defTabSz="914400" rtl="0" eaLnBrk="0" fontAlgn="base" latinLnBrk="0" hangingPunct="0">
              <a:lnSpc>
                <a:spcPct val="100000"/>
              </a:lnSpc>
              <a:spcBef>
                <a:spcPct val="20000"/>
              </a:spcBef>
              <a:spcAft>
                <a:spcPct val="0"/>
              </a:spcAft>
              <a:buClr>
                <a:srgbClr val="FF9933"/>
              </a:buClr>
              <a:buSzPct val="105000"/>
              <a:buFont typeface="Wingdings" pitchFamily="2" charset="2"/>
              <a:buChar char="§"/>
              <a:tabLst/>
              <a:defRPr/>
            </a:pPr>
            <a:r>
              <a:rPr lang="en-US" kern="0" dirty="0" smtClean="0">
                <a:latin typeface="+mn-lt"/>
              </a:rPr>
              <a:t>Increase real-time scarcity pricing for energy and reserves to roughly double current levels</a:t>
            </a:r>
          </a:p>
          <a:p>
            <a:pPr marL="342900" marR="0" lvl="0" indent="-342900" algn="l" defTabSz="914400" rtl="0" eaLnBrk="0" fontAlgn="base" latinLnBrk="0" hangingPunct="0">
              <a:lnSpc>
                <a:spcPct val="100000"/>
              </a:lnSpc>
              <a:spcBef>
                <a:spcPct val="20000"/>
              </a:spcBef>
              <a:spcAft>
                <a:spcPct val="0"/>
              </a:spcAft>
              <a:buClr>
                <a:srgbClr val="FF9933"/>
              </a:buClr>
              <a:buSzPct val="105000"/>
              <a:buFont typeface="Wingdings" pitchFamily="2" charset="2"/>
              <a:buChar char="§"/>
              <a:tabLst/>
              <a:defRPr/>
            </a:pPr>
            <a:r>
              <a:rPr kumimoji="0" lang="en-US" b="0" i="0" u="none" strike="noStrike" kern="0" cap="none" spc="0" normalizeH="0" baseline="0" noProof="0" dirty="0" smtClean="0">
                <a:ln>
                  <a:noFill/>
                </a:ln>
                <a:solidFill>
                  <a:schemeClr val="tx1"/>
                </a:solidFill>
                <a:effectLst/>
                <a:uLnTx/>
                <a:uFillTx/>
                <a:latin typeface="+mn-lt"/>
                <a:ea typeface="+mn-ea"/>
                <a:cs typeface="+mn-cs"/>
              </a:rPr>
              <a:t>Establish capacity as a ‘resource adequacy’</a:t>
            </a:r>
            <a:r>
              <a:rPr kumimoji="0" lang="en-US" b="0" i="0" u="none" strike="noStrike" kern="0" cap="none" spc="0" normalizeH="0" noProof="0" dirty="0" smtClean="0">
                <a:ln>
                  <a:noFill/>
                </a:ln>
                <a:solidFill>
                  <a:schemeClr val="tx1"/>
                </a:solidFill>
                <a:effectLst/>
                <a:uLnTx/>
                <a:uFillTx/>
                <a:latin typeface="+mn-lt"/>
                <a:ea typeface="+mn-ea"/>
                <a:cs typeface="+mn-cs"/>
              </a:rPr>
              <a:t> product by measuring resource availability during peak load periods when adequacy is most at risk</a:t>
            </a:r>
          </a:p>
          <a:p>
            <a:pPr marL="342900" marR="0" lvl="0" indent="-342900" algn="l" defTabSz="914400" rtl="0" eaLnBrk="0" fontAlgn="base" latinLnBrk="0" hangingPunct="0">
              <a:lnSpc>
                <a:spcPct val="100000"/>
              </a:lnSpc>
              <a:spcBef>
                <a:spcPct val="20000"/>
              </a:spcBef>
              <a:spcAft>
                <a:spcPct val="0"/>
              </a:spcAft>
              <a:buClr>
                <a:srgbClr val="FF9933"/>
              </a:buClr>
              <a:buSzPct val="105000"/>
              <a:buFont typeface="Wingdings" pitchFamily="2" charset="2"/>
              <a:buChar char="§"/>
              <a:tabLst/>
              <a:defRPr/>
            </a:pPr>
            <a:r>
              <a:rPr lang="en-US" kern="0" dirty="0" smtClean="0">
                <a:latin typeface="+mn-lt"/>
              </a:rPr>
              <a:t>Builds on familiar concepts used in this and other regional capacity markets</a:t>
            </a:r>
            <a:endParaRPr kumimoji="0" lang="en-US" b="0" i="0" u="none" strike="noStrike" kern="0" cap="none" spc="0" normalizeH="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FF9933"/>
              </a:buClr>
              <a:buSzPct val="105000"/>
              <a:buFont typeface="Wingdings" pitchFamily="2" charset="2"/>
              <a:buChar char="§"/>
              <a:tabLst/>
              <a:defRPr/>
            </a:pPr>
            <a:endParaRPr kumimoji="0" lang="en-US"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type="sldNum" sz="quarter" idx="10"/>
          </p:nvPr>
        </p:nvSpPr>
        <p:spPr>
          <a:noFill/>
        </p:spPr>
        <p:txBody>
          <a:bodyPr/>
          <a:lstStyle/>
          <a:p>
            <a:fld id="{D998D420-81BA-4F45-9525-9D7AD2C81FB2}" type="slidenum">
              <a:rPr lang="en-US" smtClean="0"/>
              <a:pPr/>
              <a:t>2</a:t>
            </a:fld>
            <a:endParaRPr lang="en-US" smtClean="0"/>
          </a:p>
        </p:txBody>
      </p:sp>
      <p:sp>
        <p:nvSpPr>
          <p:cNvPr id="15363" name="Rectangle 2"/>
          <p:cNvSpPr>
            <a:spLocks noGrp="1" noChangeArrowheads="1"/>
          </p:cNvSpPr>
          <p:nvPr>
            <p:ph type="title"/>
          </p:nvPr>
        </p:nvSpPr>
        <p:spPr/>
        <p:txBody>
          <a:bodyPr/>
          <a:lstStyle/>
          <a:p>
            <a:r>
              <a:rPr lang="en-US" sz="2600" dirty="0" smtClean="0"/>
              <a:t>The NEPOOL Proposal</a:t>
            </a:r>
          </a:p>
        </p:txBody>
      </p:sp>
      <p:sp>
        <p:nvSpPr>
          <p:cNvPr id="15364" name="Rectangle 3"/>
          <p:cNvSpPr>
            <a:spLocks noGrp="1" noChangeArrowheads="1"/>
          </p:cNvSpPr>
          <p:nvPr>
            <p:ph type="body" idx="1"/>
          </p:nvPr>
        </p:nvSpPr>
        <p:spPr>
          <a:xfrm>
            <a:off x="488950" y="968644"/>
            <a:ext cx="8366125" cy="5157519"/>
          </a:xfrm>
        </p:spPr>
        <p:txBody>
          <a:bodyPr/>
          <a:lstStyle/>
          <a:p>
            <a:pPr>
              <a:buNone/>
            </a:pPr>
            <a:r>
              <a:rPr lang="en-US" dirty="0" smtClean="0"/>
              <a:t>1) Address energy market pricing problems </a:t>
            </a:r>
            <a:r>
              <a:rPr lang="en-US" b="1" i="1" dirty="0" smtClean="0"/>
              <a:t>in the energy market</a:t>
            </a:r>
          </a:p>
          <a:p>
            <a:pPr lvl="1"/>
            <a:r>
              <a:rPr lang="en-US" sz="2200" dirty="0" smtClean="0"/>
              <a:t>Real-time prices that reflect the full cost (and/or value) of meeting reserve constraints provide strong incentive for suppliers to be available </a:t>
            </a:r>
            <a:r>
              <a:rPr lang="en-US" sz="2200" b="1" dirty="0" smtClean="0"/>
              <a:t>and for loads to consume efficiently</a:t>
            </a:r>
          </a:p>
          <a:p>
            <a:pPr>
              <a:buNone/>
            </a:pPr>
            <a:r>
              <a:rPr lang="en-US" dirty="0" smtClean="0"/>
              <a:t>2) Make the capacity product a </a:t>
            </a:r>
            <a:r>
              <a:rPr lang="en-US" b="1" i="1" dirty="0" smtClean="0"/>
              <a:t>capacity</a:t>
            </a:r>
            <a:r>
              <a:rPr lang="en-US" dirty="0" smtClean="0"/>
              <a:t> product</a:t>
            </a:r>
          </a:p>
          <a:p>
            <a:pPr lvl="1"/>
            <a:r>
              <a:rPr lang="en-US" sz="2200" dirty="0" smtClean="0"/>
              <a:t>Procure enough to meet </a:t>
            </a:r>
            <a:r>
              <a:rPr lang="en-US" sz="2200" b="1" i="1" dirty="0" smtClean="0"/>
              <a:t>resource adequacy </a:t>
            </a:r>
            <a:r>
              <a:rPr lang="en-US" sz="2200" dirty="0" smtClean="0"/>
              <a:t>criterion</a:t>
            </a:r>
          </a:p>
          <a:p>
            <a:pPr lvl="1"/>
            <a:r>
              <a:rPr lang="en-US" sz="2200" dirty="0" smtClean="0"/>
              <a:t>Measure performance that is within the control of the resource owner, </a:t>
            </a:r>
            <a:r>
              <a:rPr lang="en-US" sz="2200" dirty="0" err="1" smtClean="0"/>
              <a:t>ie</a:t>
            </a:r>
            <a:r>
              <a:rPr lang="en-US" sz="2200" dirty="0" smtClean="0"/>
              <a:t>, how </a:t>
            </a:r>
            <a:r>
              <a:rPr lang="en-US" sz="2200" b="1" dirty="0" smtClean="0"/>
              <a:t>available</a:t>
            </a:r>
            <a:r>
              <a:rPr lang="en-US" sz="2200" dirty="0" smtClean="0"/>
              <a:t> is the resource’s full capability in the daily markets?</a:t>
            </a:r>
          </a:p>
          <a:p>
            <a:pPr lvl="2"/>
            <a:r>
              <a:rPr lang="en-US" sz="2200" dirty="0" smtClean="0"/>
              <a:t>Focus on high-load hours where most of the </a:t>
            </a:r>
            <a:r>
              <a:rPr lang="en-US" sz="2200" b="1" i="1" dirty="0" smtClean="0"/>
              <a:t>resource adequacy </a:t>
            </a:r>
            <a:r>
              <a:rPr lang="en-US" sz="2200" dirty="0" smtClean="0"/>
              <a:t>deficiency risk resides</a:t>
            </a:r>
          </a:p>
          <a:p>
            <a:endParaRPr lang="en-US" dirty="0" smtClean="0"/>
          </a:p>
          <a:p>
            <a:endParaRPr lang="en-US" dirty="0" smtClean="0"/>
          </a:p>
          <a:p>
            <a:pPr>
              <a:buFont typeface="Wingdings" pitchFamily="2" charset="2"/>
              <a:buNone/>
            </a:pPr>
            <a:endParaRPr lang="en-US" dirty="0" smtClean="0"/>
          </a:p>
        </p:txBody>
      </p:sp>
      <p:pic>
        <p:nvPicPr>
          <p:cNvPr id="15365" name="Picture 4" descr="nrg_sm_v"/>
          <p:cNvPicPr>
            <a:picLocks noChangeAspect="1" noChangeArrowheads="1"/>
          </p:cNvPicPr>
          <p:nvPr/>
        </p:nvPicPr>
        <p:blipFill>
          <a:blip r:embed="rId2" cstate="print"/>
          <a:srcRect/>
          <a:stretch>
            <a:fillRect/>
          </a:stretch>
        </p:blipFill>
        <p:spPr bwMode="auto">
          <a:xfrm>
            <a:off x="7907338" y="136525"/>
            <a:ext cx="1008062" cy="6064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04800"/>
            <a:ext cx="7283513" cy="457200"/>
          </a:xfrm>
        </p:spPr>
        <p:txBody>
          <a:bodyPr/>
          <a:lstStyle/>
          <a:p>
            <a:r>
              <a:rPr lang="en-US" dirty="0" smtClean="0"/>
              <a:t>Flaws in the ISO Proposal</a:t>
            </a:r>
            <a:endParaRPr lang="en-US" dirty="0"/>
          </a:p>
        </p:txBody>
      </p:sp>
      <p:sp>
        <p:nvSpPr>
          <p:cNvPr id="3" name="Content Placeholder 2"/>
          <p:cNvSpPr>
            <a:spLocks noGrp="1"/>
          </p:cNvSpPr>
          <p:nvPr>
            <p:ph idx="1"/>
          </p:nvPr>
        </p:nvSpPr>
        <p:spPr>
          <a:xfrm>
            <a:off x="495946" y="1048717"/>
            <a:ext cx="8229600" cy="4906963"/>
          </a:xfrm>
        </p:spPr>
        <p:txBody>
          <a:bodyPr/>
          <a:lstStyle/>
          <a:p>
            <a:pPr marL="342900" lvl="2" indent="-342900">
              <a:buClr>
                <a:srgbClr val="FF9933"/>
              </a:buClr>
              <a:buNone/>
            </a:pPr>
            <a:r>
              <a:rPr lang="en-US" sz="2200" dirty="0" smtClean="0"/>
              <a:t>1)    No real-time price signals for the demand side</a:t>
            </a:r>
          </a:p>
          <a:p>
            <a:pPr marL="800100" lvl="3" indent="-342900">
              <a:buClr>
                <a:srgbClr val="FF9933"/>
              </a:buClr>
            </a:pPr>
            <a:r>
              <a:rPr lang="en-US" sz="2200" dirty="0" smtClean="0"/>
              <a:t>Energy purchase/consumption decisions will not reflect the actual cost/value of balancing the system when reserves are scarce</a:t>
            </a:r>
          </a:p>
          <a:p>
            <a:pPr marL="342900" lvl="2" indent="-342900">
              <a:buClr>
                <a:srgbClr val="FF9933"/>
              </a:buClr>
              <a:buNone/>
            </a:pPr>
            <a:r>
              <a:rPr lang="en-US" sz="2200" dirty="0" smtClean="0"/>
              <a:t>2)	    Sustainability of the design</a:t>
            </a:r>
          </a:p>
          <a:p>
            <a:pPr marL="800100" lvl="3" indent="-342900">
              <a:buClr>
                <a:srgbClr val="FF9933"/>
              </a:buClr>
            </a:pPr>
            <a:r>
              <a:rPr lang="en-US" sz="2200" dirty="0" smtClean="0"/>
              <a:t>If investors respond at all, new capacity will largely eliminate operating scarcity, undermining the basis for pricing FCM PI</a:t>
            </a:r>
          </a:p>
          <a:p>
            <a:pPr>
              <a:buNone/>
            </a:pPr>
            <a:r>
              <a:rPr lang="en-US" sz="2200" dirty="0" smtClean="0"/>
              <a:t>3)    Managing the transition of the fleet</a:t>
            </a:r>
          </a:p>
          <a:p>
            <a:pPr marL="800100" lvl="3" indent="-342900">
              <a:buClr>
                <a:srgbClr val="FF9933"/>
              </a:buClr>
            </a:pPr>
            <a:r>
              <a:rPr lang="en-US" sz="2200" dirty="0" smtClean="0"/>
              <a:t>FCM PI significantly ratchets up the risk of participation by legacy fossil units, increasing the likelihood of non-price retirement as a risk-mitigation strategy for the ~6,100MW of ‘at risk’ resources not yet slated to retire</a:t>
            </a:r>
            <a:r>
              <a:rPr lang="en-US" sz="2200" baseline="30000" dirty="0" smtClean="0"/>
              <a:t>1</a:t>
            </a:r>
            <a:r>
              <a:rPr lang="en-US" sz="2200" dirty="0" smtClean="0"/>
              <a:t> </a:t>
            </a:r>
          </a:p>
          <a:p>
            <a:pPr marL="800100" lvl="3" indent="-342900">
              <a:buClr>
                <a:srgbClr val="FF9933"/>
              </a:buClr>
              <a:buNone/>
            </a:pPr>
            <a:endParaRPr lang="en-US" sz="2200" dirty="0" smtClean="0"/>
          </a:p>
        </p:txBody>
      </p:sp>
      <p:sp>
        <p:nvSpPr>
          <p:cNvPr id="4" name="Slide Number Placeholder 3"/>
          <p:cNvSpPr>
            <a:spLocks noGrp="1"/>
          </p:cNvSpPr>
          <p:nvPr>
            <p:ph type="sldNum" sz="quarter" idx="10"/>
          </p:nvPr>
        </p:nvSpPr>
        <p:spPr/>
        <p:txBody>
          <a:bodyPr/>
          <a:lstStyle/>
          <a:p>
            <a:pPr>
              <a:defRPr/>
            </a:pPr>
            <a:fld id="{91BA1C12-8D62-4AF2-A764-F297B5413B6B}" type="slidenum">
              <a:rPr lang="en-US" smtClean="0"/>
              <a:pPr>
                <a:defRPr/>
              </a:pPr>
              <a:t>3</a:t>
            </a:fld>
            <a:endParaRPr lang="en-US"/>
          </a:p>
        </p:txBody>
      </p:sp>
      <p:pic>
        <p:nvPicPr>
          <p:cNvPr id="5" name="Picture 4" descr="nrg_sm_v"/>
          <p:cNvPicPr>
            <a:picLocks noChangeAspect="1" noChangeArrowheads="1"/>
          </p:cNvPicPr>
          <p:nvPr/>
        </p:nvPicPr>
        <p:blipFill>
          <a:blip r:embed="rId2" cstate="print"/>
          <a:srcRect/>
          <a:stretch>
            <a:fillRect/>
          </a:stretch>
        </p:blipFill>
        <p:spPr bwMode="auto">
          <a:xfrm>
            <a:off x="7907338" y="136525"/>
            <a:ext cx="1008062" cy="606425"/>
          </a:xfrm>
          <a:prstGeom prst="rect">
            <a:avLst/>
          </a:prstGeom>
          <a:noFill/>
          <a:ln w="9525">
            <a:noFill/>
            <a:miter lim="800000"/>
            <a:headEnd/>
            <a:tailEnd/>
          </a:ln>
        </p:spPr>
      </p:pic>
      <p:sp>
        <p:nvSpPr>
          <p:cNvPr id="6" name="TextBox 5"/>
          <p:cNvSpPr txBox="1"/>
          <p:nvPr/>
        </p:nvSpPr>
        <p:spPr>
          <a:xfrm>
            <a:off x="488197" y="6311493"/>
            <a:ext cx="8655803" cy="215444"/>
          </a:xfrm>
          <a:prstGeom prst="rect">
            <a:avLst/>
          </a:prstGeom>
          <a:noFill/>
        </p:spPr>
        <p:txBody>
          <a:bodyPr wrap="square" rtlCol="0">
            <a:spAutoFit/>
          </a:bodyPr>
          <a:lstStyle/>
          <a:p>
            <a:pPr marL="0" lvl="8">
              <a:buAutoNum type="arabicPlain"/>
            </a:pPr>
            <a:r>
              <a:rPr lang="en-US" sz="800" dirty="0" smtClean="0"/>
              <a:t>      ISO New England’s Strategic Transmission Analysis, June 14, 2013, http://www.iso- ne.com/pubs/</a:t>
            </a:r>
            <a:r>
              <a:rPr lang="en-US" sz="800" dirty="0" err="1" smtClean="0"/>
              <a:t>pubcomm</a:t>
            </a:r>
            <a:r>
              <a:rPr lang="en-US" sz="800" dirty="0" smtClean="0"/>
              <a:t>/</a:t>
            </a:r>
            <a:r>
              <a:rPr lang="en-US" sz="800" dirty="0" err="1" smtClean="0"/>
              <a:t>pres_spchs</a:t>
            </a:r>
            <a:r>
              <a:rPr lang="en-US" sz="800" dirty="0" smtClean="0"/>
              <a:t>/2013/final_rourke_raab_061413.pdf  </a:t>
            </a:r>
            <a:endParaRPr lang="en-US" sz="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328780" cy="457200"/>
          </a:xfrm>
        </p:spPr>
        <p:txBody>
          <a:bodyPr/>
          <a:lstStyle/>
          <a:p>
            <a:r>
              <a:rPr lang="en-US" dirty="0" smtClean="0"/>
              <a:t>Flaws in the FCM PI Proposal</a:t>
            </a:r>
            <a:endParaRPr lang="en-US" dirty="0"/>
          </a:p>
        </p:txBody>
      </p:sp>
      <p:sp>
        <p:nvSpPr>
          <p:cNvPr id="3" name="Content Placeholder 2"/>
          <p:cNvSpPr>
            <a:spLocks noGrp="1"/>
          </p:cNvSpPr>
          <p:nvPr>
            <p:ph idx="1"/>
          </p:nvPr>
        </p:nvSpPr>
        <p:spPr>
          <a:xfrm>
            <a:off x="457200" y="1146876"/>
            <a:ext cx="8229600" cy="4979288"/>
          </a:xfrm>
        </p:spPr>
        <p:txBody>
          <a:bodyPr/>
          <a:lstStyle/>
          <a:p>
            <a:pPr marL="342900" lvl="2" indent="-342900">
              <a:buClr>
                <a:srgbClr val="FF9933"/>
              </a:buClr>
              <a:buNone/>
            </a:pPr>
            <a:r>
              <a:rPr lang="en-US" sz="2200" dirty="0" smtClean="0"/>
              <a:t>4)	    Real-time Operating Incentives</a:t>
            </a:r>
          </a:p>
          <a:p>
            <a:pPr marL="800100" lvl="3" indent="-342900">
              <a:buClr>
                <a:srgbClr val="FF9933"/>
              </a:buClr>
            </a:pPr>
            <a:r>
              <a:rPr lang="en-US" sz="2200" dirty="0" smtClean="0"/>
              <a:t>PI creates incentives for supply to be on-line when scarcity occurs, potentially distorting real-time scheduling and dispatch</a:t>
            </a:r>
          </a:p>
          <a:p>
            <a:pPr marL="342900" lvl="2" indent="-274320">
              <a:spcBef>
                <a:spcPts val="600"/>
              </a:spcBef>
              <a:buClr>
                <a:srgbClr val="FF9933"/>
              </a:buClr>
              <a:buNone/>
            </a:pPr>
            <a:r>
              <a:rPr lang="en-US" sz="2200" dirty="0" smtClean="0"/>
              <a:t>5)    Energy and Reserve Market Reforms</a:t>
            </a:r>
          </a:p>
          <a:p>
            <a:pPr marL="800100" lvl="3" indent="-274320">
              <a:spcBef>
                <a:spcPts val="600"/>
              </a:spcBef>
              <a:buClr>
                <a:srgbClr val="FF9933"/>
              </a:buClr>
            </a:pPr>
            <a:r>
              <a:rPr lang="en-US" sz="2200" dirty="0" smtClean="0"/>
              <a:t>ISO underestimates the impact of recent and pending market design changes (hourly offers, reserve scarcity pricing increases, resource auditing, elimination of FCM floor price, more stringent Shortage Event definition, FCM demand curve)</a:t>
            </a:r>
          </a:p>
          <a:p>
            <a:pPr marL="342900" lvl="2" indent="-342900">
              <a:buClr>
                <a:srgbClr val="FF9933"/>
              </a:buClr>
              <a:buNone/>
            </a:pPr>
            <a:r>
              <a:rPr lang="en-US" sz="2200" dirty="0" smtClean="0"/>
              <a:t>6)	    Commercial Reasonability</a:t>
            </a:r>
          </a:p>
          <a:p>
            <a:pPr marL="800100" lvl="3" indent="-342900">
              <a:buClr>
                <a:srgbClr val="FF9933"/>
              </a:buClr>
            </a:pPr>
            <a:r>
              <a:rPr lang="en-US" sz="2200" dirty="0" smtClean="0"/>
              <a:t> ISO has failed to convince nearly 90% of the Market Participants that PI is a workable or advantageous market construct</a:t>
            </a:r>
            <a:endParaRPr lang="en-US" sz="2200" dirty="0"/>
          </a:p>
        </p:txBody>
      </p:sp>
      <p:sp>
        <p:nvSpPr>
          <p:cNvPr id="4" name="Slide Number Placeholder 3"/>
          <p:cNvSpPr>
            <a:spLocks noGrp="1"/>
          </p:cNvSpPr>
          <p:nvPr>
            <p:ph type="sldNum" sz="quarter" idx="10"/>
          </p:nvPr>
        </p:nvSpPr>
        <p:spPr/>
        <p:txBody>
          <a:bodyPr/>
          <a:lstStyle/>
          <a:p>
            <a:pPr>
              <a:defRPr/>
            </a:pPr>
            <a:fld id="{91BA1C12-8D62-4AF2-A764-F297B5413B6B}" type="slidenum">
              <a:rPr lang="en-US" smtClean="0"/>
              <a:pPr>
                <a:defRPr/>
              </a:pPr>
              <a:t>4</a:t>
            </a:fld>
            <a:endParaRPr lang="en-US"/>
          </a:p>
        </p:txBody>
      </p:sp>
      <p:pic>
        <p:nvPicPr>
          <p:cNvPr id="5" name="Picture 4" descr="nrg_sm_v"/>
          <p:cNvPicPr>
            <a:picLocks noChangeAspect="1" noChangeArrowheads="1"/>
          </p:cNvPicPr>
          <p:nvPr/>
        </p:nvPicPr>
        <p:blipFill>
          <a:blip r:embed="rId2" cstate="print"/>
          <a:srcRect/>
          <a:stretch>
            <a:fillRect/>
          </a:stretch>
        </p:blipFill>
        <p:spPr bwMode="auto">
          <a:xfrm>
            <a:off x="7907338" y="136525"/>
            <a:ext cx="1008062" cy="6064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FCM Demand Curve</a:t>
            </a:r>
            <a:endParaRPr lang="en-US" dirty="0"/>
          </a:p>
        </p:txBody>
      </p:sp>
      <p:sp>
        <p:nvSpPr>
          <p:cNvPr id="4" name="Slide Number Placeholder 3"/>
          <p:cNvSpPr>
            <a:spLocks noGrp="1"/>
          </p:cNvSpPr>
          <p:nvPr>
            <p:ph type="sldNum" sz="quarter" idx="10"/>
          </p:nvPr>
        </p:nvSpPr>
        <p:spPr/>
        <p:txBody>
          <a:bodyPr/>
          <a:lstStyle/>
          <a:p>
            <a:pPr>
              <a:defRPr/>
            </a:pPr>
            <a:fld id="{91BA1C12-8D62-4AF2-A764-F297B5413B6B}" type="slidenum">
              <a:rPr lang="en-US" smtClean="0"/>
              <a:pPr>
                <a:defRPr/>
              </a:pPr>
              <a:t>5</a:t>
            </a:fld>
            <a:endParaRPr lang="en-US"/>
          </a:p>
        </p:txBody>
      </p:sp>
      <p:pic>
        <p:nvPicPr>
          <p:cNvPr id="5" name="Picture 4" descr="nrg_sm_v"/>
          <p:cNvPicPr>
            <a:picLocks noChangeAspect="1" noChangeArrowheads="1"/>
          </p:cNvPicPr>
          <p:nvPr/>
        </p:nvPicPr>
        <p:blipFill>
          <a:blip r:embed="rId2" cstate="print"/>
          <a:srcRect/>
          <a:stretch>
            <a:fillRect/>
          </a:stretch>
        </p:blipFill>
        <p:spPr bwMode="auto">
          <a:xfrm>
            <a:off x="7907338" y="136525"/>
            <a:ext cx="1008062" cy="606425"/>
          </a:xfrm>
          <a:prstGeom prst="rect">
            <a:avLst/>
          </a:prstGeom>
          <a:noFill/>
          <a:ln w="9525">
            <a:noFill/>
            <a:miter lim="800000"/>
            <a:headEnd/>
            <a:tailEnd/>
          </a:ln>
        </p:spPr>
      </p:pic>
      <p:sp>
        <p:nvSpPr>
          <p:cNvPr id="16" name="TextBox 15"/>
          <p:cNvSpPr txBox="1"/>
          <p:nvPr/>
        </p:nvSpPr>
        <p:spPr>
          <a:xfrm>
            <a:off x="449451" y="1069674"/>
            <a:ext cx="8340866" cy="323165"/>
          </a:xfrm>
          <a:prstGeom prst="rect">
            <a:avLst/>
          </a:prstGeom>
          <a:noFill/>
        </p:spPr>
        <p:txBody>
          <a:bodyPr wrap="square" rtlCol="0">
            <a:spAutoFit/>
          </a:bodyPr>
          <a:lstStyle/>
          <a:p>
            <a:r>
              <a:rPr lang="en-US" sz="1500" dirty="0" smtClean="0"/>
              <a:t>Reproduced from Brattle Group presentation to NEPOOL Markets Committee, January 14, 2014</a:t>
            </a:r>
            <a:endParaRPr lang="en-US" sz="1500" dirty="0"/>
          </a:p>
        </p:txBody>
      </p:sp>
      <p:sp>
        <p:nvSpPr>
          <p:cNvPr id="18" name="TextBox 17"/>
          <p:cNvSpPr txBox="1"/>
          <p:nvPr/>
        </p:nvSpPr>
        <p:spPr>
          <a:xfrm>
            <a:off x="317179" y="6501440"/>
            <a:ext cx="8190855" cy="215444"/>
          </a:xfrm>
          <a:prstGeom prst="rect">
            <a:avLst/>
          </a:prstGeom>
          <a:noFill/>
        </p:spPr>
        <p:txBody>
          <a:bodyPr wrap="square" rtlCol="0">
            <a:spAutoFit/>
          </a:bodyPr>
          <a:lstStyle/>
          <a:p>
            <a:r>
              <a:rPr lang="en-US" sz="800" dirty="0" smtClean="0"/>
              <a:t>http://www.iso-ne.com/committees/comm_wkgrps/mrkts_comm/mrkts/mtrls/2014/jan14152014/a04_the_brattle_group_capacity_demand_curve_presentation_01_14_14.pptx</a:t>
            </a:r>
            <a:endParaRPr lang="en-US" sz="800" dirty="0"/>
          </a:p>
        </p:txBody>
      </p:sp>
      <p:pic>
        <p:nvPicPr>
          <p:cNvPr id="20" name="Content Placeholder 4"/>
          <p:cNvPicPr>
            <a:picLocks noGrp="1"/>
          </p:cNvPicPr>
          <p:nvPr>
            <p:ph idx="1"/>
          </p:nvPr>
        </p:nvPicPr>
        <p:blipFill>
          <a:blip r:embed="rId3" cstate="print"/>
          <a:srcRect l="11829" t="19143" r="12803" b="8143"/>
          <a:stretch>
            <a:fillRect/>
          </a:stretch>
        </p:blipFill>
        <p:spPr bwMode="auto">
          <a:xfrm>
            <a:off x="1189626" y="1426234"/>
            <a:ext cx="6523208" cy="490696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FCM Demand Curve</a:t>
            </a:r>
            <a:endParaRPr lang="en-US" dirty="0"/>
          </a:p>
        </p:txBody>
      </p:sp>
      <p:sp>
        <p:nvSpPr>
          <p:cNvPr id="3" name="Content Placeholder 2"/>
          <p:cNvSpPr>
            <a:spLocks noGrp="1"/>
          </p:cNvSpPr>
          <p:nvPr>
            <p:ph idx="1"/>
          </p:nvPr>
        </p:nvSpPr>
        <p:spPr>
          <a:xfrm>
            <a:off x="457199" y="1045991"/>
            <a:ext cx="8419381" cy="5002536"/>
          </a:xfrm>
        </p:spPr>
        <p:txBody>
          <a:bodyPr/>
          <a:lstStyle/>
          <a:p>
            <a:r>
              <a:rPr lang="en-US" dirty="0" smtClean="0"/>
              <a:t>The Shape of the Curve</a:t>
            </a:r>
          </a:p>
          <a:p>
            <a:pPr lvl="1"/>
            <a:r>
              <a:rPr lang="en-US" dirty="0" smtClean="0"/>
              <a:t>Brattle correctly notes the ‘trade-offs’ in setting the curve shape</a:t>
            </a:r>
          </a:p>
          <a:p>
            <a:pPr lvl="1"/>
            <a:r>
              <a:rPr lang="en-US" dirty="0" smtClean="0"/>
              <a:t>Flatter curves will provide more certainty – for both investors and consumers – and generally more surplus, leading to lower energy and overall costs</a:t>
            </a:r>
          </a:p>
          <a:p>
            <a:pPr lvl="1"/>
            <a:r>
              <a:rPr lang="en-US" dirty="0" smtClean="0"/>
              <a:t>Many ‘candidate’ curves suggest a ~30% probability of procuring less than Net Installed Capacity Requirement, the minimum reliability requirement</a:t>
            </a:r>
          </a:p>
          <a:p>
            <a:pPr lvl="1"/>
            <a:r>
              <a:rPr lang="en-US" dirty="0" smtClean="0"/>
              <a:t>Curves that avoid significant risk of under-procuring Net ICR will lead to better operational reliability for the region</a:t>
            </a:r>
            <a:endParaRPr lang="en-US" dirty="0"/>
          </a:p>
        </p:txBody>
      </p:sp>
      <p:sp>
        <p:nvSpPr>
          <p:cNvPr id="4" name="Slide Number Placeholder 3"/>
          <p:cNvSpPr>
            <a:spLocks noGrp="1"/>
          </p:cNvSpPr>
          <p:nvPr>
            <p:ph type="sldNum" sz="quarter" idx="10"/>
          </p:nvPr>
        </p:nvSpPr>
        <p:spPr/>
        <p:txBody>
          <a:bodyPr/>
          <a:lstStyle/>
          <a:p>
            <a:pPr>
              <a:defRPr/>
            </a:pPr>
            <a:fld id="{91BA1C12-8D62-4AF2-A764-F297B5413B6B}" type="slidenum">
              <a:rPr lang="en-US" smtClean="0"/>
              <a:pPr>
                <a:defRPr/>
              </a:pPr>
              <a:t>6</a:t>
            </a:fld>
            <a:endParaRPr lang="en-US"/>
          </a:p>
        </p:txBody>
      </p:sp>
      <p:pic>
        <p:nvPicPr>
          <p:cNvPr id="5" name="Picture 4" descr="nrg_sm_v"/>
          <p:cNvPicPr>
            <a:picLocks noChangeAspect="1" noChangeArrowheads="1"/>
          </p:cNvPicPr>
          <p:nvPr/>
        </p:nvPicPr>
        <p:blipFill>
          <a:blip r:embed="rId2" cstate="print"/>
          <a:srcRect/>
          <a:stretch>
            <a:fillRect/>
          </a:stretch>
        </p:blipFill>
        <p:spPr bwMode="auto">
          <a:xfrm>
            <a:off x="7907338" y="136525"/>
            <a:ext cx="1008062" cy="6064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FCM Demand Curve</a:t>
            </a:r>
            <a:endParaRPr lang="en-US" dirty="0"/>
          </a:p>
        </p:txBody>
      </p:sp>
      <p:sp>
        <p:nvSpPr>
          <p:cNvPr id="3" name="Content Placeholder 2"/>
          <p:cNvSpPr>
            <a:spLocks noGrp="1"/>
          </p:cNvSpPr>
          <p:nvPr>
            <p:ph idx="1"/>
          </p:nvPr>
        </p:nvSpPr>
        <p:spPr>
          <a:xfrm>
            <a:off x="457200" y="1046672"/>
            <a:ext cx="8229600" cy="4906963"/>
          </a:xfrm>
        </p:spPr>
        <p:txBody>
          <a:bodyPr/>
          <a:lstStyle/>
          <a:p>
            <a:r>
              <a:rPr lang="en-US" dirty="0" smtClean="0"/>
              <a:t>Net Cost of New Entry (Net CONE)</a:t>
            </a:r>
          </a:p>
          <a:p>
            <a:pPr lvl="1"/>
            <a:r>
              <a:rPr lang="en-US" sz="2200" dirty="0" smtClean="0"/>
              <a:t>Brattle/ISO evaluated three potential bases:</a:t>
            </a:r>
          </a:p>
          <a:p>
            <a:pPr lvl="2"/>
            <a:r>
              <a:rPr lang="en-US" sz="2200" dirty="0" smtClean="0"/>
              <a:t>Industrial (‘Frame’) CT</a:t>
            </a:r>
          </a:p>
          <a:p>
            <a:pPr lvl="2"/>
            <a:r>
              <a:rPr lang="en-US" sz="2200" dirty="0" smtClean="0"/>
              <a:t>Combined Cycle</a:t>
            </a:r>
          </a:p>
          <a:p>
            <a:pPr lvl="2"/>
            <a:r>
              <a:rPr lang="en-US" sz="2200" dirty="0" smtClean="0"/>
              <a:t>Aero-derivative CT</a:t>
            </a:r>
          </a:p>
          <a:p>
            <a:pPr lvl="1"/>
            <a:r>
              <a:rPr lang="en-US" sz="2200" dirty="0" smtClean="0"/>
              <a:t>Brattle is recommending CC, based on commercial viability and prevalence in practice</a:t>
            </a:r>
          </a:p>
          <a:p>
            <a:r>
              <a:rPr lang="en-US" sz="2200" dirty="0" smtClean="0"/>
              <a:t>CONE is appropriately based on the technology with lower capital costs and relatively higher energy costs, </a:t>
            </a:r>
            <a:r>
              <a:rPr lang="en-US" sz="2200" dirty="0" err="1" smtClean="0"/>
              <a:t>ie</a:t>
            </a:r>
            <a:r>
              <a:rPr lang="en-US" sz="2200" dirty="0" smtClean="0"/>
              <a:t>, simple cycle CT</a:t>
            </a:r>
          </a:p>
          <a:p>
            <a:r>
              <a:rPr lang="en-US" sz="2200" dirty="0" smtClean="0"/>
              <a:t>There is little to no experience or interest in Industrial CTs in the Northeast markets</a:t>
            </a:r>
          </a:p>
          <a:p>
            <a:pPr lvl="1"/>
            <a:r>
              <a:rPr lang="en-US" sz="2200" dirty="0" smtClean="0"/>
              <a:t>An aero-derivative CT is the right basis for the New England market </a:t>
            </a:r>
          </a:p>
        </p:txBody>
      </p:sp>
      <p:sp>
        <p:nvSpPr>
          <p:cNvPr id="4" name="Slide Number Placeholder 3"/>
          <p:cNvSpPr>
            <a:spLocks noGrp="1"/>
          </p:cNvSpPr>
          <p:nvPr>
            <p:ph type="sldNum" sz="quarter" idx="10"/>
          </p:nvPr>
        </p:nvSpPr>
        <p:spPr/>
        <p:txBody>
          <a:bodyPr/>
          <a:lstStyle/>
          <a:p>
            <a:pPr>
              <a:defRPr/>
            </a:pPr>
            <a:fld id="{91BA1C12-8D62-4AF2-A764-F297B5413B6B}" type="slidenum">
              <a:rPr lang="en-US" smtClean="0"/>
              <a:pPr>
                <a:defRPr/>
              </a:pPr>
              <a:t>7</a:t>
            </a:fld>
            <a:endParaRPr lang="en-US"/>
          </a:p>
        </p:txBody>
      </p:sp>
      <p:pic>
        <p:nvPicPr>
          <p:cNvPr id="5" name="Picture 4" descr="nrg_sm_v"/>
          <p:cNvPicPr>
            <a:picLocks noChangeAspect="1" noChangeArrowheads="1"/>
          </p:cNvPicPr>
          <p:nvPr/>
        </p:nvPicPr>
        <p:blipFill>
          <a:blip r:embed="rId2" cstate="print"/>
          <a:srcRect/>
          <a:stretch>
            <a:fillRect/>
          </a:stretch>
        </p:blipFill>
        <p:spPr bwMode="auto">
          <a:xfrm>
            <a:off x="7907338" y="136525"/>
            <a:ext cx="1008062" cy="6064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91BA1C12-8D62-4AF2-A764-F297B5413B6B}" type="slidenum">
              <a:rPr lang="en-US" smtClean="0"/>
              <a:pPr>
                <a:defRPr/>
              </a:pPr>
              <a:t>8</a:t>
            </a:fld>
            <a:endParaRPr lang="en-US"/>
          </a:p>
        </p:txBody>
      </p:sp>
      <p:pic>
        <p:nvPicPr>
          <p:cNvPr id="5" name="Picture 4" descr="nrg_sm_v"/>
          <p:cNvPicPr>
            <a:picLocks noChangeAspect="1" noChangeArrowheads="1"/>
          </p:cNvPicPr>
          <p:nvPr/>
        </p:nvPicPr>
        <p:blipFill>
          <a:blip r:embed="rId2" cstate="print"/>
          <a:srcRect/>
          <a:stretch>
            <a:fillRect/>
          </a:stretch>
        </p:blipFill>
        <p:spPr bwMode="auto">
          <a:xfrm>
            <a:off x="7907338" y="136525"/>
            <a:ext cx="1008062" cy="606425"/>
          </a:xfrm>
          <a:prstGeom prst="rect">
            <a:avLst/>
          </a:prstGeom>
          <a:noFill/>
          <a:ln w="9525">
            <a:noFill/>
            <a:miter lim="800000"/>
            <a:headEnd/>
            <a:tailEnd/>
          </a:ln>
        </p:spPr>
      </p:pic>
      <p:pic>
        <p:nvPicPr>
          <p:cNvPr id="8" name="Picture 7" descr="NRG_SM_tagline_v_c.png"/>
          <p:cNvPicPr>
            <a:picLocks noChangeAspect="1"/>
          </p:cNvPicPr>
          <p:nvPr/>
        </p:nvPicPr>
        <p:blipFill>
          <a:blip r:embed="rId3" cstate="print"/>
          <a:stretch>
            <a:fillRect/>
          </a:stretch>
        </p:blipFill>
        <p:spPr>
          <a:xfrm>
            <a:off x="3037329" y="2482594"/>
            <a:ext cx="3069342" cy="1892812"/>
          </a:xfrm>
          <a:prstGeom prst="rect">
            <a:avLst/>
          </a:prstGeom>
        </p:spPr>
      </p:pic>
    </p:spTree>
  </p:cSld>
  <p:clrMapOvr>
    <a:masterClrMapping/>
  </p:clrMapOvr>
</p:sld>
</file>

<file path=ppt/theme/theme1.xml><?xml version="1.0" encoding="utf-8"?>
<a:theme xmlns:a="http://schemas.openxmlformats.org/drawingml/2006/main" name="nrg default">
  <a:themeElements>
    <a:clrScheme name="nrg 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rg defaul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rg 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rg 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rg 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rg 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rg 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rg 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rg defaul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rg 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rg 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rg 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rg 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rg 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10327</TotalTime>
  <Words>491</Words>
  <Application>Microsoft Office PowerPoint</Application>
  <PresentationFormat>On-screen Show (4:3)</PresentationFormat>
  <Paragraphs>63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nrg default</vt:lpstr>
      <vt:lpstr>Market Design in New England</vt:lpstr>
      <vt:lpstr>ISO’s FCM PI vs. NEPOOL Proposal</vt:lpstr>
      <vt:lpstr>The NEPOOL Proposal</vt:lpstr>
      <vt:lpstr>Flaws in the ISO Proposal</vt:lpstr>
      <vt:lpstr>Flaws in the FCM PI Proposal</vt:lpstr>
      <vt:lpstr>FCM Demand Curve</vt:lpstr>
      <vt:lpstr>FCM Demand Curve</vt:lpstr>
      <vt:lpstr>FCM Demand Curve</vt:lpstr>
      <vt:lpstr>Slide 8</vt:lpstr>
    </vt:vector>
  </TitlesOfParts>
  <Company>emkay &amp; co</Company>
  <LinksUpToDate>false</LinksUpToDate>
  <SharedDoc>false</SharedDoc>
  <HyperlinkBase>www.emkayandco.com</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Presentation-white background version 3</dc:title>
  <dc:creator>Maryann King</dc:creator>
  <cp:lastModifiedBy> sr</cp:lastModifiedBy>
  <cp:revision>819</cp:revision>
  <dcterms:created xsi:type="dcterms:W3CDTF">2004-08-09T15:43:55Z</dcterms:created>
  <dcterms:modified xsi:type="dcterms:W3CDTF">2014-02-27T22:39:03Z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1000.00000000000</vt:lpwstr>
  </property>
</Properties>
</file>