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53" r:id="rId2"/>
  </p:sldMasterIdLst>
  <p:notesMasterIdLst>
    <p:notesMasterId r:id="rId11"/>
  </p:notesMasterIdLst>
  <p:handoutMasterIdLst>
    <p:handoutMasterId r:id="rId12"/>
  </p:handoutMasterIdLst>
  <p:sldIdLst>
    <p:sldId id="317" r:id="rId3"/>
    <p:sldId id="316" r:id="rId4"/>
    <p:sldId id="306" r:id="rId5"/>
    <p:sldId id="307" r:id="rId6"/>
    <p:sldId id="319" r:id="rId7"/>
    <p:sldId id="320" r:id="rId8"/>
    <p:sldId id="321" r:id="rId9"/>
    <p:sldId id="315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24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sz="24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sz="24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sz="24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TIONAL GRID" initials="" lastIdx="1" clrIdx="0"/>
  <p:cmAuthor id="1" name="Tim Brennan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808080"/>
    <a:srgbClr val="DC0FB2"/>
    <a:srgbClr val="199110"/>
    <a:srgbClr val="B6FF14"/>
    <a:srgbClr val="0079C1"/>
    <a:srgbClr val="FFE500"/>
    <a:srgbClr val="951B7E"/>
    <a:srgbClr val="9B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94" autoAdjust="0"/>
    <p:restoredTop sz="94801" autoAdjust="0"/>
  </p:normalViewPr>
  <p:slideViewPr>
    <p:cSldViewPr>
      <p:cViewPr>
        <p:scale>
          <a:sx n="75" d="100"/>
          <a:sy n="75" d="100"/>
        </p:scale>
        <p:origin x="-636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>
            <a:lvl1pPr defTabSz="873125">
              <a:defRPr sz="1100"/>
            </a:lvl1pPr>
          </a:lstStyle>
          <a:p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>
            <a:lvl1pPr algn="r" defTabSz="873125">
              <a:defRPr sz="1100"/>
            </a:lvl1pPr>
          </a:lstStyle>
          <a:p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16" tIns="43658" rIns="87316" bIns="43658" numCol="1" anchor="b" anchorCtr="0" compatLnSpc="1">
            <a:prstTxWarp prst="textNoShape">
              <a:avLst/>
            </a:prstTxWarp>
          </a:bodyPr>
          <a:lstStyle>
            <a:lvl1pPr defTabSz="873125">
              <a:defRPr sz="1100"/>
            </a:lvl1pPr>
          </a:lstStyle>
          <a:p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16" tIns="43658" rIns="87316" bIns="43658" numCol="1" anchor="b" anchorCtr="0" compatLnSpc="1">
            <a:prstTxWarp prst="textNoShape">
              <a:avLst/>
            </a:prstTxWarp>
          </a:bodyPr>
          <a:lstStyle>
            <a:lvl1pPr algn="r" defTabSz="873125">
              <a:defRPr sz="1100"/>
            </a:lvl1pPr>
          </a:lstStyle>
          <a:p>
            <a:fld id="{99F33B6D-275D-4AA2-B231-A6778D88AA1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>
            <a:lvl1pPr defTabSz="873125">
              <a:defRPr sz="1100"/>
            </a:lvl1pPr>
          </a:lstStyle>
          <a:p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>
            <a:lvl1pPr algn="r" defTabSz="873125">
              <a:defRPr sz="1100"/>
            </a:lvl1pPr>
          </a:lstStyle>
          <a:p>
            <a:fld id="{DAB11F14-E53F-49D3-9670-3CEB81BDA604}" type="datetimeFigureOut">
              <a:rPr lang="en-US"/>
              <a:pPr/>
              <a:t>9/15/2011</a:t>
            </a:fld>
            <a:endParaRPr lang="en-US"/>
          </a:p>
        </p:txBody>
      </p:sp>
      <p:sp>
        <p:nvSpPr>
          <p:cNvPr id="1085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b" anchorCtr="0" compatLnSpc="1">
            <a:prstTxWarp prst="textNoShape">
              <a:avLst/>
            </a:prstTxWarp>
          </a:bodyPr>
          <a:lstStyle>
            <a:lvl1pPr defTabSz="873125">
              <a:defRPr sz="1100"/>
            </a:lvl1pPr>
          </a:lstStyle>
          <a:p>
            <a:endParaRPr lang="en-US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b" anchorCtr="0" compatLnSpc="1">
            <a:prstTxWarp prst="textNoShape">
              <a:avLst/>
            </a:prstTxWarp>
          </a:bodyPr>
          <a:lstStyle>
            <a:lvl1pPr algn="r" defTabSz="873125">
              <a:defRPr sz="1100"/>
            </a:lvl1pPr>
          </a:lstStyle>
          <a:p>
            <a:fld id="{BD5A0B6D-F973-4F7F-9C9B-78B34C00C1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41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8"/>
              </a:cxn>
              <a:cxn ang="0">
                <a:pos x="1008" y="1368"/>
              </a:cxn>
              <a:cxn ang="0">
                <a:pos x="1152" y="1512"/>
              </a:cxn>
              <a:cxn ang="0">
                <a:pos x="1296" y="1368"/>
              </a:cxn>
              <a:cxn ang="0">
                <a:pos x="5760" y="1368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3028" name="Picture 4" descr="NG logo small.ai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6388" y="265113"/>
            <a:ext cx="21717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44" name="Line 36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49" name="Line 41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en-US" sz="1000">
                <a:solidFill>
                  <a:schemeClr val="tx2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US" sz="2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5877A0-C3CB-405A-9E63-F7A88B037A2A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A0713-D24C-4D1E-A333-BB636CDF23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5025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A54A8B-FBF4-436B-B28D-1674C9E93D18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B9DC7-2D5E-4508-9721-F9E827E6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8"/>
              </a:cxn>
              <a:cxn ang="0">
                <a:pos x="1008" y="1368"/>
              </a:cxn>
              <a:cxn ang="0">
                <a:pos x="1152" y="1512"/>
              </a:cxn>
              <a:cxn ang="0">
                <a:pos x="1296" y="1368"/>
              </a:cxn>
              <a:cxn ang="0">
                <a:pos x="5760" y="1368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2882900"/>
            <a:ext cx="8043863" cy="503238"/>
          </a:xfrm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1381" name="Picture 4" descr="NG logo small.ai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6388" y="265113"/>
            <a:ext cx="21717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AD36E7-32DB-4FA0-80FE-DF28CBC20746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A8BBA-287B-415D-AD9D-6A7628850D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D49495-412E-41E6-B4A0-8FBA9A2F77A2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A8113-53BA-4D86-8D20-07519957BC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E938D2-FFEF-4B31-98E9-185726B44961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BF221-D36B-4246-B2BF-754BE5B33E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DF69EC-2170-4A4F-8B64-348DBA5DBA81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CEF33-68F0-4E95-9E8C-FA4BF3F7C0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AB7247-CCE3-4A53-B401-DE013C172F26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B0571-671E-4A8B-A4A4-C11DDF9DD9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7B73C9-0C33-4BF0-90C3-000162AB5203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B6A95-39B6-40B0-91DA-8B2FED9493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31080F-C9D5-4FF6-8BDA-8F4751B7F827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E7496-A7DE-420A-A671-4617C635CD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5D57A-E706-4141-97E7-F5722D397718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D1DDA-6151-4545-B48C-00B6646498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E22367-2C46-4E06-931C-0F7FF4CB8E36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11CDE-8EE0-49D5-8B1D-58E84BD3B2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669C0E-E0EF-4594-81EA-10E57B9CABA3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916FA-DA01-48F0-9C43-1B5BC216FC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5025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C00EA-7911-460B-894A-45DB084C47DD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11533-37B0-44EA-A38C-BEE2ED162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BBEE97-01DE-47AC-AD80-9546CEB3A271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63348-D68B-4915-8C2D-3FB164FF93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2405E2-28F7-47D4-9DE6-D08B6B431308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6A54C-5929-410F-B1F2-79099F6422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4A9003-86F4-478C-B316-98185A84EA30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0F8BE-89F4-4F59-95BB-060674B2A5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131A30-4F98-4F9B-BFA1-58310EE0F522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DB8E8-1681-4177-802B-32542A7368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CAF4B4-E6F1-49BE-89BA-5277FF56F213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2281B-81E9-48D0-B53A-9F039D4608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BAC68C-DF95-488C-9142-EA366963495C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7A118-E090-4C67-9590-78C32B41E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A850A8-7526-47DE-BEEE-2C5A59BC5823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6B4B5-68E6-4EAE-86E2-4304D3CEC1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6DB2DC8-EBA8-4EB9-A407-A59D0999B140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A226A7-4E15-497E-B78F-A53F51F7493C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789" name="Picture 4" descr="NG logo small.ai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56388" y="265113"/>
            <a:ext cx="21717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6149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31B7D82-62F7-4833-8D9B-267E2D7E3886}" type="datetime1">
              <a:rPr lang="en-US"/>
              <a:pPr/>
              <a:t>9/15/2011</a:t>
            </a:fld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DEA1C4-1004-4045-9319-116CCCED096F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0358" name="Picture 4" descr="NG logo small.ai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56388" y="265113"/>
            <a:ext cx="21717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6149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/>
              <a:t>FERC Order 1000</a:t>
            </a:r>
            <a:br>
              <a:rPr lang="en-US" sz="2000"/>
            </a:br>
            <a:r>
              <a:rPr lang="en-US" sz="2000"/>
              <a:t>One Transmission Owner’s Perspective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5257800"/>
            <a:ext cx="84582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/>
              <a:t>Peter Flynn, President of FERC Regulated Businesses at National Grid</a:t>
            </a:r>
          </a:p>
          <a:p>
            <a:pPr>
              <a:lnSpc>
                <a:spcPct val="90000"/>
              </a:lnSpc>
            </a:pPr>
            <a:r>
              <a:rPr lang="en-US" sz="1800" b="1"/>
              <a:t>New England Electricity Restructuring Roundtable</a:t>
            </a:r>
          </a:p>
          <a:p>
            <a:pPr>
              <a:lnSpc>
                <a:spcPct val="90000"/>
              </a:lnSpc>
            </a:pPr>
            <a:r>
              <a:rPr lang="en-US" sz="1800"/>
              <a:t>September 16, 2011 </a:t>
            </a:r>
            <a:r>
              <a:rPr lang="en-US" sz="1800" b="1"/>
              <a:t> </a:t>
            </a:r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3352800" y="3048000"/>
            <a:ext cx="4038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DRAFT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4495800" y="35052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DRAFT</a:t>
            </a:r>
          </a:p>
        </p:txBody>
      </p:sp>
      <p:pic>
        <p:nvPicPr>
          <p:cNvPr id="265222" name="Picture 17" descr="NG_LIBRARY_US_D5-406_T_RG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6100" y="2971800"/>
            <a:ext cx="21717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5223" name="Picture 19" descr="NG_LIBRARY_US_D4-226_T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971800"/>
            <a:ext cx="21717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5224" name="Picture 20" descr="SI0443 XA1H8825_1"/>
          <p:cNvPicPr>
            <a:picLocks noChangeAspect="1" noChangeArrowheads="1"/>
          </p:cNvPicPr>
          <p:nvPr/>
        </p:nvPicPr>
        <p:blipFill>
          <a:blip r:embed="rId4"/>
          <a:srcRect l="4347" r="13043" b="2174"/>
          <a:stretch>
            <a:fillRect/>
          </a:stretch>
        </p:blipFill>
        <p:spPr bwMode="auto">
          <a:xfrm>
            <a:off x="5486400" y="2971800"/>
            <a:ext cx="21717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FD8C8-0972-443C-AA3E-A8180BF96E2E}" type="slidenum">
              <a:rPr lang="en-US"/>
              <a:pPr/>
              <a:t>2</a:t>
            </a:fld>
            <a:endParaRPr lang="en-US"/>
          </a:p>
        </p:txBody>
      </p:sp>
      <p:sp>
        <p:nvSpPr>
          <p:cNvPr id="264235" name="Rectangle 43"/>
          <p:cNvSpPr>
            <a:spLocks noChangeArrowheads="1"/>
          </p:cNvSpPr>
          <p:nvPr/>
        </p:nvSpPr>
        <p:spPr bwMode="auto">
          <a:xfrm>
            <a:off x="7239000" y="22860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334963"/>
            <a:ext cx="6149975" cy="946150"/>
          </a:xfrm>
        </p:spPr>
        <p:txBody>
          <a:bodyPr/>
          <a:lstStyle/>
          <a:p>
            <a:r>
              <a:rPr lang="en-US"/>
              <a:t>New England Highlights – One Transmission Owner’s Perspective</a:t>
            </a:r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685800" y="2286000"/>
            <a:ext cx="49530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5867400" y="22860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198" name="Rectangle 6"/>
          <p:cNvSpPr>
            <a:spLocks noChangeArrowheads="1"/>
          </p:cNvSpPr>
          <p:nvPr/>
        </p:nvSpPr>
        <p:spPr bwMode="auto">
          <a:xfrm>
            <a:off x="685800" y="2971800"/>
            <a:ext cx="49530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685800" y="3657600"/>
            <a:ext cx="49530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00" name="Rectangle 8"/>
          <p:cNvSpPr>
            <a:spLocks noChangeArrowheads="1"/>
          </p:cNvSpPr>
          <p:nvPr/>
        </p:nvSpPr>
        <p:spPr bwMode="auto">
          <a:xfrm>
            <a:off x="685800" y="4343400"/>
            <a:ext cx="49530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01" name="Rectangle 9"/>
          <p:cNvSpPr>
            <a:spLocks noChangeArrowheads="1"/>
          </p:cNvSpPr>
          <p:nvPr/>
        </p:nvSpPr>
        <p:spPr bwMode="auto">
          <a:xfrm>
            <a:off x="685800" y="5029200"/>
            <a:ext cx="49530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02" name="Text Box 10"/>
          <p:cNvSpPr txBox="1">
            <a:spLocks noChangeArrowheads="1"/>
          </p:cNvSpPr>
          <p:nvPr/>
        </p:nvSpPr>
        <p:spPr bwMode="auto">
          <a:xfrm>
            <a:off x="5829300" y="1600200"/>
            <a:ext cx="11779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/>
              <a:t>Policy</a:t>
            </a:r>
          </a:p>
          <a:p>
            <a:pPr algn="ctr"/>
            <a:r>
              <a:rPr lang="en-US" sz="1400"/>
              <a:t>Established</a:t>
            </a:r>
          </a:p>
        </p:txBody>
      </p:sp>
      <p:sp>
        <p:nvSpPr>
          <p:cNvPr id="264203" name="Text Box 11"/>
          <p:cNvSpPr txBox="1">
            <a:spLocks noChangeArrowheads="1"/>
          </p:cNvSpPr>
          <p:nvPr/>
        </p:nvSpPr>
        <p:spPr bwMode="auto">
          <a:xfrm>
            <a:off x="7113588" y="1600200"/>
            <a:ext cx="14938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/>
              <a:t>Implementation</a:t>
            </a:r>
          </a:p>
          <a:p>
            <a:pPr algn="ctr"/>
            <a:r>
              <a:rPr lang="en-US" sz="1400"/>
              <a:t>Plan</a:t>
            </a:r>
          </a:p>
        </p:txBody>
      </p:sp>
      <p:sp>
        <p:nvSpPr>
          <p:cNvPr id="264204" name="Text Box 12"/>
          <p:cNvSpPr txBox="1">
            <a:spLocks noChangeArrowheads="1"/>
          </p:cNvSpPr>
          <p:nvPr/>
        </p:nvSpPr>
        <p:spPr bwMode="auto">
          <a:xfrm>
            <a:off x="685800" y="2438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0"/>
              <a:t>Planning for Public Policy Requirements</a:t>
            </a:r>
          </a:p>
        </p:txBody>
      </p:sp>
      <p:sp>
        <p:nvSpPr>
          <p:cNvPr id="264205" name="Text Box 13"/>
          <p:cNvSpPr txBox="1">
            <a:spLocks noChangeArrowheads="1"/>
          </p:cNvSpPr>
          <p:nvPr/>
        </p:nvSpPr>
        <p:spPr bwMode="auto">
          <a:xfrm>
            <a:off x="685800" y="31242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0"/>
              <a:t>Regional Cost Allocation for Public Policy Projects</a:t>
            </a:r>
          </a:p>
        </p:txBody>
      </p:sp>
      <p:sp>
        <p:nvSpPr>
          <p:cNvPr id="264206" name="Text Box 14"/>
          <p:cNvSpPr txBox="1">
            <a:spLocks noChangeArrowheads="1"/>
          </p:cNvSpPr>
          <p:nvPr/>
        </p:nvSpPr>
        <p:spPr bwMode="auto">
          <a:xfrm>
            <a:off x="685800" y="37338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0"/>
              <a:t>New England – New York Planning Coordination</a:t>
            </a:r>
          </a:p>
        </p:txBody>
      </p:sp>
      <p:sp>
        <p:nvSpPr>
          <p:cNvPr id="264207" name="Text Box 15"/>
          <p:cNvSpPr txBox="1">
            <a:spLocks noChangeArrowheads="1"/>
          </p:cNvSpPr>
          <p:nvPr/>
        </p:nvSpPr>
        <p:spPr bwMode="auto">
          <a:xfrm>
            <a:off x="685800" y="44196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0"/>
              <a:t>New England – New York Cost Allocation Method</a:t>
            </a:r>
          </a:p>
        </p:txBody>
      </p:sp>
      <p:sp>
        <p:nvSpPr>
          <p:cNvPr id="264208" name="Text Box 16"/>
          <p:cNvSpPr txBox="1">
            <a:spLocks noChangeArrowheads="1"/>
          </p:cNvSpPr>
          <p:nvPr/>
        </p:nvSpPr>
        <p:spPr bwMode="auto">
          <a:xfrm>
            <a:off x="685800" y="51816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0"/>
              <a:t>Non-incumbent Developers</a:t>
            </a:r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6248400" y="2362200"/>
            <a:ext cx="42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1DB324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7467600" y="23622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rgbClr val="951B7E"/>
                </a:solidFill>
              </a:rPr>
              <a:t>[tbd]</a:t>
            </a:r>
          </a:p>
        </p:txBody>
      </p:sp>
      <p:sp>
        <p:nvSpPr>
          <p:cNvPr id="264227" name="Rectangle 35"/>
          <p:cNvSpPr>
            <a:spLocks noChangeArrowheads="1"/>
          </p:cNvSpPr>
          <p:nvPr/>
        </p:nvSpPr>
        <p:spPr bwMode="auto">
          <a:xfrm>
            <a:off x="5867400" y="29718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28" name="Text Box 36"/>
          <p:cNvSpPr txBox="1">
            <a:spLocks noChangeArrowheads="1"/>
          </p:cNvSpPr>
          <p:nvPr/>
        </p:nvSpPr>
        <p:spPr bwMode="auto">
          <a:xfrm>
            <a:off x="6248400" y="3048000"/>
            <a:ext cx="42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1DB324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64229" name="Rectangle 37"/>
          <p:cNvSpPr>
            <a:spLocks noChangeArrowheads="1"/>
          </p:cNvSpPr>
          <p:nvPr/>
        </p:nvSpPr>
        <p:spPr bwMode="auto">
          <a:xfrm>
            <a:off x="5867400" y="36576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30" name="Text Box 38"/>
          <p:cNvSpPr txBox="1">
            <a:spLocks noChangeArrowheads="1"/>
          </p:cNvSpPr>
          <p:nvPr/>
        </p:nvSpPr>
        <p:spPr bwMode="auto">
          <a:xfrm>
            <a:off x="6248400" y="3733800"/>
            <a:ext cx="42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1DB324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64231" name="Rectangle 39"/>
          <p:cNvSpPr>
            <a:spLocks noChangeArrowheads="1"/>
          </p:cNvSpPr>
          <p:nvPr/>
        </p:nvSpPr>
        <p:spPr bwMode="auto">
          <a:xfrm>
            <a:off x="5867400" y="43434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32" name="Text Box 40"/>
          <p:cNvSpPr txBox="1">
            <a:spLocks noChangeArrowheads="1"/>
          </p:cNvSpPr>
          <p:nvPr/>
        </p:nvSpPr>
        <p:spPr bwMode="auto">
          <a:xfrm>
            <a:off x="6248400" y="4419600"/>
            <a:ext cx="42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1DB324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64233" name="Rectangle 41"/>
          <p:cNvSpPr>
            <a:spLocks noChangeArrowheads="1"/>
          </p:cNvSpPr>
          <p:nvPr/>
        </p:nvSpPr>
        <p:spPr bwMode="auto">
          <a:xfrm>
            <a:off x="5867400" y="50292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34" name="Text Box 42"/>
          <p:cNvSpPr txBox="1">
            <a:spLocks noChangeArrowheads="1"/>
          </p:cNvSpPr>
          <p:nvPr/>
        </p:nvSpPr>
        <p:spPr bwMode="auto">
          <a:xfrm>
            <a:off x="6248400" y="5105400"/>
            <a:ext cx="42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1DB324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64236" name="Rectangle 44"/>
          <p:cNvSpPr>
            <a:spLocks noChangeArrowheads="1"/>
          </p:cNvSpPr>
          <p:nvPr/>
        </p:nvSpPr>
        <p:spPr bwMode="auto">
          <a:xfrm>
            <a:off x="7239000" y="29718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37" name="Text Box 45"/>
          <p:cNvSpPr txBox="1">
            <a:spLocks noChangeArrowheads="1"/>
          </p:cNvSpPr>
          <p:nvPr/>
        </p:nvSpPr>
        <p:spPr bwMode="auto">
          <a:xfrm>
            <a:off x="7467600" y="30480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rgbClr val="A41E8A"/>
                </a:solidFill>
              </a:rPr>
              <a:t>[tbd]</a:t>
            </a:r>
          </a:p>
        </p:txBody>
      </p:sp>
      <p:sp>
        <p:nvSpPr>
          <p:cNvPr id="264238" name="Rectangle 46"/>
          <p:cNvSpPr>
            <a:spLocks noChangeArrowheads="1"/>
          </p:cNvSpPr>
          <p:nvPr/>
        </p:nvSpPr>
        <p:spPr bwMode="auto">
          <a:xfrm>
            <a:off x="7239000" y="36576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39" name="Text Box 47"/>
          <p:cNvSpPr txBox="1">
            <a:spLocks noChangeArrowheads="1"/>
          </p:cNvSpPr>
          <p:nvPr/>
        </p:nvSpPr>
        <p:spPr bwMode="auto">
          <a:xfrm>
            <a:off x="7467600" y="37338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rgbClr val="A41E8A"/>
                </a:solidFill>
              </a:rPr>
              <a:t>[tbd]</a:t>
            </a:r>
          </a:p>
        </p:txBody>
      </p:sp>
      <p:sp>
        <p:nvSpPr>
          <p:cNvPr id="264240" name="Rectangle 48"/>
          <p:cNvSpPr>
            <a:spLocks noChangeArrowheads="1"/>
          </p:cNvSpPr>
          <p:nvPr/>
        </p:nvSpPr>
        <p:spPr bwMode="auto">
          <a:xfrm>
            <a:off x="7239000" y="43434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41" name="Text Box 49"/>
          <p:cNvSpPr txBox="1">
            <a:spLocks noChangeArrowheads="1"/>
          </p:cNvSpPr>
          <p:nvPr/>
        </p:nvSpPr>
        <p:spPr bwMode="auto">
          <a:xfrm>
            <a:off x="7467600" y="44196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rgbClr val="A41E8A"/>
                </a:solidFill>
              </a:rPr>
              <a:t>[tbd]</a:t>
            </a:r>
          </a:p>
        </p:txBody>
      </p:sp>
      <p:sp>
        <p:nvSpPr>
          <p:cNvPr id="264242" name="Rectangle 50"/>
          <p:cNvSpPr>
            <a:spLocks noChangeArrowheads="1"/>
          </p:cNvSpPr>
          <p:nvPr/>
        </p:nvSpPr>
        <p:spPr bwMode="auto">
          <a:xfrm>
            <a:off x="7239000" y="5029200"/>
            <a:ext cx="1219200" cy="533400"/>
          </a:xfrm>
          <a:prstGeom prst="rect">
            <a:avLst/>
          </a:prstGeom>
          <a:solidFill>
            <a:srgbClr val="C0C0C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43" name="Text Box 51"/>
          <p:cNvSpPr txBox="1">
            <a:spLocks noChangeArrowheads="1"/>
          </p:cNvSpPr>
          <p:nvPr/>
        </p:nvSpPr>
        <p:spPr bwMode="auto">
          <a:xfrm>
            <a:off x="7467600" y="51054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rgbClr val="A41E8A"/>
                </a:solidFill>
              </a:rPr>
              <a:t>[tbd]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7F90D-724F-4771-8554-4C8F4E01E0B8}" type="slidenum">
              <a:rPr lang="en-US"/>
              <a:pPr/>
              <a:t>3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823913"/>
            <a:ext cx="6149975" cy="457200"/>
          </a:xfrm>
        </p:spPr>
        <p:txBody>
          <a:bodyPr/>
          <a:lstStyle/>
          <a:p>
            <a:r>
              <a:rPr lang="en-US" sz="2400"/>
              <a:t>Planning for Public Policy Requirements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485900"/>
            <a:ext cx="8089900" cy="4991100"/>
          </a:xfrm>
        </p:spPr>
        <p:txBody>
          <a:bodyPr/>
          <a:lstStyle/>
          <a:p>
            <a:r>
              <a:rPr lang="en-US" sz="2000"/>
              <a:t>Consider public policy requirements in developing regional plan</a:t>
            </a:r>
          </a:p>
          <a:p>
            <a:pPr lvl="1"/>
            <a:r>
              <a:rPr lang="en-US" sz="2000"/>
              <a:t>Which public policy requirements?</a:t>
            </a:r>
          </a:p>
          <a:p>
            <a:pPr lvl="1"/>
            <a:r>
              <a:rPr lang="en-US" sz="2000"/>
              <a:t>Expect states to play lead role</a:t>
            </a:r>
          </a:p>
          <a:p>
            <a:pPr lvl="1"/>
            <a:r>
              <a:rPr lang="en-US" sz="2000"/>
              <a:t>Renewable portfolio standards leading candidate</a:t>
            </a:r>
          </a:p>
          <a:p>
            <a:pPr lvl="1">
              <a:buFont typeface="Wingdings 2" pitchFamily="18" charset="2"/>
              <a:buNone/>
            </a:pPr>
            <a:endParaRPr lang="en-US" sz="2000"/>
          </a:p>
          <a:p>
            <a:r>
              <a:rPr lang="en-US" sz="2000"/>
              <a:t>Establish procedures</a:t>
            </a:r>
          </a:p>
          <a:p>
            <a:pPr lvl="1"/>
            <a:r>
              <a:rPr lang="en-US" sz="2000"/>
              <a:t>To identify public policy requirements</a:t>
            </a:r>
          </a:p>
          <a:p>
            <a:pPr lvl="1"/>
            <a:r>
              <a:rPr lang="en-US" sz="2000"/>
              <a:t>To evaluate potential solutions</a:t>
            </a:r>
          </a:p>
          <a:p>
            <a:pPr>
              <a:buFont typeface="Wingdings 2" pitchFamily="18" charset="2"/>
              <a:buNone/>
            </a:pPr>
            <a:endParaRPr lang="en-US" sz="2000">
              <a:solidFill>
                <a:schemeClr val="tx1"/>
              </a:solidFill>
            </a:endParaRPr>
          </a:p>
          <a:p>
            <a:pPr lvl="1"/>
            <a:endParaRPr lang="en-US" sz="2000">
              <a:solidFill>
                <a:schemeClr val="tx1"/>
              </a:solidFill>
            </a:endParaRPr>
          </a:p>
          <a:p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4B31-1BF8-4174-B1C0-AABD9CE3531E}" type="slidenum">
              <a:rPr lang="en-US"/>
              <a:pPr/>
              <a:t>4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823913"/>
            <a:ext cx="6149975" cy="457200"/>
          </a:xfrm>
        </p:spPr>
        <p:txBody>
          <a:bodyPr/>
          <a:lstStyle/>
          <a:p>
            <a:r>
              <a:rPr lang="en-US" sz="2400"/>
              <a:t>Will There Be Renewables To Plan For?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485900"/>
            <a:ext cx="8089900" cy="49911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A Forward </a:t>
            </a:r>
            <a:r>
              <a:rPr lang="en-US" sz="1800" u="sng"/>
              <a:t>Renewable</a:t>
            </a:r>
            <a:r>
              <a:rPr lang="en-US" sz="1800"/>
              <a:t> Capacity Market (“FRCM”) could be an efficient solution to achieving state public policy goals and identifying the associated transmission needs</a:t>
            </a:r>
          </a:p>
          <a:p>
            <a:pPr lvl="1">
              <a:lnSpc>
                <a:spcPct val="80000"/>
              </a:lnSpc>
            </a:pPr>
            <a:r>
              <a:rPr lang="en-US" sz="1500">
                <a:solidFill>
                  <a:schemeClr val="tx1"/>
                </a:solidFill>
              </a:rPr>
              <a:t>Establish an FRCM as a compatible enhancement to the existing Forward Capacity Market (“FCM”)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Like the FCM, commitments could be made through a competitive auction-based central procurement administered by ISO-New England (perhaps for 15-year commitments rather than the maximum of 5 years under the FCM)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Like the FCM, monthly payments from ISO-NE to the renewable resources, and the collection of associated charges from the applicable load servers, could be governed by and assured under a FERC-approved tariff</a:t>
            </a:r>
          </a:p>
          <a:p>
            <a:pPr lvl="1">
              <a:lnSpc>
                <a:spcPct val="80000"/>
              </a:lnSpc>
            </a:pPr>
            <a:r>
              <a:rPr lang="en-US" sz="1500">
                <a:solidFill>
                  <a:schemeClr val="tx1"/>
                </a:solidFill>
              </a:rPr>
              <a:t>The states could be responsible for agreeing on and establishing the FRCM auction total requirements and any clearing conditions </a:t>
            </a:r>
          </a:p>
          <a:p>
            <a:pPr lvl="2">
              <a:lnSpc>
                <a:spcPct val="80000"/>
              </a:lnSpc>
            </a:pPr>
            <a:r>
              <a:rPr lang="en-US" sz="1400">
                <a:solidFill>
                  <a:schemeClr val="tx1"/>
                </a:solidFill>
              </a:rPr>
              <a:t>a minimum of X MW of on-shore wind must clear in Northern New England states?</a:t>
            </a:r>
          </a:p>
          <a:p>
            <a:pPr lvl="2">
              <a:lnSpc>
                <a:spcPct val="80000"/>
              </a:lnSpc>
            </a:pPr>
            <a:r>
              <a:rPr lang="en-US" sz="1400">
                <a:solidFill>
                  <a:schemeClr val="tx1"/>
                </a:solidFill>
              </a:rPr>
              <a:t>a minimum of Y MW of off-shore wind must clear off coast of Southern New England states?</a:t>
            </a:r>
          </a:p>
          <a:p>
            <a:pPr lvl="2">
              <a:lnSpc>
                <a:spcPct val="80000"/>
              </a:lnSpc>
            </a:pPr>
            <a:r>
              <a:rPr lang="en-US" sz="1400">
                <a:solidFill>
                  <a:schemeClr val="tx1"/>
                </a:solidFill>
              </a:rPr>
              <a:t>only resources priced below some reflection of ACPs will clear the auction?</a:t>
            </a:r>
          </a:p>
          <a:p>
            <a:pPr lvl="1">
              <a:lnSpc>
                <a:spcPct val="80000"/>
              </a:lnSpc>
            </a:pPr>
            <a:r>
              <a:rPr lang="en-US" sz="1400">
                <a:solidFill>
                  <a:schemeClr val="tx1"/>
                </a:solidFill>
              </a:rPr>
              <a:t>Results of the FRCM auction could establish transmission needs driven by public policy requirements</a:t>
            </a:r>
          </a:p>
          <a:p>
            <a:pPr lvl="1">
              <a:lnSpc>
                <a:spcPct val="80000"/>
              </a:lnSpc>
            </a:pPr>
            <a:endParaRPr lang="en-US" sz="150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endParaRPr lang="en-US" sz="110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endParaRPr lang="en-US" sz="1100">
              <a:solidFill>
                <a:schemeClr val="tx1"/>
              </a:solidFill>
            </a:endParaRPr>
          </a:p>
          <a:p>
            <a:pPr lvl="2">
              <a:lnSpc>
                <a:spcPct val="80000"/>
              </a:lnSpc>
            </a:pPr>
            <a:endParaRPr lang="en-US" sz="120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endParaRPr lang="en-US" sz="11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1403-A4B9-448F-B32C-36DD8EC1AF2D}" type="slidenum">
              <a:rPr lang="en-US"/>
              <a:pPr/>
              <a:t>5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334963"/>
            <a:ext cx="6149975" cy="946150"/>
          </a:xfrm>
        </p:spPr>
        <p:txBody>
          <a:bodyPr/>
          <a:lstStyle/>
          <a:p>
            <a:r>
              <a:rPr lang="en-US"/>
              <a:t>Regional Cost Allocation for Public Policy Projects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Develop a method based on the 6 FERC principles</a:t>
            </a:r>
          </a:p>
          <a:p>
            <a:pPr lvl="1"/>
            <a:r>
              <a:rPr lang="en-US"/>
              <a:t>Linkage between states whose public policy requirements are satisfied and customers to whom costs should be allocated</a:t>
            </a:r>
          </a:p>
          <a:p>
            <a:pPr lvl="1"/>
            <a:r>
              <a:rPr lang="en-US"/>
              <a:t>For example, a new transmission facility that enables the fulfillment of renewable requirements in several states could be allocated to customers in those states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0965-D482-441B-854C-D283386F6516}" type="slidenum">
              <a:rPr lang="en-US"/>
              <a:pPr/>
              <a:t>6</a:t>
            </a:fld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334963"/>
            <a:ext cx="6149975" cy="946150"/>
          </a:xfrm>
        </p:spPr>
        <p:txBody>
          <a:bodyPr/>
          <a:lstStyle/>
          <a:p>
            <a:r>
              <a:rPr lang="en-US"/>
              <a:t>New England Loves New York (and visa versa)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Planning coordination</a:t>
            </a:r>
          </a:p>
          <a:p>
            <a:pPr lvl="1"/>
            <a:r>
              <a:rPr lang="en-US"/>
              <a:t>Share information</a:t>
            </a:r>
          </a:p>
          <a:p>
            <a:pPr lvl="1"/>
            <a:r>
              <a:rPr lang="en-US"/>
              <a:t>Identify and jointly evaluate inter-regional facilities</a:t>
            </a:r>
          </a:p>
          <a:p>
            <a:pPr lvl="1">
              <a:buFont typeface="Wingdings 2" pitchFamily="18" charset="2"/>
              <a:buNone/>
            </a:pPr>
            <a:endParaRPr lang="en-US"/>
          </a:p>
          <a:p>
            <a:r>
              <a:rPr lang="en-US"/>
              <a:t>Cost allocation method</a:t>
            </a:r>
          </a:p>
          <a:p>
            <a:pPr lvl="1"/>
            <a:r>
              <a:rPr lang="en-US"/>
              <a:t>Develop a common method for inter-regional facilities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DC17-20C4-435D-85A4-D961BBFCDF11}" type="slidenum">
              <a:rPr lang="en-US"/>
              <a:pPr/>
              <a:t>7</a:t>
            </a:fld>
            <a:endParaRPr 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Non-Incumbent Developers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Eliminate certain federal rights of first refusal</a:t>
            </a:r>
          </a:p>
          <a:p>
            <a:pPr lvl="1"/>
            <a:r>
              <a:rPr lang="en-US"/>
              <a:t>Establish qualification criteria for developers</a:t>
            </a:r>
          </a:p>
          <a:p>
            <a:pPr lvl="1"/>
            <a:r>
              <a:rPr lang="en-US"/>
              <a:t>Identify information to be submitted by developers</a:t>
            </a:r>
          </a:p>
          <a:p>
            <a:pPr lvl="1">
              <a:buFont typeface="Wingdings 2" pitchFamily="18" charset="2"/>
              <a:buNone/>
            </a:pPr>
            <a:endParaRPr lang="en-US"/>
          </a:p>
          <a:p>
            <a:r>
              <a:rPr lang="en-US"/>
              <a:t>Unresolved New England issues</a:t>
            </a:r>
          </a:p>
          <a:p>
            <a:pPr lvl="1"/>
            <a:r>
              <a:rPr lang="en-US"/>
              <a:t>Impact on transmission operating agreement (TOA)</a:t>
            </a:r>
          </a:p>
          <a:p>
            <a:pPr lvl="1"/>
            <a:r>
              <a:rPr lang="en-US"/>
              <a:t>Legal standard governing involuntary TOA changes</a:t>
            </a:r>
          </a:p>
          <a:p>
            <a:pPr lvl="1">
              <a:buFont typeface="Wingdings 2" pitchFamily="18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8552A-2E93-42B6-8093-4580524EBA09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823913"/>
            <a:ext cx="6149975" cy="457200"/>
          </a:xfrm>
        </p:spPr>
        <p:txBody>
          <a:bodyPr/>
          <a:lstStyle/>
          <a:p>
            <a:r>
              <a:rPr lang="en-US" sz="2400"/>
              <a:t>Concluding Remarks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485900"/>
            <a:ext cx="8089900" cy="4991100"/>
          </a:xfrm>
        </p:spPr>
        <p:txBody>
          <a:bodyPr/>
          <a:lstStyle/>
          <a:p>
            <a:pPr lvl="1"/>
            <a:r>
              <a:rPr lang="en-US">
                <a:solidFill>
                  <a:schemeClr val="tx1"/>
                </a:solidFill>
              </a:rPr>
              <a:t>Order 1000 is pro-customer and pro-transmission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Positive planning and cost allocation requirements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Role of States is recognized and will be critical to success in New England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We should be careful to comply without disrupting          well-functioning processes that have enabled functioning markets and transmission improvements – </a:t>
            </a:r>
            <a:r>
              <a:rPr lang="en-US" i="1">
                <a:solidFill>
                  <a:schemeClr val="tx1"/>
                </a:solidFill>
              </a:rPr>
              <a:t>which have brought benefits across New England to customers</a:t>
            </a:r>
          </a:p>
          <a:p>
            <a:pPr lvl="2">
              <a:buFont typeface="Wingdings 2" pitchFamily="18" charset="2"/>
              <a:buNone/>
            </a:pPr>
            <a:endParaRPr lang="en-US">
              <a:solidFill>
                <a:schemeClr val="tx1"/>
              </a:solidFill>
            </a:endParaRPr>
          </a:p>
          <a:p>
            <a:pPr lvl="1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m Harbor Retirement Slides - 2nd DRAFT for DPU 7-29-11">
  <a:themeElements>
    <a:clrScheme name="Salem Harbor Retirement Slides - 2nd DRAFT for DPU 7-29-1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Salem Harbor Retirement Slides - 2nd DRAFT for DPU 7-29-1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Salem Harbor Retirement Slides - 2nd DRAFT for DPU 7-29-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G Blank">
  <a:themeElements>
    <a:clrScheme name="NG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G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Salem Harbor Retirement Slides - 2nd DRAFT for DPU 7-29-11</Template>
  <TotalTime>1247</TotalTime>
  <Words>498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ＭＳ Ｐゴシック</vt:lpstr>
      <vt:lpstr>Wingdings 2</vt:lpstr>
      <vt:lpstr>Wingdings</vt:lpstr>
      <vt:lpstr>Salem Harbor Retirement Slides - 2nd DRAFT for DPU 7-29-11</vt:lpstr>
      <vt:lpstr>NG Blank</vt:lpstr>
      <vt:lpstr>FERC Order 1000 One Transmission Owner’s Perspective</vt:lpstr>
      <vt:lpstr>New England Highlights – One Transmission Owner’s Perspective</vt:lpstr>
      <vt:lpstr>Planning for Public Policy Requirements</vt:lpstr>
      <vt:lpstr>Will There Be Renewables To Plan For?</vt:lpstr>
      <vt:lpstr>Regional Cost Allocation for Public Policy Projects</vt:lpstr>
      <vt:lpstr>New England Loves New York (and visa versa)</vt:lpstr>
      <vt:lpstr>Non-Incumbent Developers</vt:lpstr>
      <vt:lpstr>Concluding Remarks</vt:lpstr>
    </vt:vector>
  </TitlesOfParts>
  <Company>nationalgrid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FERC Order 1000 (Transmission Planning and Cost Allocation Requirements) A Transmission Owner’s Perspective</dc:title>
  <dc:creator>Tim Brennan</dc:creator>
  <cp:lastModifiedBy> </cp:lastModifiedBy>
  <cp:revision>45</cp:revision>
  <cp:lastPrinted>2011-06-17T20:33:58Z</cp:lastPrinted>
  <dcterms:created xsi:type="dcterms:W3CDTF">2011-09-07T14:59:33Z</dcterms:created>
  <dcterms:modified xsi:type="dcterms:W3CDTF">2011-09-16T01:07:03Z</dcterms:modified>
</cp:coreProperties>
</file>