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9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58F7-4BB7-9D41-AED7-1CB7F7BFC747}" type="datetimeFigureOut">
              <a:rPr lang="en-US" smtClean="0"/>
              <a:t>5/17/16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593A-E373-BB4A-A5D0-7F5F5FBBA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111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58F7-4BB7-9D41-AED7-1CB7F7BFC747}" type="datetimeFigureOut">
              <a:rPr lang="en-US" smtClean="0"/>
              <a:t>5/17/16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593A-E373-BB4A-A5D0-7F5F5FBBA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567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58F7-4BB7-9D41-AED7-1CB7F7BFC747}" type="datetimeFigureOut">
              <a:rPr lang="en-US" smtClean="0"/>
              <a:t>5/17/16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593A-E373-BB4A-A5D0-7F5F5FBBA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13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58F7-4BB7-9D41-AED7-1CB7F7BFC747}" type="datetimeFigureOut">
              <a:rPr lang="en-US" smtClean="0"/>
              <a:t>5/17/16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593A-E373-BB4A-A5D0-7F5F5FBBA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35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58F7-4BB7-9D41-AED7-1CB7F7BFC747}" type="datetimeFigureOut">
              <a:rPr lang="en-US" smtClean="0"/>
              <a:t>5/17/16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593A-E373-BB4A-A5D0-7F5F5FBBA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90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58F7-4BB7-9D41-AED7-1CB7F7BFC747}" type="datetimeFigureOut">
              <a:rPr lang="en-US" smtClean="0"/>
              <a:t>5/17/16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593A-E373-BB4A-A5D0-7F5F5FBBA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03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58F7-4BB7-9D41-AED7-1CB7F7BFC747}" type="datetimeFigureOut">
              <a:rPr lang="en-US" smtClean="0"/>
              <a:t>5/17/16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593A-E373-BB4A-A5D0-7F5F5FBBA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276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58F7-4BB7-9D41-AED7-1CB7F7BFC747}" type="datetimeFigureOut">
              <a:rPr lang="en-US" smtClean="0"/>
              <a:t>5/17/16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593A-E373-BB4A-A5D0-7F5F5FBBA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71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58F7-4BB7-9D41-AED7-1CB7F7BFC747}" type="datetimeFigureOut">
              <a:rPr lang="en-US" smtClean="0"/>
              <a:t>5/17/16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593A-E373-BB4A-A5D0-7F5F5FBBA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040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58F7-4BB7-9D41-AED7-1CB7F7BFC747}" type="datetimeFigureOut">
              <a:rPr lang="en-US" smtClean="0"/>
              <a:t>5/17/16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593A-E373-BB4A-A5D0-7F5F5FBBA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027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58F7-4BB7-9D41-AED7-1CB7F7BFC747}" type="datetimeFigureOut">
              <a:rPr lang="en-US" smtClean="0"/>
              <a:t>5/17/16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593A-E373-BB4A-A5D0-7F5F5FBBA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70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158F7-4BB7-9D41-AED7-1CB7F7BFC747}" type="datetimeFigureOut">
              <a:rPr lang="en-US" smtClean="0"/>
              <a:t>5/17/16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1593A-E373-BB4A-A5D0-7F5F5FBBA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569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150</a:t>
            </a:r>
            <a:r>
              <a:rPr lang="en-US" baseline="30000" dirty="0" smtClean="0"/>
              <a:t>th</a:t>
            </a:r>
            <a:r>
              <a:rPr lang="en-US" dirty="0" smtClean="0"/>
              <a:t> NE Electricity Restructuring Roundtable: Summary Panel 1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18,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065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6334"/>
          </a:xfrm>
        </p:spPr>
        <p:txBody>
          <a:bodyPr>
            <a:normAutofit/>
          </a:bodyPr>
          <a:lstStyle/>
          <a:p>
            <a:r>
              <a:rPr lang="en-US" sz="2400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New England Electricity Related Successes 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7487276"/>
              </p:ext>
            </p:extLst>
          </p:nvPr>
        </p:nvGraphicFramePr>
        <p:xfrm>
          <a:off x="230926" y="962076"/>
          <a:ext cx="8736675" cy="5089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9636"/>
                <a:gridCol w="1062400"/>
                <a:gridCol w="937411"/>
                <a:gridCol w="1174888"/>
                <a:gridCol w="862418"/>
                <a:gridCol w="849922"/>
              </a:tblGrid>
              <a:tr h="35107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Hogan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Tierney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Fox-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Penner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Cowart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Howe</a:t>
                      </a:r>
                    </a:p>
                  </a:txBody>
                  <a:tcPr marL="12700" marR="12700" marT="12700" marB="0" anchor="b"/>
                </a:tc>
              </a:tr>
              <a:tr h="35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Overall Wholesale Market Design 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</a:tr>
              <a:tr h="35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Spot Market Design/LMPs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Scarcity Pricing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Capacity Market Evolution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Demand Response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</a:tr>
              <a:tr h="35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Independent System Operator &amp; Market Monitor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Reliability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Electricity Policies Based on Market  Principles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RGGI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Energy Efficiency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</a:tr>
              <a:tr h="35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Environmental Improvement/ Cleaner Generation (Natural Gas &amp; Renewables)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</a:tr>
              <a:tr h="35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Affordable Electricity (Bills)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828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Cape Wind (cancellation)</a:t>
                      </a:r>
                      <a:endParaRPr lang="en-US" sz="1400" dirty="0"/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3178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08130"/>
          </a:xfrm>
        </p:spPr>
        <p:txBody>
          <a:bodyPr>
            <a:normAutofit/>
          </a:bodyPr>
          <a:lstStyle/>
          <a:p>
            <a:r>
              <a:rPr lang="en-US" sz="2400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New England Electricity Related </a:t>
            </a:r>
            <a:br>
              <a:rPr lang="en-US" sz="2400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</a:br>
            <a:r>
              <a:rPr lang="en-US" sz="2400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Failures/Short-Comings/Disappointments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6534417"/>
              </p:ext>
            </p:extLst>
          </p:nvPr>
        </p:nvGraphicFramePr>
        <p:xfrm>
          <a:off x="457200" y="1600200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9117"/>
                <a:gridCol w="1039164"/>
                <a:gridCol w="1000676"/>
                <a:gridCol w="1154627"/>
                <a:gridCol w="1026334"/>
                <a:gridCol w="809682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Hogan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Tierney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Fox-Penner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Cowart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Howe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Capacity Markets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Transmission Optimization/Cost Allocation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Lack of Carbon Pricing 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Siting of Renewables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Inconsistent Policies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Politicizing Energy Issues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Gas-Fired Generation (future)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Premature Nuclear Retirements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Clean Energy Supports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Out-of-Market Uplifts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Retail Competition/Services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4388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4611"/>
          </a:xfrm>
        </p:spPr>
        <p:txBody>
          <a:bodyPr>
            <a:normAutofit fontScale="90000"/>
          </a:bodyPr>
          <a:lstStyle/>
          <a:p>
            <a:r>
              <a:rPr lang="en-US" dirty="0"/>
              <a:t>New England Electricity Next Steps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4244566"/>
              </p:ext>
            </p:extLst>
          </p:nvPr>
        </p:nvGraphicFramePr>
        <p:xfrm>
          <a:off x="205266" y="1231454"/>
          <a:ext cx="8826479" cy="4505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781"/>
                <a:gridCol w="1013505"/>
                <a:gridCol w="1013506"/>
                <a:gridCol w="1218772"/>
                <a:gridCol w="962189"/>
                <a:gridCol w="846726"/>
              </a:tblGrid>
              <a:tr h="269385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Hogan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Tierney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Fox-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Penner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Cowart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Howe</a:t>
                      </a:r>
                    </a:p>
                  </a:txBody>
                  <a:tcPr marL="12700" marR="12700" marT="12700" marB="0" anchor="b"/>
                </a:tc>
              </a:tr>
              <a:tr h="333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Address Shortcomings We Identified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</a:tr>
              <a:tr h="30786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Green Energy Agenda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72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Meaningful Carbon Pricing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</a:tr>
              <a:tr h="2308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sng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Electrification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sng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sng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sng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sng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180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Energy Efficiency First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</a:tr>
              <a:tr h="23258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Utility Scale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Renewables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&amp; DERs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38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Utility/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Prosumer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 the Future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9396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Intelligent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/Responsive Load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</a:tr>
              <a:tr h="3938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Rate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Design for Renewable World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38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Getting Beyond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Natrual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Gas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446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Maintain NG Capacity (backstop renewables)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</a:tr>
              <a:tr h="3196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Wholesale Market Reforms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196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Maintain Market Discipline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196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Renewable Siting Reform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2930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273</Words>
  <Application>Microsoft Macintosh PowerPoint</Application>
  <PresentationFormat>On-screen Show (4:3)</PresentationFormat>
  <Paragraphs>122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150th NE Electricity Restructuring Roundtable: Summary Panel 1  </vt:lpstr>
      <vt:lpstr>New England Electricity Related Successes </vt:lpstr>
      <vt:lpstr>New England Electricity Related  Failures/Short-Comings/Disappointments</vt:lpstr>
      <vt:lpstr>New England Electricity Next Steps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Raab</dc:creator>
  <cp:lastModifiedBy>Jonathan Raab</cp:lastModifiedBy>
  <cp:revision>7</cp:revision>
  <dcterms:created xsi:type="dcterms:W3CDTF">2016-05-16T18:47:31Z</dcterms:created>
  <dcterms:modified xsi:type="dcterms:W3CDTF">2016-05-17T19:54:33Z</dcterms:modified>
</cp:coreProperties>
</file>