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58" r:id="rId4"/>
    <p:sldMasterId id="2147483676" r:id="rId5"/>
  </p:sldMasterIdLst>
  <p:notesMasterIdLst>
    <p:notesMasterId r:id="rId27"/>
  </p:notesMasterIdLst>
  <p:handoutMasterIdLst>
    <p:handoutMasterId r:id="rId28"/>
  </p:handoutMasterIdLst>
  <p:sldIdLst>
    <p:sldId id="270" r:id="rId6"/>
    <p:sldId id="500" r:id="rId7"/>
    <p:sldId id="494" r:id="rId8"/>
    <p:sldId id="495" r:id="rId9"/>
    <p:sldId id="470" r:id="rId10"/>
    <p:sldId id="469" r:id="rId11"/>
    <p:sldId id="462" r:id="rId12"/>
    <p:sldId id="506" r:id="rId13"/>
    <p:sldId id="507" r:id="rId14"/>
    <p:sldId id="510" r:id="rId15"/>
    <p:sldId id="511" r:id="rId16"/>
    <p:sldId id="444" r:id="rId17"/>
    <p:sldId id="440" r:id="rId18"/>
    <p:sldId id="488" r:id="rId19"/>
    <p:sldId id="501" r:id="rId20"/>
    <p:sldId id="503" r:id="rId21"/>
    <p:sldId id="508" r:id="rId22"/>
    <p:sldId id="509" r:id="rId23"/>
    <p:sldId id="504" r:id="rId24"/>
    <p:sldId id="505" r:id="rId25"/>
    <p:sldId id="371"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D7410C0-15C5-47A5-8522-2588E5E03BC7}">
          <p14:sldIdLst>
            <p14:sldId id="270"/>
            <p14:sldId id="500"/>
            <p14:sldId id="494"/>
            <p14:sldId id="495"/>
            <p14:sldId id="470"/>
            <p14:sldId id="469"/>
            <p14:sldId id="462"/>
            <p14:sldId id="506"/>
            <p14:sldId id="507"/>
            <p14:sldId id="510"/>
            <p14:sldId id="511"/>
            <p14:sldId id="444"/>
            <p14:sldId id="440"/>
            <p14:sldId id="488"/>
            <p14:sldId id="501"/>
            <p14:sldId id="503"/>
            <p14:sldId id="508"/>
            <p14:sldId id="509"/>
            <p14:sldId id="504"/>
            <p14:sldId id="505"/>
            <p14:sldId id="371"/>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aruqui, Ahmad" initials="AF" lastIdx="17" clrIdx="0"/>
  <p:cmAuthor id="1" name="Toni Enright" initials="TE" lastIdx="0" clrIdx="1"/>
  <p:cmAuthor id="2" name="Sergici, Sanem" initials="SS" lastIdx="12" clrIdx="2"/>
  <p:cmAuthor id="3" name="Gorman, Will" initials="GW"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CC"/>
    <a:srgbClr val="6699FF"/>
    <a:srgbClr val="00467F"/>
    <a:srgbClr val="055185"/>
    <a:srgbClr val="04448A"/>
    <a:srgbClr val="025C7C"/>
    <a:srgbClr val="FFFFFF"/>
    <a:srgbClr val="014E8D"/>
    <a:srgbClr val="014379"/>
    <a:srgbClr val="0259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20094" autoAdjust="0"/>
    <p:restoredTop sz="94701" autoAdjust="0"/>
  </p:normalViewPr>
  <p:slideViewPr>
    <p:cSldViewPr snapToGrid="0">
      <p:cViewPr>
        <p:scale>
          <a:sx n="80" d="100"/>
          <a:sy n="80" d="100"/>
        </p:scale>
        <p:origin x="-2227" y="-298"/>
      </p:cViewPr>
      <p:guideLst>
        <p:guide orient="horz" pos="1128"/>
        <p:guide pos="1665"/>
      </p:guideLst>
    </p:cSldViewPr>
  </p:slideViewPr>
  <p:outlineViewPr>
    <p:cViewPr>
      <p:scale>
        <a:sx n="33" d="100"/>
        <a:sy n="33" d="100"/>
      </p:scale>
      <p:origin x="0" y="0"/>
    </p:cViewPr>
  </p:outlineViewPr>
  <p:notesTextViewPr>
    <p:cViewPr>
      <p:scale>
        <a:sx n="1" d="1"/>
        <a:sy n="1" d="1"/>
      </p:scale>
      <p:origin x="0" y="0"/>
    </p:cViewPr>
  </p:notesTextViewPr>
  <p:sorterViewPr>
    <p:cViewPr>
      <p:scale>
        <a:sx n="130" d="100"/>
        <a:sy n="130" d="100"/>
      </p:scale>
      <p:origin x="0" y="0"/>
    </p:cViewPr>
  </p:sorterViewPr>
  <p:notesViewPr>
    <p:cSldViewPr snapToGrid="0">
      <p:cViewPr varScale="1">
        <p:scale>
          <a:sx n="85" d="100"/>
          <a:sy n="85" d="100"/>
        </p:scale>
        <p:origin x="-3744"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46B04688-B411-416E-9366-370F8AEB2862}" type="datetimeFigureOut">
              <a:rPr lang="en-US" smtClean="0"/>
              <a:t>6/18/2015</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311C67C4-9E33-49CB-BBA9-8542B3D04E35}" type="slidenum">
              <a:rPr lang="en-US" smtClean="0"/>
              <a:t>‹#›</a:t>
            </a:fld>
            <a:endParaRPr lang="en-US" dirty="0"/>
          </a:p>
        </p:txBody>
      </p:sp>
    </p:spTree>
    <p:extLst>
      <p:ext uri="{BB962C8B-B14F-4D97-AF65-F5344CB8AC3E}">
        <p14:creationId xmlns:p14="http://schemas.microsoft.com/office/powerpoint/2010/main" val="3630953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40ABE49-9DA1-4917-8FD5-9394E4CB3A68}" type="datetimeFigureOut">
              <a:rPr lang="en-US" smtClean="0"/>
              <a:t>6/18/2015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39337EC-B44D-4CB5-9C94-A9D6BC5C7729}" type="slidenum">
              <a:rPr lang="en-US" smtClean="0"/>
              <a:t>‹#›</a:t>
            </a:fld>
            <a:endParaRPr lang="en-US" dirty="0"/>
          </a:p>
        </p:txBody>
      </p:sp>
    </p:spTree>
    <p:extLst>
      <p:ext uri="{BB962C8B-B14F-4D97-AF65-F5344CB8AC3E}">
        <p14:creationId xmlns:p14="http://schemas.microsoft.com/office/powerpoint/2010/main" val="10739104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rattle Theme Cover Slide">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bwMode="black">
          <a:xfrm>
            <a:off x="1147801" y="1186175"/>
            <a:ext cx="6040438" cy="769441"/>
          </a:xfrm>
          <a:prstGeom prst="rect">
            <a:avLst/>
          </a:prstGeom>
        </p:spPr>
        <p:txBody>
          <a:bodyPr anchor="b" anchorCtr="0">
            <a:spAutoFit/>
          </a:bodyPr>
          <a:lstStyle>
            <a:lvl1pPr marL="0" indent="0">
              <a:buNone/>
              <a:defRPr sz="4400" spc="100" baseline="0">
                <a:solidFill>
                  <a:srgbClr val="FFFFFF"/>
                </a:solidFill>
                <a:latin typeface="Century Gothic" pitchFamily="34" charset="0"/>
              </a:defRPr>
            </a:lvl1pPr>
          </a:lstStyle>
          <a:p>
            <a:r>
              <a:rPr lang="en-US" dirty="0" smtClean="0"/>
              <a:t>Title Goes Here</a:t>
            </a:r>
            <a:endParaRPr lang="en-US" dirty="0"/>
          </a:p>
        </p:txBody>
      </p:sp>
      <p:sp>
        <p:nvSpPr>
          <p:cNvPr id="16" name="Text Placeholder 15"/>
          <p:cNvSpPr>
            <a:spLocks noGrp="1"/>
          </p:cNvSpPr>
          <p:nvPr>
            <p:ph type="body" sz="quarter" idx="11" hasCustomPrompt="1"/>
          </p:nvPr>
        </p:nvSpPr>
        <p:spPr bwMode="black">
          <a:xfrm>
            <a:off x="1169581" y="1978231"/>
            <a:ext cx="6024970" cy="329021"/>
          </a:xfrm>
          <a:prstGeom prst="rect">
            <a:avLst/>
          </a:prstGeom>
        </p:spPr>
        <p:txBody>
          <a:bodyPr/>
          <a:lstStyle>
            <a:lvl1pPr marL="0" indent="0" algn="l" defTabSz="457200" rtl="0" eaLnBrk="1" latinLnBrk="0" hangingPunct="1">
              <a:spcBef>
                <a:spcPct val="20000"/>
              </a:spcBef>
              <a:buFont typeface="Arial"/>
              <a:buNone/>
              <a:defRPr sz="1900">
                <a:solidFill>
                  <a:srgbClr val="71ADB6"/>
                </a:solidFill>
                <a:latin typeface="Century Gothic" pitchFamily="34" charset="0"/>
              </a:defRPr>
            </a:lvl1pPr>
          </a:lstStyle>
          <a:p>
            <a:pPr marL="0" indent="0" algn="l" defTabSz="457200" rtl="0" eaLnBrk="1" latinLnBrk="0" hangingPunct="1">
              <a:spcBef>
                <a:spcPct val="20000"/>
              </a:spcBef>
              <a:buFont typeface="Arial"/>
              <a:buNone/>
            </a:pPr>
            <a:r>
              <a:rPr lang="en-US" sz="1900" b="0" i="0" kern="1200" baseline="0" dirty="0" smtClean="0">
                <a:solidFill>
                  <a:srgbClr val="71ADB6"/>
                </a:solidFill>
                <a:latin typeface="Century Gothic"/>
                <a:ea typeface="+mn-ea"/>
                <a:cs typeface="Century Gothic"/>
              </a:rPr>
              <a:t>SUBHEAD GOES HERE</a:t>
            </a:r>
            <a:endParaRPr lang="en-US" sz="1900" b="0" i="0" kern="1200" baseline="0" dirty="0">
              <a:solidFill>
                <a:srgbClr val="71ADB6"/>
              </a:solidFill>
              <a:latin typeface="Century Gothic"/>
              <a:ea typeface="+mn-ea"/>
              <a:cs typeface="Century Gothic"/>
            </a:endParaRPr>
          </a:p>
        </p:txBody>
      </p:sp>
      <p:sp>
        <p:nvSpPr>
          <p:cNvPr id="18" name="Text Placeholder 17"/>
          <p:cNvSpPr>
            <a:spLocks noGrp="1"/>
          </p:cNvSpPr>
          <p:nvPr>
            <p:ph type="body" sz="quarter" idx="12" hasCustomPrompt="1"/>
          </p:nvPr>
        </p:nvSpPr>
        <p:spPr bwMode="black">
          <a:xfrm>
            <a:off x="1507061" y="2967137"/>
            <a:ext cx="3599901" cy="318312"/>
          </a:xfrm>
          <a:prstGeom prst="rect">
            <a:avLst/>
          </a:prstGeom>
        </p:spPr>
        <p:txBody>
          <a:bodyPr/>
          <a:lstStyle>
            <a:lvl1pPr marL="0" indent="0">
              <a:buNone/>
              <a:defRPr sz="1400" spc="100" baseline="0">
                <a:solidFill>
                  <a:schemeClr val="bg2"/>
                </a:solidFill>
                <a:latin typeface="Century Gothic" pitchFamily="34" charset="0"/>
              </a:defRPr>
            </a:lvl1pPr>
          </a:lstStyle>
          <a:p>
            <a:r>
              <a:rPr lang="en-US" dirty="0" smtClean="0"/>
              <a:t>Company Name Here</a:t>
            </a:r>
            <a:endParaRPr lang="en-US" dirty="0"/>
          </a:p>
        </p:txBody>
      </p:sp>
      <p:sp>
        <p:nvSpPr>
          <p:cNvPr id="20" name="Text Placeholder 19"/>
          <p:cNvSpPr>
            <a:spLocks noGrp="1"/>
          </p:cNvSpPr>
          <p:nvPr>
            <p:ph type="body" sz="quarter" idx="13" hasCustomPrompt="1"/>
          </p:nvPr>
        </p:nvSpPr>
        <p:spPr bwMode="black">
          <a:xfrm>
            <a:off x="1507061" y="3838016"/>
            <a:ext cx="3600968" cy="765875"/>
          </a:xfrm>
          <a:prstGeom prst="rect">
            <a:avLst/>
          </a:prstGeom>
        </p:spPr>
        <p:txBody>
          <a:bodyPr/>
          <a:lstStyle>
            <a:lvl1pPr marL="342900" indent="-342900">
              <a:buNone/>
              <a:defRPr lang="en-US" sz="1400" spc="0" baseline="0" dirty="0" smtClean="0">
                <a:solidFill>
                  <a:schemeClr val="bg2"/>
                </a:solidFill>
                <a:latin typeface="Century Gothic" pitchFamily="34" charset="0"/>
              </a:defRPr>
            </a:lvl1pPr>
          </a:lstStyle>
          <a:p>
            <a:pPr marL="0" lvl="0" indent="0"/>
            <a:r>
              <a:rPr lang="en-US" dirty="0" smtClean="0"/>
              <a:t>Name(s) of Author(s) Here</a:t>
            </a:r>
          </a:p>
        </p:txBody>
      </p:sp>
      <p:sp>
        <p:nvSpPr>
          <p:cNvPr id="24" name="Text Placeholder 23"/>
          <p:cNvSpPr>
            <a:spLocks noGrp="1"/>
          </p:cNvSpPr>
          <p:nvPr>
            <p:ph type="body" sz="quarter" idx="14" hasCustomPrompt="1"/>
          </p:nvPr>
        </p:nvSpPr>
        <p:spPr bwMode="black">
          <a:xfrm>
            <a:off x="1507061" y="4869531"/>
            <a:ext cx="3579219" cy="287260"/>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itchFamily="34" charset="0"/>
              <a:buNone/>
              <a:tabLst/>
              <a:defRPr sz="1100" spc="150" baseline="0">
                <a:solidFill>
                  <a:schemeClr val="bg2"/>
                </a:solidFill>
                <a:latin typeface="Century Gothic" pitchFamily="34" charset="0"/>
              </a:defRPr>
            </a:lvl1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MONTH 00, 2014</a:t>
            </a:r>
          </a:p>
        </p:txBody>
      </p:sp>
      <p:sp>
        <p:nvSpPr>
          <p:cNvPr id="9" name="Text Placeholder 17"/>
          <p:cNvSpPr>
            <a:spLocks noGrp="1"/>
          </p:cNvSpPr>
          <p:nvPr>
            <p:ph type="body" sz="quarter" idx="15" hasCustomPrompt="1"/>
          </p:nvPr>
        </p:nvSpPr>
        <p:spPr bwMode="black">
          <a:xfrm>
            <a:off x="1507247" y="2634479"/>
            <a:ext cx="3592134" cy="318312"/>
          </a:xfrm>
          <a:prstGeom prst="rect">
            <a:avLst/>
          </a:prstGeom>
        </p:spPr>
        <p:txBody>
          <a:bodyPr anchor="ctr" anchorCtr="0"/>
          <a:lstStyle>
            <a:lvl1pPr marL="0" indent="0">
              <a:buNone/>
              <a:defRPr sz="1100" b="1" kern="100" spc="150" baseline="0">
                <a:solidFill>
                  <a:schemeClr val="bg2"/>
                </a:solidFill>
                <a:latin typeface="Century Gothic" pitchFamily="34" charset="0"/>
              </a:defRPr>
            </a:lvl1pPr>
          </a:lstStyle>
          <a:p>
            <a:r>
              <a:rPr lang="en-US" dirty="0" smtClean="0"/>
              <a:t>PRESENTED TO</a:t>
            </a:r>
            <a:endParaRPr lang="en-US" dirty="0"/>
          </a:p>
        </p:txBody>
      </p:sp>
      <p:sp>
        <p:nvSpPr>
          <p:cNvPr id="10" name="Text Placeholder 17"/>
          <p:cNvSpPr>
            <a:spLocks noGrp="1"/>
          </p:cNvSpPr>
          <p:nvPr>
            <p:ph type="body" sz="quarter" idx="16" hasCustomPrompt="1"/>
          </p:nvPr>
        </p:nvSpPr>
        <p:spPr bwMode="black">
          <a:xfrm>
            <a:off x="1510792" y="3509919"/>
            <a:ext cx="3599221" cy="318312"/>
          </a:xfrm>
          <a:prstGeom prst="rect">
            <a:avLst/>
          </a:prstGeom>
        </p:spPr>
        <p:txBody>
          <a:bodyPr anchor="ctr" anchorCtr="0"/>
          <a:lstStyle>
            <a:lvl1pPr marL="0" indent="0">
              <a:buNone/>
              <a:defRPr sz="1100" b="1" kern="100" spc="150" baseline="0">
                <a:solidFill>
                  <a:schemeClr val="bg2"/>
                </a:solidFill>
                <a:latin typeface="Century Gothic" pitchFamily="34" charset="0"/>
              </a:defRPr>
            </a:lvl1pPr>
          </a:lstStyle>
          <a:p>
            <a:r>
              <a:rPr lang="en-US" dirty="0" smtClean="0"/>
              <a:t>PRESENTED BY</a:t>
            </a:r>
            <a:endParaRPr lang="en-US" dirty="0"/>
          </a:p>
        </p:txBody>
      </p:sp>
    </p:spTree>
    <p:extLst>
      <p:ext uri="{BB962C8B-B14F-4D97-AF65-F5344CB8AC3E}">
        <p14:creationId xmlns:p14="http://schemas.microsoft.com/office/powerpoint/2010/main" val="310610900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extBox 2"/>
          <p:cNvSpPr txBox="1"/>
          <p:nvPr userDrawn="1"/>
        </p:nvSpPr>
        <p:spPr>
          <a:xfrm>
            <a:off x="397111" y="6565118"/>
            <a:ext cx="2999232" cy="246221"/>
          </a:xfrm>
          <a:prstGeom prst="rect">
            <a:avLst/>
          </a:prstGeom>
          <a:noFill/>
        </p:spPr>
        <p:txBody>
          <a:bodyPr wrap="square" rtlCol="0">
            <a:spAutoFit/>
          </a:bodyPr>
          <a:lstStyle/>
          <a:p>
            <a:r>
              <a:rPr lang="en-US" sz="1000" dirty="0" smtClean="0">
                <a:solidFill>
                  <a:srgbClr val="5D6368"/>
                </a:solidFill>
              </a:rPr>
              <a:t>EUCI Residential Demand Charges Summit</a:t>
            </a:r>
            <a:endParaRPr lang="en-US" sz="1000" dirty="0">
              <a:solidFill>
                <a:srgbClr val="5D6368"/>
              </a:solidFill>
            </a:endParaRPr>
          </a:p>
        </p:txBody>
      </p:sp>
      <p:sp>
        <p:nvSpPr>
          <p:cNvPr id="4" name="TextBox 3"/>
          <p:cNvSpPr txBox="1"/>
          <p:nvPr userDrawn="1"/>
        </p:nvSpPr>
        <p:spPr>
          <a:xfrm>
            <a:off x="7940259" y="6501541"/>
            <a:ext cx="1084521"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chemeClr val="accent2"/>
                </a:solidFill>
              </a:rPr>
              <a:t>|</a:t>
            </a:r>
            <a:r>
              <a:rPr lang="en-US" sz="1000" dirty="0" smtClean="0"/>
              <a:t> </a:t>
            </a:r>
            <a:r>
              <a:rPr lang="en-US" sz="1000" dirty="0" smtClean="0">
                <a:solidFill>
                  <a:srgbClr val="0C3E70"/>
                </a:solidFill>
              </a:rPr>
              <a:t>brattle.com</a:t>
            </a:r>
          </a:p>
        </p:txBody>
      </p:sp>
      <p:sp>
        <p:nvSpPr>
          <p:cNvPr id="5" name="Rectangle 4"/>
          <p:cNvSpPr/>
          <p:nvPr userDrawn="1"/>
        </p:nvSpPr>
        <p:spPr>
          <a:xfrm>
            <a:off x="7778193" y="6501541"/>
            <a:ext cx="335348" cy="246221"/>
          </a:xfrm>
          <a:prstGeom prst="rect">
            <a:avLst/>
          </a:prstGeom>
        </p:spPr>
        <p:txBody>
          <a:bodyPr wrap="none">
            <a:spAutoFit/>
          </a:bodyPr>
          <a:lstStyle/>
          <a:p>
            <a:pPr algn="r"/>
            <a:fld id="{FB0CAFA3-61E7-4C74-80A9-05418F2CA66E}" type="slidenum">
              <a:rPr lang="en-US" sz="1000" smtClean="0">
                <a:solidFill>
                  <a:srgbClr val="0C3E70"/>
                </a:solidFill>
              </a:rPr>
              <a:pPr algn="r"/>
              <a:t>‹#›</a:t>
            </a:fld>
            <a:endParaRPr lang="en-US" sz="1000" dirty="0">
              <a:solidFill>
                <a:srgbClr val="0C3E70"/>
              </a:solidFill>
            </a:endParaRPr>
          </a:p>
        </p:txBody>
      </p:sp>
      <p:cxnSp>
        <p:nvCxnSpPr>
          <p:cNvPr id="9" name="Straight Connector 8"/>
          <p:cNvCxnSpPr/>
          <p:nvPr userDrawn="1"/>
        </p:nvCxnSpPr>
        <p:spPr>
          <a:xfrm>
            <a:off x="817124" y="1140894"/>
            <a:ext cx="7548664" cy="0"/>
          </a:xfrm>
          <a:prstGeom prst="line">
            <a:avLst/>
          </a:prstGeom>
          <a:ln w="28575">
            <a:solidFill>
              <a:srgbClr val="CCCDC3"/>
            </a:solidFill>
          </a:ln>
        </p:spPr>
        <p:style>
          <a:lnRef idx="1">
            <a:schemeClr val="accent1"/>
          </a:lnRef>
          <a:fillRef idx="0">
            <a:schemeClr val="accent1"/>
          </a:fillRef>
          <a:effectRef idx="0">
            <a:schemeClr val="accent1"/>
          </a:effectRef>
          <a:fontRef idx="minor">
            <a:schemeClr val="tx1"/>
          </a:fontRef>
        </p:style>
      </p:cxnSp>
      <p:sp>
        <p:nvSpPr>
          <p:cNvPr id="7" name="Title Placeholder 1"/>
          <p:cNvSpPr>
            <a:spLocks noGrp="1"/>
          </p:cNvSpPr>
          <p:nvPr>
            <p:ph type="title"/>
          </p:nvPr>
        </p:nvSpPr>
        <p:spPr>
          <a:xfrm>
            <a:off x="817124" y="634324"/>
            <a:ext cx="7548663" cy="530352"/>
          </a:xfrm>
          <a:prstGeom prst="rect">
            <a:avLst/>
          </a:prstGeom>
        </p:spPr>
        <p:txBody>
          <a:bodyPr wrap="square" lIns="0" anchor="b" anchorCtr="0">
            <a:noAutofit/>
          </a:bodyPr>
          <a:lstStyle>
            <a:lvl1pPr algn="l">
              <a:lnSpc>
                <a:spcPts val="2650"/>
              </a:lnSpc>
              <a:tabLst>
                <a:tab pos="7315200" algn="r"/>
              </a:tabLst>
              <a:defRPr sz="2800" b="1" baseline="0">
                <a:solidFill>
                  <a:srgbClr val="00467F"/>
                </a:solidFill>
                <a:latin typeface="Century Gothic" pitchFamily="34" charset="0"/>
              </a:defRPr>
            </a:lvl1pPr>
          </a:lstStyle>
          <a:p>
            <a:pPr marL="0" lvl="0" algn="l" defTabSz="457200">
              <a:lnSpc>
                <a:spcPts val="2750"/>
              </a:lnSpc>
            </a:pPr>
            <a:r>
              <a:rPr lang="en-US" dirty="0" smtClean="0"/>
              <a:t>Click to edit Master title style</a:t>
            </a:r>
            <a:endParaRPr lang="en-US" dirty="0"/>
          </a:p>
        </p:txBody>
      </p:sp>
    </p:spTree>
    <p:extLst>
      <p:ext uri="{BB962C8B-B14F-4D97-AF65-F5344CB8AC3E}">
        <p14:creationId xmlns:p14="http://schemas.microsoft.com/office/powerpoint/2010/main" val="414990923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with Tex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817124" y="634324"/>
            <a:ext cx="7548663" cy="530352"/>
          </a:xfrm>
          <a:prstGeom prst="rect">
            <a:avLst/>
          </a:prstGeom>
        </p:spPr>
        <p:txBody>
          <a:bodyPr wrap="square" lIns="0" anchor="b" anchorCtr="0">
            <a:noAutofit/>
          </a:bodyPr>
          <a:lstStyle>
            <a:lvl1pPr algn="l">
              <a:lnSpc>
                <a:spcPts val="2650"/>
              </a:lnSpc>
              <a:tabLst>
                <a:tab pos="7315200" algn="r"/>
              </a:tabLst>
              <a:defRPr sz="2800" b="1" baseline="0">
                <a:solidFill>
                  <a:srgbClr val="00467F"/>
                </a:solidFill>
                <a:latin typeface="Century Gothic" pitchFamily="34" charset="0"/>
              </a:defRPr>
            </a:lvl1pPr>
          </a:lstStyle>
          <a:p>
            <a:pPr marL="0" lvl="0" algn="l" defTabSz="457200">
              <a:lnSpc>
                <a:spcPts val="2750"/>
              </a:lnSpc>
            </a:pPr>
            <a:r>
              <a:rPr lang="en-US" dirty="0" smtClean="0"/>
              <a:t>Click to edit Master title style</a:t>
            </a:r>
            <a:endParaRPr lang="en-US" dirty="0"/>
          </a:p>
        </p:txBody>
      </p:sp>
      <p:sp>
        <p:nvSpPr>
          <p:cNvPr id="9" name="TextBox 8"/>
          <p:cNvSpPr txBox="1"/>
          <p:nvPr userDrawn="1"/>
        </p:nvSpPr>
        <p:spPr>
          <a:xfrm>
            <a:off x="7940259" y="6501541"/>
            <a:ext cx="1084521"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chemeClr val="accent2"/>
                </a:solidFill>
              </a:rPr>
              <a:t>|</a:t>
            </a:r>
            <a:r>
              <a:rPr lang="en-US" sz="1000" dirty="0" smtClean="0"/>
              <a:t> </a:t>
            </a:r>
            <a:r>
              <a:rPr lang="en-US" sz="1000" dirty="0" smtClean="0">
                <a:solidFill>
                  <a:srgbClr val="0C3E70"/>
                </a:solidFill>
              </a:rPr>
              <a:t>brattle.com</a:t>
            </a:r>
          </a:p>
        </p:txBody>
      </p:sp>
      <p:sp>
        <p:nvSpPr>
          <p:cNvPr id="10" name="Rectangle 9"/>
          <p:cNvSpPr/>
          <p:nvPr userDrawn="1"/>
        </p:nvSpPr>
        <p:spPr>
          <a:xfrm>
            <a:off x="7778193" y="6501541"/>
            <a:ext cx="335348" cy="246221"/>
          </a:xfrm>
          <a:prstGeom prst="rect">
            <a:avLst/>
          </a:prstGeom>
        </p:spPr>
        <p:txBody>
          <a:bodyPr wrap="none">
            <a:spAutoFit/>
          </a:bodyPr>
          <a:lstStyle/>
          <a:p>
            <a:pPr algn="r"/>
            <a:fld id="{FB0CAFA3-61E7-4C74-80A9-05418F2CA66E}" type="slidenum">
              <a:rPr lang="en-US" sz="1000" smtClean="0">
                <a:solidFill>
                  <a:srgbClr val="0C3E70"/>
                </a:solidFill>
              </a:rPr>
              <a:pPr algn="r"/>
              <a:t>‹#›</a:t>
            </a:fld>
            <a:endParaRPr lang="en-US" sz="1000" dirty="0">
              <a:solidFill>
                <a:srgbClr val="0C3E70"/>
              </a:solidFill>
            </a:endParaRPr>
          </a:p>
        </p:txBody>
      </p:sp>
      <p:cxnSp>
        <p:nvCxnSpPr>
          <p:cNvPr id="11" name="Straight Connector 10"/>
          <p:cNvCxnSpPr/>
          <p:nvPr userDrawn="1"/>
        </p:nvCxnSpPr>
        <p:spPr>
          <a:xfrm>
            <a:off x="817124" y="1140894"/>
            <a:ext cx="7548664" cy="16526"/>
          </a:xfrm>
          <a:prstGeom prst="line">
            <a:avLst/>
          </a:prstGeom>
          <a:ln w="28575">
            <a:solidFill>
              <a:srgbClr val="CCCDC3"/>
            </a:solidFill>
          </a:ln>
        </p:spPr>
        <p:style>
          <a:lnRef idx="1">
            <a:schemeClr val="accent1"/>
          </a:lnRef>
          <a:fillRef idx="0">
            <a:schemeClr val="accent1"/>
          </a:fillRef>
          <a:effectRef idx="0">
            <a:schemeClr val="accent1"/>
          </a:effectRef>
          <a:fontRef idx="minor">
            <a:schemeClr val="tx1"/>
          </a:fontRef>
        </p:style>
      </p:cxnSp>
      <p:sp>
        <p:nvSpPr>
          <p:cNvPr id="12" name="Text Placeholder 4"/>
          <p:cNvSpPr>
            <a:spLocks noGrp="1"/>
          </p:cNvSpPr>
          <p:nvPr>
            <p:ph type="body" sz="quarter" idx="10"/>
          </p:nvPr>
        </p:nvSpPr>
        <p:spPr>
          <a:xfrm>
            <a:off x="711588" y="1318437"/>
            <a:ext cx="7654200" cy="4291115"/>
          </a:xfrm>
          <a:prstGeom prst="rect">
            <a:avLst/>
          </a:prstGeom>
        </p:spPr>
        <p:txBody>
          <a:bodyPr lIns="0">
            <a:noAutofit/>
          </a:bodyPr>
          <a:lstStyle>
            <a:lvl1pPr marL="117475" indent="-117475" algn="l" defTabSz="457200" rtl="0" eaLnBrk="1" latinLnBrk="0" hangingPunct="1">
              <a:spcBef>
                <a:spcPct val="20000"/>
              </a:spcBef>
              <a:buClr>
                <a:schemeClr val="bg1"/>
              </a:buClr>
              <a:buSzPct val="100000"/>
              <a:buFont typeface="Calibri" pitchFamily="34" charset="0"/>
              <a:buChar char=" "/>
              <a:defRPr lang="en-US" sz="2200" b="1" kern="1200" dirty="0" smtClean="0">
                <a:solidFill>
                  <a:srgbClr val="302F35"/>
                </a:solidFill>
                <a:latin typeface="+mn-lt"/>
                <a:ea typeface="+mn-ea"/>
                <a:cs typeface="+mn-cs"/>
              </a:defRPr>
            </a:lvl1pPr>
            <a:lvl2pPr marL="690563" indent="-223838">
              <a:buClr>
                <a:srgbClr val="71ADB6"/>
              </a:buClr>
              <a:buSzPct val="60000"/>
              <a:buFont typeface="Arial" pitchFamily="34" charset="0"/>
              <a:buChar char="▀"/>
              <a:defRPr lang="en-US" sz="2000" b="0" kern="1200" dirty="0" smtClean="0">
                <a:solidFill>
                  <a:srgbClr val="302F35"/>
                </a:solidFill>
                <a:latin typeface="+mn-lt"/>
                <a:ea typeface="+mn-ea"/>
                <a:cs typeface="+mn-cs"/>
              </a:defRPr>
            </a:lvl2pPr>
            <a:lvl3pPr marL="914400" indent="-233363">
              <a:buClr>
                <a:srgbClr val="71ADB6"/>
              </a:buClr>
              <a:buFont typeface="Calibri" pitchFamily="34" charset="0"/>
              <a:buChar char="−"/>
              <a:defRPr lang="en-US" sz="2000" kern="1200" dirty="0" smtClean="0">
                <a:solidFill>
                  <a:srgbClr val="302F35"/>
                </a:solidFill>
                <a:latin typeface="+mn-lt"/>
                <a:ea typeface="+mn-ea"/>
                <a:cs typeface="+mn-cs"/>
              </a:defRPr>
            </a:lvl3pPr>
            <a:lvl4pPr marL="1152525" indent="-228600" defTabSz="457200">
              <a:buClr>
                <a:srgbClr val="71ADB6"/>
              </a:buClr>
              <a:buSzPct val="80000"/>
              <a:buFont typeface="Wingdings" pitchFamily="2" charset="2"/>
              <a:buChar char="§"/>
              <a:defRPr baseline="0">
                <a:solidFill>
                  <a:srgbClr val="302F35"/>
                </a:solidFill>
              </a:defRPr>
            </a:lvl4pPr>
            <a:lvl5pPr marL="1371600" indent="-233363">
              <a:buClr>
                <a:srgbClr val="71ADB6"/>
              </a:buClr>
              <a:buFont typeface="Arial" pitchFamily="34" charset="0"/>
              <a:buChar char="•"/>
              <a:defRPr lang="en-US" sz="2000" kern="1200" baseline="0" dirty="0">
                <a:solidFill>
                  <a:srgbClr val="302F35"/>
                </a:solidFill>
                <a:latin typeface="+mn-lt"/>
                <a:ea typeface="+mn-ea"/>
                <a:cs typeface="+mn-cs"/>
              </a:defRPr>
            </a:lvl5pPr>
          </a:lstStyle>
          <a:p>
            <a:pPr lvl="0"/>
            <a:r>
              <a:rPr lang="en-US" dirty="0" smtClean="0"/>
              <a:t>Click to edit Master text styles</a:t>
            </a:r>
          </a:p>
          <a:p>
            <a:pPr lvl="1"/>
            <a:endParaRPr lang="en-US" dirty="0" smtClean="0"/>
          </a:p>
        </p:txBody>
      </p:sp>
      <p:sp>
        <p:nvSpPr>
          <p:cNvPr id="8" name="TextBox 7"/>
          <p:cNvSpPr txBox="1"/>
          <p:nvPr userDrawn="1"/>
        </p:nvSpPr>
        <p:spPr>
          <a:xfrm>
            <a:off x="397111" y="6565118"/>
            <a:ext cx="2999232" cy="400110"/>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The New England Electricity Restructuring Roundtable</a:t>
            </a:r>
          </a:p>
          <a:p>
            <a:endParaRPr lang="en-US" sz="1000" dirty="0">
              <a:solidFill>
                <a:srgbClr val="5D6368"/>
              </a:solidFill>
            </a:endParaRPr>
          </a:p>
        </p:txBody>
      </p:sp>
    </p:spTree>
    <p:extLst>
      <p:ext uri="{BB962C8B-B14F-4D97-AF65-F5344CB8AC3E}">
        <p14:creationId xmlns:p14="http://schemas.microsoft.com/office/powerpoint/2010/main" val="375807232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TextBox 2"/>
          <p:cNvSpPr txBox="1"/>
          <p:nvPr userDrawn="1"/>
        </p:nvSpPr>
        <p:spPr>
          <a:xfrm>
            <a:off x="7940259" y="6501541"/>
            <a:ext cx="1084521"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chemeClr val="accent2"/>
                </a:solidFill>
              </a:rPr>
              <a:t>|</a:t>
            </a:r>
            <a:r>
              <a:rPr lang="en-US" sz="1000" dirty="0" smtClean="0"/>
              <a:t> </a:t>
            </a:r>
            <a:r>
              <a:rPr lang="en-US" sz="1000" dirty="0" smtClean="0">
                <a:solidFill>
                  <a:srgbClr val="0C3E70"/>
                </a:solidFill>
              </a:rPr>
              <a:t>brattle.com</a:t>
            </a:r>
          </a:p>
        </p:txBody>
      </p:sp>
      <p:sp>
        <p:nvSpPr>
          <p:cNvPr id="4" name="Rectangle 3"/>
          <p:cNvSpPr/>
          <p:nvPr userDrawn="1"/>
        </p:nvSpPr>
        <p:spPr>
          <a:xfrm>
            <a:off x="7778193" y="6501541"/>
            <a:ext cx="335348" cy="246221"/>
          </a:xfrm>
          <a:prstGeom prst="rect">
            <a:avLst/>
          </a:prstGeom>
        </p:spPr>
        <p:txBody>
          <a:bodyPr wrap="none">
            <a:spAutoFit/>
          </a:bodyPr>
          <a:lstStyle/>
          <a:p>
            <a:pPr algn="r"/>
            <a:fld id="{FB0CAFA3-61E7-4C74-80A9-05418F2CA66E}" type="slidenum">
              <a:rPr lang="en-US" sz="1000" smtClean="0">
                <a:solidFill>
                  <a:srgbClr val="0C3E70"/>
                </a:solidFill>
              </a:rPr>
              <a:pPr algn="r"/>
              <a:t>‹#›</a:t>
            </a:fld>
            <a:endParaRPr lang="en-US" sz="1000" dirty="0">
              <a:solidFill>
                <a:srgbClr val="0C3E70"/>
              </a:solidFill>
            </a:endParaRPr>
          </a:p>
        </p:txBody>
      </p:sp>
      <p:sp>
        <p:nvSpPr>
          <p:cNvPr id="5" name="TextBox 4"/>
          <p:cNvSpPr txBox="1"/>
          <p:nvPr userDrawn="1"/>
        </p:nvSpPr>
        <p:spPr>
          <a:xfrm>
            <a:off x="397111" y="6565118"/>
            <a:ext cx="2999232" cy="400110"/>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The New England Electricity Restructuring Roundtable</a:t>
            </a:r>
          </a:p>
          <a:p>
            <a:endParaRPr lang="en-US" sz="1000" dirty="0">
              <a:solidFill>
                <a:srgbClr val="5D6368"/>
              </a:solidFill>
            </a:endParaRPr>
          </a:p>
        </p:txBody>
      </p:sp>
    </p:spTree>
    <p:extLst>
      <p:ext uri="{BB962C8B-B14F-4D97-AF65-F5344CB8AC3E}">
        <p14:creationId xmlns:p14="http://schemas.microsoft.com/office/powerpoint/2010/main" val="3740573544"/>
      </p:ext>
    </p:extLst>
  </p:cSld>
  <p:clrMapOvr>
    <a:masterClrMapping/>
  </p:clrMapOvr>
  <p:timing>
    <p:tnLst>
      <p:par>
        <p:cTn id="1" dur="indefinite" restart="never" nodeType="tmRoot"/>
      </p:par>
    </p:tnLst>
  </p:timing>
  <p:hf hdr="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Title - with footer">
    <p:spTree>
      <p:nvGrpSpPr>
        <p:cNvPr id="1" name=""/>
        <p:cNvGrpSpPr/>
        <p:nvPr/>
      </p:nvGrpSpPr>
      <p:grpSpPr>
        <a:xfrm>
          <a:off x="0" y="0"/>
          <a:ext cx="0" cy="0"/>
          <a:chOff x="0" y="0"/>
          <a:chExt cx="0" cy="0"/>
        </a:xfrm>
      </p:grpSpPr>
      <p:sp>
        <p:nvSpPr>
          <p:cNvPr id="3" name="TextBox 2"/>
          <p:cNvSpPr txBox="1"/>
          <p:nvPr userDrawn="1"/>
        </p:nvSpPr>
        <p:spPr>
          <a:xfrm>
            <a:off x="7940259" y="6501541"/>
            <a:ext cx="1084521"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chemeClr val="accent2"/>
                </a:solidFill>
              </a:rPr>
              <a:t>|</a:t>
            </a:r>
            <a:r>
              <a:rPr lang="en-US" sz="1000" dirty="0" smtClean="0"/>
              <a:t> </a:t>
            </a:r>
            <a:r>
              <a:rPr lang="en-US" sz="1000" dirty="0" smtClean="0">
                <a:solidFill>
                  <a:srgbClr val="0C3E70"/>
                </a:solidFill>
              </a:rPr>
              <a:t>brattle.com</a:t>
            </a:r>
          </a:p>
        </p:txBody>
      </p:sp>
      <p:sp>
        <p:nvSpPr>
          <p:cNvPr id="4" name="Rectangle 3"/>
          <p:cNvSpPr/>
          <p:nvPr userDrawn="1"/>
        </p:nvSpPr>
        <p:spPr>
          <a:xfrm>
            <a:off x="7778193" y="6501541"/>
            <a:ext cx="335348" cy="246221"/>
          </a:xfrm>
          <a:prstGeom prst="rect">
            <a:avLst/>
          </a:prstGeom>
        </p:spPr>
        <p:txBody>
          <a:bodyPr wrap="none">
            <a:spAutoFit/>
          </a:bodyPr>
          <a:lstStyle/>
          <a:p>
            <a:pPr algn="r"/>
            <a:fld id="{FB0CAFA3-61E7-4C74-80A9-05418F2CA66E}" type="slidenum">
              <a:rPr lang="en-US" sz="1000" smtClean="0">
                <a:solidFill>
                  <a:srgbClr val="0C3E70"/>
                </a:solidFill>
              </a:rPr>
              <a:pPr algn="r"/>
              <a:t>‹#›</a:t>
            </a:fld>
            <a:endParaRPr lang="en-US" sz="1000" dirty="0">
              <a:solidFill>
                <a:srgbClr val="0C3E70"/>
              </a:solidFill>
            </a:endParaRPr>
          </a:p>
        </p:txBody>
      </p:sp>
      <p:sp>
        <p:nvSpPr>
          <p:cNvPr id="5" name="Title 1"/>
          <p:cNvSpPr>
            <a:spLocks noGrp="1"/>
          </p:cNvSpPr>
          <p:nvPr>
            <p:ph type="ctrTitle"/>
          </p:nvPr>
        </p:nvSpPr>
        <p:spPr>
          <a:xfrm>
            <a:off x="685800" y="2130425"/>
            <a:ext cx="7772400" cy="1470025"/>
          </a:xfrm>
          <a:prstGeom prst="rect">
            <a:avLst/>
          </a:prstGeom>
        </p:spPr>
        <p:txBody>
          <a:bodyPr wrap="square" anchor="ctr" anchorCtr="1">
            <a:noAutofit/>
          </a:bodyPr>
          <a:lstStyle>
            <a:lvl1pPr>
              <a:defRPr lang="en-US" sz="2800" b="1" i="0" baseline="0" dirty="0" smtClean="0">
                <a:solidFill>
                  <a:srgbClr val="00467F"/>
                </a:solidFill>
                <a:latin typeface="Century Gothic"/>
              </a:defRPr>
            </a:lvl1pPr>
          </a:lstStyle>
          <a:p>
            <a:pPr marL="0" lvl="0" algn="l" defTabSz="457200">
              <a:lnSpc>
                <a:spcPts val="2750"/>
              </a:lnSpc>
            </a:pPr>
            <a:r>
              <a:rPr lang="en-US" dirty="0" smtClean="0"/>
              <a:t>Click to edit Master title style</a:t>
            </a:r>
            <a:endParaRPr lang="en-US" dirty="0"/>
          </a:p>
        </p:txBody>
      </p:sp>
      <p:sp>
        <p:nvSpPr>
          <p:cNvPr id="6" name="TextBox 5"/>
          <p:cNvSpPr txBox="1"/>
          <p:nvPr userDrawn="1"/>
        </p:nvSpPr>
        <p:spPr>
          <a:xfrm>
            <a:off x="397111" y="6565118"/>
            <a:ext cx="2999232" cy="400110"/>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The New England Electricity Restructuring Roundtable</a:t>
            </a:r>
          </a:p>
          <a:p>
            <a:endParaRPr lang="en-US" sz="1000" dirty="0">
              <a:solidFill>
                <a:srgbClr val="5D6368"/>
              </a:solidFill>
            </a:endParaRPr>
          </a:p>
        </p:txBody>
      </p:sp>
    </p:spTree>
    <p:extLst>
      <p:ext uri="{BB962C8B-B14F-4D97-AF65-F5344CB8AC3E}">
        <p14:creationId xmlns:p14="http://schemas.microsoft.com/office/powerpoint/2010/main" val="178477439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3" name="TextBox 2"/>
          <p:cNvSpPr txBox="1"/>
          <p:nvPr userDrawn="1"/>
        </p:nvSpPr>
        <p:spPr>
          <a:xfrm>
            <a:off x="7940259" y="6501541"/>
            <a:ext cx="1084521"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chemeClr val="accent2"/>
                </a:solidFill>
              </a:rPr>
              <a:t>|</a:t>
            </a:r>
            <a:r>
              <a:rPr lang="en-US" sz="1000" dirty="0" smtClean="0"/>
              <a:t> </a:t>
            </a:r>
            <a:r>
              <a:rPr lang="en-US" sz="1000" dirty="0" smtClean="0">
                <a:solidFill>
                  <a:srgbClr val="0C3E70"/>
                </a:solidFill>
              </a:rPr>
              <a:t>brattle.com</a:t>
            </a:r>
          </a:p>
        </p:txBody>
      </p:sp>
      <p:sp>
        <p:nvSpPr>
          <p:cNvPr id="4" name="Rectangle 3"/>
          <p:cNvSpPr/>
          <p:nvPr userDrawn="1"/>
        </p:nvSpPr>
        <p:spPr>
          <a:xfrm>
            <a:off x="7778193" y="6501541"/>
            <a:ext cx="335348" cy="246221"/>
          </a:xfrm>
          <a:prstGeom prst="rect">
            <a:avLst/>
          </a:prstGeom>
        </p:spPr>
        <p:txBody>
          <a:bodyPr wrap="none">
            <a:spAutoFit/>
          </a:bodyPr>
          <a:lstStyle/>
          <a:p>
            <a:pPr algn="r"/>
            <a:fld id="{FB0CAFA3-61E7-4C74-80A9-05418F2CA66E}" type="slidenum">
              <a:rPr lang="en-US" sz="1000" smtClean="0">
                <a:solidFill>
                  <a:srgbClr val="0C3E70"/>
                </a:solidFill>
              </a:rPr>
              <a:pPr algn="r"/>
              <a:t>‹#›</a:t>
            </a:fld>
            <a:endParaRPr lang="en-US" sz="1000" dirty="0">
              <a:solidFill>
                <a:srgbClr val="0C3E70"/>
              </a:solidFill>
            </a:endParaRPr>
          </a:p>
        </p:txBody>
      </p:sp>
      <p:cxnSp>
        <p:nvCxnSpPr>
          <p:cNvPr id="11" name="Straight Connector 10"/>
          <p:cNvCxnSpPr/>
          <p:nvPr userDrawn="1"/>
        </p:nvCxnSpPr>
        <p:spPr>
          <a:xfrm>
            <a:off x="817124" y="1140894"/>
            <a:ext cx="7548664" cy="0"/>
          </a:xfrm>
          <a:prstGeom prst="line">
            <a:avLst/>
          </a:prstGeom>
          <a:ln w="28575">
            <a:solidFill>
              <a:srgbClr val="CCCDC3"/>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817124" y="634324"/>
            <a:ext cx="7548663" cy="530352"/>
          </a:xfrm>
          <a:prstGeom prst="rect">
            <a:avLst/>
          </a:prstGeom>
        </p:spPr>
        <p:txBody>
          <a:bodyPr wrap="square" lIns="0" anchor="b" anchorCtr="0">
            <a:noAutofit/>
          </a:bodyPr>
          <a:lstStyle>
            <a:lvl1pPr algn="l">
              <a:lnSpc>
                <a:spcPts val="2650"/>
              </a:lnSpc>
              <a:tabLst>
                <a:tab pos="7315200" algn="r"/>
              </a:tabLst>
              <a:defRPr sz="2800" b="1" baseline="0">
                <a:solidFill>
                  <a:srgbClr val="00467F"/>
                </a:solidFill>
                <a:latin typeface="Century Gothic" pitchFamily="34" charset="0"/>
              </a:defRPr>
            </a:lvl1pPr>
          </a:lstStyle>
          <a:p>
            <a:pPr marL="0" lvl="0" algn="l" defTabSz="457200">
              <a:lnSpc>
                <a:spcPts val="2750"/>
              </a:lnSpc>
            </a:pPr>
            <a:r>
              <a:rPr lang="en-US" dirty="0" smtClean="0"/>
              <a:t>Click to edit Master title style</a:t>
            </a:r>
            <a:endParaRPr lang="en-US" dirty="0"/>
          </a:p>
        </p:txBody>
      </p:sp>
      <p:sp>
        <p:nvSpPr>
          <p:cNvPr id="12" name="Text Placeholder 4"/>
          <p:cNvSpPr>
            <a:spLocks noGrp="1"/>
          </p:cNvSpPr>
          <p:nvPr>
            <p:ph type="body" sz="quarter" idx="10"/>
          </p:nvPr>
        </p:nvSpPr>
        <p:spPr>
          <a:xfrm>
            <a:off x="711588" y="1318437"/>
            <a:ext cx="3764719" cy="4291115"/>
          </a:xfrm>
          <a:prstGeom prst="rect">
            <a:avLst/>
          </a:prstGeom>
        </p:spPr>
        <p:txBody>
          <a:bodyPr lIns="0">
            <a:noAutofit/>
          </a:bodyPr>
          <a:lstStyle>
            <a:lvl1pPr marL="117475" indent="-117475" algn="l" defTabSz="457200" rtl="0" eaLnBrk="1" latinLnBrk="0" hangingPunct="1">
              <a:spcBef>
                <a:spcPct val="20000"/>
              </a:spcBef>
              <a:buClr>
                <a:schemeClr val="bg1"/>
              </a:buClr>
              <a:buSzPct val="100000"/>
              <a:buFont typeface="Calibri" pitchFamily="34" charset="0"/>
              <a:buChar char=" "/>
              <a:defRPr lang="en-US" sz="2200" b="1" kern="1200" dirty="0" smtClean="0">
                <a:solidFill>
                  <a:srgbClr val="302F35"/>
                </a:solidFill>
                <a:latin typeface="+mn-lt"/>
                <a:ea typeface="+mn-ea"/>
                <a:cs typeface="+mn-cs"/>
              </a:defRPr>
            </a:lvl1pPr>
            <a:lvl2pPr marL="457200" indent="-223838">
              <a:buClr>
                <a:srgbClr val="71ADB6"/>
              </a:buClr>
              <a:buSzPct val="60000"/>
              <a:buFont typeface="Arial" pitchFamily="34" charset="0"/>
              <a:buChar char="▀"/>
              <a:defRPr lang="en-US" sz="2000" b="0" kern="1200" dirty="0" smtClean="0">
                <a:solidFill>
                  <a:srgbClr val="302F35"/>
                </a:solidFill>
                <a:latin typeface="+mn-lt"/>
                <a:ea typeface="+mn-ea"/>
                <a:cs typeface="+mn-cs"/>
              </a:defRPr>
            </a:lvl2pPr>
            <a:lvl3pPr marL="690563" indent="-233363">
              <a:buClr>
                <a:srgbClr val="71ADB6"/>
              </a:buClr>
              <a:buFont typeface="Calibri" pitchFamily="34" charset="0"/>
              <a:buChar char="−"/>
              <a:defRPr lang="en-US" sz="2000" kern="1200" dirty="0" smtClean="0">
                <a:solidFill>
                  <a:srgbClr val="302F35"/>
                </a:solidFill>
                <a:latin typeface="+mn-lt"/>
                <a:ea typeface="+mn-ea"/>
                <a:cs typeface="+mn-cs"/>
              </a:defRPr>
            </a:lvl3pPr>
            <a:lvl4pPr marL="919163" indent="-228600" defTabSz="457200">
              <a:buClr>
                <a:srgbClr val="71ADB6"/>
              </a:buClr>
              <a:buSzPct val="80000"/>
              <a:buFont typeface="Wingdings" pitchFamily="2" charset="2"/>
              <a:buChar char="§"/>
              <a:defRPr baseline="0">
                <a:solidFill>
                  <a:srgbClr val="302F35"/>
                </a:solidFill>
              </a:defRPr>
            </a:lvl4pPr>
            <a:lvl5pPr marL="1147763" indent="-233363">
              <a:buClr>
                <a:srgbClr val="71ADB6"/>
              </a:buClr>
              <a:buFont typeface="Arial" pitchFamily="34" charset="0"/>
              <a:buChar char="•"/>
              <a:defRPr lang="en-US" sz="2000" kern="1200" baseline="0" dirty="0">
                <a:solidFill>
                  <a:srgbClr val="302F35"/>
                </a:solidFill>
                <a:latin typeface="+mn-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3" name="Text Placeholder 4"/>
          <p:cNvSpPr>
            <a:spLocks noGrp="1"/>
          </p:cNvSpPr>
          <p:nvPr>
            <p:ph type="body" sz="quarter" idx="11"/>
          </p:nvPr>
        </p:nvSpPr>
        <p:spPr>
          <a:xfrm>
            <a:off x="4476306" y="1318437"/>
            <a:ext cx="3889481" cy="4291115"/>
          </a:xfrm>
          <a:prstGeom prst="rect">
            <a:avLst/>
          </a:prstGeom>
        </p:spPr>
        <p:txBody>
          <a:bodyPr lIns="0">
            <a:noAutofit/>
          </a:bodyPr>
          <a:lstStyle>
            <a:lvl1pPr marL="117475" indent="-117475" algn="l" defTabSz="457200" rtl="0" eaLnBrk="1" latinLnBrk="0" hangingPunct="1">
              <a:spcBef>
                <a:spcPct val="20000"/>
              </a:spcBef>
              <a:buClr>
                <a:schemeClr val="bg1"/>
              </a:buClr>
              <a:buSzPct val="100000"/>
              <a:buFont typeface="Calibri" pitchFamily="34" charset="0"/>
              <a:buChar char=" "/>
              <a:defRPr lang="en-US" sz="2200" b="1" kern="1200" dirty="0" smtClean="0">
                <a:solidFill>
                  <a:srgbClr val="302F35"/>
                </a:solidFill>
                <a:latin typeface="+mn-lt"/>
                <a:ea typeface="+mn-ea"/>
                <a:cs typeface="+mn-cs"/>
              </a:defRPr>
            </a:lvl1pPr>
            <a:lvl2pPr marL="457200" indent="-223838">
              <a:buClr>
                <a:srgbClr val="71ADB6"/>
              </a:buClr>
              <a:buSzPct val="60000"/>
              <a:buFont typeface="Arial" pitchFamily="34" charset="0"/>
              <a:buChar char="▀"/>
              <a:defRPr lang="en-US" sz="2000" b="0" kern="1200" dirty="0" smtClean="0">
                <a:solidFill>
                  <a:srgbClr val="302F35"/>
                </a:solidFill>
                <a:latin typeface="+mn-lt"/>
                <a:ea typeface="+mn-ea"/>
                <a:cs typeface="+mn-cs"/>
              </a:defRPr>
            </a:lvl2pPr>
            <a:lvl3pPr marL="690563" indent="-233363">
              <a:buClr>
                <a:srgbClr val="71ADB6"/>
              </a:buClr>
              <a:buFont typeface="Calibri" pitchFamily="34" charset="0"/>
              <a:buChar char="−"/>
              <a:defRPr lang="en-US" sz="2000" kern="1200" dirty="0" smtClean="0">
                <a:solidFill>
                  <a:srgbClr val="302F35"/>
                </a:solidFill>
                <a:latin typeface="+mn-lt"/>
                <a:ea typeface="+mn-ea"/>
                <a:cs typeface="+mn-cs"/>
              </a:defRPr>
            </a:lvl3pPr>
            <a:lvl4pPr marL="919163" indent="-228600" defTabSz="457200">
              <a:buClr>
                <a:srgbClr val="71ADB6"/>
              </a:buClr>
              <a:buSzPct val="80000"/>
              <a:buFont typeface="Wingdings" pitchFamily="2" charset="2"/>
              <a:buChar char="§"/>
              <a:defRPr baseline="0">
                <a:solidFill>
                  <a:srgbClr val="302F35"/>
                </a:solidFill>
              </a:defRPr>
            </a:lvl4pPr>
            <a:lvl5pPr marL="1147763" indent="-233363">
              <a:buClr>
                <a:srgbClr val="71ADB6"/>
              </a:buClr>
              <a:buFont typeface="Arial" pitchFamily="34" charset="0"/>
              <a:buChar char="•"/>
              <a:defRPr lang="en-US" sz="2000" kern="1200" baseline="0" dirty="0">
                <a:solidFill>
                  <a:srgbClr val="302F35"/>
                </a:solidFill>
                <a:latin typeface="+mn-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 name="TextBox 9"/>
          <p:cNvSpPr txBox="1"/>
          <p:nvPr userDrawn="1"/>
        </p:nvSpPr>
        <p:spPr>
          <a:xfrm>
            <a:off x="397111" y="6565118"/>
            <a:ext cx="2999232" cy="400110"/>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The New England Electricity Restructuring Roundtable</a:t>
            </a:r>
          </a:p>
          <a:p>
            <a:endParaRPr lang="en-US" sz="1000" dirty="0">
              <a:solidFill>
                <a:srgbClr val="5D6368"/>
              </a:solidFill>
            </a:endParaRPr>
          </a:p>
        </p:txBody>
      </p:sp>
    </p:spTree>
    <p:extLst>
      <p:ext uri="{BB962C8B-B14F-4D97-AF65-F5344CB8AC3E}">
        <p14:creationId xmlns:p14="http://schemas.microsoft.com/office/powerpoint/2010/main" val="73138792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with Chart">
    <p:spTree>
      <p:nvGrpSpPr>
        <p:cNvPr id="1" name=""/>
        <p:cNvGrpSpPr/>
        <p:nvPr/>
      </p:nvGrpSpPr>
      <p:grpSpPr>
        <a:xfrm>
          <a:off x="0" y="0"/>
          <a:ext cx="0" cy="0"/>
          <a:chOff x="0" y="0"/>
          <a:chExt cx="0" cy="0"/>
        </a:xfrm>
      </p:grpSpPr>
      <p:sp>
        <p:nvSpPr>
          <p:cNvPr id="3" name="TextBox 2"/>
          <p:cNvSpPr txBox="1"/>
          <p:nvPr userDrawn="1"/>
        </p:nvSpPr>
        <p:spPr>
          <a:xfrm>
            <a:off x="7940259" y="6501541"/>
            <a:ext cx="1084521"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chemeClr val="accent2"/>
                </a:solidFill>
              </a:rPr>
              <a:t>|</a:t>
            </a:r>
            <a:r>
              <a:rPr lang="en-US" sz="1000" dirty="0" smtClean="0"/>
              <a:t> </a:t>
            </a:r>
            <a:r>
              <a:rPr lang="en-US" sz="1000" dirty="0" smtClean="0">
                <a:solidFill>
                  <a:srgbClr val="0C3E70"/>
                </a:solidFill>
              </a:rPr>
              <a:t>brattle.com</a:t>
            </a:r>
          </a:p>
        </p:txBody>
      </p:sp>
      <p:sp>
        <p:nvSpPr>
          <p:cNvPr id="4" name="Rectangle 3"/>
          <p:cNvSpPr/>
          <p:nvPr userDrawn="1"/>
        </p:nvSpPr>
        <p:spPr>
          <a:xfrm>
            <a:off x="7778193" y="6501541"/>
            <a:ext cx="335348" cy="246221"/>
          </a:xfrm>
          <a:prstGeom prst="rect">
            <a:avLst/>
          </a:prstGeom>
        </p:spPr>
        <p:txBody>
          <a:bodyPr wrap="none">
            <a:spAutoFit/>
          </a:bodyPr>
          <a:lstStyle/>
          <a:p>
            <a:pPr algn="r"/>
            <a:fld id="{FB0CAFA3-61E7-4C74-80A9-05418F2CA66E}" type="slidenum">
              <a:rPr lang="en-US" sz="1000" smtClean="0">
                <a:solidFill>
                  <a:srgbClr val="0C3E70"/>
                </a:solidFill>
              </a:rPr>
              <a:pPr algn="r"/>
              <a:t>‹#›</a:t>
            </a:fld>
            <a:endParaRPr lang="en-US" sz="1000" dirty="0">
              <a:solidFill>
                <a:srgbClr val="0C3E70"/>
              </a:solidFill>
            </a:endParaRPr>
          </a:p>
        </p:txBody>
      </p:sp>
      <p:sp>
        <p:nvSpPr>
          <p:cNvPr id="5" name="Chart Placeholder 6"/>
          <p:cNvSpPr>
            <a:spLocks noGrp="1"/>
          </p:cNvSpPr>
          <p:nvPr>
            <p:ph type="chart" sz="quarter" idx="13"/>
          </p:nvPr>
        </p:nvSpPr>
        <p:spPr>
          <a:xfrm>
            <a:off x="4598988" y="1755545"/>
            <a:ext cx="4014754" cy="3881899"/>
          </a:xfrm>
          <a:prstGeom prst="rect">
            <a:avLst/>
          </a:prstGeom>
        </p:spPr>
        <p:txBody>
          <a:bodyPr>
            <a:normAutofit/>
          </a:bodyPr>
          <a:lstStyle>
            <a:lvl1pPr marL="0" indent="0">
              <a:buNone/>
              <a:defRPr sz="1800" b="1">
                <a:latin typeface="Century Gothic" pitchFamily="34" charset="0"/>
              </a:defRPr>
            </a:lvl1pPr>
          </a:lstStyle>
          <a:p>
            <a:endParaRPr lang="en-US" dirty="0"/>
          </a:p>
        </p:txBody>
      </p:sp>
      <p:cxnSp>
        <p:nvCxnSpPr>
          <p:cNvPr id="12" name="Straight Connector 11"/>
          <p:cNvCxnSpPr/>
          <p:nvPr userDrawn="1"/>
        </p:nvCxnSpPr>
        <p:spPr>
          <a:xfrm>
            <a:off x="817124" y="1140894"/>
            <a:ext cx="7548664" cy="0"/>
          </a:xfrm>
          <a:prstGeom prst="line">
            <a:avLst/>
          </a:prstGeom>
          <a:ln w="28575">
            <a:solidFill>
              <a:srgbClr val="CCCDC3"/>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817124" y="634324"/>
            <a:ext cx="7548663" cy="530352"/>
          </a:xfrm>
          <a:prstGeom prst="rect">
            <a:avLst/>
          </a:prstGeom>
        </p:spPr>
        <p:txBody>
          <a:bodyPr wrap="square" lIns="0" anchor="b" anchorCtr="0">
            <a:noAutofit/>
          </a:bodyPr>
          <a:lstStyle>
            <a:lvl1pPr algn="l">
              <a:lnSpc>
                <a:spcPts val="2650"/>
              </a:lnSpc>
              <a:tabLst>
                <a:tab pos="7315200" algn="r"/>
              </a:tabLst>
              <a:defRPr sz="2800" b="1" baseline="0">
                <a:solidFill>
                  <a:srgbClr val="00467F"/>
                </a:solidFill>
                <a:latin typeface="Century Gothic" pitchFamily="34" charset="0"/>
              </a:defRPr>
            </a:lvl1pPr>
          </a:lstStyle>
          <a:p>
            <a:pPr marL="0" lvl="0" algn="l" defTabSz="457200">
              <a:lnSpc>
                <a:spcPts val="2750"/>
              </a:lnSpc>
            </a:pPr>
            <a:r>
              <a:rPr lang="en-US" dirty="0" smtClean="0"/>
              <a:t>Click to edit Master title style</a:t>
            </a:r>
            <a:endParaRPr lang="en-US" dirty="0"/>
          </a:p>
        </p:txBody>
      </p:sp>
      <p:sp>
        <p:nvSpPr>
          <p:cNvPr id="10" name="Text Placeholder 4"/>
          <p:cNvSpPr>
            <a:spLocks noGrp="1"/>
          </p:cNvSpPr>
          <p:nvPr>
            <p:ph type="body" sz="quarter" idx="14"/>
          </p:nvPr>
        </p:nvSpPr>
        <p:spPr>
          <a:xfrm>
            <a:off x="711588" y="1318437"/>
            <a:ext cx="3732821" cy="4291115"/>
          </a:xfrm>
          <a:prstGeom prst="rect">
            <a:avLst/>
          </a:prstGeom>
        </p:spPr>
        <p:txBody>
          <a:bodyPr lIns="0">
            <a:noAutofit/>
          </a:bodyPr>
          <a:lstStyle>
            <a:lvl1pPr marL="117475" indent="-117475" algn="l" defTabSz="457200" rtl="0" eaLnBrk="1" latinLnBrk="0" hangingPunct="1">
              <a:spcBef>
                <a:spcPct val="20000"/>
              </a:spcBef>
              <a:buClr>
                <a:schemeClr val="bg1"/>
              </a:buClr>
              <a:buSzPct val="100000"/>
              <a:buFont typeface="Calibri" pitchFamily="34" charset="0"/>
              <a:buChar char=" "/>
              <a:defRPr lang="en-US" sz="2200" b="1" kern="1200" dirty="0" smtClean="0">
                <a:solidFill>
                  <a:srgbClr val="302F35"/>
                </a:solidFill>
                <a:latin typeface="+mn-lt"/>
                <a:ea typeface="+mn-ea"/>
                <a:cs typeface="+mn-cs"/>
              </a:defRPr>
            </a:lvl1pPr>
            <a:lvl2pPr marL="457200" indent="-223838">
              <a:buClr>
                <a:srgbClr val="71ADB6"/>
              </a:buClr>
              <a:buSzPct val="60000"/>
              <a:buFont typeface="Arial" pitchFamily="34" charset="0"/>
              <a:buChar char="▀"/>
              <a:defRPr lang="en-US" sz="2000" b="0" kern="1200" dirty="0" smtClean="0">
                <a:solidFill>
                  <a:srgbClr val="302F35"/>
                </a:solidFill>
                <a:latin typeface="+mn-lt"/>
                <a:ea typeface="+mn-ea"/>
                <a:cs typeface="+mn-cs"/>
              </a:defRPr>
            </a:lvl2pPr>
            <a:lvl3pPr marL="690563" indent="-233363">
              <a:buClr>
                <a:srgbClr val="71ADB6"/>
              </a:buClr>
              <a:buFont typeface="Calibri" pitchFamily="34" charset="0"/>
              <a:buChar char="−"/>
              <a:defRPr lang="en-US" sz="2000" kern="1200" dirty="0" smtClean="0">
                <a:solidFill>
                  <a:srgbClr val="302F35"/>
                </a:solidFill>
                <a:latin typeface="+mn-lt"/>
                <a:ea typeface="+mn-ea"/>
                <a:cs typeface="+mn-cs"/>
              </a:defRPr>
            </a:lvl3pPr>
            <a:lvl4pPr marL="919163" indent="-228600" defTabSz="457200">
              <a:buClr>
                <a:srgbClr val="71ADB6"/>
              </a:buClr>
              <a:buSzPct val="80000"/>
              <a:buFont typeface="Wingdings" pitchFamily="2" charset="2"/>
              <a:buChar char="§"/>
              <a:tabLst/>
              <a:defRPr baseline="0">
                <a:solidFill>
                  <a:srgbClr val="302F35"/>
                </a:solidFill>
              </a:defRPr>
            </a:lvl4pPr>
            <a:lvl5pPr marL="1147763" indent="-233363">
              <a:buClr>
                <a:srgbClr val="71ADB6"/>
              </a:buClr>
              <a:buFont typeface="Arial" pitchFamily="34" charset="0"/>
              <a:buChar char="•"/>
              <a:defRPr lang="en-US" sz="2000" kern="1200" baseline="0" dirty="0">
                <a:solidFill>
                  <a:srgbClr val="302F35"/>
                </a:solidFill>
                <a:latin typeface="+mn-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1" name="TextBox 10"/>
          <p:cNvSpPr txBox="1"/>
          <p:nvPr userDrawn="1"/>
        </p:nvSpPr>
        <p:spPr>
          <a:xfrm>
            <a:off x="397111" y="6565118"/>
            <a:ext cx="2999232" cy="400110"/>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The New England Electricity Restructuring Roundtable</a:t>
            </a:r>
          </a:p>
          <a:p>
            <a:endParaRPr lang="en-US" sz="1000" dirty="0">
              <a:solidFill>
                <a:srgbClr val="5D6368"/>
              </a:solidFill>
            </a:endParaRPr>
          </a:p>
        </p:txBody>
      </p:sp>
    </p:spTree>
    <p:extLst>
      <p:ext uri="{BB962C8B-B14F-4D97-AF65-F5344CB8AC3E}">
        <p14:creationId xmlns:p14="http://schemas.microsoft.com/office/powerpoint/2010/main" val="205558138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Title - no footer">
    <p:spTree>
      <p:nvGrpSpPr>
        <p:cNvPr id="1" name=""/>
        <p:cNvGrpSpPr/>
        <p:nvPr/>
      </p:nvGrpSpPr>
      <p:grpSpPr>
        <a:xfrm>
          <a:off x="0" y="0"/>
          <a:ext cx="0" cy="0"/>
          <a:chOff x="0" y="0"/>
          <a:chExt cx="0" cy="0"/>
        </a:xfrm>
      </p:grpSpPr>
      <p:sp>
        <p:nvSpPr>
          <p:cNvPr id="5" name="Title 1"/>
          <p:cNvSpPr>
            <a:spLocks noGrp="1"/>
          </p:cNvSpPr>
          <p:nvPr>
            <p:ph type="ctrTitle"/>
          </p:nvPr>
        </p:nvSpPr>
        <p:spPr>
          <a:xfrm>
            <a:off x="685800" y="2481314"/>
            <a:ext cx="7772400" cy="1470025"/>
          </a:xfrm>
          <a:prstGeom prst="rect">
            <a:avLst/>
          </a:prstGeom>
        </p:spPr>
        <p:txBody>
          <a:bodyPr anchor="ctr" anchorCtr="1"/>
          <a:lstStyle>
            <a:lvl1pPr>
              <a:defRPr sz="2800" b="1">
                <a:solidFill>
                  <a:srgbClr val="00467F"/>
                </a:solidFill>
                <a:latin typeface="Century Gothic"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27144852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1"/>
          <p:cNvSpPr>
            <a:spLocks noGrp="1"/>
          </p:cNvSpPr>
          <p:nvPr>
            <p:ph type="ftr" sz="quarter" idx="3"/>
          </p:nvPr>
        </p:nvSpPr>
        <p:spPr>
          <a:xfrm>
            <a:off x="76200" y="6475623"/>
            <a:ext cx="2895600" cy="365125"/>
          </a:xfrm>
          <a:prstGeom prst="rect">
            <a:avLst/>
          </a:prstGeom>
        </p:spPr>
        <p:txBody>
          <a:bodyPr vert="horz" lIns="91440" tIns="45720" rIns="91440" bIns="45720" rtlCol="0" anchor="ctr"/>
          <a:lstStyle>
            <a:lvl1pPr algn="l">
              <a:defRPr sz="1200" i="1" baseline="0">
                <a:solidFill>
                  <a:srgbClr val="00467F"/>
                </a:solidFill>
              </a:defRPr>
            </a:lvl1pPr>
          </a:lstStyle>
          <a:p>
            <a:r>
              <a:rPr lang="en-US" dirty="0" smtClean="0"/>
              <a:t>| BRATTLE.COM</a:t>
            </a:r>
            <a:endParaRPr lang="en-US" dirty="0"/>
          </a:p>
        </p:txBody>
      </p:sp>
    </p:spTree>
    <p:extLst>
      <p:ext uri="{BB962C8B-B14F-4D97-AF65-F5344CB8AC3E}">
        <p14:creationId xmlns:p14="http://schemas.microsoft.com/office/powerpoint/2010/main" val="10094860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10" Type="http://schemas.openxmlformats.org/officeDocument/2006/relationships/image" Target="../media/image2.jpeg"/><Relationship Id="rId4" Type="http://schemas.openxmlformats.org/officeDocument/2006/relationships/slideLayout" Target="../slideLayouts/slideLayout5.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ltGray">
          <a:xfrm>
            <a:off x="0" y="268"/>
            <a:ext cx="9144000" cy="6857464"/>
          </a:xfrm>
          <a:prstGeom prst="rect">
            <a:avLst/>
          </a:prstGeom>
        </p:spPr>
      </p:pic>
      <p:sp>
        <p:nvSpPr>
          <p:cNvPr id="15" name="Text Placeholder 27"/>
          <p:cNvSpPr txBox="1">
            <a:spLocks/>
          </p:cNvSpPr>
          <p:nvPr/>
        </p:nvSpPr>
        <p:spPr>
          <a:xfrm>
            <a:off x="39208" y="6677995"/>
            <a:ext cx="2559050" cy="201613"/>
          </a:xfrm>
          <a:prstGeom prst="rect">
            <a:avLst/>
          </a:prstGeom>
        </p:spPr>
        <p:txBody>
          <a:bodyPr>
            <a:noAutofit/>
          </a:bodyPr>
          <a:lstStyle>
            <a:lvl1pPr marL="0" indent="0" algn="l" defTabSz="457200" rtl="0" eaLnBrk="1" latinLnBrk="0" hangingPunct="1">
              <a:spcBef>
                <a:spcPct val="20000"/>
              </a:spcBef>
              <a:buFontTx/>
              <a:buNone/>
              <a:defRPr lang="en-US" sz="1000" b="0" i="0" u="none" strike="noStrike" kern="0" spc="100" baseline="30000" smtClean="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900" spc="0" baseline="30000" dirty="0" smtClean="0">
                <a:solidFill>
                  <a:srgbClr val="CBCCC2"/>
                </a:solidFill>
                <a:latin typeface="CenturyGothic"/>
              </a:rPr>
              <a:t>Copyright © 2015 The Brattle Group, Inc.</a:t>
            </a:r>
            <a:endParaRPr lang="en-US" sz="900" spc="0" baseline="30000" dirty="0">
              <a:solidFill>
                <a:srgbClr val="CBCCC2"/>
              </a:solidFill>
              <a:latin typeface="CenturyGothic"/>
            </a:endParaRPr>
          </a:p>
        </p:txBody>
      </p:sp>
    </p:spTree>
    <p:extLst>
      <p:ext uri="{BB962C8B-B14F-4D97-AF65-F5344CB8AC3E}">
        <p14:creationId xmlns:p14="http://schemas.microsoft.com/office/powerpoint/2010/main" val="906972764"/>
      </p:ext>
    </p:extLst>
  </p:cSld>
  <p:clrMap bg1="lt1" tx1="dk1" bg2="lt2" tx2="dk2" accent1="accent1" accent2="accent2" accent3="accent3" accent4="accent4" accent5="accent5" accent6="accent6" hlink="hlink" folHlink="folHlink"/>
  <p:sldLayoutIdLst>
    <p:sldLayoutId id="2147483659" r:id="rId1"/>
  </p:sldLayoutIdLst>
  <p:timing>
    <p:tnLst>
      <p:par>
        <p:cTn id="1" dur="indefinite" restart="never" nodeType="tmRoot"/>
      </p:par>
    </p:tnLst>
  </p:timing>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r>
              <a:rPr lang="en-US" dirty="0" smtClean="0">
                <a:solidFill>
                  <a:srgbClr val="0C3E70">
                    <a:tint val="75000"/>
                  </a:srgbClr>
                </a:solidFill>
              </a:rPr>
              <a:t>EUCI Residential Demand Charges Summit</a:t>
            </a:r>
            <a:endParaRPr lang="en-US" dirty="0">
              <a:solidFill>
                <a:srgbClr val="0C3E70">
                  <a:tint val="75000"/>
                </a:srgb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en-US" dirty="0" smtClean="0">
                <a:solidFill>
                  <a:srgbClr val="0C3E70">
                    <a:tint val="75000"/>
                  </a:srgbClr>
                </a:solidFill>
              </a:rPr>
              <a:t>| BRATTLE.COM</a:t>
            </a:r>
            <a:endParaRPr lang="en-US" dirty="0">
              <a:solidFill>
                <a:srgbClr val="0C3E70">
                  <a:tint val="75000"/>
                </a:srgb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C3EF36F2-846B-5B4C-8AAE-65585B5C29D3}" type="slidenum">
              <a:rPr lang="en-US" smtClean="0">
                <a:solidFill>
                  <a:srgbClr val="0C3E70">
                    <a:tint val="75000"/>
                  </a:srgbClr>
                </a:solidFill>
              </a:rPr>
              <a:pPr defTabSz="457200"/>
              <a:t>‹#›</a:t>
            </a:fld>
            <a:endParaRPr lang="en-US" dirty="0">
              <a:solidFill>
                <a:srgbClr val="0C3E70">
                  <a:tint val="75000"/>
                </a:srgbClr>
              </a:solidFill>
            </a:endParaRPr>
          </a:p>
        </p:txBody>
      </p:sp>
      <p:pic>
        <p:nvPicPr>
          <p:cNvPr id="7" name="Picture 6"/>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bwMode="ltGray">
          <a:xfrm>
            <a:off x="0" y="268"/>
            <a:ext cx="9144000" cy="6857464"/>
          </a:xfrm>
          <a:prstGeom prst="rect">
            <a:avLst/>
          </a:prstGeom>
        </p:spPr>
      </p:pic>
    </p:spTree>
    <p:extLst>
      <p:ext uri="{BB962C8B-B14F-4D97-AF65-F5344CB8AC3E}">
        <p14:creationId xmlns:p14="http://schemas.microsoft.com/office/powerpoint/2010/main" val="779824323"/>
      </p:ext>
    </p:extLst>
  </p:cSld>
  <p:clrMap bg1="lt1" tx1="dk1" bg2="lt2" tx2="dk2" accent1="accent1" accent2="accent2" accent3="accent3" accent4="accent4" accent5="accent5" accent6="accent6" hlink="hlink" folHlink="folHlink"/>
  <p:sldLayoutIdLst>
    <p:sldLayoutId id="2147483678" r:id="rId1"/>
    <p:sldLayoutId id="2147483684" r:id="rId2"/>
    <p:sldLayoutId id="2147483679" r:id="rId3"/>
    <p:sldLayoutId id="2147483680" r:id="rId4"/>
    <p:sldLayoutId id="2147483681" r:id="rId5"/>
    <p:sldLayoutId id="2147483682" r:id="rId6"/>
    <p:sldLayoutId id="2147483683" r:id="rId7"/>
    <p:sldLayoutId id="2147483685" r:id="rId8"/>
  </p:sldLayoutIdLst>
  <p:timing>
    <p:tnLst>
      <p:par>
        <p:cTn id="1" dur="indefinite" restart="never" nodeType="tmRoot"/>
      </p:par>
    </p:tnLst>
  </p:timing>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147801" y="878398"/>
            <a:ext cx="7145594" cy="1077218"/>
          </a:xfrm>
        </p:spPr>
        <p:txBody>
          <a:bodyPr/>
          <a:lstStyle/>
          <a:p>
            <a:r>
              <a:rPr lang="en-US" sz="3200" dirty="0" smtClean="0"/>
              <a:t>Introducing demand charges in residential tariff design</a:t>
            </a:r>
            <a:endParaRPr lang="en-US" sz="3200" dirty="0"/>
          </a:p>
        </p:txBody>
      </p:sp>
      <p:sp>
        <p:nvSpPr>
          <p:cNvPr id="4" name="Text Placeholder 3"/>
          <p:cNvSpPr>
            <a:spLocks noGrp="1"/>
          </p:cNvSpPr>
          <p:nvPr>
            <p:ph type="body" sz="quarter" idx="12"/>
          </p:nvPr>
        </p:nvSpPr>
        <p:spPr>
          <a:xfrm>
            <a:off x="1496427" y="2988402"/>
            <a:ext cx="5809247" cy="520342"/>
          </a:xfrm>
        </p:spPr>
        <p:txBody>
          <a:bodyPr/>
          <a:lstStyle/>
          <a:p>
            <a:r>
              <a:rPr lang="en-US" dirty="0" smtClean="0"/>
              <a:t>The New England Electricity Restructuring Roundtable</a:t>
            </a:r>
          </a:p>
          <a:p>
            <a:r>
              <a:rPr lang="en-US" dirty="0" smtClean="0"/>
              <a:t>Boston, Massachusetts </a:t>
            </a:r>
          </a:p>
        </p:txBody>
      </p:sp>
      <p:sp>
        <p:nvSpPr>
          <p:cNvPr id="5" name="Text Placeholder 4"/>
          <p:cNvSpPr>
            <a:spLocks noGrp="1"/>
          </p:cNvSpPr>
          <p:nvPr>
            <p:ph type="body" sz="quarter" idx="13"/>
          </p:nvPr>
        </p:nvSpPr>
        <p:spPr>
          <a:xfrm>
            <a:off x="1507061" y="3923077"/>
            <a:ext cx="3600968" cy="765875"/>
          </a:xfrm>
        </p:spPr>
        <p:txBody>
          <a:bodyPr/>
          <a:lstStyle/>
          <a:p>
            <a:r>
              <a:rPr lang="en-US" dirty="0" smtClean="0"/>
              <a:t>Ahmad Faruqui, Ph. D.</a:t>
            </a:r>
            <a:endParaRPr lang="en-US" dirty="0"/>
          </a:p>
        </p:txBody>
      </p:sp>
      <p:sp>
        <p:nvSpPr>
          <p:cNvPr id="6" name="Text Placeholder 5"/>
          <p:cNvSpPr>
            <a:spLocks noGrp="1"/>
          </p:cNvSpPr>
          <p:nvPr>
            <p:ph type="body" sz="quarter" idx="14"/>
          </p:nvPr>
        </p:nvSpPr>
        <p:spPr/>
        <p:txBody>
          <a:bodyPr/>
          <a:lstStyle/>
          <a:p>
            <a:r>
              <a:rPr lang="en-US" dirty="0" smtClean="0"/>
              <a:t>June 19, 2015</a:t>
            </a:r>
            <a:endParaRPr lang="en-US" dirty="0"/>
          </a:p>
        </p:txBody>
      </p:sp>
      <p:sp>
        <p:nvSpPr>
          <p:cNvPr id="9" name="Text Placeholder 8"/>
          <p:cNvSpPr>
            <a:spLocks noGrp="1"/>
          </p:cNvSpPr>
          <p:nvPr>
            <p:ph type="body" sz="quarter" idx="15"/>
          </p:nvPr>
        </p:nvSpPr>
        <p:spPr/>
        <p:txBody>
          <a:bodyPr/>
          <a:lstStyle/>
          <a:p>
            <a:endParaRPr lang="en-US" dirty="0"/>
          </a:p>
        </p:txBody>
      </p:sp>
      <p:sp>
        <p:nvSpPr>
          <p:cNvPr id="10" name="Text Placeholder 9"/>
          <p:cNvSpPr>
            <a:spLocks noGrp="1"/>
          </p:cNvSpPr>
          <p:nvPr>
            <p:ph type="body" sz="quarter" idx="16"/>
          </p:nvPr>
        </p:nvSpPr>
        <p:spPr>
          <a:xfrm>
            <a:off x="1500160" y="3616245"/>
            <a:ext cx="3599221" cy="318312"/>
          </a:xfrm>
        </p:spPr>
        <p:txBody>
          <a:bodyPr/>
          <a:lstStyle/>
          <a:p>
            <a:endParaRPr lang="en-US" dirty="0"/>
          </a:p>
        </p:txBody>
      </p:sp>
    </p:spTree>
    <p:extLst>
      <p:ext uri="{BB962C8B-B14F-4D97-AF65-F5344CB8AC3E}">
        <p14:creationId xmlns:p14="http://schemas.microsoft.com/office/powerpoint/2010/main" val="35357422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ideal new rate design will have five elements</a:t>
            </a:r>
            <a:endParaRPr lang="en-US" dirty="0"/>
          </a:p>
        </p:txBody>
      </p:sp>
      <p:sp>
        <p:nvSpPr>
          <p:cNvPr id="3" name="Text Placeholder 2"/>
          <p:cNvSpPr>
            <a:spLocks noGrp="1"/>
          </p:cNvSpPr>
          <p:nvPr>
            <p:ph type="body" sz="quarter" idx="10"/>
          </p:nvPr>
        </p:nvSpPr>
        <p:spPr/>
        <p:txBody>
          <a:bodyPr/>
          <a:lstStyle/>
          <a:p>
            <a:r>
              <a:rPr lang="en-US" dirty="0" smtClean="0"/>
              <a:t>Service charge</a:t>
            </a:r>
          </a:p>
          <a:p>
            <a:pPr lvl="1"/>
            <a:r>
              <a:rPr lang="en-US" dirty="0" smtClean="0"/>
              <a:t>Billing, metering and customer care</a:t>
            </a:r>
            <a:endParaRPr lang="en-US" dirty="0"/>
          </a:p>
          <a:p>
            <a:endParaRPr lang="en-US" dirty="0" smtClean="0"/>
          </a:p>
          <a:p>
            <a:r>
              <a:rPr lang="en-US" dirty="0" smtClean="0"/>
              <a:t>Demand charge</a:t>
            </a:r>
          </a:p>
          <a:p>
            <a:pPr lvl="1"/>
            <a:r>
              <a:rPr lang="en-US" dirty="0" smtClean="0"/>
              <a:t>A reservation charge </a:t>
            </a:r>
            <a:r>
              <a:rPr lang="en-US" dirty="0" smtClean="0"/>
              <a:t>for transmission and distribution capacity</a:t>
            </a:r>
          </a:p>
          <a:p>
            <a:pPr lvl="1"/>
            <a:r>
              <a:rPr lang="en-US" dirty="0" smtClean="0"/>
              <a:t>A reservation charge </a:t>
            </a:r>
            <a:r>
              <a:rPr lang="en-US" dirty="0" smtClean="0"/>
              <a:t>for generation capacity</a:t>
            </a:r>
          </a:p>
          <a:p>
            <a:pPr lvl="1"/>
            <a:r>
              <a:rPr lang="en-US" dirty="0" smtClean="0"/>
              <a:t>A demand </a:t>
            </a:r>
            <a:r>
              <a:rPr lang="en-US" dirty="0" smtClean="0"/>
              <a:t>charge for actual utilization of capacity</a:t>
            </a:r>
          </a:p>
          <a:p>
            <a:endParaRPr lang="en-US" dirty="0"/>
          </a:p>
          <a:p>
            <a:r>
              <a:rPr lang="en-US" dirty="0" smtClean="0"/>
              <a:t>Energy charge</a:t>
            </a:r>
          </a:p>
          <a:p>
            <a:pPr lvl="1"/>
            <a:r>
              <a:rPr lang="en-US" dirty="0" smtClean="0"/>
              <a:t>Time varying</a:t>
            </a:r>
            <a:endParaRPr lang="en-US" dirty="0"/>
          </a:p>
        </p:txBody>
      </p:sp>
    </p:spTree>
    <p:extLst>
      <p:ext uri="{BB962C8B-B14F-4D97-AF65-F5344CB8AC3E}">
        <p14:creationId xmlns:p14="http://schemas.microsoft.com/office/powerpoint/2010/main" val="30568532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proposed new structure of a $100 customer bill</a:t>
            </a:r>
            <a:endParaRPr lang="en-US" dirty="0"/>
          </a:p>
        </p:txBody>
      </p:sp>
      <p:pic>
        <p:nvPicPr>
          <p:cNvPr id="1032"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66578" y="1156677"/>
            <a:ext cx="4494112" cy="2598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5"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090" y="1235042"/>
            <a:ext cx="4487113" cy="26006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 name="Straight Arrow Connector 3"/>
          <p:cNvCxnSpPr/>
          <p:nvPr/>
        </p:nvCxnSpPr>
        <p:spPr>
          <a:xfrm>
            <a:off x="3289470" y="2535386"/>
            <a:ext cx="2268187" cy="0"/>
          </a:xfrm>
          <a:prstGeom prst="straightConnector1">
            <a:avLst/>
          </a:prstGeom>
          <a:ln w="34925">
            <a:solidFill>
              <a:schemeClr val="bg1"/>
            </a:solidFill>
            <a:tailEnd type="triangle"/>
          </a:ln>
        </p:spPr>
        <p:style>
          <a:lnRef idx="2">
            <a:schemeClr val="accent1"/>
          </a:lnRef>
          <a:fillRef idx="0">
            <a:schemeClr val="accent1"/>
          </a:fillRef>
          <a:effectRef idx="1">
            <a:schemeClr val="accent1"/>
          </a:effectRef>
          <a:fontRef idx="minor">
            <a:schemeClr val="tx1"/>
          </a:fontRef>
        </p:style>
      </p:cxnSp>
      <p:cxnSp>
        <p:nvCxnSpPr>
          <p:cNvPr id="12" name="Elbow Connector 11"/>
          <p:cNvCxnSpPr/>
          <p:nvPr/>
        </p:nvCxnSpPr>
        <p:spPr>
          <a:xfrm rot="5400000">
            <a:off x="5970461" y="4111692"/>
            <a:ext cx="1767279" cy="645346"/>
          </a:xfrm>
          <a:prstGeom prst="bentConnector3">
            <a:avLst>
              <a:gd name="adj1" fmla="val 100397"/>
            </a:avLst>
          </a:prstGeom>
          <a:ln w="34925">
            <a:solidFill>
              <a:schemeClr val="tx1"/>
            </a:solidFill>
            <a:headEnd type="none"/>
            <a:tailEnd type="triangle"/>
          </a:ln>
        </p:spPr>
        <p:style>
          <a:lnRef idx="2">
            <a:schemeClr val="accent1"/>
          </a:lnRef>
          <a:fillRef idx="0">
            <a:schemeClr val="accent1"/>
          </a:fillRef>
          <a:effectRef idx="1">
            <a:schemeClr val="accent1"/>
          </a:effectRef>
          <a:fontRef idx="minor">
            <a:schemeClr val="tx1"/>
          </a:fontRef>
        </p:style>
      </p:cxn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50488" y="3896748"/>
            <a:ext cx="4925320" cy="28425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51479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
            </a:r>
            <a:r>
              <a:rPr lang="en-US" dirty="0" smtClean="0"/>
              <a:t>eferences</a:t>
            </a:r>
            <a:endParaRPr lang="en-US" dirty="0"/>
          </a:p>
        </p:txBody>
      </p:sp>
      <p:sp>
        <p:nvSpPr>
          <p:cNvPr id="3" name="Text Placeholder 2"/>
          <p:cNvSpPr>
            <a:spLocks noGrp="1"/>
          </p:cNvSpPr>
          <p:nvPr>
            <p:ph type="body" sz="quarter" idx="10"/>
          </p:nvPr>
        </p:nvSpPr>
        <p:spPr>
          <a:xfrm>
            <a:off x="711588" y="1318437"/>
            <a:ext cx="7654200" cy="4805916"/>
          </a:xfrm>
        </p:spPr>
        <p:txBody>
          <a:bodyPr/>
          <a:lstStyle/>
          <a:p>
            <a:pPr marL="274320" lvl="1" indent="0">
              <a:spcAft>
                <a:spcPts val="1200"/>
              </a:spcAft>
              <a:buClr>
                <a:schemeClr val="accent2"/>
              </a:buClr>
              <a:buSzPct val="100000"/>
              <a:buNone/>
            </a:pPr>
            <a:r>
              <a:rPr lang="en-US" sz="1800" b="1" dirty="0">
                <a:solidFill>
                  <a:schemeClr val="tx1"/>
                </a:solidFill>
              </a:rPr>
              <a:t>Bolton, D.J.. </a:t>
            </a:r>
            <a:r>
              <a:rPr lang="en-US" sz="1800" b="1" i="1" dirty="0">
                <a:solidFill>
                  <a:schemeClr val="tx1"/>
                </a:solidFill>
              </a:rPr>
              <a:t>Costs and Tariffs in Electricity Supply</a:t>
            </a:r>
            <a:r>
              <a:rPr lang="en-US" sz="1800" b="1" dirty="0">
                <a:solidFill>
                  <a:schemeClr val="tx1"/>
                </a:solidFill>
              </a:rPr>
              <a:t>: Chapman &amp; Hall LTD: London, 1938. </a:t>
            </a:r>
            <a:endParaRPr lang="en-US" sz="1800" b="1" dirty="0" smtClean="0">
              <a:solidFill>
                <a:schemeClr val="tx1"/>
              </a:solidFill>
            </a:endParaRPr>
          </a:p>
          <a:p>
            <a:pPr marL="274320" lvl="1" indent="0">
              <a:spcAft>
                <a:spcPts val="1200"/>
              </a:spcAft>
              <a:buClr>
                <a:schemeClr val="accent2"/>
              </a:buClr>
              <a:buSzPct val="100000"/>
              <a:buNone/>
            </a:pPr>
            <a:r>
              <a:rPr lang="en-US" sz="1800" b="1" dirty="0" smtClean="0">
                <a:solidFill>
                  <a:schemeClr val="tx1"/>
                </a:solidFill>
              </a:rPr>
              <a:t>Bonbright, James C. </a:t>
            </a:r>
            <a:r>
              <a:rPr lang="en-US" sz="1800" b="1" i="1" dirty="0" smtClean="0">
                <a:solidFill>
                  <a:schemeClr val="tx1"/>
                </a:solidFill>
              </a:rPr>
              <a:t>Principles of Public Utility Rates</a:t>
            </a:r>
            <a:r>
              <a:rPr lang="en-US" sz="1800" b="1" dirty="0" smtClean="0">
                <a:solidFill>
                  <a:schemeClr val="tx1"/>
                </a:solidFill>
              </a:rPr>
              <a:t>, Columbia University Press, 1961.</a:t>
            </a:r>
            <a:endParaRPr lang="en-US" sz="1800" b="1" dirty="0">
              <a:solidFill>
                <a:schemeClr val="tx1"/>
              </a:solidFill>
            </a:endParaRPr>
          </a:p>
          <a:p>
            <a:pPr marL="274320" indent="0">
              <a:spcAft>
                <a:spcPts val="1200"/>
              </a:spcAft>
              <a:buClr>
                <a:schemeClr val="accent2"/>
              </a:buClr>
              <a:buNone/>
            </a:pPr>
            <a:r>
              <a:rPr lang="en-US" sz="1800" dirty="0" smtClean="0">
                <a:solidFill>
                  <a:schemeClr val="tx1"/>
                </a:solidFill>
              </a:rPr>
              <a:t>Brown</a:t>
            </a:r>
            <a:r>
              <a:rPr lang="en-US" sz="1800" dirty="0">
                <a:solidFill>
                  <a:schemeClr val="tx1"/>
                </a:solidFill>
              </a:rPr>
              <a:t>, Toby and Ahmad Faruqui, “Structure of Electricity Distribution Network Tariffs: Recovery of Residual Costs,” Australian Energy Market Commission, August 2014. </a:t>
            </a:r>
            <a:endParaRPr lang="en-US" sz="1800" dirty="0" smtClean="0">
              <a:solidFill>
                <a:schemeClr val="tx1"/>
              </a:solidFill>
            </a:endParaRPr>
          </a:p>
          <a:p>
            <a:pPr marL="274320" indent="0">
              <a:spcAft>
                <a:spcPts val="1200"/>
              </a:spcAft>
              <a:buClr>
                <a:schemeClr val="accent2"/>
              </a:buClr>
              <a:buNone/>
            </a:pPr>
            <a:r>
              <a:rPr lang="en-AU" sz="1800" dirty="0"/>
              <a:t>Crew, Michael and Paul Kleindorfer. </a:t>
            </a:r>
            <a:r>
              <a:rPr lang="en-AU" sz="1800" i="1" dirty="0"/>
              <a:t>Public Utility Economics</a:t>
            </a:r>
            <a:r>
              <a:rPr lang="en-AU" sz="1800" dirty="0"/>
              <a:t>. New York, New York: St. Martin’s Press, 1979</a:t>
            </a:r>
            <a:r>
              <a:rPr lang="en-AU" sz="1400" dirty="0"/>
              <a:t>.</a:t>
            </a:r>
            <a:endParaRPr lang="en-US" sz="1400" dirty="0"/>
          </a:p>
          <a:p>
            <a:pPr marL="274320" indent="0">
              <a:spcAft>
                <a:spcPts val="1200"/>
              </a:spcAft>
              <a:buClr>
                <a:schemeClr val="accent2"/>
              </a:buClr>
              <a:buNone/>
            </a:pPr>
            <a:r>
              <a:rPr lang="en-US" sz="1800" dirty="0" smtClean="0">
                <a:solidFill>
                  <a:schemeClr val="tx1"/>
                </a:solidFill>
              </a:rPr>
              <a:t>Faruqui, Ahmad. “Time-variant pricing (TVP) in New York,” The REV agenda and residential time-variant pricing, NYU School of Law, March 31, </a:t>
            </a:r>
            <a:r>
              <a:rPr lang="en-US" sz="1800" dirty="0">
                <a:solidFill>
                  <a:schemeClr val="tx1"/>
                </a:solidFill>
              </a:rPr>
              <a:t>2015. </a:t>
            </a:r>
            <a:endParaRPr lang="en-US" sz="1400" u="sng" dirty="0">
              <a:solidFill>
                <a:schemeClr val="accent2"/>
              </a:solidFill>
            </a:endParaRPr>
          </a:p>
          <a:p>
            <a:pPr marL="274320" indent="0">
              <a:spcAft>
                <a:spcPts val="1200"/>
              </a:spcAft>
              <a:buClr>
                <a:schemeClr val="accent2"/>
              </a:buClr>
              <a:buNone/>
            </a:pPr>
            <a:r>
              <a:rPr lang="en-US" sz="1800" dirty="0">
                <a:solidFill>
                  <a:schemeClr val="tx1"/>
                </a:solidFill>
              </a:rPr>
              <a:t>Faruqui, Ahmad and Wade Davis. “Dynamic Pricing 2.0: The Grid-Integration of Renewables,” presented at the IEEE PES GM 2013 Meetings, Vancouver, Canada, July 23, 2013.</a:t>
            </a:r>
          </a:p>
          <a:p>
            <a:endParaRPr lang="en-US" dirty="0"/>
          </a:p>
        </p:txBody>
      </p:sp>
    </p:spTree>
    <p:extLst>
      <p:ext uri="{BB962C8B-B14F-4D97-AF65-F5344CB8AC3E}">
        <p14:creationId xmlns:p14="http://schemas.microsoft.com/office/powerpoint/2010/main" val="35121724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(concluded)</a:t>
            </a:r>
            <a:endParaRPr lang="en-US" dirty="0"/>
          </a:p>
        </p:txBody>
      </p:sp>
      <p:sp>
        <p:nvSpPr>
          <p:cNvPr id="3" name="Text Placeholder 2"/>
          <p:cNvSpPr>
            <a:spLocks noGrp="1"/>
          </p:cNvSpPr>
          <p:nvPr>
            <p:ph type="body" sz="quarter" idx="10"/>
          </p:nvPr>
        </p:nvSpPr>
        <p:spPr>
          <a:xfrm>
            <a:off x="711588" y="1318437"/>
            <a:ext cx="7654200" cy="4805916"/>
          </a:xfrm>
        </p:spPr>
        <p:txBody>
          <a:bodyPr/>
          <a:lstStyle/>
          <a:p>
            <a:pPr marL="274320" indent="0">
              <a:spcAft>
                <a:spcPts val="1200"/>
              </a:spcAft>
              <a:buClr>
                <a:schemeClr val="accent2"/>
              </a:buClr>
              <a:buNone/>
            </a:pPr>
            <a:r>
              <a:rPr lang="en-US" sz="1800" dirty="0">
                <a:solidFill>
                  <a:schemeClr val="tx1"/>
                </a:solidFill>
              </a:rPr>
              <a:t>Faruqui, Ahmad and Sanem Sergici, “Arcturus: International Evidence on Dynamic Pricing,” </a:t>
            </a:r>
            <a:r>
              <a:rPr lang="en-US" sz="1800" i="1" dirty="0">
                <a:solidFill>
                  <a:schemeClr val="tx1"/>
                </a:solidFill>
              </a:rPr>
              <a:t>The Electricity Journal</a:t>
            </a:r>
            <a:r>
              <a:rPr lang="en-US" sz="1800" dirty="0">
                <a:solidFill>
                  <a:schemeClr val="tx1"/>
                </a:solidFill>
              </a:rPr>
              <a:t>, August-September, 2013.</a:t>
            </a:r>
          </a:p>
          <a:p>
            <a:pPr marL="274320" indent="0">
              <a:spcAft>
                <a:spcPts val="1200"/>
              </a:spcAft>
              <a:buClr>
                <a:schemeClr val="accent2"/>
              </a:buClr>
              <a:buNone/>
            </a:pPr>
            <a:r>
              <a:rPr lang="en-US" sz="1800" dirty="0" smtClean="0">
                <a:solidFill>
                  <a:schemeClr val="tx1"/>
                </a:solidFill>
              </a:rPr>
              <a:t>Faruqui</a:t>
            </a:r>
            <a:r>
              <a:rPr lang="en-US" sz="1800" dirty="0">
                <a:solidFill>
                  <a:schemeClr val="tx1"/>
                </a:solidFill>
              </a:rPr>
              <a:t>, Ahmad, Ryan Hledik, and Neil Lessem. “Smart by Default,” </a:t>
            </a:r>
            <a:r>
              <a:rPr lang="en-US" sz="1800" i="1" dirty="0">
                <a:solidFill>
                  <a:schemeClr val="tx1"/>
                </a:solidFill>
              </a:rPr>
              <a:t>Public Utilities Fortnightly</a:t>
            </a:r>
            <a:r>
              <a:rPr lang="en-US" sz="1800" dirty="0">
                <a:solidFill>
                  <a:schemeClr val="tx1"/>
                </a:solidFill>
              </a:rPr>
              <a:t>, August, 2014</a:t>
            </a:r>
            <a:r>
              <a:rPr lang="en-US" sz="1800" dirty="0" smtClean="0">
                <a:solidFill>
                  <a:schemeClr val="tx1"/>
                </a:solidFill>
              </a:rPr>
              <a:t>. </a:t>
            </a:r>
          </a:p>
          <a:p>
            <a:pPr marL="274320" indent="0">
              <a:spcAft>
                <a:spcPts val="1200"/>
              </a:spcAft>
              <a:buClr>
                <a:schemeClr val="accent2"/>
              </a:buClr>
              <a:buNone/>
            </a:pPr>
            <a:r>
              <a:rPr lang="en-US" sz="1800" dirty="0" smtClean="0">
                <a:solidFill>
                  <a:schemeClr val="tx1"/>
                </a:solidFill>
              </a:rPr>
              <a:t>Hledik</a:t>
            </a:r>
            <a:r>
              <a:rPr lang="en-US" sz="1800" dirty="0">
                <a:solidFill>
                  <a:schemeClr val="tx1"/>
                </a:solidFill>
              </a:rPr>
              <a:t>, Ryan. “Rediscovering Residential Demand Charges,” </a:t>
            </a:r>
            <a:r>
              <a:rPr lang="en-US" sz="1800" i="1" dirty="0">
                <a:solidFill>
                  <a:schemeClr val="tx1"/>
                </a:solidFill>
              </a:rPr>
              <a:t>The Electricity Journal</a:t>
            </a:r>
            <a:r>
              <a:rPr lang="en-US" sz="1800" dirty="0">
                <a:solidFill>
                  <a:schemeClr val="tx1"/>
                </a:solidFill>
              </a:rPr>
              <a:t>, Volume 27, Issue 7, August–September 2014, Pages </a:t>
            </a:r>
            <a:r>
              <a:rPr lang="en-US" sz="1800" dirty="0" smtClean="0">
                <a:solidFill>
                  <a:schemeClr val="tx1"/>
                </a:solidFill>
              </a:rPr>
              <a:t>82–96.</a:t>
            </a:r>
          </a:p>
          <a:p>
            <a:pPr marL="274320" indent="0">
              <a:spcAft>
                <a:spcPts val="1200"/>
              </a:spcAft>
              <a:buClr>
                <a:schemeClr val="accent2"/>
              </a:buClr>
              <a:buNone/>
            </a:pPr>
            <a:r>
              <a:rPr lang="en-US" sz="1800" b="1" dirty="0" smtClean="0">
                <a:solidFill>
                  <a:schemeClr val="tx1"/>
                </a:solidFill>
              </a:rPr>
              <a:t>Hopkinson</a:t>
            </a:r>
            <a:r>
              <a:rPr lang="en-US" sz="1800" b="1" dirty="0">
                <a:solidFill>
                  <a:schemeClr val="tx1"/>
                </a:solidFill>
              </a:rPr>
              <a:t>, John</a:t>
            </a:r>
            <a:r>
              <a:rPr lang="en-US" sz="1800" b="1" i="1" dirty="0">
                <a:solidFill>
                  <a:schemeClr val="tx1"/>
                </a:solidFill>
              </a:rPr>
              <a:t>. The Cost of Electric Supply: Presidential Address to the Joint Engineering Society</a:t>
            </a:r>
            <a:r>
              <a:rPr lang="en-US" sz="1800" b="1" dirty="0">
                <a:solidFill>
                  <a:schemeClr val="tx1"/>
                </a:solidFill>
              </a:rPr>
              <a:t>. November 4, 1892. Appears in </a:t>
            </a:r>
            <a:r>
              <a:rPr lang="en-US" sz="1800" b="1" i="1" dirty="0">
                <a:solidFill>
                  <a:schemeClr val="tx1"/>
                </a:solidFill>
              </a:rPr>
              <a:t>Original Papers by the Late John Hopkinson, Volume 1, Technical Papers</a:t>
            </a:r>
            <a:r>
              <a:rPr lang="en-US" sz="1800" b="1" dirty="0">
                <a:solidFill>
                  <a:schemeClr val="tx1"/>
                </a:solidFill>
              </a:rPr>
              <a:t>, edited by B. Hopkinson, Cambridge University Press, </a:t>
            </a:r>
            <a:r>
              <a:rPr lang="en-US" sz="1800" b="1" dirty="0" smtClean="0">
                <a:solidFill>
                  <a:schemeClr val="tx1"/>
                </a:solidFill>
              </a:rPr>
              <a:t>1901.</a:t>
            </a:r>
          </a:p>
          <a:p>
            <a:pPr marL="274320" indent="0">
              <a:spcAft>
                <a:spcPts val="1200"/>
              </a:spcAft>
              <a:buClr>
                <a:schemeClr val="accent2"/>
              </a:buClr>
              <a:buNone/>
            </a:pPr>
            <a:r>
              <a:rPr lang="en-US" sz="1800" b="1" dirty="0" smtClean="0">
                <a:solidFill>
                  <a:schemeClr val="tx1"/>
                </a:solidFill>
              </a:rPr>
              <a:t>Houthakker</a:t>
            </a:r>
            <a:r>
              <a:rPr lang="en-US" sz="1800" b="1" dirty="0">
                <a:solidFill>
                  <a:schemeClr val="tx1"/>
                </a:solidFill>
              </a:rPr>
              <a:t>, Hendrik S. “Electricity Tariffs in Theory and Practice</a:t>
            </a:r>
            <a:r>
              <a:rPr lang="en-US" sz="1800" b="1" i="1" dirty="0">
                <a:solidFill>
                  <a:schemeClr val="tx1"/>
                </a:solidFill>
              </a:rPr>
              <a:t>.” Economic Journal</a:t>
            </a:r>
            <a:r>
              <a:rPr lang="en-US" sz="1800" b="1" dirty="0">
                <a:solidFill>
                  <a:schemeClr val="tx1"/>
                </a:solidFill>
              </a:rPr>
              <a:t>, 61/241(1951): 1-25. </a:t>
            </a:r>
            <a:endParaRPr lang="en-US" sz="1800" b="1" dirty="0" smtClean="0">
              <a:solidFill>
                <a:schemeClr val="tx1"/>
              </a:solidFill>
            </a:endParaRPr>
          </a:p>
          <a:p>
            <a:pPr marL="274320" lvl="1" indent="0">
              <a:spcAft>
                <a:spcPts val="1200"/>
              </a:spcAft>
              <a:buClr>
                <a:schemeClr val="accent2"/>
              </a:buClr>
              <a:buSzPct val="100000"/>
              <a:buNone/>
            </a:pPr>
            <a:r>
              <a:rPr lang="en-US" sz="1800" b="1" dirty="0"/>
              <a:t>Little, I.M.D.. </a:t>
            </a:r>
            <a:r>
              <a:rPr lang="en-US" sz="1800" b="1" i="1" dirty="0"/>
              <a:t>The Price of Fuel. </a:t>
            </a:r>
            <a:r>
              <a:rPr lang="en-US" sz="1800" b="1" dirty="0"/>
              <a:t>Clarendon Press: Oxford University Press, 1953.</a:t>
            </a:r>
          </a:p>
          <a:p>
            <a:pPr marL="274320" indent="0">
              <a:spcAft>
                <a:spcPts val="1200"/>
              </a:spcAft>
              <a:buClr>
                <a:schemeClr val="accent2"/>
              </a:buClr>
              <a:buNone/>
            </a:pPr>
            <a:endParaRPr lang="en-US" sz="1800" b="1" dirty="0" smtClean="0">
              <a:solidFill>
                <a:schemeClr val="tx1"/>
              </a:solidFill>
            </a:endParaRPr>
          </a:p>
          <a:p>
            <a:endParaRPr lang="en-US" dirty="0"/>
          </a:p>
        </p:txBody>
      </p:sp>
    </p:spTree>
    <p:extLst>
      <p:ext uri="{BB962C8B-B14F-4D97-AF65-F5344CB8AC3E}">
        <p14:creationId xmlns:p14="http://schemas.microsoft.com/office/powerpoint/2010/main" val="3697048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(continued)</a:t>
            </a:r>
            <a:endParaRPr lang="en-US" dirty="0"/>
          </a:p>
        </p:txBody>
      </p:sp>
      <p:sp>
        <p:nvSpPr>
          <p:cNvPr id="3" name="Text Placeholder 2"/>
          <p:cNvSpPr>
            <a:spLocks noGrp="1"/>
          </p:cNvSpPr>
          <p:nvPr>
            <p:ph type="body" sz="quarter" idx="10"/>
          </p:nvPr>
        </p:nvSpPr>
        <p:spPr/>
        <p:txBody>
          <a:bodyPr/>
          <a:lstStyle/>
          <a:p>
            <a:pPr marL="274320" lvl="1" indent="0">
              <a:spcAft>
                <a:spcPts val="1200"/>
              </a:spcAft>
              <a:buClr>
                <a:schemeClr val="accent2"/>
              </a:buClr>
              <a:buSzPct val="100000"/>
              <a:buNone/>
            </a:pPr>
            <a:r>
              <a:rPr lang="en-AU" sz="1800" b="1" dirty="0" smtClean="0"/>
              <a:t>Macdonald-Smith, Angela, “Electricity price reform essential, says United Energy chief Hugh Gleeson,” </a:t>
            </a:r>
            <a:r>
              <a:rPr lang="en-AU" sz="1800" b="1" i="1" dirty="0" smtClean="0"/>
              <a:t>Sydney Morning Herald</a:t>
            </a:r>
            <a:r>
              <a:rPr lang="en-AU" sz="1800" b="1" dirty="0" smtClean="0"/>
              <a:t>, September 19, 2014.</a:t>
            </a:r>
          </a:p>
          <a:p>
            <a:pPr marL="274320" lvl="1" indent="0">
              <a:spcAft>
                <a:spcPts val="1200"/>
              </a:spcAft>
              <a:buClr>
                <a:schemeClr val="accent2"/>
              </a:buClr>
              <a:buSzPct val="100000"/>
              <a:buNone/>
            </a:pPr>
            <a:r>
              <a:rPr lang="en-AU" sz="1800" b="1" dirty="0" smtClean="0"/>
              <a:t>Neufeld</a:t>
            </a:r>
            <a:r>
              <a:rPr lang="en-AU" sz="1800" b="1" dirty="0"/>
              <a:t>, John L. “Price Discrimination and the Adoption of the Electricity Demand Charge.” </a:t>
            </a:r>
            <a:r>
              <a:rPr lang="en-AU" sz="1800" b="1" i="1" dirty="0"/>
              <a:t>The Journal of Economic History</a:t>
            </a:r>
            <a:r>
              <a:rPr lang="en-AU" sz="1800" b="1" dirty="0"/>
              <a:t>, Volume 47, Issue 3, September 1987, pp. 693-709</a:t>
            </a:r>
            <a:r>
              <a:rPr lang="en-AU" sz="1800" b="1" dirty="0" smtClean="0"/>
              <a:t>.</a:t>
            </a:r>
          </a:p>
          <a:p>
            <a:pPr marL="274320" lvl="1" indent="0">
              <a:spcAft>
                <a:spcPts val="1200"/>
              </a:spcAft>
              <a:buClr>
                <a:schemeClr val="accent2"/>
              </a:buClr>
              <a:buSzPct val="100000"/>
              <a:buNone/>
            </a:pPr>
            <a:r>
              <a:rPr lang="en-AU" sz="1800" b="1" dirty="0" smtClean="0"/>
              <a:t>Simshauser, Paul. “Network tariffs: resolving rate instability and hidden subsidies,” Working Paper 45, AGL Applied Economic and Policy Research, October 16, 2014.</a:t>
            </a:r>
            <a:endParaRPr lang="en-US" sz="1800" b="1" dirty="0"/>
          </a:p>
          <a:p>
            <a:pPr marL="274320" lvl="1" indent="0">
              <a:spcAft>
                <a:spcPts val="1200"/>
              </a:spcAft>
              <a:buClr>
                <a:schemeClr val="accent2"/>
              </a:buClr>
              <a:buSzPct val="100000"/>
              <a:buNone/>
            </a:pPr>
            <a:r>
              <a:rPr lang="en-US" sz="1800" b="1" dirty="0" smtClean="0"/>
              <a:t>Schweppe</a:t>
            </a:r>
            <a:r>
              <a:rPr lang="en-US" sz="1800" b="1" dirty="0"/>
              <a:t>, Fred, Richard Tabors, and James Kirtley. </a:t>
            </a:r>
            <a:r>
              <a:rPr lang="en-US" sz="1800" b="1" i="1" dirty="0"/>
              <a:t>Homeostatic Control: The Utility/Customer Marketplace for Electric Power. </a:t>
            </a:r>
            <a:r>
              <a:rPr lang="en-US" sz="1800" b="1" dirty="0"/>
              <a:t>MIT Energy Laboratory Report. September </a:t>
            </a:r>
            <a:r>
              <a:rPr lang="en-US" sz="1800" b="1" dirty="0" smtClean="0"/>
              <a:t>1981.</a:t>
            </a:r>
          </a:p>
          <a:p>
            <a:pPr marL="274320" lvl="1" indent="0">
              <a:spcAft>
                <a:spcPts val="1200"/>
              </a:spcAft>
              <a:buClr>
                <a:schemeClr val="accent2"/>
              </a:buClr>
              <a:buSzPct val="100000"/>
              <a:buNone/>
            </a:pPr>
            <a:r>
              <a:rPr lang="en-US" sz="1800" b="1" dirty="0" smtClean="0"/>
              <a:t>Vickrey</a:t>
            </a:r>
            <a:r>
              <a:rPr lang="en-US" sz="1800" b="1" dirty="0"/>
              <a:t>, William. “Responsive Pricing of Public Utility Services</a:t>
            </a:r>
            <a:r>
              <a:rPr lang="en-US" sz="1800" b="1" i="1" dirty="0"/>
              <a:t>.”</a:t>
            </a:r>
            <a:r>
              <a:rPr lang="en-US" sz="1800" b="1" dirty="0"/>
              <a:t>  </a:t>
            </a:r>
            <a:r>
              <a:rPr lang="en-US" sz="1800" b="1" i="1" dirty="0"/>
              <a:t>The Bell Journal of Economics</a:t>
            </a:r>
            <a:r>
              <a:rPr lang="en-US" sz="1800" b="1" dirty="0"/>
              <a:t>, Spring </a:t>
            </a:r>
            <a:r>
              <a:rPr lang="en-US" sz="1800" b="1" dirty="0" smtClean="0"/>
              <a:t>1971.</a:t>
            </a:r>
          </a:p>
          <a:p>
            <a:pPr marL="274320" lvl="1" indent="0">
              <a:spcAft>
                <a:spcPts val="1200"/>
              </a:spcAft>
              <a:buClr>
                <a:schemeClr val="accent2"/>
              </a:buClr>
              <a:buSzPct val="100000"/>
              <a:buNone/>
            </a:pPr>
            <a:endParaRPr lang="en-US" sz="1800" b="1" dirty="0">
              <a:solidFill>
                <a:schemeClr val="tx1"/>
              </a:solidFill>
            </a:endParaRPr>
          </a:p>
          <a:p>
            <a:endParaRPr lang="en-US" dirty="0"/>
          </a:p>
        </p:txBody>
      </p:sp>
    </p:spTree>
    <p:extLst>
      <p:ext uri="{BB962C8B-B14F-4D97-AF65-F5344CB8AC3E}">
        <p14:creationId xmlns:p14="http://schemas.microsoft.com/office/powerpoint/2010/main" val="30412839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(concluded)</a:t>
            </a:r>
            <a:endParaRPr lang="en-US" dirty="0"/>
          </a:p>
        </p:txBody>
      </p:sp>
      <p:sp>
        <p:nvSpPr>
          <p:cNvPr id="3" name="Text Placeholder 2"/>
          <p:cNvSpPr>
            <a:spLocks noGrp="1"/>
          </p:cNvSpPr>
          <p:nvPr>
            <p:ph type="body" sz="quarter" idx="10"/>
          </p:nvPr>
        </p:nvSpPr>
        <p:spPr/>
        <p:txBody>
          <a:bodyPr/>
          <a:lstStyle/>
          <a:p>
            <a:pPr marL="274320" lvl="1" indent="0">
              <a:spcAft>
                <a:spcPts val="1200"/>
              </a:spcAft>
              <a:buClr>
                <a:schemeClr val="accent2"/>
              </a:buClr>
              <a:buSzPct val="100000"/>
              <a:buNone/>
            </a:pPr>
            <a:r>
              <a:rPr lang="en-US" sz="1800" b="1" dirty="0"/>
              <a:t>Wright, Arthur. “Some Principles Underlying the Profitable Sale of Electricity,” </a:t>
            </a:r>
            <a:r>
              <a:rPr lang="en-US" sz="1800" b="1" i="1" dirty="0">
                <a:solidFill>
                  <a:schemeClr val="tx1"/>
                </a:solidFill>
              </a:rPr>
              <a:t>Proceedings of the Institution of Electrical Engineers</a:t>
            </a:r>
            <a:r>
              <a:rPr lang="en-US" sz="1800" b="1" dirty="0">
                <a:solidFill>
                  <a:schemeClr val="tx1"/>
                </a:solidFill>
              </a:rPr>
              <a:t>, Volume 31, Number 155, 1902. </a:t>
            </a:r>
          </a:p>
          <a:p>
            <a:pPr marL="274320" lvl="1" indent="0">
              <a:spcAft>
                <a:spcPts val="1200"/>
              </a:spcAft>
              <a:buClr>
                <a:schemeClr val="accent2"/>
              </a:buClr>
              <a:buSzPct val="100000"/>
              <a:buNone/>
            </a:pPr>
            <a:r>
              <a:rPr lang="en-US" sz="1800" b="1" dirty="0"/>
              <a:t>Yakubovich, Valery, Mark Granovetter, and Patrick McGuire. “Electric Charges: The Social Construction of Rate Systems.</a:t>
            </a:r>
            <a:r>
              <a:rPr lang="en-US" sz="1800" b="1" i="1" dirty="0"/>
              <a:t>” Theory and Society</a:t>
            </a:r>
            <a:r>
              <a:rPr lang="en-US" sz="1800" b="1" dirty="0"/>
              <a:t> (2005) 34: 579-612.</a:t>
            </a:r>
          </a:p>
          <a:p>
            <a:endParaRPr lang="en-US" dirty="0"/>
          </a:p>
        </p:txBody>
      </p:sp>
    </p:spTree>
    <p:extLst>
      <p:ext uri="{BB962C8B-B14F-4D97-AF65-F5344CB8AC3E}">
        <p14:creationId xmlns:p14="http://schemas.microsoft.com/office/powerpoint/2010/main" val="33158506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 </a:t>
            </a:r>
            <a:endParaRPr lang="en-US" dirty="0"/>
          </a:p>
        </p:txBody>
      </p:sp>
      <p:sp>
        <p:nvSpPr>
          <p:cNvPr id="3" name="Text Placeholder 2"/>
          <p:cNvSpPr>
            <a:spLocks noGrp="1"/>
          </p:cNvSpPr>
          <p:nvPr>
            <p:ph type="body" sz="quarter" idx="10"/>
          </p:nvPr>
        </p:nvSpPr>
        <p:spPr/>
        <p:txBody>
          <a:bodyPr/>
          <a:lstStyle/>
          <a:p>
            <a:endParaRPr lang="en-US" dirty="0"/>
          </a:p>
        </p:txBody>
      </p:sp>
    </p:spTree>
    <p:extLst>
      <p:ext uri="{BB962C8B-B14F-4D97-AF65-F5344CB8AC3E}">
        <p14:creationId xmlns:p14="http://schemas.microsoft.com/office/powerpoint/2010/main" val="10858009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theory of tariffs (continued)</a:t>
            </a:r>
            <a:endParaRPr lang="en-US" dirty="0"/>
          </a:p>
        </p:txBody>
      </p:sp>
      <p:sp>
        <p:nvSpPr>
          <p:cNvPr id="3" name="Text Placeholder 2"/>
          <p:cNvSpPr>
            <a:spLocks noGrp="1"/>
          </p:cNvSpPr>
          <p:nvPr>
            <p:ph type="body" sz="quarter" idx="10"/>
          </p:nvPr>
        </p:nvSpPr>
        <p:spPr/>
        <p:txBody>
          <a:bodyPr/>
          <a:lstStyle/>
          <a:p>
            <a:pPr>
              <a:spcAft>
                <a:spcPts val="1200"/>
              </a:spcAft>
            </a:pPr>
            <a:r>
              <a:rPr lang="en-US" dirty="0"/>
              <a:t>The Hopkinson tariff contains an explicit demand </a:t>
            </a:r>
            <a:r>
              <a:rPr lang="en-US" dirty="0" smtClean="0"/>
              <a:t>charge</a:t>
            </a:r>
          </a:p>
          <a:p>
            <a:pPr lvl="1"/>
            <a:r>
              <a:rPr lang="en-US" dirty="0" smtClean="0"/>
              <a:t>E.g., </a:t>
            </a:r>
            <a:r>
              <a:rPr lang="en-US" dirty="0"/>
              <a:t>demand charge = $2.50 per month per kW of maximum demand in the month, plus an energy charge of 5 cents per kWh per </a:t>
            </a:r>
            <a:r>
              <a:rPr lang="en-US" dirty="0" smtClean="0"/>
              <a:t>month </a:t>
            </a:r>
          </a:p>
          <a:p>
            <a:endParaRPr lang="en-US" dirty="0" smtClean="0"/>
          </a:p>
          <a:p>
            <a:pPr>
              <a:spcAft>
                <a:spcPts val="1200"/>
              </a:spcAft>
            </a:pPr>
            <a:r>
              <a:rPr lang="en-US" dirty="0" smtClean="0"/>
              <a:t>It </a:t>
            </a:r>
            <a:r>
              <a:rPr lang="en-US" dirty="0"/>
              <a:t>was followed </a:t>
            </a:r>
            <a:r>
              <a:rPr lang="en-US" dirty="0" smtClean="0"/>
              <a:t>by the Arthur Wright tariff, which </a:t>
            </a:r>
            <a:r>
              <a:rPr lang="en-US" dirty="0"/>
              <a:t>achieves the same objectives without requiring the measurement of </a:t>
            </a:r>
            <a:r>
              <a:rPr lang="en-US" dirty="0" smtClean="0"/>
              <a:t>demand</a:t>
            </a:r>
          </a:p>
          <a:p>
            <a:pPr lvl="1"/>
            <a:r>
              <a:rPr lang="en-US" dirty="0" smtClean="0"/>
              <a:t>The Wright tariff uses </a:t>
            </a:r>
            <a:r>
              <a:rPr lang="en-US" dirty="0"/>
              <a:t>a declining block rate structure where the charge for energy might be 10 cents per kWh for the first 50 hours of use and 5 cents for the next 50 hours of use and so </a:t>
            </a:r>
            <a:r>
              <a:rPr lang="en-US" dirty="0" smtClean="0"/>
              <a:t>on </a:t>
            </a:r>
          </a:p>
          <a:p>
            <a:endParaRPr lang="en-US" dirty="0"/>
          </a:p>
          <a:p>
            <a:endParaRPr lang="en-AU" dirty="0"/>
          </a:p>
          <a:p>
            <a:endParaRPr lang="en-AU" dirty="0" smtClean="0"/>
          </a:p>
          <a:p>
            <a:endParaRPr lang="en-US" dirty="0"/>
          </a:p>
        </p:txBody>
      </p:sp>
    </p:spTree>
    <p:extLst>
      <p:ext uri="{BB962C8B-B14F-4D97-AF65-F5344CB8AC3E}">
        <p14:creationId xmlns:p14="http://schemas.microsoft.com/office/powerpoint/2010/main" val="42855222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theory of tariffs (concluded)</a:t>
            </a:r>
            <a:endParaRPr lang="en-US" dirty="0"/>
          </a:p>
        </p:txBody>
      </p:sp>
      <p:sp>
        <p:nvSpPr>
          <p:cNvPr id="3" name="Text Placeholder 2"/>
          <p:cNvSpPr>
            <a:spLocks noGrp="1"/>
          </p:cNvSpPr>
          <p:nvPr>
            <p:ph type="body" sz="quarter" idx="10"/>
          </p:nvPr>
        </p:nvSpPr>
        <p:spPr/>
        <p:txBody>
          <a:bodyPr/>
          <a:lstStyle/>
          <a:p>
            <a:pPr>
              <a:spcAft>
                <a:spcPts val="1200"/>
              </a:spcAft>
            </a:pPr>
            <a:r>
              <a:rPr lang="en-AU" dirty="0"/>
              <a:t>As Crew and Kleindorfer (1979) put it in their well-known text on public utility </a:t>
            </a:r>
            <a:r>
              <a:rPr lang="en-AU" dirty="0" smtClean="0"/>
              <a:t>economics</a:t>
            </a:r>
            <a:endParaRPr lang="en-AU" dirty="0"/>
          </a:p>
          <a:p>
            <a:pPr lvl="1">
              <a:spcAft>
                <a:spcPts val="600"/>
              </a:spcAft>
            </a:pPr>
            <a:r>
              <a:rPr lang="en-AU" dirty="0"/>
              <a:t>Maximum-demand tariffs, which were to become so popular in the industry over the years were </a:t>
            </a:r>
            <a:r>
              <a:rPr lang="en-AU" dirty="0" smtClean="0"/>
              <a:t>born </a:t>
            </a:r>
          </a:p>
          <a:p>
            <a:pPr lvl="1"/>
            <a:r>
              <a:rPr lang="en-AU" dirty="0" smtClean="0"/>
              <a:t>Their </a:t>
            </a:r>
            <a:r>
              <a:rPr lang="en-AU" dirty="0"/>
              <a:t>original intent was apparently to come to terms with the peak-load problem to the extent that they aimed to improve utilization or load </a:t>
            </a:r>
            <a:r>
              <a:rPr lang="en-AU" dirty="0" smtClean="0"/>
              <a:t>factor</a:t>
            </a:r>
            <a:endParaRPr lang="en-AU" dirty="0"/>
          </a:p>
          <a:p>
            <a:endParaRPr lang="en-AU" dirty="0"/>
          </a:p>
          <a:p>
            <a:r>
              <a:rPr lang="en-US" dirty="0" smtClean="0"/>
              <a:t>A Midwestern state is </a:t>
            </a:r>
            <a:r>
              <a:rPr lang="en-US" dirty="0"/>
              <a:t>considering a law which would mandate demand charges for all residential customers</a:t>
            </a:r>
          </a:p>
          <a:p>
            <a:endParaRPr lang="en-US" dirty="0"/>
          </a:p>
        </p:txBody>
      </p:sp>
    </p:spTree>
    <p:extLst>
      <p:ext uri="{BB962C8B-B14F-4D97-AF65-F5344CB8AC3E}">
        <p14:creationId xmlns:p14="http://schemas.microsoft.com/office/powerpoint/2010/main" val="12591470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100" dirty="0" smtClean="0">
                <a:solidFill>
                  <a:schemeClr val="tx2"/>
                </a:solidFill>
              </a:rPr>
              <a:t>Back to the Future </a:t>
            </a:r>
            <a:endParaRPr lang="en-US" sz="3100" dirty="0">
              <a:solidFill>
                <a:schemeClr val="tx2"/>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2587223169"/>
              </p:ext>
            </p:extLst>
          </p:nvPr>
        </p:nvGraphicFramePr>
        <p:xfrm>
          <a:off x="190500" y="1565366"/>
          <a:ext cx="8763000" cy="4511040"/>
        </p:xfrm>
        <a:graphic>
          <a:graphicData uri="http://schemas.openxmlformats.org/drawingml/2006/table">
            <a:tbl>
              <a:tblPr firstRow="1" bandRow="1">
                <a:tableStyleId>{5940675A-B579-460E-94D1-54222C63F5DA}</a:tableStyleId>
              </a:tblPr>
              <a:tblGrid>
                <a:gridCol w="609600"/>
                <a:gridCol w="1143000"/>
                <a:gridCol w="7010400"/>
              </a:tblGrid>
              <a:tr h="381000">
                <a:tc>
                  <a:txBody>
                    <a:bodyPr/>
                    <a:lstStyle/>
                    <a:p>
                      <a:r>
                        <a:rPr lang="en-US" sz="1400" b="1" dirty="0" smtClean="0"/>
                        <a:t>Year</a:t>
                      </a:r>
                      <a:endParaRPr lang="en-US" sz="1400" b="1" dirty="0"/>
                    </a:p>
                  </a:txBody>
                  <a:tcPr/>
                </a:tc>
                <a:tc>
                  <a:txBody>
                    <a:bodyPr/>
                    <a:lstStyle/>
                    <a:p>
                      <a:r>
                        <a:rPr lang="en-US" sz="1400" b="1" dirty="0" smtClean="0"/>
                        <a:t>Author</a:t>
                      </a:r>
                      <a:endParaRPr lang="en-US" sz="1400" b="1" dirty="0"/>
                    </a:p>
                  </a:txBody>
                  <a:tcPr/>
                </a:tc>
                <a:tc>
                  <a:txBody>
                    <a:bodyPr/>
                    <a:lstStyle/>
                    <a:p>
                      <a:r>
                        <a:rPr lang="en-US" sz="1400" b="1" dirty="0" smtClean="0"/>
                        <a:t>Contribution</a:t>
                      </a:r>
                      <a:endParaRPr lang="en-US" sz="1400" b="1" dirty="0"/>
                    </a:p>
                  </a:txBody>
                  <a:tcPr/>
                </a:tc>
              </a:tr>
              <a:tr h="609600">
                <a:tc>
                  <a:txBody>
                    <a:bodyPr/>
                    <a:lstStyle/>
                    <a:p>
                      <a:r>
                        <a:rPr lang="en-US" sz="1400" dirty="0" smtClean="0"/>
                        <a:t>1882</a:t>
                      </a:r>
                      <a:endParaRPr lang="en-US" sz="1400" dirty="0"/>
                    </a:p>
                  </a:txBody>
                  <a:tcPr/>
                </a:tc>
                <a:tc>
                  <a:txBody>
                    <a:bodyPr/>
                    <a:lstStyle/>
                    <a:p>
                      <a:r>
                        <a:rPr lang="en-US" sz="1400" dirty="0" smtClean="0"/>
                        <a:t>Thomas Edison</a:t>
                      </a:r>
                      <a:endParaRPr lang="en-US" sz="1400" dirty="0"/>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kern="1200" dirty="0" smtClean="0">
                          <a:solidFill>
                            <a:schemeClr val="tx1"/>
                          </a:solidFill>
                          <a:effectLst/>
                          <a:latin typeface="+mn-lt"/>
                          <a:ea typeface="+mn-ea"/>
                          <a:cs typeface="+mn-cs"/>
                        </a:rPr>
                        <a:t>Electric light was priced to match the competitive price from gas light and not based on the cost of generating electricity</a:t>
                      </a:r>
                    </a:p>
                    <a:p>
                      <a:pPr marL="285750" indent="-285750">
                        <a:buFont typeface="Arial" pitchFamily="34" charset="0"/>
                        <a:buChar char="•"/>
                      </a:pPr>
                      <a:endParaRPr lang="en-US" sz="1400" dirty="0"/>
                    </a:p>
                  </a:txBody>
                  <a:tcPr/>
                </a:tc>
              </a:tr>
              <a:tr h="594360">
                <a:tc>
                  <a:txBody>
                    <a:bodyPr/>
                    <a:lstStyle/>
                    <a:p>
                      <a:r>
                        <a:rPr lang="en-US" sz="1400" dirty="0" smtClean="0"/>
                        <a:t>1892</a:t>
                      </a:r>
                      <a:endParaRPr lang="en-US" sz="1400" dirty="0"/>
                    </a:p>
                  </a:txBody>
                  <a:tcPr/>
                </a:tc>
                <a:tc>
                  <a:txBody>
                    <a:bodyPr/>
                    <a:lstStyle/>
                    <a:p>
                      <a:r>
                        <a:rPr lang="en-US" sz="1400" dirty="0" smtClean="0"/>
                        <a:t>John Hopkinson</a:t>
                      </a:r>
                      <a:endParaRPr lang="en-US" sz="1400" dirty="0"/>
                    </a:p>
                  </a:txBody>
                  <a:tcPr/>
                </a:tc>
                <a:tc>
                  <a:txBody>
                    <a:bodyPr/>
                    <a:lstStyle/>
                    <a:p>
                      <a:pPr marL="285750" indent="-285750" algn="l">
                        <a:buFont typeface="Arial" pitchFamily="34" charset="0"/>
                        <a:buChar char="•"/>
                      </a:pPr>
                      <a:r>
                        <a:rPr lang="en-US" sz="1400" kern="1200" baseline="0" dirty="0" smtClean="0">
                          <a:solidFill>
                            <a:schemeClr val="tx1"/>
                          </a:solidFill>
                          <a:effectLst/>
                          <a:latin typeface="+mn-lt"/>
                          <a:ea typeface="+mn-ea"/>
                          <a:cs typeface="+mn-cs"/>
                        </a:rPr>
                        <a:t>Suggested a two–part tariff with the first part based on usage and the second part based on connected kW demand</a:t>
                      </a:r>
                      <a:endParaRPr lang="en-US" sz="1400" dirty="0"/>
                    </a:p>
                  </a:txBody>
                  <a:tcPr/>
                </a:tc>
              </a:tr>
              <a:tr h="408934">
                <a:tc>
                  <a:txBody>
                    <a:bodyPr/>
                    <a:lstStyle/>
                    <a:p>
                      <a:r>
                        <a:rPr lang="en-US" sz="1400" dirty="0" smtClean="0"/>
                        <a:t>1894</a:t>
                      </a:r>
                      <a:endParaRPr lang="en-US" sz="1400" dirty="0"/>
                    </a:p>
                  </a:txBody>
                  <a:tcPr/>
                </a:tc>
                <a:tc>
                  <a:txBody>
                    <a:bodyPr/>
                    <a:lstStyle/>
                    <a:p>
                      <a:r>
                        <a:rPr lang="en-US" sz="1400" dirty="0" smtClean="0"/>
                        <a:t>Arthur</a:t>
                      </a:r>
                      <a:r>
                        <a:rPr lang="en-US" sz="1400" baseline="0" dirty="0" smtClean="0"/>
                        <a:t> Wright</a:t>
                      </a:r>
                      <a:endParaRPr lang="en-US" sz="1400" dirty="0"/>
                    </a:p>
                  </a:txBody>
                  <a:tcPr/>
                </a:tc>
                <a:tc>
                  <a:txBody>
                    <a:bodyPr/>
                    <a:lstStyle/>
                    <a:p>
                      <a:pPr marL="285750" indent="-285750">
                        <a:buFont typeface="Arial" pitchFamily="34" charset="0"/>
                        <a:buChar char="•"/>
                      </a:pPr>
                      <a:r>
                        <a:rPr lang="en-US" sz="1400" kern="1200" dirty="0" smtClean="0">
                          <a:solidFill>
                            <a:schemeClr val="tx1"/>
                          </a:solidFill>
                          <a:effectLst/>
                          <a:latin typeface="+mn-lt"/>
                          <a:ea typeface="+mn-ea"/>
                          <a:cs typeface="+mn-cs"/>
                        </a:rPr>
                        <a:t>Modified Hopkinson’s proposal so that the second part would be based on actual maximum demand</a:t>
                      </a:r>
                      <a:endParaRPr lang="en-US" sz="1400" dirty="0"/>
                    </a:p>
                  </a:txBody>
                  <a:tcPr/>
                </a:tc>
              </a:tr>
              <a:tr h="408934">
                <a:tc>
                  <a:txBody>
                    <a:bodyPr/>
                    <a:lstStyle/>
                    <a:p>
                      <a:r>
                        <a:rPr lang="en-US" sz="1400" dirty="0" smtClean="0"/>
                        <a:t>1897</a:t>
                      </a:r>
                      <a:endParaRPr lang="en-US" sz="1400" dirty="0"/>
                    </a:p>
                  </a:txBody>
                  <a:tcPr/>
                </a:tc>
                <a:tc>
                  <a:txBody>
                    <a:bodyPr/>
                    <a:lstStyle/>
                    <a:p>
                      <a:r>
                        <a:rPr lang="en-US" sz="1400" dirty="0" smtClean="0"/>
                        <a:t>Williams S.</a:t>
                      </a:r>
                      <a:r>
                        <a:rPr lang="en-US" sz="1400" baseline="0" dirty="0" smtClean="0"/>
                        <a:t> Barstow</a:t>
                      </a:r>
                      <a:endParaRPr lang="en-US" sz="1400" dirty="0"/>
                    </a:p>
                  </a:txBody>
                  <a:tcPr/>
                </a:tc>
                <a:tc>
                  <a:txBody>
                    <a:bodyPr/>
                    <a:lstStyle/>
                    <a:p>
                      <a:pPr marL="285750" indent="-285750">
                        <a:buFont typeface="Arial" pitchFamily="34" charset="0"/>
                        <a:buChar char="•"/>
                      </a:pPr>
                      <a:r>
                        <a:rPr lang="en-US" sz="1400" dirty="0" smtClean="0"/>
                        <a:t>Proposed</a:t>
                      </a:r>
                      <a:r>
                        <a:rPr lang="en-US" sz="1400" baseline="0" dirty="0" smtClean="0"/>
                        <a:t> </a:t>
                      </a:r>
                      <a:r>
                        <a:rPr lang="en-US" sz="1400" dirty="0" smtClean="0"/>
                        <a:t>time-of-day pricing</a:t>
                      </a:r>
                      <a:r>
                        <a:rPr lang="en-US" sz="1400" baseline="0" dirty="0" smtClean="0"/>
                        <a:t> at </a:t>
                      </a:r>
                      <a:r>
                        <a:rPr lang="en-US" sz="1400" dirty="0" smtClean="0"/>
                        <a:t>the 1898 meeting of the AEIC,</a:t>
                      </a:r>
                      <a:r>
                        <a:rPr lang="en-US" sz="1400" baseline="0" dirty="0" smtClean="0"/>
                        <a:t> where his ideas were rejected in favor of the Wright system</a:t>
                      </a:r>
                      <a:endParaRPr lang="en-US" sz="1400" dirty="0"/>
                    </a:p>
                  </a:txBody>
                  <a:tcPr/>
                </a:tc>
              </a:tr>
              <a:tr h="480021">
                <a:tc>
                  <a:txBody>
                    <a:bodyPr/>
                    <a:lstStyle/>
                    <a:p>
                      <a:r>
                        <a:rPr lang="en-US" sz="1400" dirty="0" smtClean="0"/>
                        <a:t>1946</a:t>
                      </a:r>
                      <a:endParaRPr lang="en-US" sz="1400" dirty="0"/>
                    </a:p>
                  </a:txBody>
                  <a:tcPr/>
                </a:tc>
                <a:tc>
                  <a:txBody>
                    <a:bodyPr/>
                    <a:lstStyle/>
                    <a:p>
                      <a:r>
                        <a:rPr lang="en-US" sz="1400" dirty="0" smtClean="0"/>
                        <a:t>Ronald</a:t>
                      </a:r>
                      <a:r>
                        <a:rPr lang="en-US" sz="1400" baseline="0" dirty="0" smtClean="0"/>
                        <a:t> </a:t>
                      </a:r>
                      <a:r>
                        <a:rPr lang="en-US" sz="1400" dirty="0" smtClean="0"/>
                        <a:t>Coase</a:t>
                      </a:r>
                      <a:endParaRPr lang="en-US" sz="1400" dirty="0"/>
                    </a:p>
                  </a:txBody>
                  <a:tcPr/>
                </a:tc>
                <a:tc>
                  <a:txBody>
                    <a:bodyPr/>
                    <a:lstStyle/>
                    <a:p>
                      <a:pPr marL="285750" indent="-285750">
                        <a:buFont typeface="Arial" pitchFamily="34" charset="0"/>
                        <a:buChar char="•"/>
                      </a:pPr>
                      <a:r>
                        <a:rPr lang="en-US" sz="1400" kern="1200" dirty="0" smtClean="0">
                          <a:solidFill>
                            <a:schemeClr val="tx1"/>
                          </a:solidFill>
                          <a:effectLst/>
                          <a:latin typeface="+mn-lt"/>
                          <a:ea typeface="+mn-ea"/>
                          <a:cs typeface="+mn-cs"/>
                        </a:rPr>
                        <a:t>Proposed a two-part tariff, where the first part was designed to recover fixed costs and the second part was designed to recover fuel and other costs that vary with the amount of kWh sold</a:t>
                      </a:r>
                      <a:endParaRPr lang="en-US" sz="1400" kern="1200" dirty="0">
                        <a:solidFill>
                          <a:schemeClr val="tx1"/>
                        </a:solidFill>
                        <a:effectLst/>
                        <a:latin typeface="+mn-lt"/>
                        <a:ea typeface="+mn-ea"/>
                        <a:cs typeface="+mn-cs"/>
                      </a:endParaRPr>
                    </a:p>
                  </a:txBody>
                  <a:tcPr/>
                </a:tc>
              </a:tr>
              <a:tr h="469894">
                <a:tc>
                  <a:txBody>
                    <a:bodyPr/>
                    <a:lstStyle/>
                    <a:p>
                      <a:r>
                        <a:rPr lang="en-US" sz="1400" dirty="0" smtClean="0"/>
                        <a:t>1951</a:t>
                      </a:r>
                      <a:endParaRPr lang="en-US" sz="1400" dirty="0"/>
                    </a:p>
                  </a:txBody>
                  <a:tcPr/>
                </a:tc>
                <a:tc>
                  <a:txBody>
                    <a:bodyPr/>
                    <a:lstStyle/>
                    <a:p>
                      <a:r>
                        <a:rPr lang="en-US" sz="1400" dirty="0" smtClean="0"/>
                        <a:t>Hendrik</a:t>
                      </a:r>
                      <a:r>
                        <a:rPr lang="en-US" sz="1400" baseline="0" dirty="0" smtClean="0"/>
                        <a:t> S. </a:t>
                      </a:r>
                      <a:r>
                        <a:rPr lang="en-US" sz="1400" dirty="0" smtClean="0"/>
                        <a:t>Houthakker</a:t>
                      </a:r>
                      <a:endParaRPr lang="en-US" sz="1400" dirty="0"/>
                    </a:p>
                  </a:txBody>
                  <a:tcPr/>
                </a:tc>
                <a:tc>
                  <a:txBody>
                    <a:bodyPr/>
                    <a:lstStyle/>
                    <a:p>
                      <a:pPr marL="285750" indent="-285750">
                        <a:buFont typeface="Arial" pitchFamily="34" charset="0"/>
                        <a:buChar char="•"/>
                      </a:pPr>
                      <a:r>
                        <a:rPr lang="en-US" sz="1400" kern="1200" dirty="0" smtClean="0">
                          <a:solidFill>
                            <a:schemeClr val="tx1"/>
                          </a:solidFill>
                          <a:effectLst/>
                          <a:latin typeface="+mn-lt"/>
                          <a:ea typeface="+mn-ea"/>
                          <a:cs typeface="+mn-cs"/>
                        </a:rPr>
                        <a:t>Argued that implementing a two-period TOU rate is</a:t>
                      </a:r>
                      <a:r>
                        <a:rPr lang="en-US" sz="1400" kern="1200" baseline="0" dirty="0" smtClean="0">
                          <a:solidFill>
                            <a:schemeClr val="tx1"/>
                          </a:solidFill>
                          <a:effectLst/>
                          <a:latin typeface="+mn-lt"/>
                          <a:ea typeface="+mn-ea"/>
                          <a:cs typeface="+mn-cs"/>
                        </a:rPr>
                        <a:t> better than</a:t>
                      </a:r>
                      <a:r>
                        <a:rPr lang="en-US" sz="1400" kern="1200" dirty="0" smtClean="0">
                          <a:solidFill>
                            <a:schemeClr val="tx1"/>
                          </a:solidFill>
                          <a:effectLst/>
                          <a:latin typeface="+mn-lt"/>
                          <a:ea typeface="+mn-ea"/>
                          <a:cs typeface="+mn-cs"/>
                        </a:rPr>
                        <a:t> a maximum demand tariff because the latter ignores the</a:t>
                      </a:r>
                      <a:r>
                        <a:rPr lang="en-US" sz="1400" kern="1200" baseline="0" dirty="0" smtClean="0">
                          <a:solidFill>
                            <a:schemeClr val="tx1"/>
                          </a:solidFill>
                          <a:effectLst/>
                          <a:latin typeface="+mn-lt"/>
                          <a:ea typeface="+mn-ea"/>
                          <a:cs typeface="+mn-cs"/>
                        </a:rPr>
                        <a:t> </a:t>
                      </a:r>
                      <a:r>
                        <a:rPr lang="en-US" sz="1400" kern="1200" dirty="0" smtClean="0">
                          <a:solidFill>
                            <a:schemeClr val="tx1"/>
                          </a:solidFill>
                          <a:effectLst/>
                          <a:latin typeface="+mn-lt"/>
                          <a:ea typeface="+mn-ea"/>
                          <a:cs typeface="+mn-cs"/>
                        </a:rPr>
                        <a:t>demand that is coincident with system peak</a:t>
                      </a:r>
                      <a:endParaRPr lang="en-US" sz="1400" dirty="0"/>
                    </a:p>
                  </a:txBody>
                  <a:tcPr/>
                </a:tc>
              </a:tr>
              <a:tr h="436868">
                <a:tc>
                  <a:txBody>
                    <a:bodyPr/>
                    <a:lstStyle/>
                    <a:p>
                      <a:r>
                        <a:rPr lang="en-US" sz="1400" dirty="0" smtClean="0"/>
                        <a:t>1961</a:t>
                      </a:r>
                      <a:endParaRPr lang="en-US" sz="1400" dirty="0"/>
                    </a:p>
                  </a:txBody>
                  <a:tcPr/>
                </a:tc>
                <a:tc>
                  <a:txBody>
                    <a:bodyPr/>
                    <a:lstStyle/>
                    <a:p>
                      <a:r>
                        <a:rPr lang="en-US" sz="1400" dirty="0" smtClean="0"/>
                        <a:t>James</a:t>
                      </a:r>
                      <a:r>
                        <a:rPr lang="en-US" sz="1400" baseline="0" dirty="0" smtClean="0"/>
                        <a:t> C. </a:t>
                      </a:r>
                      <a:r>
                        <a:rPr lang="en-US" sz="1400" dirty="0" smtClean="0"/>
                        <a:t>Bonbright</a:t>
                      </a:r>
                      <a:endParaRPr lang="en-US" sz="1400" dirty="0"/>
                    </a:p>
                  </a:txBody>
                  <a:tcPr/>
                </a:tc>
                <a:tc>
                  <a:txBody>
                    <a:bodyPr/>
                    <a:lstStyle/>
                    <a:p>
                      <a:pPr marL="285750" indent="-285750">
                        <a:buFont typeface="Arial" pitchFamily="34" charset="0"/>
                        <a:buChar char="•"/>
                      </a:pPr>
                      <a:r>
                        <a:rPr lang="en-US" sz="1400" baseline="0" dirty="0" smtClean="0"/>
                        <a:t>Laid out his famous Ten</a:t>
                      </a:r>
                      <a:r>
                        <a:rPr lang="en-US" sz="1400" dirty="0" smtClean="0"/>
                        <a:t> Principles o</a:t>
                      </a:r>
                      <a:r>
                        <a:rPr lang="en-US" sz="1400" baseline="0" dirty="0" smtClean="0"/>
                        <a:t>f Public Utility Rates</a:t>
                      </a:r>
                      <a:endParaRPr lang="en-US" sz="1400" dirty="0"/>
                    </a:p>
                  </a:txBody>
                  <a:tcPr/>
                </a:tc>
              </a:tr>
            </a:tbl>
          </a:graphicData>
        </a:graphic>
      </p:graphicFrame>
    </p:spTree>
    <p:extLst>
      <p:ext uri="{BB962C8B-B14F-4D97-AF65-F5344CB8AC3E}">
        <p14:creationId xmlns:p14="http://schemas.microsoft.com/office/powerpoint/2010/main" val="42665263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700" dirty="0" smtClean="0"/>
              <a:t>Existing </a:t>
            </a:r>
            <a:r>
              <a:rPr lang="en-US" sz="2700" dirty="0" smtClean="0"/>
              <a:t>tariffs </a:t>
            </a:r>
            <a:r>
              <a:rPr lang="en-US" sz="2700" dirty="0" smtClean="0"/>
              <a:t>do not reflect the cost structure </a:t>
            </a:r>
            <a:endParaRPr lang="en-US" sz="2700" dirty="0"/>
          </a:p>
        </p:txBody>
      </p:sp>
      <p:sp>
        <p:nvSpPr>
          <p:cNvPr id="3" name="Text Placeholder 2"/>
          <p:cNvSpPr>
            <a:spLocks noGrp="1"/>
          </p:cNvSpPr>
          <p:nvPr>
            <p:ph type="body" sz="quarter" idx="10"/>
          </p:nvPr>
        </p:nvSpPr>
        <p:spPr>
          <a:xfrm>
            <a:off x="723463" y="1318437"/>
            <a:ext cx="7708018" cy="4291115"/>
          </a:xfrm>
        </p:spPr>
        <p:txBody>
          <a:bodyPr/>
          <a:lstStyle/>
          <a:p>
            <a:pPr marL="122238" lvl="1" indent="0">
              <a:spcBef>
                <a:spcPts val="600"/>
              </a:spcBef>
              <a:spcAft>
                <a:spcPts val="600"/>
              </a:spcAft>
              <a:buNone/>
            </a:pPr>
            <a:r>
              <a:rPr lang="en-US" sz="2200" b="1" dirty="0" smtClean="0"/>
              <a:t>Existing </a:t>
            </a:r>
            <a:r>
              <a:rPr lang="en-US" sz="2200" b="1" dirty="0"/>
              <a:t>tariffs are typically two-part </a:t>
            </a:r>
            <a:r>
              <a:rPr lang="en-US" sz="2200" b="1" dirty="0" smtClean="0"/>
              <a:t>designs</a:t>
            </a:r>
          </a:p>
          <a:p>
            <a:pPr marL="688975" lvl="1" indent="-225425">
              <a:spcBef>
                <a:spcPts val="600"/>
              </a:spcBef>
              <a:spcAft>
                <a:spcPts val="600"/>
              </a:spcAft>
            </a:pPr>
            <a:r>
              <a:rPr lang="en-US" dirty="0" smtClean="0"/>
              <a:t>The </a:t>
            </a:r>
            <a:r>
              <a:rPr lang="en-US" dirty="0"/>
              <a:t>first part is a </a:t>
            </a:r>
            <a:r>
              <a:rPr lang="en-US" dirty="0" smtClean="0"/>
              <a:t>fixed service charge ($/month)</a:t>
            </a:r>
            <a:endParaRPr lang="en-US" dirty="0"/>
          </a:p>
          <a:p>
            <a:pPr marL="688975" lvl="1" indent="-225425">
              <a:spcBef>
                <a:spcPts val="600"/>
              </a:spcBef>
              <a:spcAft>
                <a:spcPts val="1200"/>
              </a:spcAft>
            </a:pPr>
            <a:r>
              <a:rPr lang="en-US" dirty="0" smtClean="0"/>
              <a:t>The </a:t>
            </a:r>
            <a:r>
              <a:rPr lang="en-US" dirty="0"/>
              <a:t>second part </a:t>
            </a:r>
            <a:r>
              <a:rPr lang="en-US" dirty="0" smtClean="0"/>
              <a:t>is </a:t>
            </a:r>
            <a:r>
              <a:rPr lang="en-US" dirty="0"/>
              <a:t>a non-time varying </a:t>
            </a:r>
            <a:r>
              <a:rPr lang="en-US" dirty="0" smtClean="0"/>
              <a:t>energy charge (cents/kWh)</a:t>
            </a:r>
            <a:endParaRPr lang="en-US" dirty="0"/>
          </a:p>
          <a:p>
            <a:pPr marL="122238" lvl="1" indent="0">
              <a:spcBef>
                <a:spcPts val="600"/>
              </a:spcBef>
              <a:spcAft>
                <a:spcPts val="2400"/>
              </a:spcAft>
              <a:buNone/>
            </a:pPr>
            <a:r>
              <a:rPr lang="en-US" sz="2200" b="1" dirty="0" smtClean="0"/>
              <a:t>This is true for network companies that only provide transmission and distribution services; it is also true for network companies that also provide regulated supply and for vertically integrated companies that provide supply, transmission and distribution services </a:t>
            </a:r>
          </a:p>
          <a:p>
            <a:pPr marL="122238" lvl="1" indent="0">
              <a:spcBef>
                <a:spcPts val="600"/>
              </a:spcBef>
              <a:spcAft>
                <a:spcPts val="2400"/>
              </a:spcAft>
              <a:buNone/>
            </a:pPr>
            <a:r>
              <a:rPr lang="en-US" sz="2200" b="1" dirty="0"/>
              <a:t>This </a:t>
            </a:r>
            <a:r>
              <a:rPr lang="en-US" sz="2200" b="1" dirty="0" smtClean="0"/>
              <a:t>structure is not aligned with costs but has been in place for more than a century</a:t>
            </a:r>
          </a:p>
          <a:p>
            <a:pPr>
              <a:spcBef>
                <a:spcPts val="0"/>
              </a:spcBef>
            </a:pPr>
            <a:endParaRPr lang="en-US" dirty="0"/>
          </a:p>
          <a:p>
            <a:endParaRPr lang="en-US" dirty="0"/>
          </a:p>
        </p:txBody>
      </p:sp>
    </p:spTree>
    <p:extLst>
      <p:ext uri="{BB962C8B-B14F-4D97-AF65-F5344CB8AC3E}">
        <p14:creationId xmlns:p14="http://schemas.microsoft.com/office/powerpoint/2010/main" val="4422413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100" dirty="0" smtClean="0">
                <a:solidFill>
                  <a:schemeClr val="tx2"/>
                </a:solidFill>
              </a:rPr>
              <a:t>Back to the future (concluded) </a:t>
            </a:r>
            <a:endParaRPr lang="en-US" sz="3100" dirty="0">
              <a:solidFill>
                <a:schemeClr val="tx2"/>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4208339476"/>
              </p:ext>
            </p:extLst>
          </p:nvPr>
        </p:nvGraphicFramePr>
        <p:xfrm>
          <a:off x="166749" y="1612670"/>
          <a:ext cx="8763000" cy="4213821"/>
        </p:xfrm>
        <a:graphic>
          <a:graphicData uri="http://schemas.openxmlformats.org/drawingml/2006/table">
            <a:tbl>
              <a:tblPr firstRow="1" bandRow="1">
                <a:tableStyleId>{5940675A-B579-460E-94D1-54222C63F5DA}</a:tableStyleId>
              </a:tblPr>
              <a:tblGrid>
                <a:gridCol w="685800"/>
                <a:gridCol w="1371600"/>
                <a:gridCol w="6705600"/>
              </a:tblGrid>
              <a:tr h="457200">
                <a:tc>
                  <a:txBody>
                    <a:bodyPr/>
                    <a:lstStyle/>
                    <a:p>
                      <a:r>
                        <a:rPr lang="en-US" sz="1400" b="1" dirty="0" smtClean="0"/>
                        <a:t>Year</a:t>
                      </a:r>
                      <a:endParaRPr lang="en-US" sz="1400" b="1" dirty="0"/>
                    </a:p>
                  </a:txBody>
                  <a:tcPr/>
                </a:tc>
                <a:tc>
                  <a:txBody>
                    <a:bodyPr/>
                    <a:lstStyle/>
                    <a:p>
                      <a:r>
                        <a:rPr lang="en-US" sz="1400" b="1" dirty="0" smtClean="0"/>
                        <a:t>Author</a:t>
                      </a:r>
                      <a:endParaRPr lang="en-US" sz="1400" b="1" dirty="0"/>
                    </a:p>
                  </a:txBody>
                  <a:tcPr/>
                </a:tc>
                <a:tc>
                  <a:txBody>
                    <a:bodyPr/>
                    <a:lstStyle/>
                    <a:p>
                      <a:r>
                        <a:rPr lang="en-US" sz="1400" b="1" dirty="0" smtClean="0"/>
                        <a:t>Contribution</a:t>
                      </a:r>
                      <a:endParaRPr lang="en-US" sz="1400" b="1" dirty="0"/>
                    </a:p>
                  </a:txBody>
                  <a:tcPr/>
                </a:tc>
              </a:tr>
              <a:tr h="261683">
                <a:tc>
                  <a:txBody>
                    <a:bodyPr/>
                    <a:lstStyle/>
                    <a:p>
                      <a:r>
                        <a:rPr lang="en-US" sz="1400" dirty="0" smtClean="0"/>
                        <a:t>1971</a:t>
                      </a:r>
                      <a:endParaRPr lang="en-US" sz="1400" dirty="0"/>
                    </a:p>
                  </a:txBody>
                  <a:tcPr/>
                </a:tc>
                <a:tc>
                  <a:txBody>
                    <a:bodyPr/>
                    <a:lstStyle/>
                    <a:p>
                      <a:r>
                        <a:rPr lang="en-US" sz="1400" dirty="0" smtClean="0"/>
                        <a:t>William Vickrey</a:t>
                      </a:r>
                      <a:endParaRPr lang="en-US" sz="1400" dirty="0"/>
                    </a:p>
                  </a:txBody>
                  <a:tcPr/>
                </a:tc>
                <a:tc>
                  <a:txBody>
                    <a:bodyPr/>
                    <a:lstStyle/>
                    <a:p>
                      <a:pPr marL="285750" indent="-285750">
                        <a:buFont typeface="Arial" pitchFamily="34" charset="0"/>
                        <a:buChar char="•"/>
                      </a:pPr>
                      <a:r>
                        <a:rPr lang="en-US" sz="1400" baseline="0" dirty="0" smtClean="0"/>
                        <a:t>Proffered the concept of real-time-pricing (RTP) in </a:t>
                      </a:r>
                      <a:r>
                        <a:rPr lang="en-US" sz="1400" i="1" baseline="0" dirty="0" smtClean="0"/>
                        <a:t>Responsive Pricing of Public Utility Services</a:t>
                      </a:r>
                      <a:endParaRPr lang="en-US" sz="1400" dirty="0"/>
                    </a:p>
                  </a:txBody>
                  <a:tcPr/>
                </a:tc>
              </a:tr>
              <a:tr h="434301">
                <a:tc>
                  <a:txBody>
                    <a:bodyPr/>
                    <a:lstStyle/>
                    <a:p>
                      <a:r>
                        <a:rPr lang="en-US" sz="1400" dirty="0" smtClean="0"/>
                        <a:t>1976</a:t>
                      </a:r>
                      <a:endParaRPr lang="en-US" sz="1400" dirty="0"/>
                    </a:p>
                  </a:txBody>
                  <a:tcPr/>
                </a:tc>
                <a:tc>
                  <a:txBody>
                    <a:bodyPr/>
                    <a:lstStyle/>
                    <a:p>
                      <a:r>
                        <a:rPr lang="en-US" sz="1400" dirty="0" smtClean="0"/>
                        <a:t>California Legislature</a:t>
                      </a:r>
                      <a:endParaRPr lang="en-US" sz="1400" dirty="0"/>
                    </a:p>
                  </a:txBody>
                  <a:tcPr/>
                </a:tc>
                <a:tc>
                  <a:txBody>
                    <a:bodyPr/>
                    <a:lstStyle/>
                    <a:p>
                      <a:pPr marL="285750" indent="-285750">
                        <a:buFont typeface="Arial" pitchFamily="34" charset="0"/>
                        <a:buChar char="•"/>
                      </a:pPr>
                      <a:r>
                        <a:rPr lang="en-US" sz="1400" kern="1200" dirty="0" smtClean="0">
                          <a:solidFill>
                            <a:schemeClr val="tx1"/>
                          </a:solidFill>
                          <a:effectLst/>
                          <a:latin typeface="+mn-lt"/>
                          <a:ea typeface="+mn-ea"/>
                          <a:cs typeface="+mn-cs"/>
                        </a:rPr>
                        <a:t>Added</a:t>
                      </a:r>
                      <a:r>
                        <a:rPr lang="en-US" sz="1400" kern="1200" baseline="0" dirty="0" smtClean="0">
                          <a:solidFill>
                            <a:schemeClr val="tx1"/>
                          </a:solidFill>
                          <a:effectLst/>
                          <a:latin typeface="+mn-lt"/>
                          <a:ea typeface="+mn-ea"/>
                          <a:cs typeface="+mn-cs"/>
                        </a:rPr>
                        <a:t> a baseline law to the Public Utilities Code in the </a:t>
                      </a:r>
                      <a:r>
                        <a:rPr lang="en-US" sz="1400" i="1" kern="1200" baseline="0" dirty="0" smtClean="0">
                          <a:solidFill>
                            <a:schemeClr val="tx1"/>
                          </a:solidFill>
                          <a:effectLst/>
                          <a:latin typeface="+mn-lt"/>
                          <a:ea typeface="+mn-ea"/>
                          <a:cs typeface="+mn-cs"/>
                        </a:rPr>
                        <a:t>Warren-Miller Energy Lifeline Act</a:t>
                      </a:r>
                      <a:r>
                        <a:rPr lang="en-US" sz="1400" i="0" kern="1200" baseline="0" dirty="0" smtClean="0">
                          <a:solidFill>
                            <a:schemeClr val="tx1"/>
                          </a:solidFill>
                          <a:effectLst/>
                          <a:latin typeface="+mn-lt"/>
                          <a:ea typeface="+mn-ea"/>
                          <a:cs typeface="+mn-cs"/>
                        </a:rPr>
                        <a:t>, creating a two-tiered inclining rate</a:t>
                      </a:r>
                      <a:endParaRPr lang="en-US" sz="1400" i="1" kern="1200" dirty="0">
                        <a:solidFill>
                          <a:schemeClr val="tx1"/>
                        </a:solidFill>
                        <a:effectLst/>
                        <a:latin typeface="+mn-lt"/>
                        <a:ea typeface="+mn-ea"/>
                        <a:cs typeface="+mn-cs"/>
                      </a:endParaRPr>
                    </a:p>
                  </a:txBody>
                  <a:tcPr/>
                </a:tc>
              </a:tr>
              <a:tr h="434301">
                <a:tc>
                  <a:txBody>
                    <a:bodyPr/>
                    <a:lstStyle/>
                    <a:p>
                      <a:r>
                        <a:rPr lang="en-US" sz="1400" dirty="0" smtClean="0"/>
                        <a:t>1978</a:t>
                      </a:r>
                      <a:endParaRPr lang="en-US" sz="1400" dirty="0"/>
                    </a:p>
                  </a:txBody>
                  <a:tcPr/>
                </a:tc>
                <a:tc>
                  <a:txBody>
                    <a:bodyPr/>
                    <a:lstStyle/>
                    <a:p>
                      <a:r>
                        <a:rPr lang="en-US" sz="1400" dirty="0" smtClean="0"/>
                        <a:t>U.S.</a:t>
                      </a:r>
                      <a:r>
                        <a:rPr lang="en-US" sz="1400" baseline="0" dirty="0" smtClean="0"/>
                        <a:t> Congress</a:t>
                      </a:r>
                      <a:endParaRPr lang="en-US" sz="1400" dirty="0"/>
                    </a:p>
                  </a:txBody>
                  <a:tcPr/>
                </a:tc>
                <a:tc>
                  <a:txBody>
                    <a:bodyPr/>
                    <a:lstStyle/>
                    <a:p>
                      <a:pPr marL="285750" indent="-285750">
                        <a:buFont typeface="Arial" pitchFamily="34" charset="0"/>
                        <a:buChar char="•"/>
                      </a:pPr>
                      <a:r>
                        <a:rPr lang="en-US" sz="1400" kern="1200" dirty="0" smtClean="0">
                          <a:solidFill>
                            <a:schemeClr val="tx1"/>
                          </a:solidFill>
                          <a:effectLst/>
                          <a:latin typeface="+mn-lt"/>
                          <a:ea typeface="+mn-ea"/>
                          <a:cs typeface="+mn-cs"/>
                        </a:rPr>
                        <a:t>Passed</a:t>
                      </a:r>
                      <a:r>
                        <a:rPr lang="en-US" sz="1400" kern="1200" baseline="0" dirty="0" smtClean="0">
                          <a:solidFill>
                            <a:schemeClr val="tx1"/>
                          </a:solidFill>
                          <a:effectLst/>
                          <a:latin typeface="+mn-lt"/>
                          <a:ea typeface="+mn-ea"/>
                          <a:cs typeface="+mn-cs"/>
                        </a:rPr>
                        <a:t> the </a:t>
                      </a:r>
                      <a:r>
                        <a:rPr lang="en-US" sz="1400" i="1" kern="1200" dirty="0" smtClean="0">
                          <a:solidFill>
                            <a:schemeClr val="tx1"/>
                          </a:solidFill>
                          <a:effectLst/>
                          <a:latin typeface="+mn-lt"/>
                          <a:ea typeface="+mn-ea"/>
                          <a:cs typeface="+mn-cs"/>
                        </a:rPr>
                        <a:t>Public</a:t>
                      </a:r>
                      <a:r>
                        <a:rPr lang="en-US" sz="1400" i="1" kern="1200" baseline="0" dirty="0" smtClean="0">
                          <a:solidFill>
                            <a:schemeClr val="tx1"/>
                          </a:solidFill>
                          <a:effectLst/>
                          <a:latin typeface="+mn-lt"/>
                          <a:ea typeface="+mn-ea"/>
                          <a:cs typeface="+mn-cs"/>
                        </a:rPr>
                        <a:t> Utility Regulatory Act (PURPA), </a:t>
                      </a:r>
                      <a:r>
                        <a:rPr lang="en-US" sz="1400" kern="1200" baseline="0" dirty="0" smtClean="0">
                          <a:solidFill>
                            <a:schemeClr val="tx1"/>
                          </a:solidFill>
                          <a:effectLst/>
                          <a:latin typeface="+mn-lt"/>
                          <a:ea typeface="+mn-ea"/>
                          <a:cs typeface="+mn-cs"/>
                        </a:rPr>
                        <a:t>which </a:t>
                      </a:r>
                      <a:r>
                        <a:rPr lang="en-US" sz="1400" kern="1200" dirty="0" smtClean="0">
                          <a:solidFill>
                            <a:schemeClr val="tx1"/>
                          </a:solidFill>
                          <a:effectLst/>
                          <a:latin typeface="+mn-lt"/>
                          <a:ea typeface="+mn-ea"/>
                          <a:cs typeface="+mn-cs"/>
                        </a:rPr>
                        <a:t>called on all states to assess the cost-effectiveness of TOU rates</a:t>
                      </a:r>
                      <a:endParaRPr lang="en-US" sz="1400" kern="1200" dirty="0">
                        <a:solidFill>
                          <a:schemeClr val="tx1"/>
                        </a:solidFill>
                        <a:effectLst/>
                        <a:latin typeface="+mn-lt"/>
                        <a:ea typeface="+mn-ea"/>
                        <a:cs typeface="+mn-cs"/>
                      </a:endParaRPr>
                    </a:p>
                  </a:txBody>
                  <a:tcPr/>
                </a:tc>
              </a:tr>
              <a:tr h="434301">
                <a:tc>
                  <a:txBody>
                    <a:bodyPr/>
                    <a:lstStyle/>
                    <a:p>
                      <a:r>
                        <a:rPr lang="en-US" sz="1400" dirty="0" smtClean="0"/>
                        <a:t>1981</a:t>
                      </a:r>
                      <a:endParaRPr lang="en-US" sz="1400" dirty="0"/>
                    </a:p>
                  </a:txBody>
                  <a:tcPr/>
                </a:tc>
                <a:tc>
                  <a:txBody>
                    <a:bodyPr/>
                    <a:lstStyle/>
                    <a:p>
                      <a:r>
                        <a:rPr lang="en-US" sz="1400" dirty="0" smtClean="0"/>
                        <a:t>Fred Schweppe</a:t>
                      </a:r>
                      <a:endParaRPr lang="en-US" sz="1400" dirty="0"/>
                    </a:p>
                  </a:txBody>
                  <a:tcPr/>
                </a:tc>
                <a:tc>
                  <a:txBody>
                    <a:bodyPr/>
                    <a:lstStyle/>
                    <a:p>
                      <a:pPr marL="285750" indent="-285750">
                        <a:buFont typeface="Arial" pitchFamily="34" charset="0"/>
                        <a:buChar char="•"/>
                      </a:pPr>
                      <a:r>
                        <a:rPr lang="en-US" sz="1400" dirty="0" smtClean="0"/>
                        <a:t>Described</a:t>
                      </a:r>
                      <a:r>
                        <a:rPr lang="en-US" sz="1400" baseline="0" dirty="0" smtClean="0"/>
                        <a:t> a technology-enabled RTP future in </a:t>
                      </a:r>
                      <a:r>
                        <a:rPr lang="en-US" sz="1400" i="1" dirty="0" smtClean="0"/>
                        <a:t>Homeostatic Control</a:t>
                      </a:r>
                      <a:endParaRPr lang="en-US" sz="1400" i="1" dirty="0"/>
                    </a:p>
                  </a:txBody>
                  <a:tcPr/>
                </a:tc>
              </a:tr>
              <a:tr h="457200">
                <a:tc>
                  <a:txBody>
                    <a:bodyPr/>
                    <a:lstStyle/>
                    <a:p>
                      <a:r>
                        <a:rPr lang="en-US" sz="1400" dirty="0" smtClean="0"/>
                        <a:t>2001</a:t>
                      </a:r>
                      <a:endParaRPr lang="en-US" sz="1400" dirty="0"/>
                    </a:p>
                  </a:txBody>
                  <a:tcPr/>
                </a:tc>
                <a:tc>
                  <a:txBody>
                    <a:bodyPr/>
                    <a:lstStyle/>
                    <a:p>
                      <a:r>
                        <a:rPr lang="en-US" sz="1400" dirty="0" smtClean="0"/>
                        <a:t>California Legislature</a:t>
                      </a:r>
                      <a:endParaRPr lang="en-US" sz="1400" dirty="0"/>
                    </a:p>
                  </a:txBody>
                  <a:tcPr/>
                </a:tc>
                <a:tc>
                  <a:txBody>
                    <a:bodyPr/>
                    <a:lstStyle/>
                    <a:p>
                      <a:pPr marL="285750" indent="-285750">
                        <a:buFont typeface="Arial" pitchFamily="34" charset="0"/>
                        <a:buChar char="•"/>
                      </a:pPr>
                      <a:r>
                        <a:rPr lang="en-US" sz="1400" kern="1200" dirty="0" smtClean="0">
                          <a:solidFill>
                            <a:schemeClr val="tx1"/>
                          </a:solidFill>
                          <a:effectLst/>
                          <a:latin typeface="+mn-lt"/>
                          <a:ea typeface="+mn-ea"/>
                          <a:cs typeface="+mn-cs"/>
                        </a:rPr>
                        <a:t>Introduced </a:t>
                      </a:r>
                      <a:r>
                        <a:rPr lang="en-US" sz="1400" i="1" kern="1200" dirty="0" smtClean="0">
                          <a:solidFill>
                            <a:schemeClr val="tx1"/>
                          </a:solidFill>
                          <a:effectLst/>
                          <a:latin typeface="+mn-lt"/>
                          <a:ea typeface="+mn-ea"/>
                          <a:cs typeface="+mn-cs"/>
                        </a:rPr>
                        <a:t>AB 1X,</a:t>
                      </a:r>
                      <a:r>
                        <a:rPr lang="en-US" sz="1400" i="1" kern="1200" baseline="0" dirty="0" smtClean="0">
                          <a:solidFill>
                            <a:schemeClr val="tx1"/>
                          </a:solidFill>
                          <a:effectLst/>
                          <a:latin typeface="+mn-lt"/>
                          <a:ea typeface="+mn-ea"/>
                          <a:cs typeface="+mn-cs"/>
                        </a:rPr>
                        <a:t> </a:t>
                      </a:r>
                      <a:r>
                        <a:rPr lang="en-US" sz="1400" kern="1200" dirty="0" smtClean="0">
                          <a:solidFill>
                            <a:schemeClr val="tx1"/>
                          </a:solidFill>
                          <a:effectLst/>
                          <a:latin typeface="+mn-lt"/>
                          <a:ea typeface="+mn-ea"/>
                          <a:cs typeface="+mn-cs"/>
                        </a:rPr>
                        <a:t>which created the five-tier inclining block rate where the heights</a:t>
                      </a:r>
                      <a:r>
                        <a:rPr lang="en-US" sz="1400" kern="1200" baseline="0" dirty="0" smtClean="0">
                          <a:solidFill>
                            <a:schemeClr val="tx1"/>
                          </a:solidFill>
                          <a:effectLst/>
                          <a:latin typeface="+mn-lt"/>
                          <a:ea typeface="+mn-ea"/>
                          <a:cs typeface="+mn-cs"/>
                        </a:rPr>
                        <a:t> of the tiers bore no relationship to costs. By freezing the first two tiers, it ensured that the upper tiers would spiral out of control</a:t>
                      </a:r>
                      <a:endParaRPr lang="en-US" sz="1400" dirty="0"/>
                    </a:p>
                  </a:txBody>
                  <a:tcPr/>
                </a:tc>
              </a:tr>
              <a:tr h="277079">
                <a:tc>
                  <a:txBody>
                    <a:bodyPr/>
                    <a:lstStyle/>
                    <a:p>
                      <a:r>
                        <a:rPr lang="en-US" sz="1400" dirty="0" smtClean="0"/>
                        <a:t>2001</a:t>
                      </a:r>
                      <a:endParaRPr lang="en-US" sz="1400" dirty="0"/>
                    </a:p>
                  </a:txBody>
                  <a:tcPr/>
                </a:tc>
                <a:tc>
                  <a:txBody>
                    <a:bodyPr/>
                    <a:lstStyle/>
                    <a:p>
                      <a:r>
                        <a:rPr lang="en-US" sz="1400" dirty="0" smtClean="0"/>
                        <a:t>California PUC</a:t>
                      </a:r>
                      <a:endParaRPr lang="en-US" sz="1400" dirty="0"/>
                    </a:p>
                  </a:txBody>
                  <a:tcPr/>
                </a:tc>
                <a:tc>
                  <a:txBody>
                    <a:bodyPr/>
                    <a:lstStyle/>
                    <a:p>
                      <a:pPr marL="285750" indent="-285750">
                        <a:buFont typeface="Arial" pitchFamily="34" charset="0"/>
                        <a:buChar char="•"/>
                      </a:pPr>
                      <a:r>
                        <a:rPr lang="en-US" sz="1400" dirty="0" smtClean="0"/>
                        <a:t>Began</a:t>
                      </a:r>
                      <a:r>
                        <a:rPr lang="en-US" sz="1400" baseline="0" dirty="0" smtClean="0"/>
                        <a:t> rapid deployment of California Alternative Rates for Energy (CARE) to assist low-income customers during the energy crisis</a:t>
                      </a:r>
                      <a:endParaRPr lang="en-US" sz="1400" dirty="0"/>
                    </a:p>
                  </a:txBody>
                  <a:tcPr/>
                </a:tc>
              </a:tr>
              <a:tr h="261839">
                <a:tc>
                  <a:txBody>
                    <a:bodyPr/>
                    <a:lstStyle/>
                    <a:p>
                      <a:r>
                        <a:rPr lang="en-US" sz="1400" dirty="0" smtClean="0"/>
                        <a:t>2005</a:t>
                      </a:r>
                      <a:endParaRPr lang="en-US" sz="1400" dirty="0"/>
                    </a:p>
                  </a:txBody>
                  <a:tcPr/>
                </a:tc>
                <a:tc>
                  <a:txBody>
                    <a:bodyPr/>
                    <a:lstStyle/>
                    <a:p>
                      <a:r>
                        <a:rPr lang="en-US" sz="1400" dirty="0" smtClean="0"/>
                        <a:t>U.S.</a:t>
                      </a:r>
                      <a:r>
                        <a:rPr lang="en-US" sz="1400" baseline="0" dirty="0" smtClean="0"/>
                        <a:t> Congress</a:t>
                      </a:r>
                      <a:endParaRPr lang="en-US" sz="1400" dirty="0"/>
                    </a:p>
                  </a:txBody>
                  <a:tcPr/>
                </a:tc>
                <a:tc>
                  <a:txBody>
                    <a:bodyPr/>
                    <a:lstStyle/>
                    <a:p>
                      <a:pPr marL="285750" indent="-285750">
                        <a:buFont typeface="Arial" pitchFamily="34" charset="0"/>
                        <a:buChar char="•"/>
                      </a:pPr>
                      <a:r>
                        <a:rPr lang="en-US" sz="1400" baseline="0" dirty="0" smtClean="0"/>
                        <a:t>Passed the </a:t>
                      </a:r>
                      <a:r>
                        <a:rPr lang="en-US" sz="1400" i="1" baseline="0" dirty="0" smtClean="0"/>
                        <a:t>Energy Policy Act of 2005</a:t>
                      </a:r>
                      <a:r>
                        <a:rPr lang="en-US" sz="1400" baseline="0" dirty="0" smtClean="0"/>
                        <a:t>, which requires all electric utilities to offer net metering upon request</a:t>
                      </a:r>
                      <a:endParaRPr lang="en-US" sz="1400" dirty="0"/>
                    </a:p>
                  </a:txBody>
                  <a:tcPr/>
                </a:tc>
              </a:tr>
            </a:tbl>
          </a:graphicData>
        </a:graphic>
      </p:graphicFrame>
    </p:spTree>
    <p:extLst>
      <p:ext uri="{BB962C8B-B14F-4D97-AF65-F5344CB8AC3E}">
        <p14:creationId xmlns:p14="http://schemas.microsoft.com/office/powerpoint/2010/main" val="930021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Presenter Information</a:t>
            </a:r>
            <a:endParaRPr lang="en-US" dirty="0"/>
          </a:p>
        </p:txBody>
      </p:sp>
      <p:sp>
        <p:nvSpPr>
          <p:cNvPr id="3" name="Text Placeholder 8"/>
          <p:cNvSpPr txBox="1">
            <a:spLocks/>
          </p:cNvSpPr>
          <p:nvPr/>
        </p:nvSpPr>
        <p:spPr>
          <a:xfrm>
            <a:off x="2750946" y="1489925"/>
            <a:ext cx="4494212" cy="131762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itchFamily="34" charset="0"/>
              <a:buChar char="•"/>
              <a:defRPr lang="en-US" sz="2200" b="1" kern="1200" dirty="0" smtClean="0">
                <a:solidFill>
                  <a:srgbClr val="5D6368"/>
                </a:solidFill>
                <a:latin typeface="+mn-lt"/>
                <a:ea typeface="+mn-ea"/>
                <a:cs typeface="+mn-cs"/>
              </a:defRPr>
            </a:lvl1pPr>
            <a:lvl2pPr marL="742950" indent="-285750" algn="l" defTabSz="914400" rtl="0" eaLnBrk="1" latinLnBrk="0" hangingPunct="1">
              <a:spcBef>
                <a:spcPct val="20000"/>
              </a:spcBef>
              <a:buFont typeface="Arial" pitchFamily="34" charset="0"/>
              <a:buChar char="–"/>
              <a:defRPr lang="en-US" sz="2000" b="0" kern="1200" dirty="0" smtClean="0">
                <a:solidFill>
                  <a:srgbClr val="5D6368"/>
                </a:solidFill>
                <a:latin typeface="+mn-lt"/>
                <a:ea typeface="+mn-ea"/>
                <a:cs typeface="+mn-cs"/>
              </a:defRPr>
            </a:lvl2pPr>
            <a:lvl3pPr marL="1143000" indent="-228600" algn="l" defTabSz="914400" rtl="0" eaLnBrk="1" latinLnBrk="0" hangingPunct="1">
              <a:spcBef>
                <a:spcPct val="20000"/>
              </a:spcBef>
              <a:buFont typeface="Arial" pitchFamily="34" charset="0"/>
              <a:buChar char="•"/>
              <a:defRPr lang="en-US" sz="2000" kern="1200" dirty="0" smtClean="0">
                <a:solidFill>
                  <a:srgbClr val="5D6368"/>
                </a:solidFill>
                <a:latin typeface="+mn-lt"/>
                <a:ea typeface="+mn-ea"/>
                <a:cs typeface="+mn-cs"/>
              </a:defRPr>
            </a:lvl3pPr>
            <a:lvl4pPr marL="1600200" indent="-228600" algn="l" defTabSz="914400" rtl="0" eaLnBrk="1" latinLnBrk="0" hangingPunct="1">
              <a:spcBef>
                <a:spcPct val="20000"/>
              </a:spcBef>
              <a:buClr>
                <a:srgbClr val="71ADB6"/>
              </a:buClr>
              <a:buSzPct val="80000"/>
              <a:buFont typeface="Arial" pitchFamily="34" charset="0"/>
              <a:buChar char="♦"/>
              <a:defRPr sz="2000" kern="1200">
                <a:solidFill>
                  <a:srgbClr val="5D6368"/>
                </a:solidFill>
                <a:latin typeface="+mn-lt"/>
                <a:ea typeface="+mn-ea"/>
                <a:cs typeface="+mn-cs"/>
              </a:defRPr>
            </a:lvl4pPr>
            <a:lvl5pPr marL="2057400" indent="-228600" algn="l" defTabSz="914400" rtl="0" eaLnBrk="1" latinLnBrk="0" hangingPunct="1">
              <a:spcBef>
                <a:spcPct val="20000"/>
              </a:spcBef>
              <a:buClr>
                <a:srgbClr val="71ADB6"/>
              </a:buClr>
              <a:buFont typeface="Arial" pitchFamily="34" charset="0"/>
              <a:buChar char="•"/>
              <a:defRPr sz="2000" kern="1200">
                <a:solidFill>
                  <a:srgbClr val="5D6368"/>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80000"/>
              </a:lnSpc>
              <a:spcBef>
                <a:spcPts val="0"/>
              </a:spcBef>
              <a:buFontTx/>
              <a:buNone/>
              <a:defRPr/>
            </a:pPr>
            <a:r>
              <a:rPr lang="en-US" sz="1800" kern="0" cap="all" dirty="0" smtClean="0">
                <a:solidFill>
                  <a:srgbClr val="00467F"/>
                </a:solidFill>
              </a:rPr>
              <a:t>Ahmad Faruqui, ph.d.</a:t>
            </a:r>
          </a:p>
          <a:p>
            <a:pPr marL="0" indent="0">
              <a:lnSpc>
                <a:spcPct val="80000"/>
              </a:lnSpc>
              <a:spcBef>
                <a:spcPts val="600"/>
              </a:spcBef>
              <a:buFontTx/>
              <a:buNone/>
              <a:defRPr/>
            </a:pPr>
            <a:r>
              <a:rPr lang="en-US" sz="1600" b="0" kern="0" dirty="0" smtClean="0">
                <a:solidFill>
                  <a:srgbClr val="302F35"/>
                </a:solidFill>
              </a:rPr>
              <a:t>Principal</a:t>
            </a:r>
            <a:r>
              <a:rPr lang="en-US" sz="1600" b="0" kern="0" dirty="0" smtClean="0">
                <a:solidFill>
                  <a:srgbClr val="71ADB6"/>
                </a:solidFill>
                <a:cs typeface="Arial"/>
              </a:rPr>
              <a:t>│</a:t>
            </a:r>
            <a:r>
              <a:rPr lang="en-US" sz="1600" b="0" i="1" kern="0" dirty="0" smtClean="0">
                <a:solidFill>
                  <a:schemeClr val="bg1">
                    <a:lumMod val="50000"/>
                  </a:schemeClr>
                </a:solidFill>
                <a:cs typeface="Arial"/>
              </a:rPr>
              <a:t> </a:t>
            </a:r>
            <a:r>
              <a:rPr lang="en-US" sz="1600" b="0" kern="0" dirty="0" smtClean="0">
                <a:solidFill>
                  <a:srgbClr val="302F35"/>
                </a:solidFill>
                <a:cs typeface="Arial"/>
              </a:rPr>
              <a:t>San Francisco</a:t>
            </a:r>
          </a:p>
          <a:p>
            <a:pPr marL="0" indent="0">
              <a:lnSpc>
                <a:spcPct val="80000"/>
              </a:lnSpc>
              <a:spcBef>
                <a:spcPts val="600"/>
              </a:spcBef>
              <a:buFontTx/>
              <a:buNone/>
              <a:defRPr/>
            </a:pPr>
            <a:r>
              <a:rPr lang="en-US" sz="1600" b="0" kern="0" dirty="0" smtClean="0">
                <a:solidFill>
                  <a:srgbClr val="302F35"/>
                </a:solidFill>
                <a:cs typeface="Arial"/>
              </a:rPr>
              <a:t>Ahmad.Faruqui@brattle.com </a:t>
            </a:r>
          </a:p>
          <a:p>
            <a:pPr marL="0" indent="0">
              <a:lnSpc>
                <a:spcPct val="80000"/>
              </a:lnSpc>
              <a:spcBef>
                <a:spcPts val="600"/>
              </a:spcBef>
              <a:buFontTx/>
              <a:buNone/>
              <a:defRPr/>
            </a:pPr>
            <a:r>
              <a:rPr lang="en-US" sz="1600" b="0" kern="0" dirty="0" smtClean="0">
                <a:solidFill>
                  <a:srgbClr val="302F35"/>
                </a:solidFill>
                <a:cs typeface="Arial"/>
              </a:rPr>
              <a:t>+1.415.217.1026</a:t>
            </a:r>
          </a:p>
          <a:p>
            <a:pPr marL="0" indent="0">
              <a:lnSpc>
                <a:spcPct val="80000"/>
              </a:lnSpc>
              <a:spcBef>
                <a:spcPts val="600"/>
              </a:spcBef>
              <a:buFontTx/>
              <a:buNone/>
              <a:defRPr/>
            </a:pPr>
            <a:r>
              <a:rPr lang="en-US" sz="1600" b="0" kern="0" dirty="0" smtClean="0">
                <a:solidFill>
                  <a:srgbClr val="302F35"/>
                </a:solidFill>
                <a:cs typeface="Arial"/>
              </a:rPr>
              <a:t>+1.925.408.0149 (cell)</a:t>
            </a:r>
          </a:p>
          <a:p>
            <a:pPr marL="0" indent="0">
              <a:spcBef>
                <a:spcPts val="0"/>
              </a:spcBef>
              <a:buFontTx/>
              <a:buNone/>
              <a:defRPr/>
            </a:pPr>
            <a:endParaRPr lang="en-US" sz="1800" b="0" kern="0" dirty="0">
              <a:solidFill>
                <a:srgbClr val="0C3E70"/>
              </a:solidFill>
            </a:endParaRPr>
          </a:p>
        </p:txBody>
      </p:sp>
      <p:sp>
        <p:nvSpPr>
          <p:cNvPr id="5" name="TextBox 4"/>
          <p:cNvSpPr txBox="1"/>
          <p:nvPr/>
        </p:nvSpPr>
        <p:spPr>
          <a:xfrm>
            <a:off x="840240" y="2877933"/>
            <a:ext cx="7512865" cy="2771985"/>
          </a:xfrm>
          <a:prstGeom prst="rect">
            <a:avLst/>
          </a:prstGeom>
          <a:noFill/>
        </p:spPr>
        <p:txBody>
          <a:bodyPr wrap="square" rtlCol="0">
            <a:noAutofit/>
          </a:bodyPr>
          <a:lstStyle/>
          <a:p>
            <a:pPr algn="just"/>
            <a:r>
              <a:rPr lang="en-US" sz="1400" dirty="0"/>
              <a:t>Ahmad </a:t>
            </a:r>
            <a:r>
              <a:rPr lang="en-US" sz="1400" dirty="0" smtClean="0"/>
              <a:t>Faruqui, a </a:t>
            </a:r>
            <a:r>
              <a:rPr lang="en-US" sz="1400" dirty="0"/>
              <a:t>principal with The Brattle </a:t>
            </a:r>
            <a:r>
              <a:rPr lang="en-US" sz="1400" dirty="0" smtClean="0"/>
              <a:t>Group, leads </a:t>
            </a:r>
            <a:r>
              <a:rPr lang="en-US" sz="1400" dirty="0"/>
              <a:t>the firm’s practice in </a:t>
            </a:r>
            <a:r>
              <a:rPr lang="en-US" sz="1400" dirty="0" smtClean="0"/>
              <a:t>understanding and managing </a:t>
            </a:r>
            <a:r>
              <a:rPr lang="en-US" sz="1400" dirty="0"/>
              <a:t>the changing needs of energy consumers. This work encompasses </a:t>
            </a:r>
            <a:r>
              <a:rPr lang="en-US" sz="1400" dirty="0" smtClean="0"/>
              <a:t>tariff design and evaluation, </a:t>
            </a:r>
            <a:r>
              <a:rPr lang="en-US" sz="1400" dirty="0"/>
              <a:t>distributed generation, energy efficiency, demand response, demand forecasting and cost-benefit analysis of emerging technologies. </a:t>
            </a:r>
            <a:r>
              <a:rPr lang="en-US" sz="1400" dirty="0" smtClean="0"/>
              <a:t>He </a:t>
            </a:r>
            <a:r>
              <a:rPr lang="en-US" sz="1400" dirty="0"/>
              <a:t>has </a:t>
            </a:r>
            <a:r>
              <a:rPr lang="en-US" sz="1400" dirty="0" smtClean="0"/>
              <a:t>consulted with more than 125 clients, including utilities, system operators, and regulatory commissions, in the US and in Australia</a:t>
            </a:r>
            <a:r>
              <a:rPr lang="en-US" sz="1400" dirty="0"/>
              <a:t>, Canada, Egypt, Hong Kong, Jamaica, Philippines, Saudi Arabia and Thailand. He has filed testimony or appeared before state commissions, government agencies, or legislative bodies in Alberta (Canada), Arizona, Arkansas, California, District of Columbia, Illinois, Indiana, Kansas, Maryland, Michigan and Ontario (Canada). </a:t>
            </a:r>
            <a:r>
              <a:rPr lang="en-US" sz="1400" dirty="0" smtClean="0"/>
              <a:t>He </a:t>
            </a:r>
            <a:r>
              <a:rPr lang="en-US" sz="1400" dirty="0"/>
              <a:t>has </a:t>
            </a:r>
            <a:r>
              <a:rPr lang="en-US" sz="1400" dirty="0" smtClean="0"/>
              <a:t>spoken at conferences in </a:t>
            </a:r>
            <a:r>
              <a:rPr lang="en-US" sz="1400" dirty="0"/>
              <a:t>Australia, Bahrain, Brazil, Egypt, France, Germany, Ireland, Jamaica, and the United Kingdom. His work has been cited in publications such as </a:t>
            </a:r>
            <a:r>
              <a:rPr lang="en-US" sz="1400" i="1" dirty="0" smtClean="0"/>
              <a:t>Business Week,</a:t>
            </a:r>
            <a:r>
              <a:rPr lang="en-US" sz="1400" dirty="0" smtClean="0"/>
              <a:t> </a:t>
            </a:r>
            <a:r>
              <a:rPr lang="en-US" sz="1400" i="1" dirty="0" smtClean="0"/>
              <a:t>The </a:t>
            </a:r>
            <a:r>
              <a:rPr lang="en-US" sz="1400" i="1" dirty="0"/>
              <a:t>Economist</a:t>
            </a:r>
            <a:r>
              <a:rPr lang="en-US" sz="1400" dirty="0"/>
              <a:t>, </a:t>
            </a:r>
            <a:r>
              <a:rPr lang="en-US" sz="1400" i="1" dirty="0" smtClean="0"/>
              <a:t>Forbes,</a:t>
            </a:r>
            <a:r>
              <a:rPr lang="en-US" sz="1400" dirty="0" smtClean="0"/>
              <a:t> </a:t>
            </a:r>
            <a:r>
              <a:rPr lang="en-US" sz="1400" i="1" dirty="0" smtClean="0"/>
              <a:t>The </a:t>
            </a:r>
            <a:r>
              <a:rPr lang="en-US" sz="1400" i="1" dirty="0"/>
              <a:t>New York Times</a:t>
            </a:r>
            <a:r>
              <a:rPr lang="en-US" sz="1400" dirty="0"/>
              <a:t>, </a:t>
            </a:r>
            <a:r>
              <a:rPr lang="en-US" sz="1400" i="1" dirty="0"/>
              <a:t>USA Today</a:t>
            </a:r>
            <a:r>
              <a:rPr lang="en-US" sz="1400" dirty="0"/>
              <a:t>, </a:t>
            </a:r>
            <a:r>
              <a:rPr lang="en-US" sz="1400" i="1" dirty="0" smtClean="0"/>
              <a:t>The </a:t>
            </a:r>
            <a:r>
              <a:rPr lang="en-US" sz="1400" i="1" dirty="0"/>
              <a:t>Wall Street </a:t>
            </a:r>
            <a:r>
              <a:rPr lang="en-US" sz="1400" i="1" dirty="0" smtClean="0"/>
              <a:t>Journal </a:t>
            </a:r>
            <a:r>
              <a:rPr lang="en-US" sz="1400" dirty="0" smtClean="0"/>
              <a:t>and</a:t>
            </a:r>
            <a:r>
              <a:rPr lang="en-US" sz="1400" i="1" dirty="0" smtClean="0"/>
              <a:t> the Washington Post</a:t>
            </a:r>
            <a:r>
              <a:rPr lang="en-US" sz="1400" dirty="0" smtClean="0"/>
              <a:t>. </a:t>
            </a:r>
            <a:r>
              <a:rPr lang="en-US" sz="1400" dirty="0"/>
              <a:t>He has appeared on Fox News and National Public Radio. The author, co-author or </a:t>
            </a:r>
            <a:r>
              <a:rPr lang="en-US" sz="1400" dirty="0" smtClean="0"/>
              <a:t>co-editor </a:t>
            </a:r>
            <a:r>
              <a:rPr lang="en-US" sz="1400" dirty="0"/>
              <a:t>of four books and more than 150 articles dealing with energy </a:t>
            </a:r>
            <a:r>
              <a:rPr lang="en-US" sz="1400" dirty="0" smtClean="0"/>
              <a:t>economics, </a:t>
            </a:r>
            <a:r>
              <a:rPr lang="en-US" sz="1400" dirty="0"/>
              <a:t>he holds </a:t>
            </a:r>
            <a:r>
              <a:rPr lang="en-US" sz="1400" dirty="0" smtClean="0"/>
              <a:t>bachelors and masters degrees from </a:t>
            </a:r>
            <a:r>
              <a:rPr lang="en-US" sz="1400" dirty="0"/>
              <a:t>the University of </a:t>
            </a:r>
            <a:r>
              <a:rPr lang="en-US" sz="1400" dirty="0" smtClean="0"/>
              <a:t>Karachi and masters and doctoral degrees from the University of California, Davis, in economics and in agricultural economics.</a:t>
            </a:r>
            <a:endParaRPr lang="en-US" sz="1400" dirty="0"/>
          </a:p>
          <a:p>
            <a:pPr algn="just"/>
            <a:endParaRPr lang="en-US" sz="1400" dirty="0">
              <a:solidFill>
                <a:srgbClr val="302F35"/>
              </a:solidFill>
            </a:endParaRPr>
          </a:p>
        </p:txBody>
      </p:sp>
      <p:sp>
        <p:nvSpPr>
          <p:cNvPr id="6" name="Text Box 5"/>
          <p:cNvSpPr txBox="1">
            <a:spLocks noChangeArrowheads="1"/>
          </p:cNvSpPr>
          <p:nvPr/>
        </p:nvSpPr>
        <p:spPr bwMode="auto">
          <a:xfrm>
            <a:off x="561022" y="6159856"/>
            <a:ext cx="8143875"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914400" eaLnBrk="1" fontAlgn="auto" latinLnBrk="0" hangingPunct="1">
              <a:lnSpc>
                <a:spcPct val="100000"/>
              </a:lnSpc>
              <a:spcBef>
                <a:spcPct val="20000"/>
              </a:spcBef>
              <a:spcAft>
                <a:spcPts val="0"/>
              </a:spcAft>
              <a:buClr>
                <a:sysClr val="window" lastClr="FFFFFF"/>
              </a:buClr>
              <a:buSzTx/>
              <a:buFont typeface="Times New Roman" pitchFamily="18" charset="0"/>
              <a:buNone/>
              <a:tabLst/>
              <a:defRPr/>
            </a:pPr>
            <a:r>
              <a:rPr kumimoji="0" lang="en-US" sz="1000" b="0" i="0" u="none" strike="noStrike" kern="0" cap="none" spc="0" normalizeH="0" baseline="0" noProof="0" dirty="0">
                <a:ln>
                  <a:noFill/>
                </a:ln>
                <a:solidFill>
                  <a:srgbClr val="5D6368"/>
                </a:solidFill>
                <a:effectLst/>
                <a:uLnTx/>
                <a:uFillTx/>
              </a:rPr>
              <a:t>The views expressed in this presentation are strictly those of the </a:t>
            </a:r>
            <a:r>
              <a:rPr kumimoji="0" lang="en-US" sz="1000" b="0" i="0" u="none" strike="noStrike" kern="0" cap="none" spc="0" normalizeH="0" baseline="0" noProof="0" dirty="0" smtClean="0">
                <a:ln>
                  <a:noFill/>
                </a:ln>
                <a:solidFill>
                  <a:srgbClr val="5D6368"/>
                </a:solidFill>
                <a:effectLst/>
                <a:uLnTx/>
                <a:uFillTx/>
              </a:rPr>
              <a:t>presenter </a:t>
            </a:r>
            <a:r>
              <a:rPr kumimoji="0" lang="en-US" sz="1000" b="0" i="0" u="none" strike="noStrike" kern="0" cap="none" spc="0" normalizeH="0" baseline="0" noProof="0" dirty="0">
                <a:ln>
                  <a:noFill/>
                </a:ln>
                <a:solidFill>
                  <a:srgbClr val="5D6368"/>
                </a:solidFill>
                <a:effectLst/>
                <a:uLnTx/>
                <a:uFillTx/>
              </a:rPr>
              <a:t>and do not necessarily state or reflect the views of </a:t>
            </a:r>
            <a:r>
              <a:rPr kumimoji="0" lang="en-US" sz="1000" b="0" u="none" strike="noStrike" kern="0" cap="none" spc="0" normalizeH="0" baseline="0" noProof="0" dirty="0">
                <a:ln>
                  <a:noFill/>
                </a:ln>
                <a:solidFill>
                  <a:srgbClr val="5D6368"/>
                </a:solidFill>
                <a:effectLst/>
                <a:uLnTx/>
                <a:uFillTx/>
              </a:rPr>
              <a:t>The Brattle Group, Inc.</a:t>
            </a:r>
          </a:p>
        </p:txBody>
      </p:sp>
      <p:pic>
        <p:nvPicPr>
          <p:cNvPr id="1026" name="Picture 2" descr="C:\Users\Toni Enright\Desktop\ahmadfaruqui_IMG_4651_Headsho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47652" y="1352096"/>
            <a:ext cx="1340367" cy="14554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97293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1499" y="634324"/>
            <a:ext cx="7548663" cy="530352"/>
          </a:xfrm>
        </p:spPr>
        <p:txBody>
          <a:bodyPr/>
          <a:lstStyle/>
          <a:p>
            <a:r>
              <a:rPr lang="en-US" dirty="0" smtClean="0"/>
              <a:t>Five currents have made change all but inevitable</a:t>
            </a:r>
            <a:endParaRPr lang="en-US" dirty="0"/>
          </a:p>
        </p:txBody>
      </p:sp>
      <p:sp>
        <p:nvSpPr>
          <p:cNvPr id="3" name="Text Placeholder 2"/>
          <p:cNvSpPr>
            <a:spLocks noGrp="1"/>
          </p:cNvSpPr>
          <p:nvPr>
            <p:ph type="body" sz="quarter" idx="10"/>
          </p:nvPr>
        </p:nvSpPr>
        <p:spPr/>
        <p:txBody>
          <a:bodyPr/>
          <a:lstStyle/>
          <a:p>
            <a:pPr lvl="1">
              <a:spcAft>
                <a:spcPts val="1800"/>
              </a:spcAft>
            </a:pPr>
            <a:r>
              <a:rPr lang="en-US" sz="2200" b="1" dirty="0"/>
              <a:t>Current </a:t>
            </a:r>
            <a:r>
              <a:rPr lang="en-US" sz="2200" b="1" dirty="0" smtClean="0"/>
              <a:t>1. </a:t>
            </a:r>
            <a:r>
              <a:rPr lang="en-US" sz="2200" dirty="0" smtClean="0"/>
              <a:t>The </a:t>
            </a:r>
            <a:r>
              <a:rPr lang="en-US" sz="2200" dirty="0"/>
              <a:t>emergence of distributed generation, which has created inequities among residential customers</a:t>
            </a:r>
          </a:p>
          <a:p>
            <a:pPr lvl="1">
              <a:spcAft>
                <a:spcPts val="1800"/>
              </a:spcAft>
            </a:pPr>
            <a:r>
              <a:rPr lang="en-US" sz="2200" b="1" dirty="0"/>
              <a:t>Current </a:t>
            </a:r>
            <a:r>
              <a:rPr lang="en-US" sz="2200" b="1" dirty="0" smtClean="0"/>
              <a:t>2</a:t>
            </a:r>
            <a:r>
              <a:rPr lang="en-US" sz="2200" dirty="0" smtClean="0"/>
              <a:t>. The </a:t>
            </a:r>
            <a:r>
              <a:rPr lang="en-US" sz="2200" dirty="0"/>
              <a:t>realization that the cost-causation principle also applies to residential customers   </a:t>
            </a:r>
          </a:p>
          <a:p>
            <a:pPr lvl="1">
              <a:spcAft>
                <a:spcPts val="1800"/>
              </a:spcAft>
            </a:pPr>
            <a:r>
              <a:rPr lang="en-US" sz="2200" b="1" dirty="0" smtClean="0"/>
              <a:t>Current 3</a:t>
            </a:r>
            <a:r>
              <a:rPr lang="en-US" sz="2200" dirty="0" smtClean="0"/>
              <a:t>. The rollout of smart meters, which makes it relatively easy  to offer demand charges</a:t>
            </a:r>
          </a:p>
          <a:p>
            <a:pPr lvl="1">
              <a:spcAft>
                <a:spcPts val="1800"/>
              </a:spcAft>
            </a:pPr>
            <a:r>
              <a:rPr lang="en-US" sz="2200" b="1" dirty="0" smtClean="0"/>
              <a:t>Current 4. </a:t>
            </a:r>
            <a:r>
              <a:rPr lang="en-US" sz="2200" dirty="0" smtClean="0"/>
              <a:t>The need to improve load factor and clip peaks</a:t>
            </a:r>
          </a:p>
          <a:p>
            <a:pPr lvl="1">
              <a:spcAft>
                <a:spcPts val="1800"/>
              </a:spcAft>
            </a:pPr>
            <a:r>
              <a:rPr lang="en-US" sz="2200" b="1" dirty="0" smtClean="0"/>
              <a:t>Current 5. </a:t>
            </a:r>
            <a:r>
              <a:rPr lang="en-US" sz="2200" dirty="0" smtClean="0"/>
              <a:t>The recognition that a few U.S. and European utilities have been offering demand charges for years</a:t>
            </a:r>
          </a:p>
          <a:p>
            <a:endParaRPr lang="en-US" dirty="0"/>
          </a:p>
          <a:p>
            <a:pPr marL="0" indent="0">
              <a:buNone/>
            </a:pPr>
            <a:endParaRPr lang="en-US" dirty="0" smtClean="0"/>
          </a:p>
          <a:p>
            <a:endParaRPr lang="en-US" dirty="0"/>
          </a:p>
          <a:p>
            <a:endParaRPr lang="en-US" dirty="0"/>
          </a:p>
        </p:txBody>
      </p:sp>
    </p:spTree>
    <p:extLst>
      <p:ext uri="{BB962C8B-B14F-4D97-AF65-F5344CB8AC3E}">
        <p14:creationId xmlns:p14="http://schemas.microsoft.com/office/powerpoint/2010/main" val="3321114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onset of distributed generation has exposed the failings of existing rate design </a:t>
            </a:r>
            <a:endParaRPr lang="en-US" dirty="0"/>
          </a:p>
        </p:txBody>
      </p:sp>
      <p:sp>
        <p:nvSpPr>
          <p:cNvPr id="3" name="Text Placeholder 2"/>
          <p:cNvSpPr>
            <a:spLocks noGrp="1"/>
          </p:cNvSpPr>
          <p:nvPr>
            <p:ph type="body" sz="quarter" idx="10"/>
          </p:nvPr>
        </p:nvSpPr>
        <p:spPr>
          <a:xfrm>
            <a:off x="866898" y="1318437"/>
            <a:ext cx="7498889" cy="4291115"/>
          </a:xfrm>
        </p:spPr>
        <p:txBody>
          <a:bodyPr/>
          <a:lstStyle/>
          <a:p>
            <a:pPr marL="0" indent="0">
              <a:spcAft>
                <a:spcPts val="1200"/>
              </a:spcAft>
              <a:buNone/>
            </a:pPr>
            <a:r>
              <a:rPr lang="en-US" dirty="0" smtClean="0"/>
              <a:t>While network costs are largely fixed, the bulk of the revenues are variable under traditional volumetric tariffs</a:t>
            </a:r>
          </a:p>
          <a:p>
            <a:pPr marL="0" indent="0">
              <a:spcAft>
                <a:spcPts val="1200"/>
              </a:spcAft>
              <a:buNone/>
            </a:pPr>
            <a:r>
              <a:rPr lang="en-US" dirty="0" smtClean="0"/>
              <a:t>As growth slows down due to the deployment of distributed generation and “organic” conservation, networks face revenue risks </a:t>
            </a:r>
          </a:p>
          <a:p>
            <a:pPr marL="0" indent="0">
              <a:spcAft>
                <a:spcPts val="1200"/>
              </a:spcAft>
              <a:buNone/>
            </a:pPr>
            <a:r>
              <a:rPr lang="en-US" dirty="0" smtClean="0"/>
              <a:t>Ultimately, tariffs are raised for all customers, creating inequities as customers with low kW demand subsidize customers with high kW demand  </a:t>
            </a:r>
          </a:p>
          <a:p>
            <a:pPr marL="0" indent="0">
              <a:spcAft>
                <a:spcPts val="1200"/>
              </a:spcAft>
              <a:buNone/>
            </a:pPr>
            <a:r>
              <a:rPr lang="en-US" dirty="0" smtClean="0"/>
              <a:t>With no demand charges, customers have no incentive to lower their kW demand, creating inefficiencies in the deployment of scarce capital </a:t>
            </a:r>
            <a:endParaRPr lang="en-US" dirty="0"/>
          </a:p>
        </p:txBody>
      </p:sp>
    </p:spTree>
    <p:extLst>
      <p:ext uri="{BB962C8B-B14F-4D97-AF65-F5344CB8AC3E}">
        <p14:creationId xmlns:p14="http://schemas.microsoft.com/office/powerpoint/2010/main" val="32171414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some utilities are dealing with the issue</a:t>
            </a:r>
            <a:endParaRPr lang="en-US" dirty="0"/>
          </a:p>
        </p:txBody>
      </p:sp>
      <p:sp>
        <p:nvSpPr>
          <p:cNvPr id="3" name="Text Placeholder 2"/>
          <p:cNvSpPr>
            <a:spLocks noGrp="1"/>
          </p:cNvSpPr>
          <p:nvPr>
            <p:ph type="body" sz="quarter" idx="10"/>
          </p:nvPr>
        </p:nvSpPr>
        <p:spPr/>
        <p:txBody>
          <a:bodyPr/>
          <a:lstStyle/>
          <a:p>
            <a:pPr>
              <a:spcAft>
                <a:spcPts val="1200"/>
              </a:spcAft>
            </a:pPr>
            <a:r>
              <a:rPr lang="en-US" dirty="0" smtClean="0"/>
              <a:t>Mandating demand charges for distributed generation customers</a:t>
            </a:r>
          </a:p>
          <a:p>
            <a:pPr lvl="1"/>
            <a:r>
              <a:rPr lang="en-US" dirty="0" smtClean="0"/>
              <a:t>In Arizona, two utilities are moving down this path</a:t>
            </a:r>
          </a:p>
          <a:p>
            <a:endParaRPr lang="en-US" dirty="0"/>
          </a:p>
          <a:p>
            <a:pPr>
              <a:spcAft>
                <a:spcPts val="1200"/>
              </a:spcAft>
            </a:pPr>
            <a:r>
              <a:rPr lang="en-US" dirty="0" smtClean="0"/>
              <a:t>Giving </a:t>
            </a:r>
            <a:r>
              <a:rPr lang="en-US" dirty="0" smtClean="0"/>
              <a:t>distributed generation customers a choice between (a) paying a higher fixed charge or (b) paying standard fixed charge along  with a demand charge </a:t>
            </a:r>
          </a:p>
          <a:p>
            <a:pPr lvl="1"/>
            <a:r>
              <a:rPr lang="en-US" dirty="0" smtClean="0"/>
              <a:t>In Kansas, Westar Energy is moving down this path</a:t>
            </a:r>
          </a:p>
          <a:p>
            <a:endParaRPr lang="en-US" dirty="0" smtClean="0"/>
          </a:p>
        </p:txBody>
      </p:sp>
    </p:spTree>
    <p:extLst>
      <p:ext uri="{BB962C8B-B14F-4D97-AF65-F5344CB8AC3E}">
        <p14:creationId xmlns:p14="http://schemas.microsoft.com/office/powerpoint/2010/main" val="38888698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theory of tariffs revisited  </a:t>
            </a:r>
            <a:endParaRPr lang="en-US" dirty="0"/>
          </a:p>
        </p:txBody>
      </p:sp>
      <p:sp>
        <p:nvSpPr>
          <p:cNvPr id="3" name="Text Placeholder 2"/>
          <p:cNvSpPr>
            <a:spLocks noGrp="1"/>
          </p:cNvSpPr>
          <p:nvPr>
            <p:ph type="body" sz="quarter" idx="10"/>
          </p:nvPr>
        </p:nvSpPr>
        <p:spPr/>
        <p:txBody>
          <a:bodyPr/>
          <a:lstStyle/>
          <a:p>
            <a:pPr>
              <a:spcAft>
                <a:spcPts val="1200"/>
              </a:spcAft>
            </a:pPr>
            <a:r>
              <a:rPr lang="en-US" dirty="0" smtClean="0"/>
              <a:t>Tariffs should promote economic efficiency and equity, but changes in tariff regimes should be implemented gradually</a:t>
            </a:r>
          </a:p>
          <a:p>
            <a:pPr lvl="1"/>
            <a:r>
              <a:rPr lang="en-US" dirty="0" smtClean="0"/>
              <a:t>For distribution-only utilities, this translates into a two-part rate, where the first part is a </a:t>
            </a:r>
            <a:r>
              <a:rPr lang="en-US" dirty="0" smtClean="0"/>
              <a:t>(fixed) service </a:t>
            </a:r>
            <a:r>
              <a:rPr lang="en-US" dirty="0" smtClean="0"/>
              <a:t>charge and the second part is a demand charge; for other utilities, into a three-part rate, where the third </a:t>
            </a:r>
            <a:r>
              <a:rPr lang="en-US" dirty="0" smtClean="0"/>
              <a:t>part </a:t>
            </a:r>
            <a:r>
              <a:rPr lang="en-US" dirty="0" smtClean="0"/>
              <a:t>is an energy charge </a:t>
            </a:r>
          </a:p>
          <a:p>
            <a:pPr lvl="1"/>
            <a:r>
              <a:rPr lang="en-US" dirty="0" smtClean="0"/>
              <a:t>In the US, with the exception of Texas, distribution utilities also provide regulated energy supply service</a:t>
            </a:r>
          </a:p>
          <a:p>
            <a:endParaRPr lang="en-US" dirty="0" smtClean="0"/>
          </a:p>
          <a:p>
            <a:pPr>
              <a:spcAft>
                <a:spcPts val="1200"/>
              </a:spcAft>
            </a:pPr>
            <a:r>
              <a:rPr lang="en-US" dirty="0" smtClean="0"/>
              <a:t>Such tariffs have been offered to commercial and industrial customers for the better part of the last century, inspired by the writings of Professor John Hopkinson in 1892 </a:t>
            </a:r>
          </a:p>
        </p:txBody>
      </p:sp>
    </p:spTree>
    <p:extLst>
      <p:ext uri="{BB962C8B-B14F-4D97-AF65-F5344CB8AC3E}">
        <p14:creationId xmlns:p14="http://schemas.microsoft.com/office/powerpoint/2010/main" val="29181895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Demand (or capacity) charges in the U.S.</a:t>
            </a:r>
            <a:endParaRPr lang="en-US" dirty="0"/>
          </a:p>
        </p:txBody>
      </p:sp>
      <p:sp>
        <p:nvSpPr>
          <p:cNvPr id="3" name="Text Placeholder 2"/>
          <p:cNvSpPr>
            <a:spLocks noGrp="1"/>
          </p:cNvSpPr>
          <p:nvPr>
            <p:ph type="body" sz="quarter" idx="10"/>
          </p:nvPr>
        </p:nvSpPr>
        <p:spPr/>
        <p:txBody>
          <a:bodyPr/>
          <a:lstStyle/>
          <a:p>
            <a:pPr>
              <a:spcAft>
                <a:spcPts val="600"/>
              </a:spcAft>
            </a:pPr>
            <a:r>
              <a:rPr lang="en-US" dirty="0" smtClean="0"/>
              <a:t>19 </a:t>
            </a:r>
            <a:r>
              <a:rPr lang="en-US" dirty="0"/>
              <a:t>U.S. utilities </a:t>
            </a:r>
            <a:r>
              <a:rPr lang="en-US" dirty="0" smtClean="0"/>
              <a:t>in 14 states offer them on an opt-in basis  </a:t>
            </a:r>
          </a:p>
          <a:p>
            <a:pPr lvl="1"/>
            <a:r>
              <a:rPr lang="en-US" dirty="0" smtClean="0"/>
              <a:t>Included in this category are large utilities such as Duke Energy, Georgia Power, and Xcel Energy</a:t>
            </a:r>
          </a:p>
          <a:p>
            <a:pPr>
              <a:spcAft>
                <a:spcPts val="600"/>
              </a:spcAft>
            </a:pPr>
            <a:r>
              <a:rPr lang="en-US" dirty="0" smtClean="0"/>
              <a:t>With two exceptions, where participation rates are in the 8-10% range, the </a:t>
            </a:r>
            <a:r>
              <a:rPr lang="en-US" dirty="0"/>
              <a:t>offerings have elicited </a:t>
            </a:r>
            <a:r>
              <a:rPr lang="en-US" dirty="0" smtClean="0"/>
              <a:t>weak customer enrollment</a:t>
            </a:r>
          </a:p>
          <a:p>
            <a:pPr lvl="1">
              <a:spcAft>
                <a:spcPts val="1200"/>
              </a:spcAft>
            </a:pPr>
            <a:r>
              <a:rPr lang="en-US" dirty="0" smtClean="0"/>
              <a:t>The </a:t>
            </a:r>
            <a:r>
              <a:rPr lang="en-US" dirty="0"/>
              <a:t>tariffs are </a:t>
            </a:r>
            <a:r>
              <a:rPr lang="en-US" dirty="0" smtClean="0"/>
              <a:t>often poorly designed, poorly marketed, and offered without advice about load control technologies</a:t>
            </a:r>
          </a:p>
          <a:p>
            <a:r>
              <a:rPr lang="en-US" dirty="0" smtClean="0"/>
              <a:t>The situation will change with the deployment of smart meters, which is nearing 40% of all </a:t>
            </a:r>
            <a:r>
              <a:rPr lang="en-US" dirty="0"/>
              <a:t>U.S. </a:t>
            </a:r>
            <a:r>
              <a:rPr lang="en-US" dirty="0" smtClean="0"/>
              <a:t>households, and the realization that </a:t>
            </a:r>
            <a:r>
              <a:rPr lang="en-US" dirty="0" smtClean="0"/>
              <a:t>distributed generation resources are </a:t>
            </a:r>
            <a:r>
              <a:rPr lang="en-US" dirty="0" smtClean="0"/>
              <a:t>nearing a point of inflection  </a:t>
            </a:r>
          </a:p>
          <a:p>
            <a:endParaRPr lang="en-US" dirty="0"/>
          </a:p>
          <a:p>
            <a:endParaRPr lang="en-US" dirty="0"/>
          </a:p>
        </p:txBody>
      </p:sp>
    </p:spTree>
    <p:extLst>
      <p:ext uri="{BB962C8B-B14F-4D97-AF65-F5344CB8AC3E}">
        <p14:creationId xmlns:p14="http://schemas.microsoft.com/office/powerpoint/2010/main" val="41400233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Demand charges in Europe </a:t>
            </a:r>
            <a:endParaRPr lang="en-US" dirty="0"/>
          </a:p>
        </p:txBody>
      </p:sp>
      <p:sp>
        <p:nvSpPr>
          <p:cNvPr id="3" name="Text Placeholder 2"/>
          <p:cNvSpPr>
            <a:spLocks noGrp="1"/>
          </p:cNvSpPr>
          <p:nvPr>
            <p:ph type="body" sz="quarter" idx="10"/>
          </p:nvPr>
        </p:nvSpPr>
        <p:spPr/>
        <p:txBody>
          <a:bodyPr/>
          <a:lstStyle/>
          <a:p>
            <a:r>
              <a:rPr lang="en-US" dirty="0" smtClean="0"/>
              <a:t>Since the end of the Second World War, some countries have charged customers for energy based on a volumetric tariff and for capacity based on their connected load </a:t>
            </a:r>
          </a:p>
          <a:p>
            <a:pPr lvl="1"/>
            <a:r>
              <a:rPr lang="en-US" dirty="0" smtClean="0"/>
              <a:t>France</a:t>
            </a:r>
          </a:p>
          <a:p>
            <a:pPr lvl="1"/>
            <a:r>
              <a:rPr lang="en-US" dirty="0" smtClean="0"/>
              <a:t>Italy </a:t>
            </a:r>
          </a:p>
          <a:p>
            <a:pPr lvl="1"/>
            <a:r>
              <a:rPr lang="en-US" dirty="0" smtClean="0"/>
              <a:t>Spain</a:t>
            </a:r>
          </a:p>
          <a:p>
            <a:endParaRPr lang="en-US" dirty="0"/>
          </a:p>
          <a:p>
            <a:r>
              <a:rPr lang="en-US" dirty="0" smtClean="0"/>
              <a:t>As smart meters are rolled out, the capacity charges will probably be modified to allow for the introduction of demand charges</a:t>
            </a:r>
            <a:endParaRPr lang="en-US" dirty="0"/>
          </a:p>
        </p:txBody>
      </p:sp>
    </p:spTree>
    <p:extLst>
      <p:ext uri="{BB962C8B-B14F-4D97-AF65-F5344CB8AC3E}">
        <p14:creationId xmlns:p14="http://schemas.microsoft.com/office/powerpoint/2010/main" val="2682321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Demand charges in Australia </a:t>
            </a:r>
            <a:endParaRPr lang="en-US" dirty="0"/>
          </a:p>
        </p:txBody>
      </p:sp>
      <p:sp>
        <p:nvSpPr>
          <p:cNvPr id="3" name="Text Placeholder 2"/>
          <p:cNvSpPr>
            <a:spLocks noGrp="1"/>
          </p:cNvSpPr>
          <p:nvPr>
            <p:ph type="body" sz="quarter" idx="10"/>
          </p:nvPr>
        </p:nvSpPr>
        <p:spPr/>
        <p:txBody>
          <a:bodyPr/>
          <a:lstStyle/>
          <a:p>
            <a:r>
              <a:rPr lang="en-US" dirty="0" smtClean="0"/>
              <a:t>The utilities are purely providing distribution network services</a:t>
            </a:r>
          </a:p>
          <a:p>
            <a:endParaRPr lang="en-US" dirty="0"/>
          </a:p>
          <a:p>
            <a:r>
              <a:rPr lang="en-US" dirty="0" smtClean="0"/>
              <a:t>As in Texas, they are charging customers based on the amount of energy they purchase from retailers</a:t>
            </a:r>
          </a:p>
          <a:p>
            <a:endParaRPr lang="en-US" dirty="0"/>
          </a:p>
          <a:p>
            <a:r>
              <a:rPr lang="en-US" dirty="0" smtClean="0"/>
              <a:t>This is totally out of kilter with their customer structure</a:t>
            </a:r>
          </a:p>
          <a:p>
            <a:endParaRPr lang="en-US" dirty="0"/>
          </a:p>
          <a:p>
            <a:r>
              <a:rPr lang="en-US" dirty="0" smtClean="0"/>
              <a:t>Proposals are expected to be filed this fall with the regulator requesting a change, with some proposing to make a transition to demand charges </a:t>
            </a:r>
            <a:endParaRPr lang="en-US" dirty="0"/>
          </a:p>
        </p:txBody>
      </p:sp>
    </p:spTree>
    <p:extLst>
      <p:ext uri="{BB962C8B-B14F-4D97-AF65-F5344CB8AC3E}">
        <p14:creationId xmlns:p14="http://schemas.microsoft.com/office/powerpoint/2010/main" val="1415103765"/>
      </p:ext>
    </p:extLst>
  </p:cSld>
  <p:clrMapOvr>
    <a:masterClrMapping/>
  </p:clrMapOvr>
  <p:timing>
    <p:tnLst>
      <p:par>
        <p:cTn id="1" dur="indefinite" restart="never" nodeType="tmRoot"/>
      </p:par>
    </p:tnLst>
  </p:timing>
</p:sld>
</file>

<file path=ppt/theme/theme1.xml><?xml version="1.0" encoding="utf-8"?>
<a:theme xmlns:a="http://schemas.openxmlformats.org/drawingml/2006/main" name="Brattle PowerPoint Template - Graphic Cover">
  <a:themeElements>
    <a:clrScheme name="Brattle">
      <a:dk1>
        <a:srgbClr val="302F35"/>
      </a:dk1>
      <a:lt1>
        <a:srgbClr val="002B54"/>
      </a:lt1>
      <a:dk2>
        <a:srgbClr val="00467F"/>
      </a:dk2>
      <a:lt2>
        <a:srgbClr val="CCCDC3"/>
      </a:lt2>
      <a:accent1>
        <a:srgbClr val="6A7277"/>
      </a:accent1>
      <a:accent2>
        <a:srgbClr val="7FB9C2"/>
      </a:accent2>
      <a:accent3>
        <a:srgbClr val="EF4623"/>
      </a:accent3>
      <a:accent4>
        <a:srgbClr val="00467F"/>
      </a:accent4>
      <a:accent5>
        <a:srgbClr val="CCCDC3"/>
      </a:accent5>
      <a:accent6>
        <a:srgbClr val="EF4623"/>
      </a:accent6>
      <a:hlink>
        <a:srgbClr val="7FB9C2"/>
      </a:hlink>
      <a:folHlink>
        <a:srgbClr val="00467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rattle Theme - Main">
  <a:themeElements>
    <a:clrScheme name="Brattle">
      <a:dk1>
        <a:srgbClr val="302F35"/>
      </a:dk1>
      <a:lt1>
        <a:srgbClr val="002B54"/>
      </a:lt1>
      <a:dk2>
        <a:srgbClr val="00467F"/>
      </a:dk2>
      <a:lt2>
        <a:srgbClr val="CCCDC3"/>
      </a:lt2>
      <a:accent1>
        <a:srgbClr val="6A7277"/>
      </a:accent1>
      <a:accent2>
        <a:srgbClr val="7FB9C2"/>
      </a:accent2>
      <a:accent3>
        <a:srgbClr val="EF4623"/>
      </a:accent3>
      <a:accent4>
        <a:srgbClr val="00467F"/>
      </a:accent4>
      <a:accent5>
        <a:srgbClr val="CCCDC3"/>
      </a:accent5>
      <a:accent6>
        <a:srgbClr val="EF4623"/>
      </a:accent6>
      <a:hlink>
        <a:srgbClr val="7FB9C2"/>
      </a:hlink>
      <a:folHlink>
        <a:srgbClr val="00467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6422B17157183479BF4AC52EBDAF86B" ma:contentTypeVersion="" ma:contentTypeDescription="Create a new document." ma:contentTypeScope="" ma:versionID="41a38b70633508c17fa3c4ca43735ddb">
  <xsd:schema xmlns:xsd="http://www.w3.org/2001/XMLSchema" xmlns:xs="http://www.w3.org/2001/XMLSchema" xmlns:p="http://schemas.microsoft.com/office/2006/metadata/properties" xmlns:ns1="http://schemas.microsoft.com/sharepoint/v3" targetNamespace="http://schemas.microsoft.com/office/2006/metadata/properties" ma:root="true" ma:fieldsID="fc1958f689284e262d1fa84b900a3859"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DAC5636-AD5C-4E05-86D4-F7235768828C}">
  <ds:schemaRefs>
    <ds:schemaRef ds:uri="http://purl.org/dc/dcmitype/"/>
    <ds:schemaRef ds:uri="http://schemas.microsoft.com/office/2006/metadata/properties"/>
    <ds:schemaRef ds:uri="http://www.w3.org/XML/1998/namespace"/>
    <ds:schemaRef ds:uri="http://purl.org/dc/elements/1.1/"/>
    <ds:schemaRef ds:uri="http://schemas.openxmlformats.org/package/2006/metadata/core-properties"/>
    <ds:schemaRef ds:uri="http://schemas.microsoft.com/office/2006/documentManagement/types"/>
    <ds:schemaRef ds:uri="http://purl.org/dc/terms/"/>
    <ds:schemaRef ds:uri="http://schemas.microsoft.com/office/infopath/2007/PartnerControls"/>
    <ds:schemaRef ds:uri="http://schemas.microsoft.com/sharepoint/v3"/>
  </ds:schemaRefs>
</ds:datastoreItem>
</file>

<file path=customXml/itemProps2.xml><?xml version="1.0" encoding="utf-8"?>
<ds:datastoreItem xmlns:ds="http://schemas.openxmlformats.org/officeDocument/2006/customXml" ds:itemID="{0D659015-7F89-448B-B8D8-6004771D2FA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FE74646-AAF3-4129-BE61-CCC2374CC80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Brattle PowerPoint Template - Graphic Cover</Template>
  <TotalTime>12063</TotalTime>
  <Words>2171</Words>
  <Application>Microsoft Office PowerPoint</Application>
  <PresentationFormat>On-screen Show (4:3)</PresentationFormat>
  <Paragraphs>165</Paragraphs>
  <Slides>21</Slides>
  <Notes>0</Notes>
  <HiddenSlides>0</HiddenSlides>
  <MMClips>0</MMClips>
  <ScaleCrop>false</ScaleCrop>
  <HeadingPairs>
    <vt:vector size="4" baseType="variant">
      <vt:variant>
        <vt:lpstr>Theme</vt:lpstr>
      </vt:variant>
      <vt:variant>
        <vt:i4>2</vt:i4>
      </vt:variant>
      <vt:variant>
        <vt:lpstr>Slide Titles</vt:lpstr>
      </vt:variant>
      <vt:variant>
        <vt:i4>21</vt:i4>
      </vt:variant>
    </vt:vector>
  </HeadingPairs>
  <TitlesOfParts>
    <vt:vector size="23" baseType="lpstr">
      <vt:lpstr>Brattle PowerPoint Template - Graphic Cover</vt:lpstr>
      <vt:lpstr>Brattle Theme - Main</vt:lpstr>
      <vt:lpstr>PowerPoint Presentation</vt:lpstr>
      <vt:lpstr>Existing tariffs do not reflect the cost structure </vt:lpstr>
      <vt:lpstr>Five currents have made change all but inevitable</vt:lpstr>
      <vt:lpstr>The onset of distributed generation has exposed the failings of existing rate design </vt:lpstr>
      <vt:lpstr>How some utilities are dealing with the issue</vt:lpstr>
      <vt:lpstr>The theory of tariffs revisited  </vt:lpstr>
      <vt:lpstr>Demand (or capacity) charges in the U.S.</vt:lpstr>
      <vt:lpstr>Demand charges in Europe </vt:lpstr>
      <vt:lpstr>Demand charges in Australia </vt:lpstr>
      <vt:lpstr>The ideal new rate design will have five elements</vt:lpstr>
      <vt:lpstr>The proposed new structure of a $100 customer bill</vt:lpstr>
      <vt:lpstr>References</vt:lpstr>
      <vt:lpstr>References (concluded)</vt:lpstr>
      <vt:lpstr>References (continued)</vt:lpstr>
      <vt:lpstr>References (concluded)</vt:lpstr>
      <vt:lpstr>Appendix </vt:lpstr>
      <vt:lpstr>The theory of tariffs (continued)</vt:lpstr>
      <vt:lpstr>The theory of tariffs (concluded)</vt:lpstr>
      <vt:lpstr>Back to the Future </vt:lpstr>
      <vt:lpstr>Back to the future (concluded) </vt:lpstr>
      <vt:lpstr>Presenter Information</vt:lpstr>
    </vt:vector>
  </TitlesOfParts>
  <Company>The Brattle Group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Wade Davis</dc:creator>
  <cp:lastModifiedBy>Faruqui, Ahmad</cp:lastModifiedBy>
  <cp:revision>216</cp:revision>
  <cp:lastPrinted>2015-02-12T18:17:31Z</cp:lastPrinted>
  <dcterms:created xsi:type="dcterms:W3CDTF">2014-07-01T01:34:54Z</dcterms:created>
  <dcterms:modified xsi:type="dcterms:W3CDTF">2015-06-18T23:38:25Z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0x01010026422B17157183479BF4AC52EBDAF86B</vt:lpwstr>
  </property>
</Properties>
</file>