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584" r:id="rId2"/>
    <p:sldId id="567" r:id="rId3"/>
    <p:sldId id="522" r:id="rId4"/>
    <p:sldId id="518" r:id="rId5"/>
    <p:sldId id="546" r:id="rId6"/>
    <p:sldId id="580" r:id="rId7"/>
    <p:sldId id="510" r:id="rId8"/>
    <p:sldId id="571" r:id="rId9"/>
    <p:sldId id="579" r:id="rId10"/>
    <p:sldId id="577" r:id="rId11"/>
    <p:sldId id="569" r:id="rId12"/>
    <p:sldId id="560" r:id="rId13"/>
    <p:sldId id="581" r:id="rId14"/>
    <p:sldId id="582" r:id="rId15"/>
    <p:sldId id="526" r:id="rId16"/>
    <p:sldId id="527" r:id="rId17"/>
    <p:sldId id="568" r:id="rId18"/>
    <p:sldId id="583" r:id="rId19"/>
    <p:sldId id="576" r:id="rId20"/>
    <p:sldId id="575" r:id="rId21"/>
    <p:sldId id="573" r:id="rId22"/>
    <p:sldId id="488" r:id="rId23"/>
    <p:sldId id="520" r:id="rId24"/>
    <p:sldId id="58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385"/>
    <a:srgbClr val="0D456D"/>
    <a:srgbClr val="8D8D8D"/>
    <a:srgbClr val="009999"/>
    <a:srgbClr val="00CC99"/>
    <a:srgbClr val="0081B1"/>
    <a:srgbClr val="D3E9F5"/>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51346" autoAdjust="0"/>
  </p:normalViewPr>
  <p:slideViewPr>
    <p:cSldViewPr snapToGrid="0">
      <p:cViewPr varScale="1">
        <p:scale>
          <a:sx n="74" d="100"/>
          <a:sy n="74" d="100"/>
        </p:scale>
        <p:origin x="1290" y="72"/>
      </p:cViewPr>
      <p:guideLst>
        <p:guide orient="horz" pos="2880"/>
        <p:guide pos="2160"/>
      </p:guideLst>
    </p:cSldViewPr>
  </p:slideViewPr>
  <p:notesTextViewPr>
    <p:cViewPr>
      <p:scale>
        <a:sx n="125" d="100"/>
        <a:sy n="125" d="100"/>
      </p:scale>
      <p:origin x="0" y="0"/>
    </p:cViewPr>
  </p:notesTextViewPr>
  <p:sorterViewPr>
    <p:cViewPr>
      <p:scale>
        <a:sx n="100" d="100"/>
        <a:sy n="100" d="100"/>
      </p:scale>
      <p:origin x="0" y="-21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940037421580933E-3"/>
          <c:y val="0"/>
          <c:w val="0.96700858161014924"/>
          <c:h val="0.92011082515669407"/>
        </c:manualLayout>
      </c:layout>
      <c:barChart>
        <c:barDir val="col"/>
        <c:grouping val="clustered"/>
        <c:varyColors val="0"/>
        <c:ser>
          <c:idx val="1"/>
          <c:order val="0"/>
          <c:tx>
            <c:strRef>
              <c:f>Sheet1!$B$1</c:f>
              <c:strCache>
                <c:ptCount val="1"/>
                <c:pt idx="0">
                  <c:v>Number of EDVs</c:v>
                </c:pt>
              </c:strCache>
            </c:strRef>
          </c:tx>
          <c:spPr>
            <a:solidFill>
              <a:schemeClr val="accent3">
                <a:lumMod val="40000"/>
                <a:lumOff val="60000"/>
                <a:alpha val="50000"/>
              </a:schemeClr>
            </a:solidFill>
            <a:effectLst/>
          </c:spPr>
          <c:invertIfNegative val="0"/>
          <c:dPt>
            <c:idx val="17"/>
            <c:invertIfNegative val="0"/>
            <c:bubble3D val="0"/>
            <c:spPr>
              <a:solidFill>
                <a:schemeClr val="accent3">
                  <a:lumMod val="75000"/>
                  <a:alpha val="50000"/>
                </a:schemeClr>
              </a:solidFill>
              <a:effectLst/>
            </c:spPr>
          </c:dPt>
          <c:dLbls>
            <c:spPr>
              <a:noFill/>
              <a:ln>
                <a:noFill/>
              </a:ln>
              <a:effectLst/>
            </c:spPr>
            <c:txPr>
              <a:bodyPr wrap="square" lIns="38100" tIns="19050" rIns="38100" bIns="19050" anchor="ctr">
                <a:spAutoFit/>
              </a:bodyPr>
              <a:lstStyle/>
              <a:p>
                <a:pPr>
                  <a:defRPr>
                    <a:solidFill>
                      <a:schemeClr val="accent3">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1900</c:v>
                </c:pt>
                <c:pt idx="1">
                  <c:v>…</c:v>
                </c:pt>
                <c:pt idx="2">
                  <c:v>1997</c:v>
                </c:pt>
                <c:pt idx="3">
                  <c:v>98</c:v>
                </c:pt>
                <c:pt idx="4">
                  <c:v>99</c:v>
                </c:pt>
                <c:pt idx="5">
                  <c:v>2000</c:v>
                </c:pt>
                <c:pt idx="6">
                  <c:v>…</c:v>
                </c:pt>
                <c:pt idx="7">
                  <c:v>06</c:v>
                </c:pt>
                <c:pt idx="8">
                  <c:v>07</c:v>
                </c:pt>
                <c:pt idx="9">
                  <c:v>08</c:v>
                </c:pt>
                <c:pt idx="10">
                  <c:v>09</c:v>
                </c:pt>
                <c:pt idx="11">
                  <c:v>2010</c:v>
                </c:pt>
                <c:pt idx="12">
                  <c:v>11</c:v>
                </c:pt>
                <c:pt idx="13">
                  <c:v>12</c:v>
                </c:pt>
                <c:pt idx="14">
                  <c:v>13</c:v>
                </c:pt>
                <c:pt idx="15">
                  <c:v>14</c:v>
                </c:pt>
                <c:pt idx="16">
                  <c:v>2015</c:v>
                </c:pt>
                <c:pt idx="17">
                  <c:v>2016</c:v>
                </c:pt>
              </c:strCache>
            </c:strRef>
          </c:cat>
          <c:val>
            <c:numRef>
              <c:f>Sheet1!$B$2:$B$19</c:f>
              <c:numCache>
                <c:formatCode>General</c:formatCode>
                <c:ptCount val="18"/>
                <c:pt idx="0" formatCode="0">
                  <c:v>1</c:v>
                </c:pt>
                <c:pt idx="2" formatCode="0">
                  <c:v>3</c:v>
                </c:pt>
                <c:pt idx="3" formatCode="0">
                  <c:v>4</c:v>
                </c:pt>
                <c:pt idx="4" formatCode="0">
                  <c:v>1</c:v>
                </c:pt>
                <c:pt idx="5" formatCode="0">
                  <c:v>3</c:v>
                </c:pt>
                <c:pt idx="7" formatCode="0">
                  <c:v>3</c:v>
                </c:pt>
                <c:pt idx="8" formatCode="0">
                  <c:v>3</c:v>
                </c:pt>
                <c:pt idx="9" formatCode="0">
                  <c:v>4</c:v>
                </c:pt>
                <c:pt idx="10" formatCode="0">
                  <c:v>6</c:v>
                </c:pt>
                <c:pt idx="11" formatCode="0">
                  <c:v>7</c:v>
                </c:pt>
                <c:pt idx="12" formatCode="0">
                  <c:v>10</c:v>
                </c:pt>
                <c:pt idx="13" formatCode="0">
                  <c:v>17</c:v>
                </c:pt>
                <c:pt idx="14" formatCode="0">
                  <c:v>24</c:v>
                </c:pt>
                <c:pt idx="15" formatCode="0">
                  <c:v>34</c:v>
                </c:pt>
                <c:pt idx="16" formatCode="0">
                  <c:v>39</c:v>
                </c:pt>
                <c:pt idx="17" formatCode="0">
                  <c:v>52</c:v>
                </c:pt>
              </c:numCache>
            </c:numRef>
          </c:val>
        </c:ser>
        <c:dLbls>
          <c:showLegendKey val="0"/>
          <c:showVal val="0"/>
          <c:showCatName val="0"/>
          <c:showSerName val="0"/>
          <c:showPercent val="0"/>
          <c:showBubbleSize val="0"/>
        </c:dLbls>
        <c:gapWidth val="80"/>
        <c:axId val="106929136"/>
        <c:axId val="106929696"/>
      </c:barChart>
      <c:catAx>
        <c:axId val="106929136"/>
        <c:scaling>
          <c:orientation val="minMax"/>
        </c:scaling>
        <c:delete val="0"/>
        <c:axPos val="b"/>
        <c:numFmt formatCode="General" sourceLinked="0"/>
        <c:majorTickMark val="none"/>
        <c:minorTickMark val="none"/>
        <c:tickLblPos val="nextTo"/>
        <c:crossAx val="106929696"/>
        <c:crosses val="autoZero"/>
        <c:auto val="1"/>
        <c:lblAlgn val="ctr"/>
        <c:lblOffset val="100"/>
        <c:noMultiLvlLbl val="0"/>
      </c:catAx>
      <c:valAx>
        <c:axId val="106929696"/>
        <c:scaling>
          <c:orientation val="minMax"/>
          <c:min val="0"/>
        </c:scaling>
        <c:delete val="1"/>
        <c:axPos val="l"/>
        <c:numFmt formatCode="0" sourceLinked="1"/>
        <c:majorTickMark val="out"/>
        <c:minorTickMark val="none"/>
        <c:tickLblPos val="nextTo"/>
        <c:crossAx val="1069291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885" y="0"/>
            <a:ext cx="3038319" cy="465242"/>
          </a:xfrm>
          <a:prstGeom prst="rect">
            <a:avLst/>
          </a:prstGeom>
        </p:spPr>
        <p:txBody>
          <a:bodyPr vert="horz" lIns="91440" tIns="45720" rIns="91440" bIns="45720" rtlCol="0"/>
          <a:lstStyle>
            <a:lvl1pPr algn="r">
              <a:defRPr sz="1200"/>
            </a:lvl1pPr>
          </a:lstStyle>
          <a:p>
            <a:fld id="{1A521F42-1315-47A1-9264-4ADD3C151F6B}" type="datetimeFigureOut">
              <a:rPr lang="en-US" smtClean="0"/>
              <a:t>5/18/2016</a:t>
            </a:fld>
            <a:endParaRPr lang="en-US"/>
          </a:p>
        </p:txBody>
      </p:sp>
      <p:sp>
        <p:nvSpPr>
          <p:cNvPr id="4" name="Footer Placeholder 3"/>
          <p:cNvSpPr>
            <a:spLocks noGrp="1"/>
          </p:cNvSpPr>
          <p:nvPr>
            <p:ph type="ftr" sz="quarter" idx="2"/>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885" y="8831160"/>
            <a:ext cx="3038319" cy="465240"/>
          </a:xfrm>
          <a:prstGeom prst="rect">
            <a:avLst/>
          </a:prstGeom>
        </p:spPr>
        <p:txBody>
          <a:bodyPr vert="horz" lIns="91440" tIns="45720" rIns="91440" bIns="45720" rtlCol="0" anchor="b"/>
          <a:lstStyle>
            <a:lvl1pPr algn="r">
              <a:defRPr sz="1200"/>
            </a:lvl1pPr>
          </a:lstStyle>
          <a:p>
            <a:fld id="{FFF9BEDD-56CD-47D1-822E-7C8617E821B9}" type="slidenum">
              <a:rPr lang="en-US" smtClean="0"/>
              <a:t>‹#›</a:t>
            </a:fld>
            <a:endParaRPr lang="en-US"/>
          </a:p>
        </p:txBody>
      </p:sp>
    </p:spTree>
    <p:extLst>
      <p:ext uri="{BB962C8B-B14F-4D97-AF65-F5344CB8AC3E}">
        <p14:creationId xmlns:p14="http://schemas.microsoft.com/office/powerpoint/2010/main" val="3530095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B8FA78B2-A3DD-4A5D-B7E3-BDF29570FB3A}" type="datetimeFigureOut">
              <a:rPr lang="en-US" smtClean="0"/>
              <a:t>5/18/2016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29"/>
            <a:ext cx="3037840" cy="46697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29"/>
            <a:ext cx="3037840" cy="466971"/>
          </a:xfrm>
          <a:prstGeom prst="rect">
            <a:avLst/>
          </a:prstGeom>
        </p:spPr>
        <p:txBody>
          <a:bodyPr vert="horz" lIns="93177" tIns="46589" rIns="93177" bIns="46589" rtlCol="0" anchor="b"/>
          <a:lstStyle>
            <a:lvl1pPr algn="r">
              <a:defRPr sz="1200"/>
            </a:lvl1pPr>
          </a:lstStyle>
          <a:p>
            <a:fld id="{72C6B773-D47E-4591-8220-157E6F376CFF}" type="slidenum">
              <a:rPr lang="en-US" smtClean="0"/>
              <a:t>‹#›</a:t>
            </a:fld>
            <a:endParaRPr lang="en-US"/>
          </a:p>
        </p:txBody>
      </p:sp>
    </p:spTree>
    <p:extLst>
      <p:ext uri="{BB962C8B-B14F-4D97-AF65-F5344CB8AC3E}">
        <p14:creationId xmlns:p14="http://schemas.microsoft.com/office/powerpoint/2010/main" val="388018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4E290-F263-DC44-9157-95BB7A2AA70E}" type="slidenum">
              <a:rPr lang="en-US" smtClean="0"/>
              <a:t>1</a:t>
            </a:fld>
            <a:endParaRPr lang="en-US" dirty="0"/>
          </a:p>
        </p:txBody>
      </p:sp>
    </p:spTree>
    <p:extLst>
      <p:ext uri="{BB962C8B-B14F-4D97-AF65-F5344CB8AC3E}">
        <p14:creationId xmlns:p14="http://schemas.microsoft.com/office/powerpoint/2010/main" val="341274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4E290-F263-DC44-9157-95BB7A2AA70E}" type="slidenum">
              <a:rPr lang="en-US" smtClean="0"/>
              <a:t>24</a:t>
            </a:fld>
            <a:endParaRPr lang="en-US" dirty="0"/>
          </a:p>
        </p:txBody>
      </p:sp>
    </p:spTree>
    <p:extLst>
      <p:ext uri="{BB962C8B-B14F-4D97-AF65-F5344CB8AC3E}">
        <p14:creationId xmlns:p14="http://schemas.microsoft.com/office/powerpoint/2010/main" val="13736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https://www.sce.com/wps/portal/home/residential/electric-cars/tools-resources</a:t>
            </a:r>
          </a:p>
          <a:p>
            <a:r>
              <a:rPr lang="en-US" dirty="0" smtClean="0"/>
              <a:t>http://www.afdc.energy.gov/vehicles/fuel_cell.html</a:t>
            </a:r>
            <a:endParaRPr lang="en-US" dirty="0"/>
          </a:p>
        </p:txBody>
      </p:sp>
      <p:sp>
        <p:nvSpPr>
          <p:cNvPr id="4" name="Slide Number Placeholder 3"/>
          <p:cNvSpPr>
            <a:spLocks noGrp="1"/>
          </p:cNvSpPr>
          <p:nvPr>
            <p:ph type="sldNum" sz="quarter" idx="10"/>
          </p:nvPr>
        </p:nvSpPr>
        <p:spPr/>
        <p:txBody>
          <a:bodyPr/>
          <a:lstStyle/>
          <a:p>
            <a:fld id="{72C6B773-D47E-4591-8220-157E6F376CFF}" type="slidenum">
              <a:rPr lang="en-US" smtClean="0"/>
              <a:t>3</a:t>
            </a:fld>
            <a:endParaRPr lang="en-US" dirty="0"/>
          </a:p>
        </p:txBody>
      </p:sp>
    </p:spTree>
    <p:extLst>
      <p:ext uri="{BB962C8B-B14F-4D97-AF65-F5344CB8AC3E}">
        <p14:creationId xmlns:p14="http://schemas.microsoft.com/office/powerpoint/2010/main" val="137952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reference</a:t>
            </a:r>
            <a:r>
              <a:rPr lang="en-US" baseline="0" dirty="0" smtClean="0"/>
              <a:t> to global strategy</a:t>
            </a:r>
          </a:p>
          <a:p>
            <a:r>
              <a:rPr lang="en-US" dirty="0" smtClean="0"/>
              <a:t>Automaker/supply</a:t>
            </a:r>
            <a:r>
              <a:rPr lang="en-US" baseline="0" dirty="0" smtClean="0"/>
              <a:t> – global scale, </a:t>
            </a:r>
          </a:p>
        </p:txBody>
      </p:sp>
      <p:sp>
        <p:nvSpPr>
          <p:cNvPr id="4" name="Slide Number Placeholder 3"/>
          <p:cNvSpPr>
            <a:spLocks noGrp="1"/>
          </p:cNvSpPr>
          <p:nvPr>
            <p:ph type="sldNum" sz="quarter" idx="10"/>
          </p:nvPr>
        </p:nvSpPr>
        <p:spPr/>
        <p:txBody>
          <a:bodyPr/>
          <a:lstStyle/>
          <a:p>
            <a:fld id="{72C6B773-D47E-4591-8220-157E6F376CFF}" type="slidenum">
              <a:rPr lang="en-US" smtClean="0"/>
              <a:t>4</a:t>
            </a:fld>
            <a:endParaRPr lang="en-US" dirty="0"/>
          </a:p>
        </p:txBody>
      </p:sp>
    </p:spTree>
    <p:extLst>
      <p:ext uri="{BB962C8B-B14F-4D97-AF65-F5344CB8AC3E}">
        <p14:creationId xmlns:p14="http://schemas.microsoft.com/office/powerpoint/2010/main" val="359776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“China’s “new normal”: structural change, better growth, and peak emissions” Fergus Green and Nicholas Stern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2C6B773-D47E-4591-8220-157E6F376CFF}" type="slidenum">
              <a:rPr lang="en-US" smtClean="0"/>
              <a:t>5</a:t>
            </a:fld>
            <a:endParaRPr lang="en-US"/>
          </a:p>
        </p:txBody>
      </p:sp>
    </p:spTree>
    <p:extLst>
      <p:ext uri="{BB962C8B-B14F-4D97-AF65-F5344CB8AC3E}">
        <p14:creationId xmlns:p14="http://schemas.microsoft.com/office/powerpoint/2010/main" val="181591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http://www.ucsusa.org/clean_vehicles/smart-transportation-solutions/advanced-vehicle-technologies/electric-cars/electric-vehicle-timeline.html#.VdtAoflgli8</a:t>
            </a:r>
            <a:endParaRPr lang="en-US" dirty="0"/>
          </a:p>
        </p:txBody>
      </p:sp>
      <p:sp>
        <p:nvSpPr>
          <p:cNvPr id="4" name="Slide Number Placeholder 3"/>
          <p:cNvSpPr>
            <a:spLocks noGrp="1"/>
          </p:cNvSpPr>
          <p:nvPr>
            <p:ph type="sldNum" sz="quarter" idx="10"/>
          </p:nvPr>
        </p:nvSpPr>
        <p:spPr/>
        <p:txBody>
          <a:bodyPr/>
          <a:lstStyle/>
          <a:p>
            <a:fld id="{72C6B773-D47E-4591-8220-157E6F376CFF}" type="slidenum">
              <a:rPr lang="en-US" smtClean="0"/>
              <a:t>10</a:t>
            </a:fld>
            <a:endParaRPr lang="en-US"/>
          </a:p>
        </p:txBody>
      </p:sp>
    </p:spTree>
    <p:extLst>
      <p:ext uri="{BB962C8B-B14F-4D97-AF65-F5344CB8AC3E}">
        <p14:creationId xmlns:p14="http://schemas.microsoft.com/office/powerpoint/2010/main" val="20583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iPhone</a:t>
            </a:r>
            <a:r>
              <a:rPr lang="en-US" baseline="0" dirty="0" smtClean="0"/>
              <a:t> 6S - </a:t>
            </a:r>
            <a:r>
              <a:rPr lang="en-US" sz="1200" b="0" i="0" kern="1200" dirty="0" smtClean="0">
                <a:solidFill>
                  <a:schemeClr val="tx1"/>
                </a:solidFill>
                <a:effectLst/>
                <a:latin typeface="+mn-lt"/>
                <a:ea typeface="+mn-ea"/>
                <a:cs typeface="+mn-cs"/>
              </a:rPr>
              <a:t>$8.5 billion in sales </a:t>
            </a:r>
            <a:endParaRPr lang="en-US" dirty="0"/>
          </a:p>
        </p:txBody>
      </p:sp>
      <p:sp>
        <p:nvSpPr>
          <p:cNvPr id="4" name="Slide Number Placeholder 3"/>
          <p:cNvSpPr>
            <a:spLocks noGrp="1"/>
          </p:cNvSpPr>
          <p:nvPr>
            <p:ph type="sldNum" sz="quarter" idx="10"/>
          </p:nvPr>
        </p:nvSpPr>
        <p:spPr/>
        <p:txBody>
          <a:bodyPr/>
          <a:lstStyle/>
          <a:p>
            <a:fld id="{72C6B773-D47E-4591-8220-157E6F376CFF}" type="slidenum">
              <a:rPr lang="en-US" smtClean="0"/>
              <a:t>11</a:t>
            </a:fld>
            <a:endParaRPr lang="en-US"/>
          </a:p>
        </p:txBody>
      </p:sp>
    </p:spTree>
    <p:extLst>
      <p:ext uri="{BB962C8B-B14F-4D97-AF65-F5344CB8AC3E}">
        <p14:creationId xmlns:p14="http://schemas.microsoft.com/office/powerpoint/2010/main" val="258341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6B773-D47E-4591-8220-157E6F376CFF}" type="slidenum">
              <a:rPr lang="en-US" smtClean="0"/>
              <a:t>12</a:t>
            </a:fld>
            <a:endParaRPr lang="en-US"/>
          </a:p>
        </p:txBody>
      </p:sp>
    </p:spTree>
    <p:extLst>
      <p:ext uri="{BB962C8B-B14F-4D97-AF65-F5344CB8AC3E}">
        <p14:creationId xmlns:p14="http://schemas.microsoft.com/office/powerpoint/2010/main" val="345052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44ED12-EFE0-43FF-9459-C806462E829B}" type="slidenum">
              <a:rPr lang="en-US" smtClean="0"/>
              <a:t>18</a:t>
            </a:fld>
            <a:endParaRPr lang="en-US"/>
          </a:p>
        </p:txBody>
      </p:sp>
    </p:spTree>
    <p:extLst>
      <p:ext uri="{BB962C8B-B14F-4D97-AF65-F5344CB8AC3E}">
        <p14:creationId xmlns:p14="http://schemas.microsoft.com/office/powerpoint/2010/main" val="4025893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BMW i is partnering with California-based Pacific Gas and Electric Company (PG&amp;E) to launch the BMW i </a:t>
            </a:r>
            <a:r>
              <a:rPr lang="en-US" sz="1200" b="0" i="0" kern="1200" dirty="0" err="1" smtClean="0">
                <a:solidFill>
                  <a:schemeClr val="tx1"/>
                </a:solidFill>
                <a:effectLst/>
                <a:latin typeface="+mn-lt"/>
                <a:ea typeface="+mn-ea"/>
                <a:cs typeface="+mn-cs"/>
              </a:rPr>
              <a:t>ChargeForward</a:t>
            </a:r>
            <a:r>
              <a:rPr lang="en-US" sz="1200" b="0" i="0" kern="1200" dirty="0" smtClean="0">
                <a:solidFill>
                  <a:schemeClr val="tx1"/>
                </a:solidFill>
                <a:effectLst/>
                <a:latin typeface="+mn-lt"/>
                <a:ea typeface="+mn-ea"/>
                <a:cs typeface="+mn-cs"/>
              </a:rPr>
              <a:t> Program. Based in the San Francisco Bay Area, this 18-month pilot study aims to better understand the relationship between home EV charging and the energy grid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with up to $1,540* in charging incentives.</a:t>
            </a:r>
            <a:endParaRPr lang="en-US" dirty="0"/>
          </a:p>
        </p:txBody>
      </p:sp>
      <p:sp>
        <p:nvSpPr>
          <p:cNvPr id="4" name="Slide Number Placeholder 3"/>
          <p:cNvSpPr>
            <a:spLocks noGrp="1"/>
          </p:cNvSpPr>
          <p:nvPr>
            <p:ph type="sldNum" sz="quarter" idx="10"/>
          </p:nvPr>
        </p:nvSpPr>
        <p:spPr/>
        <p:txBody>
          <a:bodyPr/>
          <a:lstStyle/>
          <a:p>
            <a:fld id="{72C6B773-D47E-4591-8220-157E6F376CFF}" type="slidenum">
              <a:rPr lang="en-US" smtClean="0"/>
              <a:t>20</a:t>
            </a:fld>
            <a:endParaRPr lang="en-US"/>
          </a:p>
        </p:txBody>
      </p:sp>
    </p:spTree>
    <p:extLst>
      <p:ext uri="{BB962C8B-B14F-4D97-AF65-F5344CB8AC3E}">
        <p14:creationId xmlns:p14="http://schemas.microsoft.com/office/powerpoint/2010/main" val="124612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65680" y="6358505"/>
            <a:ext cx="8244399" cy="1"/>
          </a:xfrm>
          <a:custGeom>
            <a:avLst/>
            <a:gdLst/>
            <a:ahLst/>
            <a:cxnLst/>
            <a:rect l="l" t="t" r="r" b="b"/>
            <a:pathLst>
              <a:path w="8244399" h="1">
                <a:moveTo>
                  <a:pt x="0" y="0"/>
                </a:moveTo>
                <a:lnTo>
                  <a:pt x="8244399" y="1"/>
                </a:lnTo>
              </a:path>
            </a:pathLst>
          </a:custGeom>
          <a:ln w="9524">
            <a:solidFill>
              <a:srgbClr val="FFB44E"/>
            </a:solidFill>
          </a:ln>
        </p:spPr>
        <p:txBody>
          <a:bodyPr wrap="square" lIns="0" tIns="0" rIns="0" bIns="0" rtlCol="0">
            <a:noAutofit/>
          </a:bodyPr>
          <a:lstStyle/>
          <a:p>
            <a:endParaRPr/>
          </a:p>
        </p:txBody>
      </p:sp>
      <p:sp>
        <p:nvSpPr>
          <p:cNvPr id="17" name="bk object 17"/>
          <p:cNvSpPr/>
          <p:nvPr/>
        </p:nvSpPr>
        <p:spPr>
          <a:xfrm>
            <a:off x="0" y="1"/>
            <a:ext cx="9143998" cy="229807"/>
          </a:xfrm>
          <a:custGeom>
            <a:avLst/>
            <a:gdLst/>
            <a:ahLst/>
            <a:cxnLst/>
            <a:rect l="l" t="t" r="r" b="b"/>
            <a:pathLst>
              <a:path w="9143998" h="229807">
                <a:moveTo>
                  <a:pt x="0" y="229807"/>
                </a:moveTo>
                <a:lnTo>
                  <a:pt x="0" y="0"/>
                </a:lnTo>
                <a:lnTo>
                  <a:pt x="9143999" y="0"/>
                </a:lnTo>
                <a:lnTo>
                  <a:pt x="9143999" y="229807"/>
                </a:lnTo>
                <a:lnTo>
                  <a:pt x="0" y="229807"/>
                </a:lnTo>
              </a:path>
            </a:pathLst>
          </a:custGeom>
          <a:solidFill>
            <a:srgbClr val="085880"/>
          </a:solid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lvl1pPr marL="406400" indent="-406400">
              <a:defRPr/>
            </a:lvl1pPr>
          </a:lstStyle>
          <a:p>
            <a:endParaRPr dirty="0"/>
          </a:p>
        </p:txBody>
      </p:sp>
      <p:sp>
        <p:nvSpPr>
          <p:cNvPr id="6" name="Holder 6"/>
          <p:cNvSpPr>
            <a:spLocks noGrp="1"/>
          </p:cNvSpPr>
          <p:nvPr>
            <p:ph type="sldNum" sz="quarter" idx="7"/>
          </p:nvPr>
        </p:nvSpPr>
        <p:spPr/>
        <p:txBody>
          <a:bodyPr lIns="0" tIns="0" rIns="0" bIns="0"/>
          <a:lstStyle/>
          <a:p>
            <a:pPr marL="95885">
              <a:lnSpc>
                <a:spcPct val="100000"/>
              </a:lnSpc>
            </a:pPr>
            <a:fld id="{81D60167-4931-47E6-BA6A-407CBD079E47}" type="slidenum">
              <a:rPr sz="1100" spc="-10" dirty="0" smtClean="0">
                <a:solidFill>
                  <a:srgbClr val="8D8D8D"/>
                </a:solidFill>
                <a:latin typeface="Calibri"/>
                <a:cs typeface="Calibri"/>
              </a:rPr>
              <a:t>‹#›</a:t>
            </a:fld>
            <a:endParaRPr sz="1100">
              <a:latin typeface="Calibri"/>
              <a:cs typeface="Calibri"/>
            </a:endParaRPr>
          </a:p>
        </p:txBody>
      </p:sp>
      <p:sp>
        <p:nvSpPr>
          <p:cNvPr id="9" name="object 19"/>
          <p:cNvSpPr txBox="1"/>
          <p:nvPr userDrawn="1"/>
        </p:nvSpPr>
        <p:spPr>
          <a:xfrm>
            <a:off x="444498" y="6402070"/>
            <a:ext cx="3975102" cy="183133"/>
          </a:xfrm>
          <a:prstGeom prst="rect">
            <a:avLst/>
          </a:prstGeom>
        </p:spPr>
        <p:txBody>
          <a:bodyPr vert="horz" wrap="square" lIns="0" tIns="0" rIns="0" bIns="0" rtlCol="0">
            <a:noAutofit/>
          </a:bodyPr>
          <a:lstStyle/>
          <a:p>
            <a:pPr marL="12700">
              <a:lnSpc>
                <a:spcPct val="100000"/>
              </a:lnSpc>
            </a:pPr>
            <a:r>
              <a:rPr sz="1100" dirty="0" smtClean="0">
                <a:solidFill>
                  <a:srgbClr val="8D8D8D"/>
                </a:solidFill>
                <a:latin typeface="Calibri"/>
                <a:cs typeface="Calibri"/>
              </a:rPr>
              <a:t>Cli</a:t>
            </a:r>
            <a:r>
              <a:rPr sz="1100" spc="-10" dirty="0" smtClean="0">
                <a:solidFill>
                  <a:srgbClr val="8D8D8D"/>
                </a:solidFill>
                <a:latin typeface="Calibri"/>
                <a:cs typeface="Calibri"/>
              </a:rPr>
              <a:t>mateWo</a:t>
            </a:r>
            <a:r>
              <a:rPr sz="1100" spc="-5" dirty="0" smtClean="0">
                <a:solidFill>
                  <a:srgbClr val="8D8D8D"/>
                </a:solidFill>
                <a:latin typeface="Calibri"/>
                <a:cs typeface="Calibri"/>
              </a:rPr>
              <a:t>rks </a:t>
            </a:r>
            <a:r>
              <a:rPr sz="1100" spc="-140" dirty="0" smtClean="0">
                <a:solidFill>
                  <a:srgbClr val="8D8D8D"/>
                </a:solidFill>
                <a:latin typeface="Calibri"/>
                <a:cs typeface="Calibri"/>
              </a:rPr>
              <a:t>·∙ </a:t>
            </a:r>
            <a:r>
              <a:rPr lang="en-US" sz="1100" spc="-140" dirty="0" smtClean="0">
                <a:solidFill>
                  <a:srgbClr val="8D8D8D"/>
                </a:solidFill>
                <a:latin typeface="Calibri"/>
                <a:cs typeface="Calibri"/>
              </a:rPr>
              <a:t> </a:t>
            </a:r>
            <a:r>
              <a:rPr lang="en-US" sz="1100" spc="-5" dirty="0" smtClean="0">
                <a:solidFill>
                  <a:srgbClr val="8D8D8D"/>
                </a:solidFill>
                <a:latin typeface="Calibri"/>
                <a:cs typeface="Calibri"/>
              </a:rPr>
              <a:t>Oil Campaign Global Electric</a:t>
            </a:r>
            <a:r>
              <a:rPr lang="en-US" sz="1100" spc="-5" baseline="0" dirty="0" smtClean="0">
                <a:solidFill>
                  <a:srgbClr val="8D8D8D"/>
                </a:solidFill>
                <a:latin typeface="Calibri"/>
                <a:cs typeface="Calibri"/>
              </a:rPr>
              <a:t> Drive Vehicles</a:t>
            </a:r>
            <a:endParaRPr sz="1100" dirty="0">
              <a:latin typeface="Calibri"/>
              <a:cs typeface="Calibri"/>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65680" y="6358505"/>
            <a:ext cx="8244399" cy="1"/>
          </a:xfrm>
          <a:custGeom>
            <a:avLst/>
            <a:gdLst/>
            <a:ahLst/>
            <a:cxnLst/>
            <a:rect l="l" t="t" r="r" b="b"/>
            <a:pathLst>
              <a:path w="8244399" h="1">
                <a:moveTo>
                  <a:pt x="0" y="0"/>
                </a:moveTo>
                <a:lnTo>
                  <a:pt x="8244399" y="1"/>
                </a:lnTo>
              </a:path>
            </a:pathLst>
          </a:custGeom>
          <a:ln w="9524">
            <a:solidFill>
              <a:srgbClr val="FFB44E"/>
            </a:solidFill>
          </a:ln>
        </p:spPr>
        <p:txBody>
          <a:bodyPr wrap="square" lIns="0" tIns="0" rIns="0" bIns="0" rtlCol="0">
            <a:noAutofit/>
          </a:bodyPr>
          <a:lstStyle/>
          <a:p>
            <a:endParaRPr/>
          </a:p>
        </p:txBody>
      </p:sp>
      <p:sp>
        <p:nvSpPr>
          <p:cNvPr id="17" name="bk object 17"/>
          <p:cNvSpPr/>
          <p:nvPr/>
        </p:nvSpPr>
        <p:spPr>
          <a:xfrm>
            <a:off x="0" y="1"/>
            <a:ext cx="9143998" cy="229807"/>
          </a:xfrm>
          <a:custGeom>
            <a:avLst/>
            <a:gdLst/>
            <a:ahLst/>
            <a:cxnLst/>
            <a:rect l="l" t="t" r="r" b="b"/>
            <a:pathLst>
              <a:path w="9143998" h="229807">
                <a:moveTo>
                  <a:pt x="0" y="229807"/>
                </a:moveTo>
                <a:lnTo>
                  <a:pt x="0" y="0"/>
                </a:lnTo>
                <a:lnTo>
                  <a:pt x="9143999" y="0"/>
                </a:lnTo>
                <a:lnTo>
                  <a:pt x="9143999" y="229807"/>
                </a:lnTo>
                <a:lnTo>
                  <a:pt x="0" y="229807"/>
                </a:lnTo>
              </a:path>
            </a:pathLst>
          </a:custGeom>
          <a:solidFill>
            <a:srgbClr val="085880"/>
          </a:solid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6" name="Holder 6"/>
          <p:cNvSpPr>
            <a:spLocks noGrp="1"/>
          </p:cNvSpPr>
          <p:nvPr>
            <p:ph type="sldNum" sz="quarter" idx="7"/>
          </p:nvPr>
        </p:nvSpPr>
        <p:spPr/>
        <p:txBody>
          <a:bodyPr lIns="0" tIns="0" rIns="0" bIns="0"/>
          <a:lstStyle/>
          <a:p>
            <a:pPr marL="95885">
              <a:lnSpc>
                <a:spcPct val="100000"/>
              </a:lnSpc>
            </a:pPr>
            <a:fld id="{81D60167-4931-47E6-BA6A-407CBD079E47}" type="slidenum">
              <a:rPr sz="1100" spc="-10" dirty="0" smtClean="0">
                <a:solidFill>
                  <a:srgbClr val="8D8D8D"/>
                </a:solidFill>
                <a:latin typeface="Calibri"/>
                <a:cs typeface="Calibri"/>
              </a:rPr>
              <a:t>‹#›</a:t>
            </a:fld>
            <a:endParaRPr sz="1100">
              <a:latin typeface="Calibri"/>
              <a:cs typeface="Calibri"/>
            </a:endParaRPr>
          </a:p>
        </p:txBody>
      </p:sp>
      <p:sp>
        <p:nvSpPr>
          <p:cNvPr id="9" name="object 19"/>
          <p:cNvSpPr txBox="1"/>
          <p:nvPr userDrawn="1"/>
        </p:nvSpPr>
        <p:spPr>
          <a:xfrm>
            <a:off x="444498" y="6402070"/>
            <a:ext cx="3975102" cy="183133"/>
          </a:xfrm>
          <a:prstGeom prst="rect">
            <a:avLst/>
          </a:prstGeom>
        </p:spPr>
        <p:txBody>
          <a:bodyPr vert="horz" wrap="square" lIns="0" tIns="0" rIns="0" bIns="0" rtlCol="0">
            <a:noAutofit/>
          </a:bodyPr>
          <a:lstStyle/>
          <a:p>
            <a:pPr marL="12700">
              <a:lnSpc>
                <a:spcPct val="100000"/>
              </a:lnSpc>
            </a:pPr>
            <a:r>
              <a:rPr lang="en-US" sz="1100" dirty="0" smtClean="0">
                <a:solidFill>
                  <a:srgbClr val="8D8D8D"/>
                </a:solidFill>
                <a:latin typeface="+mn-lt"/>
                <a:cs typeface="Calibri"/>
              </a:rPr>
              <a:t>Cli</a:t>
            </a:r>
            <a:r>
              <a:rPr lang="en-US" sz="1100" spc="-10" dirty="0" smtClean="0">
                <a:solidFill>
                  <a:srgbClr val="8D8D8D"/>
                </a:solidFill>
                <a:latin typeface="+mn-lt"/>
                <a:cs typeface="Calibri"/>
              </a:rPr>
              <a:t>mateWo</a:t>
            </a:r>
            <a:r>
              <a:rPr lang="en-US" sz="1100" spc="-5" dirty="0" smtClean="0">
                <a:solidFill>
                  <a:srgbClr val="8D8D8D"/>
                </a:solidFill>
                <a:latin typeface="+mn-lt"/>
                <a:cs typeface="Calibri"/>
              </a:rPr>
              <a:t>rks </a:t>
            </a:r>
            <a:r>
              <a:rPr lang="en-US" sz="1100" spc="-140" dirty="0" smtClean="0">
                <a:solidFill>
                  <a:srgbClr val="8D8D8D"/>
                </a:solidFill>
                <a:latin typeface="+mn-lt"/>
                <a:cs typeface="Calibri"/>
              </a:rPr>
              <a:t>·∙  </a:t>
            </a:r>
            <a:r>
              <a:rPr lang="en-US" sz="1100" spc="-5" dirty="0" smtClean="0">
                <a:solidFill>
                  <a:srgbClr val="8D8D8D"/>
                </a:solidFill>
                <a:latin typeface="+mn-lt"/>
                <a:cs typeface="Calibri"/>
              </a:rPr>
              <a:t>Oil Campaign Global Electric</a:t>
            </a:r>
            <a:r>
              <a:rPr lang="en-US" sz="1100" spc="-5" baseline="0" dirty="0" smtClean="0">
                <a:solidFill>
                  <a:srgbClr val="8D8D8D"/>
                </a:solidFill>
                <a:latin typeface="+mn-lt"/>
                <a:cs typeface="Calibri"/>
              </a:rPr>
              <a:t> Drive Vehicles</a:t>
            </a:r>
            <a:endParaRPr lang="en-US" sz="1100" dirty="0">
              <a:latin typeface="+mn-lt"/>
              <a:cs typeface="Calibri"/>
            </a:endParaRPr>
          </a:p>
        </p:txBody>
      </p:sp>
    </p:spTree>
    <p:extLst>
      <p:ext uri="{BB962C8B-B14F-4D97-AF65-F5344CB8AC3E}">
        <p14:creationId xmlns:p14="http://schemas.microsoft.com/office/powerpoint/2010/main" val="10342144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p>
            <a:pPr marL="12700">
              <a:lnSpc>
                <a:spcPct val="100000"/>
              </a:lnSpc>
            </a:pPr>
            <a:r>
              <a:rPr sz="1100" dirty="0" smtClean="0">
                <a:solidFill>
                  <a:srgbClr val="8D8D8D"/>
                </a:solidFill>
                <a:latin typeface="Calibri"/>
                <a:cs typeface="Calibri"/>
              </a:rPr>
              <a:t>Cli</a:t>
            </a:r>
            <a:r>
              <a:rPr sz="1100" spc="-10" dirty="0" smtClean="0">
                <a:solidFill>
                  <a:srgbClr val="8D8D8D"/>
                </a:solidFill>
                <a:latin typeface="Calibri"/>
                <a:cs typeface="Calibri"/>
              </a:rPr>
              <a:t>mateWo</a:t>
            </a:r>
            <a:r>
              <a:rPr sz="1100" spc="-5" dirty="0" smtClean="0">
                <a:solidFill>
                  <a:srgbClr val="8D8D8D"/>
                </a:solidFill>
                <a:latin typeface="Calibri"/>
                <a:cs typeface="Calibri"/>
              </a:rPr>
              <a:t>rks </a:t>
            </a:r>
            <a:r>
              <a:rPr sz="1100" spc="-140" dirty="0" smtClean="0">
                <a:solidFill>
                  <a:srgbClr val="8D8D8D"/>
                </a:solidFill>
                <a:latin typeface="Calibri"/>
                <a:cs typeface="Calibri"/>
              </a:rPr>
              <a:t>·∙ </a:t>
            </a:r>
            <a:r>
              <a:rPr sz="1100" spc="-5" dirty="0" smtClean="0">
                <a:solidFill>
                  <a:srgbClr val="8D8D8D"/>
                </a:solidFill>
                <a:latin typeface="Calibri"/>
                <a:cs typeface="Calibri"/>
              </a:rPr>
              <a:t>Pres</a:t>
            </a:r>
            <a:r>
              <a:rPr sz="1100" spc="-10" dirty="0" smtClean="0">
                <a:solidFill>
                  <a:srgbClr val="8D8D8D"/>
                </a:solidFill>
                <a:latin typeface="Calibri"/>
                <a:cs typeface="Calibri"/>
              </a:rPr>
              <a:t>en</a:t>
            </a:r>
            <a:r>
              <a:rPr sz="1100" spc="10" dirty="0" smtClean="0">
                <a:solidFill>
                  <a:srgbClr val="8D8D8D"/>
                </a:solidFill>
                <a:latin typeface="Calibri"/>
                <a:cs typeface="Calibri"/>
              </a:rPr>
              <a:t>ta1on Titl</a:t>
            </a:r>
            <a:r>
              <a:rPr sz="1100" spc="-10" dirty="0" smtClean="0">
                <a:solidFill>
                  <a:srgbClr val="8D8D8D"/>
                </a:solidFill>
                <a:latin typeface="Calibri"/>
                <a:cs typeface="Calibri"/>
              </a:rPr>
              <a:t>e </a:t>
            </a:r>
            <a:r>
              <a:rPr sz="1100" spc="-140" dirty="0" smtClean="0">
                <a:solidFill>
                  <a:srgbClr val="8D8D8D"/>
                </a:solidFill>
                <a:latin typeface="Calibri"/>
                <a:cs typeface="Calibri"/>
              </a:rPr>
              <a:t>·∙ </a:t>
            </a:r>
            <a:r>
              <a:rPr sz="1100" spc="-10" dirty="0" smtClean="0">
                <a:solidFill>
                  <a:srgbClr val="8D8D8D"/>
                </a:solidFill>
                <a:latin typeface="Calibri"/>
                <a:cs typeface="Calibri"/>
              </a:rPr>
              <a:t>3/3/15</a:t>
            </a:r>
            <a:endParaRPr sz="1100" dirty="0">
              <a:latin typeface="Calibri"/>
              <a:cs typeface="Calibri"/>
            </a:endParaRPr>
          </a:p>
        </p:txBody>
      </p:sp>
      <p:sp>
        <p:nvSpPr>
          <p:cNvPr id="4" name="Holder 4"/>
          <p:cNvSpPr>
            <a:spLocks noGrp="1"/>
          </p:cNvSpPr>
          <p:nvPr>
            <p:ph type="sldNum" sz="quarter" idx="7"/>
          </p:nvPr>
        </p:nvSpPr>
        <p:spPr/>
        <p:txBody>
          <a:bodyPr lIns="0" tIns="0" rIns="0" bIns="0"/>
          <a:lstStyle/>
          <a:p>
            <a:pPr marL="95885">
              <a:lnSpc>
                <a:spcPct val="100000"/>
              </a:lnSpc>
            </a:pPr>
            <a:fld id="{81D60167-4931-47E6-BA6A-407CBD079E47}" type="slidenum">
              <a:rPr sz="1100" spc="-10" dirty="0" smtClean="0">
                <a:solidFill>
                  <a:srgbClr val="8D8D8D"/>
                </a:solidFill>
                <a:latin typeface="Calibri"/>
                <a:cs typeface="Calibri"/>
              </a:rPr>
              <a:t>‹#›</a:t>
            </a:fld>
            <a:endParaRPr sz="1100">
              <a:latin typeface="Calibri"/>
              <a:cs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1C94B677-490E-3F46-96DC-89B4395F91D3}" type="slidenum">
              <a:rPr lang="en-US"/>
              <a:pPr>
                <a:defRPr/>
              </a:pPr>
              <a:t>‹#›</a:t>
            </a:fld>
            <a:endParaRPr lang="en-US"/>
          </a:p>
        </p:txBody>
      </p:sp>
      <p:cxnSp>
        <p:nvCxnSpPr>
          <p:cNvPr id="7" name="Straight Connector 5"/>
          <p:cNvCxnSpPr>
            <a:cxnSpLocks noChangeShapeType="1"/>
          </p:cNvCxnSpPr>
          <p:nvPr userDrawn="1"/>
        </p:nvCxnSpPr>
        <p:spPr bwMode="auto">
          <a:xfrm>
            <a:off x="0" y="1066800"/>
            <a:ext cx="9144000" cy="0"/>
          </a:xfrm>
          <a:prstGeom prst="line">
            <a:avLst/>
          </a:prstGeom>
          <a:noFill/>
          <a:ln w="28575">
            <a:solidFill>
              <a:schemeClr val="accent1"/>
            </a:solidFill>
            <a:round/>
            <a:headEnd/>
            <a:tailEnd/>
          </a:ln>
          <a:extLst>
            <a:ext uri="{909E8E84-426E-40dd-AFC4-6F175D3DCCD1}">
              <a14:hiddenFill xmlns:a14="http://schemas.microsoft.com/office/drawing/2010/main" xmlns="">
                <a:noFill/>
              </a14:hiddenFill>
            </a:ext>
          </a:extLst>
        </p:spPr>
      </p:cxnSp>
      <p:sp>
        <p:nvSpPr>
          <p:cNvPr id="8" name="Rectangle 3"/>
          <p:cNvSpPr>
            <a:spLocks noGrp="1" noChangeArrowheads="1"/>
          </p:cNvSpPr>
          <p:nvPr>
            <p:ph idx="1" hasCustomPrompt="1"/>
          </p:nvPr>
        </p:nvSpPr>
        <p:spPr bwMode="auto">
          <a:xfrm>
            <a:off x="201168" y="1280160"/>
            <a:ext cx="8714232" cy="4968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defRPr baseline="0"/>
            </a:lvl1pPr>
          </a:lstStyle>
          <a:p>
            <a:pPr lvl="0"/>
            <a:r>
              <a:rPr lang="en-US" dirty="0" smtClean="0"/>
              <a:t>This should be the standard slide layout. Do not change the size of the text box. If you want to show a single image, fit it to this box. If you want a single table, fit it to this box. Do not make your image bigger than this box. Do not make your table bigger than this box. Preferably, they should be exactly the width of this box.</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201168" y="0"/>
            <a:ext cx="8714232" cy="1066800"/>
          </a:xfrm>
        </p:spPr>
        <p:txBody>
          <a:bodyPr/>
          <a:lstStyle>
            <a:lvl1pPr>
              <a:defRPr baseline="0"/>
            </a:lvl1pPr>
          </a:lstStyle>
          <a:p>
            <a:r>
              <a:rPr lang="en-US" dirty="0" smtClean="0"/>
              <a:t>Title: keep to two lines. You shouldn’t need to manually resize unless your title is too long! </a:t>
            </a:r>
            <a:endParaRPr lang="en-US" dirty="0"/>
          </a:p>
        </p:txBody>
      </p:sp>
    </p:spTree>
    <p:extLst>
      <p:ext uri="{BB962C8B-B14F-4D97-AF65-F5344CB8AC3E}">
        <p14:creationId xmlns:p14="http://schemas.microsoft.com/office/powerpoint/2010/main" val="285664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12" name="Picture 11" descr="81877369_14.jpg"/>
          <p:cNvPicPr>
            <a:picLocks noChangeAspect="1"/>
          </p:cNvPicPr>
          <p:nvPr/>
        </p:nvPicPr>
        <p:blipFill rotWithShape="1">
          <a:blip r:embed="rId2" cstate="print">
            <a:extLst>
              <a:ext uri="{28A0092B-C50C-407E-A947-70E740481C1C}">
                <a14:useLocalDpi xmlns:a14="http://schemas.microsoft.com/office/drawing/2010/main"/>
              </a:ext>
            </a:extLst>
          </a:blip>
          <a:srcRect l="-36" t="-1"/>
          <a:stretch/>
        </p:blipFill>
        <p:spPr>
          <a:xfrm>
            <a:off x="-10583" y="1"/>
            <a:ext cx="9165165" cy="6857999"/>
          </a:xfrm>
          <a:prstGeom prst="rect">
            <a:avLst/>
          </a:prstGeom>
          <a:ln>
            <a:noFill/>
          </a:ln>
        </p:spPr>
      </p:pic>
      <p:sp>
        <p:nvSpPr>
          <p:cNvPr id="13" name="Rectangle 12"/>
          <p:cNvSpPr/>
          <p:nvPr/>
        </p:nvSpPr>
        <p:spPr>
          <a:xfrm>
            <a:off x="-10583" y="0"/>
            <a:ext cx="9165166" cy="6620932"/>
          </a:xfrm>
          <a:prstGeom prst="rect">
            <a:avLst/>
          </a:prstGeom>
          <a:solidFill>
            <a:schemeClr val="tx2">
              <a:lumMod val="50000"/>
              <a:alpha val="2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Picture Placeholder 15"/>
          <p:cNvSpPr>
            <a:spLocks noGrp="1"/>
          </p:cNvSpPr>
          <p:nvPr>
            <p:ph type="pic" sz="quarter" idx="11"/>
          </p:nvPr>
        </p:nvSpPr>
        <p:spPr>
          <a:xfrm>
            <a:off x="11112" y="1"/>
            <a:ext cx="9164638" cy="6621463"/>
          </a:xfrm>
        </p:spPr>
        <p:txBody>
          <a:bodyPr/>
          <a:lstStyle/>
          <a:p>
            <a:r>
              <a:rPr lang="en-US" smtClean="0"/>
              <a:t>Click icon to add picture</a:t>
            </a:r>
            <a:endParaRPr lang="en-US"/>
          </a:p>
        </p:txBody>
      </p:sp>
      <p:sp>
        <p:nvSpPr>
          <p:cNvPr id="2" name="Title 1"/>
          <p:cNvSpPr>
            <a:spLocks noGrp="1"/>
          </p:cNvSpPr>
          <p:nvPr>
            <p:ph type="title"/>
          </p:nvPr>
        </p:nvSpPr>
        <p:spPr>
          <a:xfrm>
            <a:off x="457200" y="1476905"/>
            <a:ext cx="8229600" cy="1143000"/>
          </a:xfrm>
        </p:spPr>
        <p:txBody>
          <a:bodyPr/>
          <a:lstStyle>
            <a:lvl1pPr>
              <a:lnSpc>
                <a:spcPct val="90000"/>
              </a:lnSpc>
              <a:defRPr>
                <a:solidFill>
                  <a:schemeClr val="bg1"/>
                </a:solidFill>
              </a:defRPr>
            </a:lvl1pPr>
          </a:lstStyle>
          <a:p>
            <a:r>
              <a:rPr lang="en-US" smtClean="0"/>
              <a:t>Click to edit Master title style</a:t>
            </a:r>
            <a:endParaRPr lang="en-US" dirty="0"/>
          </a:p>
        </p:txBody>
      </p:sp>
      <p:sp>
        <p:nvSpPr>
          <p:cNvPr id="9" name="Rectangle 8"/>
          <p:cNvSpPr/>
          <p:nvPr/>
        </p:nvSpPr>
        <p:spPr>
          <a:xfrm>
            <a:off x="1587" y="6620933"/>
            <a:ext cx="9152996" cy="23706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pic>
        <p:nvPicPr>
          <p:cNvPr id="10" name="Picture 9"/>
          <p:cNvPicPr>
            <a:picLocks noChangeAspect="1"/>
          </p:cNvPicPr>
          <p:nvPr/>
        </p:nvPicPr>
        <p:blipFill>
          <a:blip r:embed="rId3"/>
          <a:stretch>
            <a:fillRect/>
          </a:stretch>
        </p:blipFill>
        <p:spPr>
          <a:xfrm>
            <a:off x="604663" y="5432778"/>
            <a:ext cx="2556228" cy="628580"/>
          </a:xfrm>
          <a:prstGeom prst="rect">
            <a:avLst/>
          </a:prstGeom>
        </p:spPr>
      </p:pic>
      <p:sp>
        <p:nvSpPr>
          <p:cNvPr id="14" name="Text Placeholder 13"/>
          <p:cNvSpPr>
            <a:spLocks noGrp="1"/>
          </p:cNvSpPr>
          <p:nvPr>
            <p:ph type="body" sz="quarter" idx="10"/>
          </p:nvPr>
        </p:nvSpPr>
        <p:spPr>
          <a:xfrm>
            <a:off x="457200" y="2709863"/>
            <a:ext cx="4908550" cy="2296054"/>
          </a:xfrm>
        </p:spPr>
        <p:txBody>
          <a:bodyPr>
            <a:noAutofit/>
          </a:bodyPr>
          <a:lstStyle>
            <a:lvl1pPr marL="0" indent="0">
              <a:spcBef>
                <a:spcPts val="1000"/>
              </a:spcBef>
              <a:buFont typeface="Arial"/>
              <a:buNone/>
              <a:defRPr sz="1800">
                <a:solidFill>
                  <a:srgbClr val="FFFFFF"/>
                </a:solidFill>
              </a:defRPr>
            </a:lvl1pPr>
            <a:lvl2pPr marL="0" indent="0">
              <a:spcBef>
                <a:spcPts val="1000"/>
              </a:spcBef>
              <a:buNone/>
              <a:defRPr sz="1800">
                <a:solidFill>
                  <a:srgbClr val="FFFFFF"/>
                </a:solidFill>
              </a:defRPr>
            </a:lvl2pPr>
            <a:lvl3pPr marL="0" indent="0">
              <a:spcBef>
                <a:spcPts val="1000"/>
              </a:spcBef>
              <a:buNone/>
              <a:defRPr sz="1800">
                <a:solidFill>
                  <a:srgbClr val="FFFFFF"/>
                </a:solidFill>
              </a:defRPr>
            </a:lvl3pPr>
            <a:lvl4pPr marL="0" indent="0">
              <a:spcBef>
                <a:spcPts val="1000"/>
              </a:spcBef>
              <a:buNone/>
              <a:defRPr sz="1800">
                <a:solidFill>
                  <a:srgbClr val="FFFFFF"/>
                </a:solidFill>
              </a:defRPr>
            </a:lvl4pPr>
            <a:lvl5pPr marL="0" indent="0">
              <a:spcBef>
                <a:spcPts val="1000"/>
              </a:spcBef>
              <a:buNone/>
              <a:defRPr sz="18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descr="81877369_14.jpg"/>
          <p:cNvPicPr>
            <a:picLocks noChangeAspect="1"/>
          </p:cNvPicPr>
          <p:nvPr userDrawn="1"/>
        </p:nvPicPr>
        <p:blipFill rotWithShape="1">
          <a:blip r:embed="rId2" cstate="print">
            <a:extLst>
              <a:ext uri="{28A0092B-C50C-407E-A947-70E740481C1C}">
                <a14:useLocalDpi xmlns:a14="http://schemas.microsoft.com/office/drawing/2010/main"/>
              </a:ext>
            </a:extLst>
          </a:blip>
          <a:srcRect l="-36" t="-1"/>
          <a:stretch/>
        </p:blipFill>
        <p:spPr>
          <a:xfrm>
            <a:off x="-10583" y="1"/>
            <a:ext cx="9165165" cy="6857999"/>
          </a:xfrm>
          <a:prstGeom prst="rect">
            <a:avLst/>
          </a:prstGeom>
          <a:ln>
            <a:noFill/>
          </a:ln>
        </p:spPr>
      </p:pic>
      <p:sp>
        <p:nvSpPr>
          <p:cNvPr id="15" name="Rectangle 14"/>
          <p:cNvSpPr/>
          <p:nvPr userDrawn="1"/>
        </p:nvSpPr>
        <p:spPr>
          <a:xfrm>
            <a:off x="-10583" y="0"/>
            <a:ext cx="9165166" cy="6620932"/>
          </a:xfrm>
          <a:prstGeom prst="rect">
            <a:avLst/>
          </a:prstGeom>
          <a:solidFill>
            <a:schemeClr val="tx2">
              <a:lumMod val="50000"/>
              <a:alpha val="2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587" y="6620933"/>
            <a:ext cx="9152996" cy="23706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pic>
        <p:nvPicPr>
          <p:cNvPr id="18" name="Picture 17"/>
          <p:cNvPicPr>
            <a:picLocks noChangeAspect="1"/>
          </p:cNvPicPr>
          <p:nvPr userDrawn="1"/>
        </p:nvPicPr>
        <p:blipFill>
          <a:blip r:embed="rId3"/>
          <a:stretch>
            <a:fillRect/>
          </a:stretch>
        </p:blipFill>
        <p:spPr>
          <a:xfrm>
            <a:off x="604663" y="5432778"/>
            <a:ext cx="2556228" cy="628580"/>
          </a:xfrm>
          <a:prstGeom prst="rect">
            <a:avLst/>
          </a:prstGeom>
        </p:spPr>
      </p:pic>
    </p:spTree>
    <p:extLst>
      <p:ext uri="{BB962C8B-B14F-4D97-AF65-F5344CB8AC3E}">
        <p14:creationId xmlns:p14="http://schemas.microsoft.com/office/powerpoint/2010/main" val="2473859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251170"/>
            <a:ext cx="9143998" cy="606828"/>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a:p>
        </p:txBody>
      </p:sp>
      <p:sp>
        <p:nvSpPr>
          <p:cNvPr id="2" name="Holder 2"/>
          <p:cNvSpPr>
            <a:spLocks noGrp="1"/>
          </p:cNvSpPr>
          <p:nvPr>
            <p:ph type="title"/>
          </p:nvPr>
        </p:nvSpPr>
        <p:spPr>
          <a:xfrm>
            <a:off x="535929" y="434658"/>
            <a:ext cx="8072140" cy="857250"/>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543867" y="1864673"/>
            <a:ext cx="8056264" cy="3577335"/>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444498" y="6402070"/>
            <a:ext cx="2418228" cy="183133"/>
          </a:xfrm>
          <a:prstGeom prst="rect">
            <a:avLst/>
          </a:prstGeom>
        </p:spPr>
        <p:txBody>
          <a:bodyPr wrap="square" lIns="0" tIns="0" rIns="0" bIns="0">
            <a:noAutofit/>
          </a:bodyPr>
          <a:lstStyle/>
          <a:p>
            <a:pPr marL="12700">
              <a:lnSpc>
                <a:spcPct val="100000"/>
              </a:lnSpc>
            </a:pPr>
            <a:r>
              <a:rPr sz="1100" dirty="0" smtClean="0">
                <a:solidFill>
                  <a:srgbClr val="8D8D8D"/>
                </a:solidFill>
                <a:latin typeface="Calibri"/>
                <a:cs typeface="Calibri"/>
              </a:rPr>
              <a:t>Cli</a:t>
            </a:r>
            <a:r>
              <a:rPr sz="1100" spc="-10" dirty="0" smtClean="0">
                <a:solidFill>
                  <a:srgbClr val="8D8D8D"/>
                </a:solidFill>
                <a:latin typeface="Calibri"/>
                <a:cs typeface="Calibri"/>
              </a:rPr>
              <a:t>mateWo</a:t>
            </a:r>
            <a:r>
              <a:rPr sz="1100" spc="-5" dirty="0" smtClean="0">
                <a:solidFill>
                  <a:srgbClr val="8D8D8D"/>
                </a:solidFill>
                <a:latin typeface="Calibri"/>
                <a:cs typeface="Calibri"/>
              </a:rPr>
              <a:t>rks </a:t>
            </a:r>
            <a:r>
              <a:rPr sz="1100" spc="-140" dirty="0" smtClean="0">
                <a:solidFill>
                  <a:srgbClr val="8D8D8D"/>
                </a:solidFill>
                <a:latin typeface="Calibri"/>
                <a:cs typeface="Calibri"/>
              </a:rPr>
              <a:t>·∙ </a:t>
            </a:r>
            <a:r>
              <a:rPr sz="1100" spc="-5" dirty="0" smtClean="0">
                <a:solidFill>
                  <a:srgbClr val="8D8D8D"/>
                </a:solidFill>
                <a:latin typeface="Calibri"/>
                <a:cs typeface="Calibri"/>
              </a:rPr>
              <a:t>Pres</a:t>
            </a:r>
            <a:r>
              <a:rPr sz="1100" spc="-10" dirty="0" smtClean="0">
                <a:solidFill>
                  <a:srgbClr val="8D8D8D"/>
                </a:solidFill>
                <a:latin typeface="Calibri"/>
                <a:cs typeface="Calibri"/>
              </a:rPr>
              <a:t>en</a:t>
            </a:r>
            <a:r>
              <a:rPr sz="1100" spc="10" dirty="0" smtClean="0">
                <a:solidFill>
                  <a:srgbClr val="8D8D8D"/>
                </a:solidFill>
                <a:latin typeface="Calibri"/>
                <a:cs typeface="Calibri"/>
              </a:rPr>
              <a:t>ta1on Titl</a:t>
            </a:r>
            <a:r>
              <a:rPr sz="1100" spc="-10" dirty="0" smtClean="0">
                <a:solidFill>
                  <a:srgbClr val="8D8D8D"/>
                </a:solidFill>
                <a:latin typeface="Calibri"/>
                <a:cs typeface="Calibri"/>
              </a:rPr>
              <a:t>e </a:t>
            </a:r>
            <a:r>
              <a:rPr sz="1100" spc="-140" dirty="0" smtClean="0">
                <a:solidFill>
                  <a:srgbClr val="8D8D8D"/>
                </a:solidFill>
                <a:latin typeface="Calibri"/>
                <a:cs typeface="Calibri"/>
              </a:rPr>
              <a:t>·∙ </a:t>
            </a:r>
            <a:r>
              <a:rPr sz="1100" spc="-10" dirty="0" smtClean="0">
                <a:solidFill>
                  <a:srgbClr val="8D8D8D"/>
                </a:solidFill>
                <a:latin typeface="Calibri"/>
                <a:cs typeface="Calibri"/>
              </a:rPr>
              <a:t>3/3/15</a:t>
            </a:r>
            <a:endParaRPr sz="1100" dirty="0">
              <a:latin typeface="Calibri"/>
              <a:cs typeface="Calibri"/>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6BD979FE-110F-42E8-9F68-A8D039F1F17E}" type="datetime1">
              <a:rPr lang="en-US" smtClean="0"/>
              <a:t>5/18/2016</a:t>
            </a:fld>
            <a:endParaRPr lang="en-US" dirty="0" smtClean="0"/>
          </a:p>
        </p:txBody>
      </p:sp>
      <p:sp>
        <p:nvSpPr>
          <p:cNvPr id="6" name="Holder 6"/>
          <p:cNvSpPr>
            <a:spLocks noGrp="1"/>
          </p:cNvSpPr>
          <p:nvPr>
            <p:ph type="sldNum" sz="quarter" idx="7"/>
          </p:nvPr>
        </p:nvSpPr>
        <p:spPr>
          <a:xfrm>
            <a:off x="8305801" y="6402070"/>
            <a:ext cx="410672" cy="183133"/>
          </a:xfrm>
          <a:prstGeom prst="rect">
            <a:avLst/>
          </a:prstGeom>
        </p:spPr>
        <p:txBody>
          <a:bodyPr wrap="square" lIns="0" tIns="0" rIns="0" bIns="0">
            <a:noAutofit/>
          </a:bodyPr>
          <a:lstStyle>
            <a:lvl1pPr>
              <a:defRPr sz="900"/>
            </a:lvl1pPr>
          </a:lstStyle>
          <a:p>
            <a:pPr marL="95885"/>
            <a:fld id="{81D60167-4931-47E6-BA6A-407CBD079E47}" type="slidenum">
              <a:rPr lang="en-US" spc="-10" smtClean="0">
                <a:solidFill>
                  <a:srgbClr val="8D8D8D"/>
                </a:solidFill>
                <a:cs typeface="Calibri"/>
              </a:rPr>
              <a:pPr marL="95885"/>
              <a:t>‹#›</a:t>
            </a:fld>
            <a:endParaRPr lang="en-US" dirty="0">
              <a:cs typeface="Calibri"/>
            </a:endParaRPr>
          </a:p>
        </p:txBody>
      </p:sp>
      <p:sp>
        <p:nvSpPr>
          <p:cNvPr id="8" name="object 99"/>
          <p:cNvSpPr txBox="1"/>
          <p:nvPr userDrawn="1"/>
        </p:nvSpPr>
        <p:spPr>
          <a:xfrm>
            <a:off x="444498" y="6402070"/>
            <a:ext cx="2418715" cy="183515"/>
          </a:xfrm>
          <a:prstGeom prst="rect">
            <a:avLst/>
          </a:prstGeom>
        </p:spPr>
        <p:txBody>
          <a:bodyPr vert="horz" wrap="square" lIns="0" tIns="0" rIns="0" bIns="0" rtlCol="0">
            <a:noAutofit/>
          </a:bodyPr>
          <a:lstStyle/>
          <a:p>
            <a:pPr marL="12700">
              <a:lnSpc>
                <a:spcPct val="100000"/>
              </a:lnSpc>
            </a:pPr>
            <a:r>
              <a:rPr sz="1100" smtClean="0">
                <a:solidFill>
                  <a:srgbClr val="8D8D8D"/>
                </a:solidFill>
                <a:latin typeface="Calibri"/>
                <a:cs typeface="Calibri"/>
              </a:rPr>
              <a:t>Cli</a:t>
            </a:r>
            <a:r>
              <a:rPr sz="1100" spc="-10" smtClean="0">
                <a:solidFill>
                  <a:srgbClr val="8D8D8D"/>
                </a:solidFill>
                <a:latin typeface="Calibri"/>
                <a:cs typeface="Calibri"/>
              </a:rPr>
              <a:t>mateWo</a:t>
            </a:r>
            <a:r>
              <a:rPr sz="1100" spc="-5" smtClean="0">
                <a:solidFill>
                  <a:srgbClr val="8D8D8D"/>
                </a:solidFill>
                <a:latin typeface="Calibri"/>
                <a:cs typeface="Calibri"/>
              </a:rPr>
              <a:t>rks </a:t>
            </a:r>
            <a:r>
              <a:rPr sz="1100" spc="-140" smtClean="0">
                <a:solidFill>
                  <a:srgbClr val="8D8D8D"/>
                </a:solidFill>
                <a:latin typeface="Calibri"/>
                <a:cs typeface="Calibri"/>
              </a:rPr>
              <a:t>·∙ </a:t>
            </a:r>
            <a:r>
              <a:rPr sz="1100" spc="-5" smtClean="0">
                <a:solidFill>
                  <a:srgbClr val="8D8D8D"/>
                </a:solidFill>
                <a:latin typeface="Calibri"/>
                <a:cs typeface="Calibri"/>
              </a:rPr>
              <a:t>Pres</a:t>
            </a:r>
            <a:r>
              <a:rPr sz="1100" spc="-10" smtClean="0">
                <a:solidFill>
                  <a:srgbClr val="8D8D8D"/>
                </a:solidFill>
                <a:latin typeface="Calibri"/>
                <a:cs typeface="Calibri"/>
              </a:rPr>
              <a:t>en</a:t>
            </a:r>
            <a:r>
              <a:rPr sz="1100" spc="10" smtClean="0">
                <a:solidFill>
                  <a:srgbClr val="8D8D8D"/>
                </a:solidFill>
                <a:latin typeface="Calibri"/>
                <a:cs typeface="Calibri"/>
              </a:rPr>
              <a:t>ta1on Titl</a:t>
            </a:r>
            <a:r>
              <a:rPr sz="1100" spc="-10" smtClean="0">
                <a:solidFill>
                  <a:srgbClr val="8D8D8D"/>
                </a:solidFill>
                <a:latin typeface="Calibri"/>
                <a:cs typeface="Calibri"/>
              </a:rPr>
              <a:t>e </a:t>
            </a:r>
            <a:r>
              <a:rPr sz="1100" spc="-140" smtClean="0">
                <a:solidFill>
                  <a:srgbClr val="8D8D8D"/>
                </a:solidFill>
                <a:latin typeface="Calibri"/>
                <a:cs typeface="Calibri"/>
              </a:rPr>
              <a:t>·∙ </a:t>
            </a:r>
            <a:r>
              <a:rPr sz="1100" spc="-10" smtClean="0">
                <a:solidFill>
                  <a:srgbClr val="8D8D8D"/>
                </a:solidFill>
                <a:latin typeface="Calibri"/>
                <a:cs typeface="Calibri"/>
              </a:rPr>
              <a:t>3/3/15</a:t>
            </a:r>
            <a:endParaRPr sz="1100" dirty="0">
              <a:latin typeface="Calibri"/>
              <a:cs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6" r:id="rId2"/>
    <p:sldLayoutId id="2147483665" r:id="rId3"/>
    <p:sldLayoutId id="2147483667" r:id="rId4"/>
    <p:sldLayoutId id="2147483668"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chart" Target="../charts/chart1.xml"/><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Anthony.eggert@climateworks.or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heicct.org/info-tools/global-passenger-vehicle-standards" TargetMode="External"/><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1630" y="913316"/>
            <a:ext cx="7783044" cy="2517948"/>
          </a:xfrm>
        </p:spPr>
        <p:txBody>
          <a:bodyPr anchor="t"/>
          <a:lstStyle/>
          <a:p>
            <a:r>
              <a:rPr lang="en-US" dirty="0" smtClean="0">
                <a:latin typeface="+mn-lt"/>
              </a:rPr>
              <a:t>The Future of the Transportation and the Grid</a:t>
            </a:r>
            <a:r>
              <a:rPr lang="en-US" sz="1800" dirty="0" smtClean="0">
                <a:latin typeface="+mn-lt"/>
              </a:rPr>
              <a:t/>
            </a:r>
            <a:br>
              <a:rPr lang="en-US" sz="1800" dirty="0" smtClean="0">
                <a:latin typeface="+mn-lt"/>
              </a:rPr>
            </a:br>
            <a:r>
              <a:rPr lang="en-US" sz="2000" spc="0" dirty="0" smtClean="0">
                <a:latin typeface="+mn-lt"/>
              </a:rPr>
              <a:t>Presentation to: New England Restructuring Roundtable</a:t>
            </a:r>
            <a:br>
              <a:rPr lang="en-US" sz="2000" spc="0" dirty="0" smtClean="0">
                <a:latin typeface="+mn-lt"/>
              </a:rPr>
            </a:br>
            <a:r>
              <a:rPr lang="en-US" sz="2000" spc="0" dirty="0" smtClean="0">
                <a:latin typeface="+mn-lt"/>
              </a:rPr>
              <a:t>May 18, 2016</a:t>
            </a:r>
            <a:endParaRPr lang="en-US" sz="1600" i="1" spc="0" dirty="0">
              <a:latin typeface="+mn-lt"/>
            </a:endParaRPr>
          </a:p>
        </p:txBody>
      </p:sp>
    </p:spTree>
    <p:extLst>
      <p:ext uri="{BB962C8B-B14F-4D97-AF65-F5344CB8AC3E}">
        <p14:creationId xmlns:p14="http://schemas.microsoft.com/office/powerpoint/2010/main" val="3204066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product availability</a:t>
            </a:r>
            <a:endParaRPr lang="en-US" dirty="0"/>
          </a:p>
        </p:txBody>
      </p:sp>
      <p:sp>
        <p:nvSpPr>
          <p:cNvPr id="4" name="Slide Number Placeholder 3"/>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10</a:t>
            </a:fld>
            <a:endParaRPr lang="en-US" sz="1100">
              <a:latin typeface="Calibri"/>
              <a:cs typeface="Calibri"/>
            </a:endParaRPr>
          </a:p>
        </p:txBody>
      </p:sp>
      <p:graphicFrame>
        <p:nvGraphicFramePr>
          <p:cNvPr id="18" name="Content Placeholder 6"/>
          <p:cNvGraphicFramePr>
            <a:graphicFrameLocks/>
          </p:cNvGraphicFramePr>
          <p:nvPr>
            <p:extLst/>
          </p:nvPr>
        </p:nvGraphicFramePr>
        <p:xfrm>
          <a:off x="685800" y="2543420"/>
          <a:ext cx="6348743" cy="332398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459729" y="1087888"/>
            <a:ext cx="6127421" cy="323165"/>
          </a:xfrm>
          <a:prstGeom prst="rect">
            <a:avLst/>
          </a:prstGeom>
          <a:noFill/>
        </p:spPr>
        <p:txBody>
          <a:bodyPr wrap="square" rtlCol="0">
            <a:spAutoFit/>
          </a:bodyPr>
          <a:lstStyle/>
          <a:p>
            <a:r>
              <a:rPr lang="en-US" sz="1500" dirty="0" smtClean="0">
                <a:solidFill>
                  <a:schemeClr val="tx1">
                    <a:lumMod val="75000"/>
                    <a:lumOff val="25000"/>
                  </a:schemeClr>
                </a:solidFill>
              </a:rPr>
              <a:t>Cumulative electric-drive vehicle models </a:t>
            </a:r>
            <a:r>
              <a:rPr lang="en-US" sz="1500" dirty="0" smtClean="0">
                <a:solidFill>
                  <a:schemeClr val="bg1">
                    <a:lumMod val="50000"/>
                  </a:schemeClr>
                </a:solidFill>
              </a:rPr>
              <a:t>(battery, plug-in, fuel cell)</a:t>
            </a:r>
            <a:endParaRPr lang="en-US" sz="1500" dirty="0">
              <a:solidFill>
                <a:schemeClr val="bg1">
                  <a:lumMod val="50000"/>
                </a:schemeClr>
              </a:solidFill>
            </a:endParaRPr>
          </a:p>
        </p:txBody>
      </p:sp>
      <p:sp>
        <p:nvSpPr>
          <p:cNvPr id="25" name="TextBox 24"/>
          <p:cNvSpPr txBox="1"/>
          <p:nvPr/>
        </p:nvSpPr>
        <p:spPr>
          <a:xfrm>
            <a:off x="7316956" y="1378526"/>
            <a:ext cx="1573526" cy="3970318"/>
          </a:xfrm>
          <a:prstGeom prst="rect">
            <a:avLst/>
          </a:prstGeom>
          <a:noFill/>
        </p:spPr>
        <p:txBody>
          <a:bodyPr wrap="square" rtlCol="0">
            <a:spAutoFit/>
          </a:bodyPr>
          <a:lstStyle/>
          <a:p>
            <a:r>
              <a:rPr lang="en-US" sz="1400" dirty="0">
                <a:solidFill>
                  <a:schemeClr val="accent3">
                    <a:lumMod val="75000"/>
                  </a:schemeClr>
                </a:solidFill>
              </a:rPr>
              <a:t>Audi</a:t>
            </a:r>
          </a:p>
          <a:p>
            <a:r>
              <a:rPr lang="en-US" sz="1400" dirty="0">
                <a:solidFill>
                  <a:schemeClr val="accent3">
                    <a:lumMod val="75000"/>
                  </a:schemeClr>
                </a:solidFill>
              </a:rPr>
              <a:t>BMW</a:t>
            </a:r>
          </a:p>
          <a:p>
            <a:r>
              <a:rPr lang="en-US" sz="1400" dirty="0" smtClean="0">
                <a:solidFill>
                  <a:schemeClr val="accent3">
                    <a:lumMod val="75000"/>
                  </a:schemeClr>
                </a:solidFill>
              </a:rPr>
              <a:t>Cadillac</a:t>
            </a:r>
            <a:endParaRPr lang="en-US" sz="1400" dirty="0">
              <a:solidFill>
                <a:schemeClr val="accent3">
                  <a:lumMod val="75000"/>
                </a:schemeClr>
              </a:solidFill>
            </a:endParaRPr>
          </a:p>
          <a:p>
            <a:r>
              <a:rPr lang="en-US" sz="1400" dirty="0">
                <a:solidFill>
                  <a:schemeClr val="accent3">
                    <a:lumMod val="75000"/>
                  </a:schemeClr>
                </a:solidFill>
              </a:rPr>
              <a:t>Chevrolet</a:t>
            </a:r>
          </a:p>
          <a:p>
            <a:r>
              <a:rPr lang="en-US" sz="1400" dirty="0">
                <a:solidFill>
                  <a:schemeClr val="accent3">
                    <a:lumMod val="75000"/>
                  </a:schemeClr>
                </a:solidFill>
              </a:rPr>
              <a:t>CODA</a:t>
            </a:r>
          </a:p>
          <a:p>
            <a:r>
              <a:rPr lang="en-US" sz="1400" dirty="0" smtClean="0">
                <a:solidFill>
                  <a:schemeClr val="accent3">
                    <a:lumMod val="75000"/>
                  </a:schemeClr>
                </a:solidFill>
              </a:rPr>
              <a:t>Fiat</a:t>
            </a:r>
            <a:endParaRPr lang="en-US" sz="1400" dirty="0">
              <a:solidFill>
                <a:schemeClr val="accent3">
                  <a:lumMod val="75000"/>
                </a:schemeClr>
              </a:solidFill>
            </a:endParaRPr>
          </a:p>
          <a:p>
            <a:r>
              <a:rPr lang="en-US" sz="1400" dirty="0">
                <a:solidFill>
                  <a:schemeClr val="accent3">
                    <a:lumMod val="75000"/>
                  </a:schemeClr>
                </a:solidFill>
              </a:rPr>
              <a:t>Ford</a:t>
            </a:r>
          </a:p>
          <a:p>
            <a:r>
              <a:rPr lang="en-US" sz="1400" dirty="0">
                <a:solidFill>
                  <a:schemeClr val="accent3">
                    <a:lumMod val="75000"/>
                  </a:schemeClr>
                </a:solidFill>
              </a:rPr>
              <a:t>Honda</a:t>
            </a:r>
          </a:p>
          <a:p>
            <a:r>
              <a:rPr lang="en-US" sz="1400" dirty="0" smtClean="0">
                <a:solidFill>
                  <a:schemeClr val="accent3">
                    <a:lumMod val="75000"/>
                  </a:schemeClr>
                </a:solidFill>
              </a:rPr>
              <a:t>Daimler</a:t>
            </a:r>
          </a:p>
          <a:p>
            <a:r>
              <a:rPr lang="en-US" sz="1400" dirty="0" smtClean="0">
                <a:solidFill>
                  <a:schemeClr val="accent3">
                    <a:lumMod val="75000"/>
                  </a:schemeClr>
                </a:solidFill>
              </a:rPr>
              <a:t>Mitsubishi</a:t>
            </a:r>
          </a:p>
          <a:p>
            <a:r>
              <a:rPr lang="en-US" sz="1400" dirty="0" smtClean="0">
                <a:solidFill>
                  <a:schemeClr val="accent3">
                    <a:lumMod val="75000"/>
                  </a:schemeClr>
                </a:solidFill>
              </a:rPr>
              <a:t>Think </a:t>
            </a:r>
            <a:r>
              <a:rPr lang="en-US" sz="1400" dirty="0">
                <a:solidFill>
                  <a:schemeClr val="accent3">
                    <a:lumMod val="75000"/>
                  </a:schemeClr>
                </a:solidFill>
              </a:rPr>
              <a:t>City</a:t>
            </a:r>
          </a:p>
          <a:p>
            <a:r>
              <a:rPr lang="en-US" sz="1400" dirty="0">
                <a:solidFill>
                  <a:schemeClr val="accent3">
                    <a:lumMod val="75000"/>
                  </a:schemeClr>
                </a:solidFill>
              </a:rPr>
              <a:t>Nissan</a:t>
            </a:r>
          </a:p>
          <a:p>
            <a:r>
              <a:rPr lang="en-US" sz="1400" dirty="0">
                <a:solidFill>
                  <a:schemeClr val="accent3">
                    <a:lumMod val="75000"/>
                  </a:schemeClr>
                </a:solidFill>
              </a:rPr>
              <a:t>Porsche</a:t>
            </a:r>
          </a:p>
          <a:p>
            <a:r>
              <a:rPr lang="en-US" sz="1400" dirty="0" err="1">
                <a:solidFill>
                  <a:schemeClr val="accent3">
                    <a:lumMod val="75000"/>
                  </a:schemeClr>
                </a:solidFill>
              </a:rPr>
              <a:t>Rimac</a:t>
            </a:r>
            <a:endParaRPr lang="en-US" sz="1400" dirty="0">
              <a:solidFill>
                <a:schemeClr val="accent3">
                  <a:lumMod val="75000"/>
                </a:schemeClr>
              </a:solidFill>
            </a:endParaRPr>
          </a:p>
          <a:p>
            <a:r>
              <a:rPr lang="en-US" sz="1400" dirty="0">
                <a:solidFill>
                  <a:schemeClr val="accent3">
                    <a:lumMod val="75000"/>
                  </a:schemeClr>
                </a:solidFill>
              </a:rPr>
              <a:t>Smart</a:t>
            </a:r>
          </a:p>
          <a:p>
            <a:r>
              <a:rPr lang="en-US" sz="1400" dirty="0">
                <a:solidFill>
                  <a:schemeClr val="accent3">
                    <a:lumMod val="75000"/>
                  </a:schemeClr>
                </a:solidFill>
              </a:rPr>
              <a:t>Tesla</a:t>
            </a:r>
          </a:p>
          <a:p>
            <a:r>
              <a:rPr lang="en-US" sz="1400" dirty="0">
                <a:solidFill>
                  <a:schemeClr val="accent3">
                    <a:lumMod val="75000"/>
                  </a:schemeClr>
                </a:solidFill>
              </a:rPr>
              <a:t>Toyota</a:t>
            </a:r>
          </a:p>
          <a:p>
            <a:r>
              <a:rPr lang="en-US" sz="1400" dirty="0">
                <a:solidFill>
                  <a:schemeClr val="accent3">
                    <a:lumMod val="75000"/>
                  </a:schemeClr>
                </a:solidFill>
              </a:rPr>
              <a:t>Volvo</a:t>
            </a:r>
          </a:p>
        </p:txBody>
      </p:sp>
      <p:grpSp>
        <p:nvGrpSpPr>
          <p:cNvPr id="2049" name="Group 2048"/>
          <p:cNvGrpSpPr/>
          <p:nvPr/>
        </p:nvGrpSpPr>
        <p:grpSpPr>
          <a:xfrm>
            <a:off x="3075972" y="3818440"/>
            <a:ext cx="1301907" cy="1148603"/>
            <a:chOff x="-295318" y="2199251"/>
            <a:chExt cx="1301907" cy="1148603"/>
          </a:xfrm>
        </p:grpSpPr>
        <p:sp>
          <p:nvSpPr>
            <p:cNvPr id="23" name="TextBox 22"/>
            <p:cNvSpPr txBox="1"/>
            <p:nvPr/>
          </p:nvSpPr>
          <p:spPr>
            <a:xfrm>
              <a:off x="-295318" y="2199251"/>
              <a:ext cx="1292871" cy="307777"/>
            </a:xfrm>
            <a:prstGeom prst="rect">
              <a:avLst/>
            </a:prstGeom>
            <a:noFill/>
          </p:spPr>
          <p:txBody>
            <a:bodyPr wrap="square" rtlCol="0">
              <a:spAutoFit/>
            </a:bodyPr>
            <a:lstStyle/>
            <a:p>
              <a:pPr algn="ctr"/>
              <a:r>
                <a:rPr lang="en-US" sz="1400" dirty="0" smtClean="0">
                  <a:solidFill>
                    <a:schemeClr val="bg1">
                      <a:lumMod val="50000"/>
                    </a:schemeClr>
                  </a:solidFill>
                </a:rPr>
                <a:t>Tesla Roadster</a:t>
              </a:r>
              <a:endParaRPr lang="en-US" sz="1400" dirty="0">
                <a:solidFill>
                  <a:schemeClr val="bg1">
                    <a:lumMod val="50000"/>
                  </a:schemeClr>
                </a:solidFill>
              </a:endParaRPr>
            </a:p>
          </p:txBody>
        </p:sp>
        <p:cxnSp>
          <p:nvCxnSpPr>
            <p:cNvPr id="11" name="Straight Connector 10"/>
            <p:cNvCxnSpPr>
              <a:endCxn id="31" idx="2"/>
            </p:cNvCxnSpPr>
            <p:nvPr/>
          </p:nvCxnSpPr>
          <p:spPr>
            <a:xfrm flipH="1" flipV="1">
              <a:off x="412229" y="2845704"/>
              <a:ext cx="186763" cy="50215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31" name="Picture 30" descr="http://www.ucsusa.org/assets/images/cv/ev-timeline/tesla-road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1" y="2482196"/>
              <a:ext cx="1188720" cy="3635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Group 2050"/>
          <p:cNvGrpSpPr/>
          <p:nvPr/>
        </p:nvGrpSpPr>
        <p:grpSpPr>
          <a:xfrm>
            <a:off x="3871971" y="2273633"/>
            <a:ext cx="1292871" cy="2495260"/>
            <a:chOff x="4211508" y="2273633"/>
            <a:chExt cx="1292871" cy="2495260"/>
          </a:xfrm>
        </p:grpSpPr>
        <p:sp>
          <p:nvSpPr>
            <p:cNvPr id="24" name="TextBox 23"/>
            <p:cNvSpPr txBox="1"/>
            <p:nvPr/>
          </p:nvSpPr>
          <p:spPr>
            <a:xfrm>
              <a:off x="4211508" y="2273633"/>
              <a:ext cx="1292871" cy="523220"/>
            </a:xfrm>
            <a:prstGeom prst="rect">
              <a:avLst/>
            </a:prstGeom>
            <a:noFill/>
          </p:spPr>
          <p:txBody>
            <a:bodyPr wrap="square" rtlCol="0">
              <a:spAutoFit/>
            </a:bodyPr>
            <a:lstStyle/>
            <a:p>
              <a:pPr algn="ctr"/>
              <a:r>
                <a:rPr lang="en-US" sz="1400" dirty="0" smtClean="0">
                  <a:solidFill>
                    <a:schemeClr val="bg1">
                      <a:lumMod val="50000"/>
                    </a:schemeClr>
                  </a:solidFill>
                </a:rPr>
                <a:t>Nissan Leaf</a:t>
              </a:r>
            </a:p>
            <a:p>
              <a:pPr algn="ctr"/>
              <a:r>
                <a:rPr lang="en-US" sz="1400" dirty="0" smtClean="0">
                  <a:solidFill>
                    <a:schemeClr val="bg1">
                      <a:lumMod val="50000"/>
                    </a:schemeClr>
                  </a:solidFill>
                </a:rPr>
                <a:t>Chevy Volt </a:t>
              </a:r>
              <a:endParaRPr lang="en-US" sz="1400" dirty="0">
                <a:solidFill>
                  <a:schemeClr val="bg1">
                    <a:lumMod val="50000"/>
                  </a:schemeClr>
                </a:solidFill>
              </a:endParaRPr>
            </a:p>
          </p:txBody>
        </p:sp>
        <p:cxnSp>
          <p:nvCxnSpPr>
            <p:cNvPr id="37" name="Straight Connector 36"/>
            <p:cNvCxnSpPr/>
            <p:nvPr/>
          </p:nvCxnSpPr>
          <p:spPr>
            <a:xfrm flipH="1" flipV="1">
              <a:off x="4866981" y="3707121"/>
              <a:ext cx="435760" cy="1061772"/>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37" descr="http://www.ucsusa.org/assets/images/cv/ev-timeline/chevy-volt.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9819" y="3264465"/>
              <a:ext cx="1188720" cy="4348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http://www.ucsusa.org/assets/images/cv/ev-timeline/nissan-leaf.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9819" y="2799782"/>
              <a:ext cx="1188720" cy="450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0" name="Group 2059"/>
          <p:cNvGrpSpPr/>
          <p:nvPr/>
        </p:nvGrpSpPr>
        <p:grpSpPr>
          <a:xfrm>
            <a:off x="4736734" y="1619774"/>
            <a:ext cx="1926616" cy="1356137"/>
            <a:chOff x="4976247" y="1619774"/>
            <a:chExt cx="1926616" cy="1356137"/>
          </a:xfrm>
        </p:grpSpPr>
        <p:sp>
          <p:nvSpPr>
            <p:cNvPr id="14" name="TextBox 13"/>
            <p:cNvSpPr txBox="1"/>
            <p:nvPr/>
          </p:nvSpPr>
          <p:spPr>
            <a:xfrm>
              <a:off x="4976247" y="1619774"/>
              <a:ext cx="1926616" cy="523220"/>
            </a:xfrm>
            <a:prstGeom prst="rect">
              <a:avLst/>
            </a:prstGeom>
            <a:noFill/>
          </p:spPr>
          <p:txBody>
            <a:bodyPr wrap="square" rtlCol="0">
              <a:spAutoFit/>
            </a:bodyPr>
            <a:lstStyle/>
            <a:p>
              <a:pPr algn="ctr"/>
              <a:r>
                <a:rPr lang="en-US" sz="1400" dirty="0">
                  <a:solidFill>
                    <a:schemeClr val="bg1">
                      <a:lumMod val="50000"/>
                    </a:schemeClr>
                  </a:solidFill>
                </a:rPr>
                <a:t>Tesla Model S</a:t>
              </a:r>
            </a:p>
            <a:p>
              <a:pPr algn="ctr"/>
              <a:r>
                <a:rPr lang="en-US" sz="1400" dirty="0" smtClean="0">
                  <a:solidFill>
                    <a:schemeClr val="bg1">
                      <a:lumMod val="50000"/>
                    </a:schemeClr>
                  </a:solidFill>
                </a:rPr>
                <a:t>Toyota Prius plug-in</a:t>
              </a:r>
            </a:p>
          </p:txBody>
        </p:sp>
        <p:pic>
          <p:nvPicPr>
            <p:cNvPr id="41" name="Picture 40" descr="http://www.ucsusa.org/assets/images/cv/ev-timeline/tesla-model-s.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6952" y="2114157"/>
              <a:ext cx="1188720" cy="43483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http://www.ucsusa.org/assets/images/cv/ev-timeline/toyota-prius-plug-in-hybrid.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6952" y="2424275"/>
              <a:ext cx="1188720" cy="5516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3" name="Straight Connector 42"/>
          <p:cNvCxnSpPr/>
          <p:nvPr/>
        </p:nvCxnSpPr>
        <p:spPr>
          <a:xfrm flipV="1">
            <a:off x="5308567" y="3025123"/>
            <a:ext cx="391475" cy="1363997"/>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57" name="Group 2056"/>
          <p:cNvGrpSpPr/>
          <p:nvPr/>
        </p:nvGrpSpPr>
        <p:grpSpPr>
          <a:xfrm>
            <a:off x="1630906" y="4012053"/>
            <a:ext cx="1407165" cy="1125249"/>
            <a:chOff x="1894573" y="4012053"/>
            <a:chExt cx="1407165" cy="1125249"/>
          </a:xfrm>
        </p:grpSpPr>
        <p:grpSp>
          <p:nvGrpSpPr>
            <p:cNvPr id="12" name="Group 11"/>
            <p:cNvGrpSpPr/>
            <p:nvPr/>
          </p:nvGrpSpPr>
          <p:grpSpPr>
            <a:xfrm>
              <a:off x="1894573" y="4012053"/>
              <a:ext cx="1407165" cy="784730"/>
              <a:chOff x="1896288" y="4012053"/>
              <a:chExt cx="1407165" cy="784730"/>
            </a:xfrm>
          </p:grpSpPr>
          <p:sp>
            <p:nvSpPr>
              <p:cNvPr id="22" name="TextBox 21"/>
              <p:cNvSpPr txBox="1"/>
              <p:nvPr/>
            </p:nvSpPr>
            <p:spPr>
              <a:xfrm>
                <a:off x="1896288" y="4012053"/>
                <a:ext cx="1292871" cy="307777"/>
              </a:xfrm>
              <a:prstGeom prst="rect">
                <a:avLst/>
              </a:prstGeom>
              <a:noFill/>
            </p:spPr>
            <p:txBody>
              <a:bodyPr wrap="square" rtlCol="0">
                <a:spAutoFit/>
              </a:bodyPr>
              <a:lstStyle/>
              <a:p>
                <a:pPr algn="ctr"/>
                <a:r>
                  <a:rPr lang="en-US" sz="1400" dirty="0" smtClean="0">
                    <a:solidFill>
                      <a:schemeClr val="bg1">
                        <a:lumMod val="50000"/>
                      </a:schemeClr>
                    </a:solidFill>
                  </a:rPr>
                  <a:t>Toyota RAV4</a:t>
                </a:r>
                <a:endParaRPr lang="en-US" sz="1400" dirty="0">
                  <a:solidFill>
                    <a:schemeClr val="bg1">
                      <a:lumMod val="50000"/>
                    </a:schemeClr>
                  </a:solidFill>
                </a:endParaRPr>
              </a:p>
            </p:txBody>
          </p:sp>
          <p:pic>
            <p:nvPicPr>
              <p:cNvPr id="26" name="Picture 25" descr="http://www.ucsusa.org/assets/images/cv/ev-timeline/2000-toyota-rav-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3817" y="4302691"/>
                <a:ext cx="1129636" cy="49409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7" name="Straight Connector 46"/>
            <p:cNvCxnSpPr/>
            <p:nvPr/>
          </p:nvCxnSpPr>
          <p:spPr>
            <a:xfrm flipH="1" flipV="1">
              <a:off x="2740729" y="4796785"/>
              <a:ext cx="128978" cy="340517"/>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6031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heading?</a:t>
            </a:r>
            <a:endParaRPr lang="en-US" dirty="0"/>
          </a:p>
        </p:txBody>
      </p:sp>
      <p:sp>
        <p:nvSpPr>
          <p:cNvPr id="3" name="Slide Number Placeholder 2"/>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11</a:t>
            </a:fld>
            <a:endParaRPr lang="en-US" sz="1100">
              <a:latin typeface="Calibri"/>
              <a:cs typeface="Calibri"/>
            </a:endParaRPr>
          </a:p>
        </p:txBody>
      </p:sp>
      <p:pic>
        <p:nvPicPr>
          <p:cNvPr id="3076" name="Picture 4" descr="http://static4.businessinsider.com/image/53865b6a69bedde00574dcd7-960/elon-musk-tes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29" y="2146829"/>
            <a:ext cx="4429125" cy="2952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1600" y="2146829"/>
            <a:ext cx="3752850" cy="2308324"/>
          </a:xfrm>
          <a:prstGeom prst="rect">
            <a:avLst/>
          </a:prstGeom>
          <a:noFill/>
        </p:spPr>
        <p:txBody>
          <a:bodyPr wrap="square" rtlCol="0">
            <a:spAutoFit/>
          </a:bodyPr>
          <a:lstStyle/>
          <a:p>
            <a:r>
              <a:rPr lang="en-US" sz="2400" dirty="0" smtClean="0"/>
              <a:t>Tesla Model 3</a:t>
            </a:r>
          </a:p>
          <a:p>
            <a:endParaRPr lang="en-US" sz="2400" dirty="0" smtClean="0"/>
          </a:p>
          <a:p>
            <a:pPr marL="285750" indent="-285750">
              <a:buFont typeface="Arial" panose="020B0604020202020204" pitchFamily="34" charset="0"/>
              <a:buChar char="•"/>
            </a:pPr>
            <a:r>
              <a:rPr lang="en-US" sz="2400" dirty="0" smtClean="0"/>
              <a:t>325,000 orders in 1 week</a:t>
            </a:r>
          </a:p>
          <a:p>
            <a:pPr marL="285750" indent="-285750">
              <a:buFont typeface="Arial" panose="020B0604020202020204" pitchFamily="34" charset="0"/>
              <a:buChar char="•"/>
            </a:pPr>
            <a:r>
              <a:rPr lang="en-US" sz="2400" dirty="0" smtClean="0"/>
              <a:t>$14 Billion in implied sales</a:t>
            </a:r>
          </a:p>
          <a:p>
            <a:pPr marL="285750" indent="-285750">
              <a:buFont typeface="Arial" panose="020B0604020202020204" pitchFamily="34" charset="0"/>
              <a:buChar char="•"/>
            </a:pPr>
            <a:r>
              <a:rPr lang="en-US" sz="2400" dirty="0" smtClean="0"/>
              <a:t>“Largest one week product launch ever”</a:t>
            </a:r>
            <a:endParaRPr lang="en-US" sz="2400" dirty="0"/>
          </a:p>
        </p:txBody>
      </p:sp>
    </p:spTree>
    <p:extLst>
      <p:ext uri="{BB962C8B-B14F-4D97-AF65-F5344CB8AC3E}">
        <p14:creationId xmlns:p14="http://schemas.microsoft.com/office/powerpoint/2010/main" val="1359854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rotWithShape="1">
          <a:blip r:embed="rId3"/>
          <a:srcRect l="793" t="2294" r="29321" b="3083"/>
          <a:stretch/>
        </p:blipFill>
        <p:spPr>
          <a:xfrm>
            <a:off x="1012416" y="2725633"/>
            <a:ext cx="5715000" cy="3403600"/>
          </a:xfrm>
          <a:prstGeom prst="rect">
            <a:avLst/>
          </a:prstGeom>
        </p:spPr>
      </p:pic>
      <p:sp>
        <p:nvSpPr>
          <p:cNvPr id="2" name="Title 1"/>
          <p:cNvSpPr>
            <a:spLocks noGrp="1"/>
          </p:cNvSpPr>
          <p:nvPr>
            <p:ph type="title"/>
          </p:nvPr>
        </p:nvSpPr>
        <p:spPr>
          <a:xfrm>
            <a:off x="450761" y="434658"/>
            <a:ext cx="8157308" cy="857250"/>
          </a:xfrm>
        </p:spPr>
        <p:txBody>
          <a:bodyPr/>
          <a:lstStyle/>
          <a:p>
            <a:r>
              <a:rPr lang="en-US" sz="4000" dirty="0" smtClean="0"/>
              <a:t>Potential tipping point in ~10-15 years?</a:t>
            </a:r>
            <a:endParaRPr lang="en-US" sz="4000" dirty="0"/>
          </a:p>
        </p:txBody>
      </p:sp>
      <p:sp>
        <p:nvSpPr>
          <p:cNvPr id="3" name="Slide Number Placeholder 2"/>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12</a:t>
            </a:fld>
            <a:endParaRPr lang="en-US" sz="1100">
              <a:latin typeface="Calibri"/>
              <a:cs typeface="Calibri"/>
            </a:endParaRPr>
          </a:p>
        </p:txBody>
      </p:sp>
      <p:cxnSp>
        <p:nvCxnSpPr>
          <p:cNvPr id="10" name="Straight Connector 9"/>
          <p:cNvCxnSpPr/>
          <p:nvPr/>
        </p:nvCxnSpPr>
        <p:spPr>
          <a:xfrm flipV="1">
            <a:off x="3542539" y="2598947"/>
            <a:ext cx="22578" cy="3227603"/>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00686" y="1454088"/>
            <a:ext cx="4568029" cy="707886"/>
          </a:xfrm>
          <a:prstGeom prst="rect">
            <a:avLst/>
          </a:prstGeom>
          <a:noFill/>
        </p:spPr>
        <p:txBody>
          <a:bodyPr wrap="square" rtlCol="0">
            <a:spAutoFit/>
          </a:bodyPr>
          <a:lstStyle/>
          <a:p>
            <a:pPr algn="ctr"/>
            <a:r>
              <a:rPr lang="en-US" sz="2000" b="1" dirty="0" smtClean="0"/>
              <a:t>~15% of global sales EDV by 2030</a:t>
            </a:r>
          </a:p>
          <a:p>
            <a:pPr algn="ctr"/>
            <a:r>
              <a:rPr lang="en-US" sz="2000" b="1" dirty="0" smtClean="0"/>
              <a:t>~15% of sales in key markets EDV by 2025</a:t>
            </a:r>
            <a:endParaRPr lang="en-US" sz="2000" b="1" dirty="0"/>
          </a:p>
        </p:txBody>
      </p:sp>
      <p:cxnSp>
        <p:nvCxnSpPr>
          <p:cNvPr id="19" name="Straight Connector 18"/>
          <p:cNvCxnSpPr/>
          <p:nvPr/>
        </p:nvCxnSpPr>
        <p:spPr>
          <a:xfrm flipV="1">
            <a:off x="4205408" y="2598947"/>
            <a:ext cx="22579" cy="3225080"/>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09565" y="2398892"/>
            <a:ext cx="2677682" cy="400110"/>
          </a:xfrm>
          <a:prstGeom prst="rect">
            <a:avLst/>
          </a:prstGeom>
          <a:noFill/>
        </p:spPr>
        <p:txBody>
          <a:bodyPr wrap="square" rtlCol="0">
            <a:spAutoFit/>
          </a:bodyPr>
          <a:lstStyle/>
          <a:p>
            <a:r>
              <a:rPr lang="en-US" sz="2000" b="1" dirty="0" smtClean="0">
                <a:solidFill>
                  <a:srgbClr val="D7C29D"/>
                </a:solidFill>
              </a:rPr>
              <a:t>Key regional markets</a:t>
            </a:r>
            <a:endParaRPr lang="en-US" sz="1600" b="1" dirty="0">
              <a:solidFill>
                <a:srgbClr val="D7C29D"/>
              </a:solidFill>
            </a:endParaRPr>
          </a:p>
        </p:txBody>
      </p:sp>
      <p:sp>
        <p:nvSpPr>
          <p:cNvPr id="14" name="TextBox 13"/>
          <p:cNvSpPr txBox="1"/>
          <p:nvPr/>
        </p:nvSpPr>
        <p:spPr>
          <a:xfrm>
            <a:off x="6519681" y="3576972"/>
            <a:ext cx="1481368" cy="646331"/>
          </a:xfrm>
          <a:prstGeom prst="rect">
            <a:avLst/>
          </a:prstGeom>
          <a:noFill/>
        </p:spPr>
        <p:txBody>
          <a:bodyPr wrap="none" rtlCol="0">
            <a:spAutoFit/>
          </a:bodyPr>
          <a:lstStyle/>
          <a:p>
            <a:r>
              <a:rPr lang="en-US" sz="2000" b="1" dirty="0" smtClean="0">
                <a:solidFill>
                  <a:schemeClr val="accent5">
                    <a:lumMod val="50000"/>
                  </a:schemeClr>
                </a:solidFill>
              </a:rPr>
              <a:t>Global fleet </a:t>
            </a:r>
            <a:r>
              <a:rPr lang="en-US" b="1" dirty="0" smtClean="0">
                <a:solidFill>
                  <a:schemeClr val="accent5">
                    <a:lumMod val="50000"/>
                  </a:schemeClr>
                </a:solidFill>
              </a:rPr>
              <a:t/>
            </a:r>
            <a:br>
              <a:rPr lang="en-US" b="1" dirty="0" smtClean="0">
                <a:solidFill>
                  <a:schemeClr val="accent5">
                    <a:lumMod val="50000"/>
                  </a:schemeClr>
                </a:solidFill>
              </a:rPr>
            </a:br>
            <a:r>
              <a:rPr lang="en-US" sz="1600" b="1" dirty="0" smtClean="0">
                <a:solidFill>
                  <a:schemeClr val="accent5">
                    <a:lumMod val="50000"/>
                  </a:schemeClr>
                </a:solidFill>
              </a:rPr>
              <a:t>(turnover)</a:t>
            </a:r>
            <a:endParaRPr lang="en-US" sz="1600" b="1" dirty="0">
              <a:solidFill>
                <a:schemeClr val="accent5">
                  <a:lumMod val="50000"/>
                </a:schemeClr>
              </a:solidFill>
            </a:endParaRPr>
          </a:p>
        </p:txBody>
      </p:sp>
      <p:sp>
        <p:nvSpPr>
          <p:cNvPr id="15" name="TextBox 14"/>
          <p:cNvSpPr txBox="1"/>
          <p:nvPr/>
        </p:nvSpPr>
        <p:spPr>
          <a:xfrm>
            <a:off x="6519681" y="2872371"/>
            <a:ext cx="1457450" cy="400110"/>
          </a:xfrm>
          <a:prstGeom prst="rect">
            <a:avLst/>
          </a:prstGeom>
          <a:noFill/>
        </p:spPr>
        <p:txBody>
          <a:bodyPr wrap="none" rtlCol="0">
            <a:spAutoFit/>
          </a:bodyPr>
          <a:lstStyle/>
          <a:p>
            <a:r>
              <a:rPr lang="en-US" sz="2000" b="1" dirty="0" smtClean="0">
                <a:solidFill>
                  <a:schemeClr val="accent5">
                    <a:lumMod val="75000"/>
                  </a:schemeClr>
                </a:solidFill>
              </a:rPr>
              <a:t>Global sales</a:t>
            </a:r>
            <a:endParaRPr lang="en-US" sz="2000" b="1" dirty="0">
              <a:solidFill>
                <a:schemeClr val="accent5">
                  <a:lumMod val="75000"/>
                </a:schemeClr>
              </a:solidFill>
            </a:endParaRPr>
          </a:p>
        </p:txBody>
      </p:sp>
      <p:sp>
        <p:nvSpPr>
          <p:cNvPr id="5" name="Right Brace 4"/>
          <p:cNvSpPr/>
          <p:nvPr/>
        </p:nvSpPr>
        <p:spPr>
          <a:xfrm rot="16200000">
            <a:off x="3772727" y="2018533"/>
            <a:ext cx="247650" cy="66286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78204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scenario for the US</a:t>
            </a:r>
            <a:endParaRPr lang="en-US" dirty="0"/>
          </a:p>
        </p:txBody>
      </p:sp>
      <p:sp>
        <p:nvSpPr>
          <p:cNvPr id="3" name="Slide Number Placeholder 2"/>
          <p:cNvSpPr>
            <a:spLocks noGrp="1"/>
          </p:cNvSpPr>
          <p:nvPr>
            <p:ph type="sldNum" sz="quarter" idx="7"/>
          </p:nvPr>
        </p:nvSpPr>
        <p:spPr>
          <a:xfrm>
            <a:off x="8305801" y="6402070"/>
            <a:ext cx="347320" cy="183133"/>
          </a:xfrm>
        </p:spPr>
        <p:txBody>
          <a:bodyPr/>
          <a:lstStyle/>
          <a:p>
            <a:pPr marL="95885">
              <a:lnSpc>
                <a:spcPct val="100000"/>
              </a:lnSpc>
            </a:pPr>
            <a:fld id="{81D60167-4931-47E6-BA6A-407CBD079E47}" type="slidenum">
              <a:rPr lang="en-US" sz="1100" spc="-10" smtClean="0">
                <a:solidFill>
                  <a:srgbClr val="8D8D8D"/>
                </a:solidFill>
                <a:latin typeface="Calibri"/>
                <a:cs typeface="Calibri"/>
              </a:rPr>
              <a:t>13</a:t>
            </a:fld>
            <a:endParaRPr lang="en-US" sz="1100">
              <a:latin typeface="Calibri"/>
              <a:cs typeface="Calibri"/>
            </a:endParaRPr>
          </a:p>
        </p:txBody>
      </p:sp>
      <p:sp>
        <p:nvSpPr>
          <p:cNvPr id="32" name="Rectangle 31"/>
          <p:cNvSpPr/>
          <p:nvPr/>
        </p:nvSpPr>
        <p:spPr>
          <a:xfrm>
            <a:off x="4340180" y="6402070"/>
            <a:ext cx="3967353" cy="461665"/>
          </a:xfrm>
          <a:prstGeom prst="rect">
            <a:avLst/>
          </a:prstGeom>
        </p:spPr>
        <p:txBody>
          <a:bodyPr wrap="square">
            <a:spAutoFit/>
          </a:bodyPr>
          <a:lstStyle/>
          <a:p>
            <a:r>
              <a:rPr lang="en-US" sz="1200" dirty="0" smtClean="0">
                <a:solidFill>
                  <a:schemeClr val="bg1">
                    <a:lumMod val="50000"/>
                  </a:schemeClr>
                </a:solidFill>
              </a:rPr>
              <a:t>Source: E3, 2016 Deep Decarbonization Pathways Project</a:t>
            </a:r>
          </a:p>
          <a:p>
            <a:endParaRPr lang="en-US" sz="1200" dirty="0">
              <a:solidFill>
                <a:schemeClr val="bg1">
                  <a:lumMod val="50000"/>
                </a:schemeClr>
              </a:solidFill>
            </a:endParaRPr>
          </a:p>
        </p:txBody>
      </p:sp>
      <p:sp>
        <p:nvSpPr>
          <p:cNvPr id="8" name="Rectangle 7"/>
          <p:cNvSpPr/>
          <p:nvPr/>
        </p:nvSpPr>
        <p:spPr>
          <a:xfrm>
            <a:off x="3849711" y="6617876"/>
            <a:ext cx="5181600" cy="217937"/>
          </a:xfrm>
          <a:prstGeom prst="rect">
            <a:avLst/>
          </a:prstGeom>
        </p:spPr>
        <p:txBody>
          <a:bodyPr wrap="square" lIns="91392" tIns="45696" rIns="91392" bIns="45696">
            <a:spAutoFit/>
          </a:bodyPr>
          <a:lstStyle/>
          <a:p>
            <a:r>
              <a:rPr lang="en-US" sz="800" dirty="0"/>
              <a:t>http://deepdecarbonization.org/wp-content/uploads/2015/09/US_DDPP_Report_Final.pdf</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2" t="3199" r="3560" b="20727"/>
          <a:stretch/>
        </p:blipFill>
        <p:spPr bwMode="auto">
          <a:xfrm>
            <a:off x="1143000" y="2473820"/>
            <a:ext cx="7350760" cy="3433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858910" y="2245220"/>
            <a:ext cx="6279126" cy="374950"/>
          </a:xfrm>
          <a:prstGeom prst="rect">
            <a:avLst/>
          </a:prstGeom>
          <a:noFill/>
        </p:spPr>
        <p:txBody>
          <a:bodyPr wrap="none" lIns="91392" tIns="45696" rIns="91392" bIns="45696" rtlCol="0">
            <a:spAutoFit/>
          </a:bodyPr>
          <a:lstStyle/>
          <a:p>
            <a:pPr algn="ctr"/>
            <a:r>
              <a:rPr lang="en-US" b="1" dirty="0" smtClean="0">
                <a:solidFill>
                  <a:schemeClr val="tx1">
                    <a:lumMod val="50000"/>
                  </a:schemeClr>
                </a:solidFill>
              </a:rPr>
              <a:t>Annual Light-Duty Vehicle Stock (Mixed Case)</a:t>
            </a:r>
            <a:endParaRPr lang="en-US" b="1" dirty="0">
              <a:solidFill>
                <a:schemeClr val="tx1">
                  <a:lumMod val="50000"/>
                </a:schemeClr>
              </a:solidFill>
            </a:endParaRPr>
          </a:p>
        </p:txBody>
      </p:sp>
      <p:sp>
        <p:nvSpPr>
          <p:cNvPr id="11" name="Rectangle 10"/>
          <p:cNvSpPr/>
          <p:nvPr/>
        </p:nvSpPr>
        <p:spPr>
          <a:xfrm>
            <a:off x="238272" y="1244964"/>
            <a:ext cx="8874496" cy="855570"/>
          </a:xfrm>
          <a:prstGeom prst="rect">
            <a:avLst/>
          </a:prstGeom>
        </p:spPr>
        <p:txBody>
          <a:bodyPr wrap="square" lIns="91392" tIns="45696" rIns="91392" bIns="45696">
            <a:spAutoFit/>
          </a:bodyPr>
          <a:lstStyle/>
          <a:p>
            <a:pPr marL="342718" lvl="1" indent="-342718" fontAlgn="base">
              <a:lnSpc>
                <a:spcPct val="114000"/>
              </a:lnSpc>
              <a:spcBef>
                <a:spcPct val="20000"/>
              </a:spcBef>
              <a:buClr>
                <a:srgbClr val="E85F31"/>
              </a:buClr>
              <a:buBlip>
                <a:blip r:embed="rId3"/>
              </a:buBlip>
            </a:pPr>
            <a:r>
              <a:rPr lang="en-US" sz="2000" b="1" dirty="0" smtClean="0">
                <a:solidFill>
                  <a:srgbClr val="005070"/>
                </a:solidFill>
              </a:rPr>
              <a:t>Technologically-feasible pathways consistent with a 2C climate change </a:t>
            </a:r>
          </a:p>
          <a:p>
            <a:pPr marL="342718" lvl="1" indent="-342718" fontAlgn="base">
              <a:lnSpc>
                <a:spcPct val="114000"/>
              </a:lnSpc>
              <a:spcBef>
                <a:spcPct val="20000"/>
              </a:spcBef>
              <a:buClr>
                <a:srgbClr val="E85F31"/>
              </a:buClr>
              <a:buBlip>
                <a:blip r:embed="rId3"/>
              </a:buBlip>
            </a:pPr>
            <a:r>
              <a:rPr lang="en-US" sz="2000" b="1" dirty="0" smtClean="0">
                <a:solidFill>
                  <a:srgbClr val="005070"/>
                </a:solidFill>
              </a:rPr>
              <a:t>EDVs account for over 65% of new vehicle sales in 2030</a:t>
            </a:r>
            <a:endParaRPr lang="en-US" sz="2000" b="1" dirty="0">
              <a:solidFill>
                <a:srgbClr val="005070"/>
              </a:solidFill>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88" t="82167" r="8331" b="5574"/>
          <a:stretch/>
        </p:blipFill>
        <p:spPr bwMode="auto">
          <a:xfrm>
            <a:off x="1066800" y="5674219"/>
            <a:ext cx="7441138" cy="68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659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scenario for the US</a:t>
            </a:r>
            <a:endParaRPr lang="en-US" dirty="0"/>
          </a:p>
        </p:txBody>
      </p:sp>
      <p:sp>
        <p:nvSpPr>
          <p:cNvPr id="3" name="Slide Number Placeholder 2"/>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14</a:t>
            </a:fld>
            <a:endParaRPr lang="en-US" sz="1100">
              <a:latin typeface="Calibri"/>
              <a:cs typeface="Calibri"/>
            </a:endParaRPr>
          </a:p>
        </p:txBody>
      </p:sp>
      <p:pic>
        <p:nvPicPr>
          <p:cNvPr id="4" name="Picture 3" descr="E:\DB_9 Pack_Mixed_PPT.emf"/>
          <p:cNvPicPr>
            <a:picLocks noChangeAspect="1" noChangeArrowheads="1"/>
          </p:cNvPicPr>
          <p:nvPr/>
        </p:nvPicPr>
        <p:blipFill rotWithShape="1">
          <a:blip r:embed="rId2">
            <a:extLst>
              <a:ext uri="{28A0092B-C50C-407E-A947-70E740481C1C}">
                <a14:useLocalDpi xmlns:a14="http://schemas.microsoft.com/office/drawing/2010/main" val="0"/>
              </a:ext>
            </a:extLst>
          </a:blip>
          <a:srcRect l="66503" t="-1562" r="-1138" b="32811"/>
          <a:stretch/>
        </p:blipFill>
        <p:spPr bwMode="auto">
          <a:xfrm>
            <a:off x="1188720" y="963585"/>
            <a:ext cx="7100091" cy="58944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97447" y="2923081"/>
            <a:ext cx="1003223" cy="338554"/>
          </a:xfrm>
          <a:prstGeom prst="rect">
            <a:avLst/>
          </a:prstGeom>
          <a:noFill/>
        </p:spPr>
        <p:txBody>
          <a:bodyPr wrap="none" rtlCol="0">
            <a:spAutoFit/>
          </a:bodyPr>
          <a:lstStyle/>
          <a:p>
            <a:r>
              <a:rPr lang="en-US" sz="1600" b="1" dirty="0" smtClean="0"/>
              <a:t>Transport</a:t>
            </a:r>
            <a:endParaRPr lang="en-US" sz="1600" b="1" dirty="0"/>
          </a:p>
        </p:txBody>
      </p:sp>
      <p:sp>
        <p:nvSpPr>
          <p:cNvPr id="7" name="TextBox 6"/>
          <p:cNvSpPr txBox="1"/>
          <p:nvPr/>
        </p:nvSpPr>
        <p:spPr>
          <a:xfrm>
            <a:off x="7030597" y="4380406"/>
            <a:ext cx="500458" cy="338554"/>
          </a:xfrm>
          <a:prstGeom prst="rect">
            <a:avLst/>
          </a:prstGeom>
          <a:noFill/>
        </p:spPr>
        <p:txBody>
          <a:bodyPr wrap="none" rtlCol="0">
            <a:spAutoFit/>
          </a:bodyPr>
          <a:lstStyle/>
          <a:p>
            <a:r>
              <a:rPr lang="en-US" sz="1600" b="1" dirty="0" smtClean="0"/>
              <a:t>CCS</a:t>
            </a:r>
            <a:endParaRPr lang="en-US" sz="1600" b="1" dirty="0"/>
          </a:p>
        </p:txBody>
      </p:sp>
      <p:sp>
        <p:nvSpPr>
          <p:cNvPr id="8" name="TextBox 7"/>
          <p:cNvSpPr txBox="1"/>
          <p:nvPr/>
        </p:nvSpPr>
        <p:spPr>
          <a:xfrm>
            <a:off x="7199058" y="5247887"/>
            <a:ext cx="562975" cy="307777"/>
          </a:xfrm>
          <a:prstGeom prst="rect">
            <a:avLst/>
          </a:prstGeom>
          <a:noFill/>
        </p:spPr>
        <p:txBody>
          <a:bodyPr wrap="none" rtlCol="0">
            <a:spAutoFit/>
          </a:bodyPr>
          <a:lstStyle/>
          <a:p>
            <a:r>
              <a:rPr lang="en-US" sz="1400" b="1" dirty="0" smtClean="0"/>
              <a:t>Solar</a:t>
            </a:r>
            <a:endParaRPr lang="en-US" sz="1400" b="1" dirty="0"/>
          </a:p>
        </p:txBody>
      </p:sp>
      <p:sp>
        <p:nvSpPr>
          <p:cNvPr id="9" name="Rectangle 8"/>
          <p:cNvSpPr/>
          <p:nvPr/>
        </p:nvSpPr>
        <p:spPr>
          <a:xfrm>
            <a:off x="4571999" y="6581001"/>
            <a:ext cx="3745058" cy="276999"/>
          </a:xfrm>
          <a:prstGeom prst="rect">
            <a:avLst/>
          </a:prstGeom>
        </p:spPr>
        <p:txBody>
          <a:bodyPr wrap="square">
            <a:spAutoFit/>
          </a:bodyPr>
          <a:lstStyle/>
          <a:p>
            <a:r>
              <a:rPr lang="en-US" sz="1200" dirty="0" smtClean="0">
                <a:solidFill>
                  <a:schemeClr val="bg1">
                    <a:lumMod val="50000"/>
                  </a:schemeClr>
                </a:solidFill>
              </a:rPr>
              <a:t>Source: E3, 2016 Deep Decarbonization Pathways Project</a:t>
            </a:r>
            <a:endParaRPr lang="en-US" sz="1200" dirty="0">
              <a:solidFill>
                <a:schemeClr val="bg1">
                  <a:lumMod val="50000"/>
                </a:schemeClr>
              </a:solidFill>
            </a:endParaRPr>
          </a:p>
        </p:txBody>
      </p:sp>
    </p:spTree>
    <p:extLst>
      <p:ext uri="{BB962C8B-B14F-4D97-AF65-F5344CB8AC3E}">
        <p14:creationId xmlns:p14="http://schemas.microsoft.com/office/powerpoint/2010/main" val="58410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challenges remain</a:t>
            </a:r>
            <a:endParaRPr lang="en-US" dirty="0"/>
          </a:p>
        </p:txBody>
      </p:sp>
      <p:sp>
        <p:nvSpPr>
          <p:cNvPr id="4" name="Slide Number Placeholder 3"/>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15</a:t>
            </a:fld>
            <a:endParaRPr lang="en-US" sz="1100">
              <a:latin typeface="Calibri"/>
              <a:cs typeface="Calibri"/>
            </a:endParaRPr>
          </a:p>
        </p:txBody>
      </p:sp>
      <p:sp>
        <p:nvSpPr>
          <p:cNvPr id="9" name="Rectangle 8"/>
          <p:cNvSpPr/>
          <p:nvPr/>
        </p:nvSpPr>
        <p:spPr>
          <a:xfrm>
            <a:off x="1676400" y="3352800"/>
            <a:ext cx="2957799" cy="1100686"/>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Cost</a:t>
            </a:r>
            <a:endParaRPr lang="en-US" sz="2000" b="1" dirty="0" smtClean="0"/>
          </a:p>
          <a:p>
            <a:pPr algn="ctr"/>
            <a:r>
              <a:rPr lang="en-US" sz="1400" dirty="0" smtClean="0"/>
              <a:t>Battery and fuel cell cost</a:t>
            </a:r>
          </a:p>
          <a:p>
            <a:pPr algn="ctr"/>
            <a:r>
              <a:rPr lang="en-US" sz="1400" dirty="0" smtClean="0"/>
              <a:t>Infrastructure cost</a:t>
            </a:r>
          </a:p>
          <a:p>
            <a:pPr algn="ctr"/>
            <a:endParaRPr lang="en-US" sz="1400" dirty="0"/>
          </a:p>
        </p:txBody>
      </p:sp>
      <p:sp>
        <p:nvSpPr>
          <p:cNvPr id="10" name="Rectangle 9"/>
          <p:cNvSpPr/>
          <p:nvPr/>
        </p:nvSpPr>
        <p:spPr>
          <a:xfrm>
            <a:off x="1676400" y="4539544"/>
            <a:ext cx="2957799" cy="1100686"/>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Consumer awareness </a:t>
            </a:r>
          </a:p>
          <a:p>
            <a:pPr algn="ctr"/>
            <a:r>
              <a:rPr lang="en-US" sz="1400" dirty="0" smtClean="0"/>
              <a:t>Limited knowledge</a:t>
            </a:r>
          </a:p>
          <a:p>
            <a:pPr algn="ctr"/>
            <a:r>
              <a:rPr lang="en-US" sz="1400" dirty="0" smtClean="0"/>
              <a:t>Lack of targeted marketing</a:t>
            </a:r>
            <a:endParaRPr lang="en-US" sz="1400" dirty="0"/>
          </a:p>
        </p:txBody>
      </p:sp>
      <p:sp>
        <p:nvSpPr>
          <p:cNvPr id="11" name="Rectangle 10"/>
          <p:cNvSpPr/>
          <p:nvPr/>
        </p:nvSpPr>
        <p:spPr>
          <a:xfrm>
            <a:off x="4738401" y="4539544"/>
            <a:ext cx="2957799" cy="1100686"/>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Commitment</a:t>
            </a:r>
            <a:endParaRPr lang="en-US" sz="2000" b="1" dirty="0" smtClean="0"/>
          </a:p>
          <a:p>
            <a:pPr algn="ctr"/>
            <a:r>
              <a:rPr lang="en-US" sz="1400" dirty="0" smtClean="0"/>
              <a:t>Uneven policy support</a:t>
            </a:r>
          </a:p>
          <a:p>
            <a:pPr algn="ctr"/>
            <a:r>
              <a:rPr lang="en-US" sz="1400" dirty="0" smtClean="0"/>
              <a:t>Varying business/industry commitment</a:t>
            </a:r>
          </a:p>
        </p:txBody>
      </p:sp>
      <p:sp>
        <p:nvSpPr>
          <p:cNvPr id="12" name="Rectangle 11"/>
          <p:cNvSpPr/>
          <p:nvPr/>
        </p:nvSpPr>
        <p:spPr>
          <a:xfrm>
            <a:off x="4738401" y="3352800"/>
            <a:ext cx="2957799" cy="1100686"/>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Convenience</a:t>
            </a:r>
            <a:endParaRPr lang="en-US" sz="2000" b="1" dirty="0" smtClean="0"/>
          </a:p>
          <a:p>
            <a:pPr algn="ctr"/>
            <a:r>
              <a:rPr lang="en-US" sz="1400" dirty="0" smtClean="0"/>
              <a:t>Limited range</a:t>
            </a:r>
          </a:p>
          <a:p>
            <a:pPr algn="ctr"/>
            <a:r>
              <a:rPr lang="en-US" sz="1400" dirty="0" smtClean="0"/>
              <a:t>Limited vehicle choice</a:t>
            </a:r>
          </a:p>
          <a:p>
            <a:pPr algn="ctr"/>
            <a:r>
              <a:rPr lang="en-US" sz="1400" dirty="0" smtClean="0"/>
              <a:t>Limited public infrastructure</a:t>
            </a:r>
            <a:endParaRPr lang="en-US" sz="1400" dirty="0"/>
          </a:p>
        </p:txBody>
      </p:sp>
      <p:pic>
        <p:nvPicPr>
          <p:cNvPr id="13" name="Picture 12"/>
          <p:cNvPicPr>
            <a:picLocks noChangeAspect="1"/>
          </p:cNvPicPr>
          <p:nvPr/>
        </p:nvPicPr>
        <p:blipFill rotWithShape="1">
          <a:blip r:embed="rId2" cstate="email">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35"/>
          <a:stretch/>
        </p:blipFill>
        <p:spPr>
          <a:xfrm>
            <a:off x="3164139" y="1714339"/>
            <a:ext cx="3008062" cy="1523828"/>
          </a:xfrm>
          <a:prstGeom prst="rect">
            <a:avLst/>
          </a:prstGeom>
        </p:spPr>
      </p:pic>
    </p:spTree>
    <p:extLst>
      <p:ext uri="{BB962C8B-B14F-4D97-AF65-F5344CB8AC3E}">
        <p14:creationId xmlns:p14="http://schemas.microsoft.com/office/powerpoint/2010/main" val="2088004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exist</a:t>
            </a:r>
            <a:endParaRPr lang="en-US" dirty="0"/>
          </a:p>
        </p:txBody>
      </p:sp>
      <p:pic>
        <p:nvPicPr>
          <p:cNvPr id="14" name="Picture 13"/>
          <p:cNvPicPr>
            <a:picLocks noChangeAspect="1"/>
          </p:cNvPicPr>
          <p:nvPr/>
        </p:nvPicPr>
        <p:blipFill>
          <a:blip r:embed="rId2">
            <a:clrChange>
              <a:clrFrom>
                <a:srgbClr val="FFFFFF"/>
              </a:clrFrom>
              <a:clrTo>
                <a:srgbClr val="FFFFFF">
                  <a:alpha val="0"/>
                </a:srgbClr>
              </a:clrTo>
            </a:clrChange>
            <a:duotone>
              <a:schemeClr val="accent4">
                <a:shade val="45000"/>
                <a:satMod val="135000"/>
              </a:schemeClr>
              <a:prstClr val="white"/>
            </a:duotone>
          </a:blip>
          <a:stretch>
            <a:fillRect/>
          </a:stretch>
        </p:blipFill>
        <p:spPr>
          <a:xfrm flipH="1">
            <a:off x="3171413" y="882333"/>
            <a:ext cx="2625686" cy="2288002"/>
          </a:xfrm>
          <a:prstGeom prst="rect">
            <a:avLst/>
          </a:prstGeom>
        </p:spPr>
      </p:pic>
      <p:sp>
        <p:nvSpPr>
          <p:cNvPr id="15" name="Rectangle 14"/>
          <p:cNvSpPr/>
          <p:nvPr/>
        </p:nvSpPr>
        <p:spPr>
          <a:xfrm>
            <a:off x="2328519" y="3352799"/>
            <a:ext cx="2314347" cy="131866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Incentives</a:t>
            </a:r>
            <a:endParaRPr lang="en-US" sz="1400" b="1" dirty="0" smtClean="0"/>
          </a:p>
          <a:p>
            <a:pPr algn="ctr"/>
            <a:r>
              <a:rPr lang="en-US" sz="1400" dirty="0" smtClean="0"/>
              <a:t>Regulatory</a:t>
            </a:r>
          </a:p>
          <a:p>
            <a:pPr algn="ctr"/>
            <a:r>
              <a:rPr lang="en-US" sz="1400" dirty="0" smtClean="0"/>
              <a:t>Monetary</a:t>
            </a:r>
          </a:p>
          <a:p>
            <a:pPr algn="ctr"/>
            <a:r>
              <a:rPr lang="en-US" sz="1400" dirty="0" smtClean="0"/>
              <a:t>Non-monetary</a:t>
            </a:r>
          </a:p>
          <a:p>
            <a:pPr algn="ctr"/>
            <a:r>
              <a:rPr lang="en-US" sz="1400" dirty="0" smtClean="0"/>
              <a:t>New allies</a:t>
            </a:r>
          </a:p>
        </p:txBody>
      </p:sp>
      <p:sp>
        <p:nvSpPr>
          <p:cNvPr id="16" name="Rectangle 15"/>
          <p:cNvSpPr/>
          <p:nvPr/>
        </p:nvSpPr>
        <p:spPr>
          <a:xfrm>
            <a:off x="3528224" y="4792664"/>
            <a:ext cx="2314347" cy="147233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Information </a:t>
            </a:r>
            <a:endParaRPr lang="en-US" sz="1400" b="1" dirty="0" smtClean="0"/>
          </a:p>
          <a:p>
            <a:pPr algn="ctr"/>
            <a:r>
              <a:rPr lang="en-US" sz="1400" dirty="0" smtClean="0"/>
              <a:t>Efficacy of policies</a:t>
            </a:r>
          </a:p>
          <a:p>
            <a:pPr algn="ctr"/>
            <a:r>
              <a:rPr lang="en-US" sz="1400" dirty="0" smtClean="0"/>
              <a:t>Customer education</a:t>
            </a:r>
          </a:p>
          <a:p>
            <a:pPr algn="ctr"/>
            <a:r>
              <a:rPr lang="en-US" sz="1400" dirty="0" smtClean="0"/>
              <a:t>Business models that work</a:t>
            </a:r>
          </a:p>
          <a:p>
            <a:pPr algn="ctr"/>
            <a:r>
              <a:rPr lang="en-US" sz="1400" dirty="0" smtClean="0"/>
              <a:t>Familiarity</a:t>
            </a:r>
          </a:p>
        </p:txBody>
      </p:sp>
      <p:sp>
        <p:nvSpPr>
          <p:cNvPr id="17" name="Rectangle 16"/>
          <p:cNvSpPr/>
          <p:nvPr/>
        </p:nvSpPr>
        <p:spPr>
          <a:xfrm>
            <a:off x="4724400" y="3352799"/>
            <a:ext cx="2314347" cy="131866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Infrastructure</a:t>
            </a:r>
            <a:endParaRPr lang="en-US" sz="1400" b="1" dirty="0" smtClean="0"/>
          </a:p>
          <a:p>
            <a:pPr algn="ctr"/>
            <a:r>
              <a:rPr lang="en-US" sz="1400" dirty="0" smtClean="0"/>
              <a:t>Public  and workplace infrastructure</a:t>
            </a:r>
          </a:p>
          <a:p>
            <a:pPr algn="ctr"/>
            <a:r>
              <a:rPr lang="en-US" sz="1400" dirty="0" smtClean="0"/>
              <a:t>Smart charging</a:t>
            </a:r>
          </a:p>
          <a:p>
            <a:pPr algn="ctr"/>
            <a:r>
              <a:rPr lang="en-US" sz="1400" dirty="0" smtClean="0"/>
              <a:t>Utility investment </a:t>
            </a:r>
          </a:p>
        </p:txBody>
      </p:sp>
    </p:spTree>
    <p:extLst>
      <p:ext uri="{BB962C8B-B14F-4D97-AF65-F5344CB8AC3E}">
        <p14:creationId xmlns:p14="http://schemas.microsoft.com/office/powerpoint/2010/main" val="4285593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utilities (and their regulators) should be involved and excited</a:t>
            </a:r>
            <a:endParaRPr lang="en-US" dirty="0"/>
          </a:p>
        </p:txBody>
      </p:sp>
      <p:sp>
        <p:nvSpPr>
          <p:cNvPr id="3" name="Slide Number Placeholder 2"/>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17</a:t>
            </a:fld>
            <a:endParaRPr lang="en-US" sz="1100">
              <a:latin typeface="Calibri"/>
              <a:cs typeface="Calibri"/>
            </a:endParaRPr>
          </a:p>
        </p:txBody>
      </p:sp>
      <p:sp>
        <p:nvSpPr>
          <p:cNvPr id="4" name="TextBox 3"/>
          <p:cNvSpPr txBox="1"/>
          <p:nvPr/>
        </p:nvSpPr>
        <p:spPr>
          <a:xfrm>
            <a:off x="640860" y="2023671"/>
            <a:ext cx="8180544" cy="3046988"/>
          </a:xfrm>
          <a:prstGeom prst="rect">
            <a:avLst/>
          </a:prstGeom>
          <a:noFill/>
        </p:spPr>
        <p:txBody>
          <a:bodyPr wrap="square" rtlCol="0">
            <a:spAutoFit/>
          </a:bodyPr>
          <a:lstStyle/>
          <a:p>
            <a:pPr marL="514350" indent="-514350">
              <a:buFont typeface="+mj-lt"/>
              <a:buAutoNum type="arabicPeriod"/>
            </a:pPr>
            <a:r>
              <a:rPr lang="en-US" sz="3200" dirty="0" smtClean="0"/>
              <a:t>EDV’s can help escape the ‘death spiral’ </a:t>
            </a:r>
          </a:p>
          <a:p>
            <a:pPr marL="514350" indent="-514350">
              <a:buFont typeface="+mj-lt"/>
              <a:buAutoNum type="arabicPeriod"/>
            </a:pPr>
            <a:r>
              <a:rPr lang="en-US" sz="3200" dirty="0" smtClean="0"/>
              <a:t>EDV’s can help teach the duck to fly</a:t>
            </a:r>
          </a:p>
          <a:p>
            <a:pPr marL="514350" indent="-514350">
              <a:buFont typeface="+mj-lt"/>
              <a:buAutoNum type="arabicPeriod"/>
            </a:pPr>
            <a:r>
              <a:rPr lang="en-US" sz="3200" dirty="0" smtClean="0"/>
              <a:t>EDV’s can help ‘green’ the utilities</a:t>
            </a:r>
          </a:p>
          <a:p>
            <a:pPr marL="971550" lvl="1" indent="-514350">
              <a:buFont typeface="+mj-lt"/>
              <a:buAutoNum type="alphaLcPeriod"/>
            </a:pPr>
            <a:r>
              <a:rPr lang="en-US" sz="3200" dirty="0" smtClean="0"/>
              <a:t>$ for infrastructure - with leftovers for the ratepayers and shareholders!</a:t>
            </a:r>
          </a:p>
          <a:p>
            <a:pPr marL="971550" lvl="1" indent="-514350">
              <a:buFont typeface="+mj-lt"/>
              <a:buAutoNum type="alphaLcPeriod"/>
            </a:pPr>
            <a:r>
              <a:rPr lang="en-US" sz="3200" dirty="0" smtClean="0"/>
              <a:t>Right side of the climate effort</a:t>
            </a:r>
          </a:p>
        </p:txBody>
      </p:sp>
    </p:spTree>
    <p:extLst>
      <p:ext uri="{BB962C8B-B14F-4D97-AF65-F5344CB8AC3E}">
        <p14:creationId xmlns:p14="http://schemas.microsoft.com/office/powerpoint/2010/main" val="290288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29" y="383142"/>
            <a:ext cx="8072140" cy="857250"/>
          </a:xfrm>
        </p:spPr>
        <p:txBody>
          <a:bodyPr/>
          <a:lstStyle/>
          <a:p>
            <a:pPr algn="ctr"/>
            <a:r>
              <a:rPr lang="en-US" sz="3200" dirty="0" smtClean="0"/>
              <a:t>Utility and Ratepayer Perspective: </a:t>
            </a:r>
            <a:br>
              <a:rPr lang="en-US" sz="3200" dirty="0" smtClean="0"/>
            </a:br>
            <a:r>
              <a:rPr lang="en-US" sz="3200" dirty="0" smtClean="0"/>
              <a:t>PEVs are very different from PV and EE</a:t>
            </a:r>
            <a:endParaRPr lang="en-US" sz="3200" dirty="0"/>
          </a:p>
        </p:txBody>
      </p:sp>
      <p:pic>
        <p:nvPicPr>
          <p:cNvPr id="1026" name="Picture 2" descr="http://www.tu.no/incoming/2013/05/24/1200018001.jpg/alternates/h1080/12000180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69868" y="1257125"/>
            <a:ext cx="2131584" cy="1195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oe.org/content/2014-03-21/1-solarhouse.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5019" y="1423294"/>
            <a:ext cx="1441693" cy="965333"/>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3560733" y="2588652"/>
            <a:ext cx="456057" cy="533400"/>
          </a:xfrm>
          <a:prstGeom prst="down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lIns="91392" tIns="45696" rIns="91392" bIns="45696" rtlCol="0" anchor="ctr"/>
          <a:lstStyle/>
          <a:p>
            <a:pPr algn="ctr" fontAlgn="base">
              <a:spcBef>
                <a:spcPct val="0"/>
              </a:spcBef>
              <a:spcAft>
                <a:spcPct val="0"/>
              </a:spcAft>
            </a:pPr>
            <a:endParaRPr lang="en-US" dirty="0">
              <a:solidFill>
                <a:srgbClr val="FFFFFF"/>
              </a:solidFill>
            </a:endParaRPr>
          </a:p>
        </p:txBody>
      </p:sp>
      <p:sp>
        <p:nvSpPr>
          <p:cNvPr id="10" name="Rounded Rectangle 9"/>
          <p:cNvSpPr/>
          <p:nvPr/>
        </p:nvSpPr>
        <p:spPr>
          <a:xfrm>
            <a:off x="85730" y="2588653"/>
            <a:ext cx="2581275" cy="533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fontAlgn="base">
              <a:spcBef>
                <a:spcPct val="0"/>
              </a:spcBef>
              <a:spcAft>
                <a:spcPct val="0"/>
              </a:spcAft>
            </a:pPr>
            <a:r>
              <a:rPr lang="en-US" dirty="0">
                <a:solidFill>
                  <a:srgbClr val="FFFFFF"/>
                </a:solidFill>
              </a:rPr>
              <a:t>GHG &amp; Emissions</a:t>
            </a:r>
          </a:p>
        </p:txBody>
      </p:sp>
      <p:sp>
        <p:nvSpPr>
          <p:cNvPr id="11" name="Down Arrow 10"/>
          <p:cNvSpPr/>
          <p:nvPr/>
        </p:nvSpPr>
        <p:spPr>
          <a:xfrm>
            <a:off x="7541199" y="2588652"/>
            <a:ext cx="456057" cy="533400"/>
          </a:xfrm>
          <a:prstGeom prst="down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lIns="91392" tIns="45696" rIns="91392" bIns="45696" rtlCol="0" anchor="ctr"/>
          <a:lstStyle/>
          <a:p>
            <a:pPr algn="ctr" fontAlgn="base">
              <a:spcBef>
                <a:spcPct val="0"/>
              </a:spcBef>
              <a:spcAft>
                <a:spcPct val="0"/>
              </a:spcAft>
            </a:pPr>
            <a:endParaRPr lang="en-US" dirty="0">
              <a:solidFill>
                <a:srgbClr val="FFFFFF"/>
              </a:solidFill>
            </a:endParaRPr>
          </a:p>
        </p:txBody>
      </p:sp>
      <p:sp>
        <p:nvSpPr>
          <p:cNvPr id="12" name="Rounded Rectangle 11"/>
          <p:cNvSpPr/>
          <p:nvPr/>
        </p:nvSpPr>
        <p:spPr>
          <a:xfrm>
            <a:off x="85726" y="3274458"/>
            <a:ext cx="2581276" cy="533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fontAlgn="base">
              <a:spcBef>
                <a:spcPct val="0"/>
              </a:spcBef>
              <a:spcAft>
                <a:spcPct val="0"/>
              </a:spcAft>
            </a:pPr>
            <a:r>
              <a:rPr lang="en-US" dirty="0">
                <a:solidFill>
                  <a:srgbClr val="FFFFFF"/>
                </a:solidFill>
              </a:rPr>
              <a:t>Total Energy Consumption</a:t>
            </a:r>
          </a:p>
        </p:txBody>
      </p:sp>
      <p:sp>
        <p:nvSpPr>
          <p:cNvPr id="13" name="Down Arrow 12"/>
          <p:cNvSpPr/>
          <p:nvPr/>
        </p:nvSpPr>
        <p:spPr>
          <a:xfrm>
            <a:off x="3739213" y="3474482"/>
            <a:ext cx="114586" cy="133350"/>
          </a:xfrm>
          <a:prstGeom prst="down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lIns="91392" tIns="45696" rIns="91392" bIns="45696" rtlCol="0" anchor="ctr"/>
          <a:lstStyle/>
          <a:p>
            <a:pPr algn="ctr" fontAlgn="base">
              <a:spcBef>
                <a:spcPct val="0"/>
              </a:spcBef>
              <a:spcAft>
                <a:spcPct val="0"/>
              </a:spcAft>
            </a:pPr>
            <a:endParaRPr lang="en-US" dirty="0">
              <a:solidFill>
                <a:srgbClr val="FFFFFF"/>
              </a:solidFill>
            </a:endParaRPr>
          </a:p>
        </p:txBody>
      </p:sp>
      <p:sp>
        <p:nvSpPr>
          <p:cNvPr id="14" name="Down Arrow 13"/>
          <p:cNvSpPr/>
          <p:nvPr/>
        </p:nvSpPr>
        <p:spPr>
          <a:xfrm>
            <a:off x="7541198" y="3274457"/>
            <a:ext cx="456057" cy="533400"/>
          </a:xfrm>
          <a:prstGeom prst="down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lIns="91392" tIns="45696" rIns="91392" bIns="45696" rtlCol="0" anchor="ctr"/>
          <a:lstStyle/>
          <a:p>
            <a:pPr algn="ctr" fontAlgn="base">
              <a:spcBef>
                <a:spcPct val="0"/>
              </a:spcBef>
              <a:spcAft>
                <a:spcPct val="0"/>
              </a:spcAft>
            </a:pPr>
            <a:endParaRPr lang="en-US" dirty="0">
              <a:solidFill>
                <a:srgbClr val="FFFFFF"/>
              </a:solidFill>
            </a:endParaRPr>
          </a:p>
        </p:txBody>
      </p:sp>
      <p:sp>
        <p:nvSpPr>
          <p:cNvPr id="15" name="Rounded Rectangle 14"/>
          <p:cNvSpPr/>
          <p:nvPr/>
        </p:nvSpPr>
        <p:spPr>
          <a:xfrm>
            <a:off x="85730" y="3975659"/>
            <a:ext cx="2581275" cy="533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fontAlgn="base">
              <a:spcBef>
                <a:spcPct val="0"/>
              </a:spcBef>
              <a:spcAft>
                <a:spcPct val="0"/>
              </a:spcAft>
            </a:pPr>
            <a:r>
              <a:rPr lang="en-US" dirty="0">
                <a:solidFill>
                  <a:srgbClr val="FFFFFF"/>
                </a:solidFill>
              </a:rPr>
              <a:t>Utility Infrastructure</a:t>
            </a:r>
          </a:p>
        </p:txBody>
      </p:sp>
      <p:sp>
        <p:nvSpPr>
          <p:cNvPr id="18" name="Rounded Rectangle 17"/>
          <p:cNvSpPr/>
          <p:nvPr/>
        </p:nvSpPr>
        <p:spPr>
          <a:xfrm>
            <a:off x="85730" y="4646057"/>
            <a:ext cx="2581275" cy="533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fontAlgn="base">
              <a:spcBef>
                <a:spcPct val="0"/>
              </a:spcBef>
              <a:spcAft>
                <a:spcPct val="0"/>
              </a:spcAft>
            </a:pPr>
            <a:r>
              <a:rPr lang="en-US" dirty="0">
                <a:solidFill>
                  <a:srgbClr val="FFFFFF"/>
                </a:solidFill>
              </a:rPr>
              <a:t>Retail Rates</a:t>
            </a:r>
          </a:p>
        </p:txBody>
      </p:sp>
      <p:sp>
        <p:nvSpPr>
          <p:cNvPr id="20" name="Down Arrow 19"/>
          <p:cNvSpPr/>
          <p:nvPr/>
        </p:nvSpPr>
        <p:spPr>
          <a:xfrm>
            <a:off x="7534281" y="4646057"/>
            <a:ext cx="456057" cy="533400"/>
          </a:xfrm>
          <a:prstGeom prst="down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lIns="91392" tIns="45696" rIns="91392" bIns="45696" rtlCol="0" anchor="ctr"/>
          <a:lstStyle/>
          <a:p>
            <a:pPr algn="ctr" fontAlgn="base">
              <a:spcBef>
                <a:spcPct val="0"/>
              </a:spcBef>
              <a:spcAft>
                <a:spcPct val="0"/>
              </a:spcAft>
            </a:pPr>
            <a:endParaRPr lang="en-US" dirty="0">
              <a:solidFill>
                <a:srgbClr val="FFFFFF"/>
              </a:solidFill>
            </a:endParaRPr>
          </a:p>
        </p:txBody>
      </p:sp>
      <p:sp>
        <p:nvSpPr>
          <p:cNvPr id="24" name="Down Arrow 23"/>
          <p:cNvSpPr/>
          <p:nvPr/>
        </p:nvSpPr>
        <p:spPr>
          <a:xfrm>
            <a:off x="3484528" y="4109008"/>
            <a:ext cx="228029" cy="266700"/>
          </a:xfrm>
          <a:prstGeom prst="down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lIns="91392" tIns="45696" rIns="91392" bIns="45696" rtlCol="0" anchor="ctr"/>
          <a:lstStyle/>
          <a:p>
            <a:pPr algn="ctr" fontAlgn="base">
              <a:spcBef>
                <a:spcPct val="0"/>
              </a:spcBef>
              <a:spcAft>
                <a:spcPct val="0"/>
              </a:spcAft>
            </a:pPr>
            <a:endParaRPr lang="en-US" dirty="0">
              <a:solidFill>
                <a:srgbClr val="FFFFFF"/>
              </a:solidFill>
            </a:endParaRPr>
          </a:p>
        </p:txBody>
      </p:sp>
      <p:sp>
        <p:nvSpPr>
          <p:cNvPr id="25" name="Down Arrow 24"/>
          <p:cNvSpPr/>
          <p:nvPr/>
        </p:nvSpPr>
        <p:spPr>
          <a:xfrm rot="10800000">
            <a:off x="3839913" y="4120733"/>
            <a:ext cx="260562" cy="254970"/>
          </a:xfrm>
          <a:prstGeom prst="downArrow">
            <a:avLst/>
          </a:prstGeom>
          <a:solidFill>
            <a:schemeClr val="accent2"/>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lIns="91392" tIns="45696" rIns="91392" bIns="45696" rtlCol="0" anchor="ctr"/>
          <a:lstStyle/>
          <a:p>
            <a:pPr algn="ctr" fontAlgn="base">
              <a:spcBef>
                <a:spcPct val="0"/>
              </a:spcBef>
              <a:spcAft>
                <a:spcPct val="0"/>
              </a:spcAft>
            </a:pPr>
            <a:endParaRPr lang="en-US" dirty="0">
              <a:solidFill>
                <a:srgbClr val="FFFFFF"/>
              </a:solidFill>
            </a:endParaRPr>
          </a:p>
        </p:txBody>
      </p:sp>
      <p:sp>
        <p:nvSpPr>
          <p:cNvPr id="26" name="Down Arrow 25"/>
          <p:cNvSpPr/>
          <p:nvPr/>
        </p:nvSpPr>
        <p:spPr>
          <a:xfrm rot="10800000">
            <a:off x="7638940" y="4120734"/>
            <a:ext cx="260562" cy="254970"/>
          </a:xfrm>
          <a:prstGeom prst="downArrow">
            <a:avLst/>
          </a:prstGeom>
          <a:solidFill>
            <a:schemeClr val="accent2"/>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lIns="91392" tIns="45696" rIns="91392" bIns="45696" rtlCol="0" anchor="ctr"/>
          <a:lstStyle/>
          <a:p>
            <a:pPr algn="ctr" fontAlgn="base">
              <a:spcBef>
                <a:spcPct val="0"/>
              </a:spcBef>
              <a:spcAft>
                <a:spcPct val="0"/>
              </a:spcAft>
            </a:pPr>
            <a:endParaRPr lang="en-US" dirty="0">
              <a:solidFill>
                <a:srgbClr val="FFFFFF"/>
              </a:solidFill>
            </a:endParaRPr>
          </a:p>
        </p:txBody>
      </p:sp>
      <p:sp>
        <p:nvSpPr>
          <p:cNvPr id="27" name="Content Placeholder 3"/>
          <p:cNvSpPr>
            <a:spLocks noGrp="1"/>
          </p:cNvSpPr>
          <p:nvPr>
            <p:ph idx="1"/>
          </p:nvPr>
        </p:nvSpPr>
        <p:spPr>
          <a:xfrm>
            <a:off x="309094" y="5405686"/>
            <a:ext cx="8606306" cy="1020763"/>
          </a:xfrm>
        </p:spPr>
        <p:txBody>
          <a:bodyPr/>
          <a:lstStyle/>
          <a:p>
            <a:r>
              <a:rPr lang="en-US" dirty="0" smtClean="0"/>
              <a:t>PV and EE can shift asset </a:t>
            </a:r>
            <a:r>
              <a:rPr lang="en-US" dirty="0" smtClean="0"/>
              <a:t>some costs </a:t>
            </a:r>
            <a:r>
              <a:rPr lang="en-US" dirty="0" smtClean="0"/>
              <a:t>to other ratepayers</a:t>
            </a:r>
          </a:p>
          <a:p>
            <a:r>
              <a:rPr lang="en-US" dirty="0" smtClean="0"/>
              <a:t>EDVs increase utility asset utilization </a:t>
            </a:r>
            <a:r>
              <a:rPr lang="en-US" dirty="0" smtClean="0">
                <a:sym typeface="Wingdings" panose="05000000000000000000" pitchFamily="2" charset="2"/>
              </a:rPr>
              <a:t> lower rates </a:t>
            </a:r>
            <a:endParaRPr lang="en-US" dirty="0"/>
          </a:p>
        </p:txBody>
      </p:sp>
      <p:cxnSp>
        <p:nvCxnSpPr>
          <p:cNvPr id="6" name="Straight Connector 5"/>
          <p:cNvCxnSpPr/>
          <p:nvPr/>
        </p:nvCxnSpPr>
        <p:spPr>
          <a:xfrm>
            <a:off x="85730" y="3198252"/>
            <a:ext cx="8677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4048" y="3884052"/>
            <a:ext cx="8677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3476" y="4569852"/>
            <a:ext cx="8677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3475" y="2512452"/>
            <a:ext cx="8677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5730" y="5255652"/>
            <a:ext cx="867727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4294967295"/>
          </p:nvPr>
        </p:nvSpPr>
        <p:spPr>
          <a:xfrm>
            <a:off x="4984124" y="6336405"/>
            <a:ext cx="3931276" cy="460375"/>
          </a:xfrm>
          <a:prstGeom prst="rect">
            <a:avLst/>
          </a:prstGeom>
        </p:spPr>
        <p:txBody>
          <a:bodyPr/>
          <a:lstStyle/>
          <a:p>
            <a:r>
              <a:rPr lang="en-US" sz="1400" dirty="0" smtClean="0">
                <a:solidFill>
                  <a:srgbClr val="005070"/>
                </a:solidFill>
              </a:rPr>
              <a:t>Source: Energy + Environment Economics</a:t>
            </a:r>
            <a:endParaRPr lang="en-US" sz="1400" dirty="0">
              <a:solidFill>
                <a:srgbClr val="005070"/>
              </a:solidFill>
            </a:endParaRPr>
          </a:p>
        </p:txBody>
      </p:sp>
      <p:pic>
        <p:nvPicPr>
          <p:cNvPr id="3"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84124" y="1311017"/>
            <a:ext cx="1308485" cy="114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Down Arrow 30"/>
          <p:cNvSpPr/>
          <p:nvPr/>
        </p:nvSpPr>
        <p:spPr>
          <a:xfrm>
            <a:off x="5410201" y="2607708"/>
            <a:ext cx="456057" cy="533400"/>
          </a:xfrm>
          <a:prstGeom prst="down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lIns="91392" tIns="45696" rIns="91392" bIns="45696" rtlCol="0" anchor="ctr"/>
          <a:lstStyle/>
          <a:p>
            <a:pPr algn="ctr" fontAlgn="base">
              <a:spcBef>
                <a:spcPct val="0"/>
              </a:spcBef>
              <a:spcAft>
                <a:spcPct val="0"/>
              </a:spcAft>
            </a:pPr>
            <a:endParaRPr lang="en-US" dirty="0">
              <a:solidFill>
                <a:srgbClr val="FFFFFF"/>
              </a:solidFill>
            </a:endParaRPr>
          </a:p>
        </p:txBody>
      </p:sp>
      <p:sp>
        <p:nvSpPr>
          <p:cNvPr id="32" name="Down Arrow 31"/>
          <p:cNvSpPr/>
          <p:nvPr/>
        </p:nvSpPr>
        <p:spPr>
          <a:xfrm>
            <a:off x="5410201" y="3274458"/>
            <a:ext cx="456057" cy="533400"/>
          </a:xfrm>
          <a:prstGeom prst="down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lIns="91392" tIns="45696" rIns="91392" bIns="45696" rtlCol="0" anchor="ctr"/>
          <a:lstStyle/>
          <a:p>
            <a:pPr algn="ctr" fontAlgn="base">
              <a:spcBef>
                <a:spcPct val="0"/>
              </a:spcBef>
              <a:spcAft>
                <a:spcPct val="0"/>
              </a:spcAft>
            </a:pPr>
            <a:endParaRPr lang="en-US" dirty="0">
              <a:solidFill>
                <a:srgbClr val="FFFFFF"/>
              </a:solidFill>
            </a:endParaRPr>
          </a:p>
        </p:txBody>
      </p:sp>
      <p:sp>
        <p:nvSpPr>
          <p:cNvPr id="33" name="Down Arrow 32"/>
          <p:cNvSpPr/>
          <p:nvPr/>
        </p:nvSpPr>
        <p:spPr>
          <a:xfrm>
            <a:off x="5410201" y="3960252"/>
            <a:ext cx="456057" cy="533400"/>
          </a:xfrm>
          <a:prstGeom prst="down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lIns="91392" tIns="45696" rIns="91392" bIns="45696" rtlCol="0" anchor="ctr"/>
          <a:lstStyle/>
          <a:p>
            <a:pPr algn="ctr" fontAlgn="base">
              <a:spcBef>
                <a:spcPct val="0"/>
              </a:spcBef>
              <a:spcAft>
                <a:spcPct val="0"/>
              </a:spcAft>
            </a:pPr>
            <a:endParaRPr lang="en-US" dirty="0">
              <a:solidFill>
                <a:srgbClr val="FFFFFF"/>
              </a:solidFill>
            </a:endParaRPr>
          </a:p>
        </p:txBody>
      </p:sp>
      <p:sp>
        <p:nvSpPr>
          <p:cNvPr id="35" name="Down Arrow 34"/>
          <p:cNvSpPr/>
          <p:nvPr/>
        </p:nvSpPr>
        <p:spPr>
          <a:xfrm rot="10800000">
            <a:off x="3707502" y="4812774"/>
            <a:ext cx="260562" cy="254970"/>
          </a:xfrm>
          <a:prstGeom prst="downArrow">
            <a:avLst/>
          </a:prstGeom>
          <a:solidFill>
            <a:schemeClr val="accent2"/>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lIns="91392" tIns="45696" rIns="91392" bIns="45696" rtlCol="0" anchor="ctr"/>
          <a:lstStyle/>
          <a:p>
            <a:pPr algn="ctr" fontAlgn="base">
              <a:spcBef>
                <a:spcPct val="0"/>
              </a:spcBef>
              <a:spcAft>
                <a:spcPct val="0"/>
              </a:spcAft>
            </a:pPr>
            <a:endParaRPr lang="en-US" dirty="0">
              <a:solidFill>
                <a:srgbClr val="FFFFFF"/>
              </a:solidFill>
            </a:endParaRPr>
          </a:p>
        </p:txBody>
      </p:sp>
      <p:sp>
        <p:nvSpPr>
          <p:cNvPr id="36" name="Down Arrow 35"/>
          <p:cNvSpPr/>
          <p:nvPr/>
        </p:nvSpPr>
        <p:spPr>
          <a:xfrm rot="10800000">
            <a:off x="5508817" y="4800283"/>
            <a:ext cx="260562" cy="254970"/>
          </a:xfrm>
          <a:prstGeom prst="downArrow">
            <a:avLst/>
          </a:prstGeom>
          <a:solidFill>
            <a:schemeClr val="accent2"/>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lIns="91392" tIns="45696" rIns="91392" bIns="45696" rtlCol="0"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2935459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it worth?</a:t>
            </a:r>
            <a:endParaRPr lang="en-US" dirty="0"/>
          </a:p>
        </p:txBody>
      </p:sp>
      <p:sp>
        <p:nvSpPr>
          <p:cNvPr id="3" name="Slide Number Placeholder 2"/>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19</a:t>
            </a:fld>
            <a:endParaRPr lang="en-US" sz="1100">
              <a:latin typeface="Calibri"/>
              <a:cs typeface="Calibri"/>
            </a:endParaRPr>
          </a:p>
        </p:txBody>
      </p:sp>
      <p:sp>
        <p:nvSpPr>
          <p:cNvPr id="5" name="Rectangle 4"/>
          <p:cNvSpPr/>
          <p:nvPr/>
        </p:nvSpPr>
        <p:spPr>
          <a:xfrm>
            <a:off x="3842174" y="6402070"/>
            <a:ext cx="4572000" cy="461665"/>
          </a:xfrm>
          <a:prstGeom prst="rect">
            <a:avLst/>
          </a:prstGeom>
        </p:spPr>
        <p:txBody>
          <a:bodyPr>
            <a:spAutoFit/>
          </a:bodyPr>
          <a:lstStyle/>
          <a:p>
            <a:r>
              <a:rPr lang="en-US" sz="1200" dirty="0"/>
              <a:t>http://www.caletc.com/wp-content/uploads/2014/10/CalETC_TEA_Phase_2_Final_10-23-14.pdf</a:t>
            </a:r>
          </a:p>
        </p:txBody>
      </p:sp>
      <p:sp>
        <p:nvSpPr>
          <p:cNvPr id="6" name="TextBox 5"/>
          <p:cNvSpPr txBox="1"/>
          <p:nvPr/>
        </p:nvSpPr>
        <p:spPr>
          <a:xfrm>
            <a:off x="2286539" y="985371"/>
            <a:ext cx="5252751" cy="830948"/>
          </a:xfrm>
          <a:prstGeom prst="rect">
            <a:avLst/>
          </a:prstGeom>
          <a:noFill/>
        </p:spPr>
        <p:txBody>
          <a:bodyPr wrap="none" lIns="91392" tIns="45696" rIns="91392" bIns="45696" rtlCol="0">
            <a:spAutoFit/>
          </a:bodyPr>
          <a:lstStyle/>
          <a:p>
            <a:pPr algn="ctr"/>
            <a:r>
              <a:rPr lang="en-US" sz="2400" b="1" dirty="0">
                <a:solidFill>
                  <a:srgbClr val="000000"/>
                </a:solidFill>
              </a:rPr>
              <a:t>Net Revenues from </a:t>
            </a:r>
            <a:r>
              <a:rPr lang="en-US" sz="2400" b="1" dirty="0" smtClean="0">
                <a:solidFill>
                  <a:srgbClr val="000000"/>
                </a:solidFill>
              </a:rPr>
              <a:t>EDV</a:t>
            </a:r>
            <a:r>
              <a:rPr lang="en-US" sz="2400" b="1" dirty="0" smtClean="0">
                <a:solidFill>
                  <a:srgbClr val="000000"/>
                </a:solidFill>
              </a:rPr>
              <a:t> </a:t>
            </a:r>
            <a:r>
              <a:rPr lang="en-US" sz="2400" b="1" dirty="0">
                <a:solidFill>
                  <a:srgbClr val="000000"/>
                </a:solidFill>
              </a:rPr>
              <a:t>Charging Load</a:t>
            </a:r>
          </a:p>
          <a:p>
            <a:pPr algn="ctr"/>
            <a:r>
              <a:rPr lang="en-US" sz="2400" dirty="0">
                <a:solidFill>
                  <a:srgbClr val="000000"/>
                </a:solidFill>
              </a:rPr>
              <a:t>Illustrative results for California Utilities</a:t>
            </a:r>
          </a:p>
        </p:txBody>
      </p:sp>
      <p:grpSp>
        <p:nvGrpSpPr>
          <p:cNvPr id="7" name="Group 6"/>
          <p:cNvGrpSpPr/>
          <p:nvPr/>
        </p:nvGrpSpPr>
        <p:grpSpPr>
          <a:xfrm>
            <a:off x="990600" y="1615243"/>
            <a:ext cx="6807536" cy="3563135"/>
            <a:chOff x="1219200" y="1694665"/>
            <a:chExt cx="6807536" cy="3563135"/>
          </a:xfrm>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944"/>
            <a:stretch/>
          </p:blipFill>
          <p:spPr bwMode="auto">
            <a:xfrm>
              <a:off x="1219200" y="1981200"/>
              <a:ext cx="6807536" cy="263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7367"/>
            <a:stretch/>
          </p:blipFill>
          <p:spPr bwMode="auto">
            <a:xfrm>
              <a:off x="1290452" y="1694665"/>
              <a:ext cx="843148" cy="356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135634" y="2904527"/>
              <a:ext cx="1360666" cy="266924"/>
            </a:xfrm>
            <a:prstGeom prst="rect">
              <a:avLst/>
            </a:prstGeom>
            <a:noFill/>
          </p:spPr>
          <p:txBody>
            <a:bodyPr wrap="square" rtlCol="0">
              <a:spAutoFit/>
            </a:bodyPr>
            <a:lstStyle/>
            <a:p>
              <a:pPr algn="ctr"/>
              <a:r>
                <a:rPr lang="en-US" sz="1100" b="1" dirty="0">
                  <a:solidFill>
                    <a:schemeClr val="bg1"/>
                  </a:solidFill>
                </a:rPr>
                <a:t>Infrastructure</a:t>
              </a:r>
            </a:p>
          </p:txBody>
        </p:sp>
        <p:sp>
          <p:nvSpPr>
            <p:cNvPr id="11" name="TextBox 10"/>
            <p:cNvSpPr txBox="1"/>
            <p:nvPr/>
          </p:nvSpPr>
          <p:spPr>
            <a:xfrm>
              <a:off x="6195950" y="3429000"/>
              <a:ext cx="1217000" cy="612354"/>
            </a:xfrm>
            <a:prstGeom prst="rect">
              <a:avLst/>
            </a:prstGeom>
            <a:noFill/>
          </p:spPr>
          <p:txBody>
            <a:bodyPr wrap="square" rtlCol="0">
              <a:spAutoFit/>
            </a:bodyPr>
            <a:lstStyle/>
            <a:p>
              <a:pPr algn="ctr"/>
              <a:r>
                <a:rPr lang="en-US" sz="1100" b="1" dirty="0">
                  <a:solidFill>
                    <a:schemeClr val="bg1"/>
                  </a:solidFill>
                </a:rPr>
                <a:t>Energy &amp; Capacity Cost</a:t>
              </a:r>
            </a:p>
          </p:txBody>
        </p:sp>
        <p:sp>
          <p:nvSpPr>
            <p:cNvPr id="12" name="TextBox 11"/>
            <p:cNvSpPr txBox="1"/>
            <p:nvPr/>
          </p:nvSpPr>
          <p:spPr>
            <a:xfrm>
              <a:off x="6152753" y="2244351"/>
              <a:ext cx="1273747" cy="584775"/>
            </a:xfrm>
            <a:prstGeom prst="rect">
              <a:avLst/>
            </a:prstGeom>
            <a:noFill/>
          </p:spPr>
          <p:txBody>
            <a:bodyPr wrap="none" rtlCol="0">
              <a:spAutoFit/>
            </a:bodyPr>
            <a:lstStyle/>
            <a:p>
              <a:pPr algn="ctr"/>
              <a:r>
                <a:rPr lang="en-US" sz="1600" b="1" dirty="0">
                  <a:solidFill>
                    <a:srgbClr val="8AAC46"/>
                  </a:solidFill>
                </a:rPr>
                <a:t>Net Revenue</a:t>
              </a:r>
            </a:p>
            <a:p>
              <a:pPr algn="ctr"/>
              <a:r>
                <a:rPr lang="en-US" sz="1600" b="1" dirty="0">
                  <a:solidFill>
                    <a:srgbClr val="8AAC46"/>
                  </a:solidFill>
                </a:rPr>
                <a:t>$2,778</a:t>
              </a:r>
            </a:p>
          </p:txBody>
        </p:sp>
        <p:sp>
          <p:nvSpPr>
            <p:cNvPr id="13" name="TextBox 12"/>
            <p:cNvSpPr txBox="1"/>
            <p:nvPr/>
          </p:nvSpPr>
          <p:spPr>
            <a:xfrm>
              <a:off x="3774375" y="2957321"/>
              <a:ext cx="1217000" cy="471042"/>
            </a:xfrm>
            <a:prstGeom prst="rect">
              <a:avLst/>
            </a:prstGeom>
            <a:noFill/>
          </p:spPr>
          <p:txBody>
            <a:bodyPr wrap="square" rtlCol="0">
              <a:spAutoFit/>
            </a:bodyPr>
            <a:lstStyle/>
            <a:p>
              <a:pPr algn="ctr"/>
              <a:r>
                <a:rPr lang="en-US" sz="1200" b="1" dirty="0">
                  <a:solidFill>
                    <a:schemeClr val="bg1"/>
                  </a:solidFill>
                </a:rPr>
                <a:t>Utility </a:t>
              </a:r>
            </a:p>
            <a:p>
              <a:pPr algn="ctr"/>
              <a:r>
                <a:rPr lang="en-US" sz="1200" b="1" dirty="0">
                  <a:solidFill>
                    <a:schemeClr val="bg1"/>
                  </a:solidFill>
                </a:rPr>
                <a:t>Bills</a:t>
              </a:r>
            </a:p>
          </p:txBody>
        </p:sp>
        <p:sp>
          <p:nvSpPr>
            <p:cNvPr id="14" name="TextBox 13"/>
            <p:cNvSpPr txBox="1"/>
            <p:nvPr/>
          </p:nvSpPr>
          <p:spPr>
            <a:xfrm>
              <a:off x="3798222" y="4572000"/>
              <a:ext cx="1202537" cy="345431"/>
            </a:xfrm>
            <a:prstGeom prst="rect">
              <a:avLst/>
            </a:prstGeom>
            <a:noFill/>
          </p:spPr>
          <p:txBody>
            <a:bodyPr wrap="none" rtlCol="0">
              <a:spAutoFit/>
            </a:bodyPr>
            <a:lstStyle/>
            <a:p>
              <a:r>
                <a:rPr lang="en-US" sz="1600" b="1" dirty="0">
                  <a:solidFill>
                    <a:srgbClr val="000000"/>
                  </a:solidFill>
                </a:rPr>
                <a:t>Revenue</a:t>
              </a:r>
            </a:p>
          </p:txBody>
        </p:sp>
        <p:sp>
          <p:nvSpPr>
            <p:cNvPr id="15" name="TextBox 14"/>
            <p:cNvSpPr txBox="1"/>
            <p:nvPr/>
          </p:nvSpPr>
          <p:spPr>
            <a:xfrm>
              <a:off x="6466263" y="4572000"/>
              <a:ext cx="703661" cy="345431"/>
            </a:xfrm>
            <a:prstGeom prst="rect">
              <a:avLst/>
            </a:prstGeom>
            <a:noFill/>
          </p:spPr>
          <p:txBody>
            <a:bodyPr wrap="none" rtlCol="0">
              <a:spAutoFit/>
            </a:bodyPr>
            <a:lstStyle/>
            <a:p>
              <a:r>
                <a:rPr lang="en-US" sz="1600" b="1" dirty="0">
                  <a:solidFill>
                    <a:srgbClr val="000000"/>
                  </a:solidFill>
                </a:rPr>
                <a:t>Cost</a:t>
              </a:r>
            </a:p>
          </p:txBody>
        </p:sp>
      </p:grpSp>
      <p:sp>
        <p:nvSpPr>
          <p:cNvPr id="16" name="Content Placeholder 2"/>
          <p:cNvSpPr txBox="1">
            <a:spLocks/>
          </p:cNvSpPr>
          <p:nvPr/>
        </p:nvSpPr>
        <p:spPr>
          <a:xfrm>
            <a:off x="214164" y="4802088"/>
            <a:ext cx="8764587" cy="1524000"/>
          </a:xfrm>
          <a:prstGeom prst="rect">
            <a:avLst/>
          </a:prstGeom>
        </p:spPr>
        <p:txBody>
          <a:bodyPr lIns="91392" tIns="45696" rIns="91392" bIns="45696">
            <a:noAutofit/>
          </a:bodyPr>
          <a:lstStyle>
            <a:lvl1pPr marL="342900" indent="-342900" algn="l" rtl="0" eaLnBrk="1" fontAlgn="base" hangingPunct="1">
              <a:spcBef>
                <a:spcPct val="20000"/>
              </a:spcBef>
              <a:spcAft>
                <a:spcPct val="50000"/>
              </a:spcAft>
              <a:buBlip>
                <a:blip r:embed="rId4"/>
              </a:buBlip>
              <a:defRPr sz="2000" b="1">
                <a:solidFill>
                  <a:srgbClr val="005070"/>
                </a:solidFill>
                <a:latin typeface="+mn-lt"/>
                <a:ea typeface="+mn-ea"/>
                <a:cs typeface="+mn-cs"/>
              </a:defRPr>
            </a:lvl1pPr>
            <a:lvl2pPr marL="742950" indent="-285750" algn="l" rtl="0" eaLnBrk="1" fontAlgn="base" hangingPunct="1">
              <a:spcBef>
                <a:spcPct val="20000"/>
              </a:spcBef>
              <a:spcAft>
                <a:spcPct val="50000"/>
              </a:spcAft>
              <a:buClr>
                <a:srgbClr val="E85F31"/>
              </a:buClr>
              <a:buChar char="•"/>
              <a:defRPr>
                <a:solidFill>
                  <a:srgbClr val="005070"/>
                </a:solidFill>
                <a:latin typeface="+mn-lt"/>
              </a:defRPr>
            </a:lvl2pPr>
            <a:lvl3pPr marL="1143000" indent="-228600" algn="l" rtl="0" eaLnBrk="1" fontAlgn="base" hangingPunct="1">
              <a:spcBef>
                <a:spcPct val="20000"/>
              </a:spcBef>
              <a:spcAft>
                <a:spcPct val="50000"/>
              </a:spcAft>
              <a:buClr>
                <a:srgbClr val="E85F31"/>
              </a:buClr>
              <a:buChar char="•"/>
              <a:defRPr sz="1600">
                <a:solidFill>
                  <a:srgbClr val="005070"/>
                </a:solidFill>
                <a:latin typeface="+mn-lt"/>
              </a:defRPr>
            </a:lvl3pPr>
            <a:lvl4pPr marL="1600200" indent="-228600" algn="l" rtl="0" eaLnBrk="1" fontAlgn="base" hangingPunct="1">
              <a:spcBef>
                <a:spcPct val="20000"/>
              </a:spcBef>
              <a:spcAft>
                <a:spcPct val="20000"/>
              </a:spcAft>
              <a:buClr>
                <a:srgbClr val="E85F31"/>
              </a:buClr>
              <a:buChar char="•"/>
              <a:defRPr sz="1400">
                <a:solidFill>
                  <a:srgbClr val="005070"/>
                </a:solidFill>
                <a:latin typeface="+mn-lt"/>
              </a:defRPr>
            </a:lvl4pPr>
            <a:lvl5pPr marL="2171700" indent="-228600" algn="l" rtl="0" eaLnBrk="1" fontAlgn="base" hangingPunct="1">
              <a:spcBef>
                <a:spcPct val="20000"/>
              </a:spcBef>
              <a:spcAft>
                <a:spcPct val="0"/>
              </a:spcAft>
              <a:buClr>
                <a:srgbClr val="E85F31"/>
              </a:buClr>
              <a:buChar char="•"/>
              <a:defRPr sz="1200">
                <a:solidFill>
                  <a:srgbClr val="005070"/>
                </a:solidFill>
                <a:latin typeface="+mn-lt"/>
              </a:defRPr>
            </a:lvl5pPr>
            <a:lvl6pPr marL="2628900" indent="-228600" algn="l" rtl="0" eaLnBrk="1" fontAlgn="base" hangingPunct="1">
              <a:spcBef>
                <a:spcPct val="20000"/>
              </a:spcBef>
              <a:spcAft>
                <a:spcPct val="0"/>
              </a:spcAft>
              <a:buClr>
                <a:srgbClr val="E85F31"/>
              </a:buClr>
              <a:buChar char="•"/>
              <a:defRPr sz="1200">
                <a:solidFill>
                  <a:srgbClr val="005070"/>
                </a:solidFill>
                <a:latin typeface="+mn-lt"/>
              </a:defRPr>
            </a:lvl6pPr>
            <a:lvl7pPr marL="3086100" indent="-228600" algn="l" rtl="0" eaLnBrk="1" fontAlgn="base" hangingPunct="1">
              <a:spcBef>
                <a:spcPct val="20000"/>
              </a:spcBef>
              <a:spcAft>
                <a:spcPct val="0"/>
              </a:spcAft>
              <a:buClr>
                <a:srgbClr val="E85F31"/>
              </a:buClr>
              <a:buChar char="•"/>
              <a:defRPr sz="1200">
                <a:solidFill>
                  <a:srgbClr val="005070"/>
                </a:solidFill>
                <a:latin typeface="+mn-lt"/>
              </a:defRPr>
            </a:lvl7pPr>
            <a:lvl8pPr marL="3543300" indent="-228600" algn="l" rtl="0" eaLnBrk="1" fontAlgn="base" hangingPunct="1">
              <a:spcBef>
                <a:spcPct val="20000"/>
              </a:spcBef>
              <a:spcAft>
                <a:spcPct val="0"/>
              </a:spcAft>
              <a:buClr>
                <a:srgbClr val="E85F31"/>
              </a:buClr>
              <a:buChar char="•"/>
              <a:defRPr sz="1200">
                <a:solidFill>
                  <a:srgbClr val="005070"/>
                </a:solidFill>
                <a:latin typeface="+mn-lt"/>
              </a:defRPr>
            </a:lvl8pPr>
            <a:lvl9pPr marL="4000500" indent="-228600" algn="l" rtl="0" eaLnBrk="1" fontAlgn="base" hangingPunct="1">
              <a:spcBef>
                <a:spcPct val="20000"/>
              </a:spcBef>
              <a:spcAft>
                <a:spcPct val="0"/>
              </a:spcAft>
              <a:buClr>
                <a:srgbClr val="E85F31"/>
              </a:buClr>
              <a:buChar char="•"/>
              <a:defRPr sz="1200">
                <a:solidFill>
                  <a:srgbClr val="005070"/>
                </a:solidFill>
                <a:latin typeface="+mn-lt"/>
              </a:defRPr>
            </a:lvl9pPr>
          </a:lstStyle>
          <a:p>
            <a:r>
              <a:rPr lang="en-US" sz="1800" kern="0" dirty="0"/>
              <a:t>Utility rates are higher than the marginal cost of delivered energy in most </a:t>
            </a:r>
            <a:r>
              <a:rPr lang="en-US" sz="1800" kern="0" dirty="0" smtClean="0"/>
              <a:t>hours</a:t>
            </a:r>
          </a:p>
          <a:p>
            <a:r>
              <a:rPr lang="en-US" sz="1800" kern="0" dirty="0" smtClean="0"/>
              <a:t>Net revenue can be used to help pay for infrastructure and provide rate-payer/shareholder benefits</a:t>
            </a:r>
            <a:endParaRPr lang="en-US" sz="1800" kern="0" dirty="0"/>
          </a:p>
          <a:p>
            <a:r>
              <a:rPr lang="en-US" sz="1800" kern="0" dirty="0" smtClean="0"/>
              <a:t>EDVs provide </a:t>
            </a:r>
            <a:r>
              <a:rPr lang="en-US" sz="1800" kern="0" dirty="0"/>
              <a:t>environmental </a:t>
            </a:r>
            <a:r>
              <a:rPr lang="en-US" sz="1800" kern="0" dirty="0" smtClean="0"/>
              <a:t>&amp; </a:t>
            </a:r>
            <a:r>
              <a:rPr lang="en-US" sz="1800" kern="0" dirty="0" smtClean="0"/>
              <a:t>customer </a:t>
            </a:r>
            <a:r>
              <a:rPr lang="en-US" sz="1800" kern="0" dirty="0"/>
              <a:t>benefits </a:t>
            </a:r>
            <a:r>
              <a:rPr lang="en-US" sz="1800" kern="0" dirty="0" smtClean="0"/>
              <a:t>and can reduce </a:t>
            </a:r>
            <a:r>
              <a:rPr lang="en-US" sz="1800" kern="0" dirty="0"/>
              <a:t>rates</a:t>
            </a:r>
          </a:p>
          <a:p>
            <a:pPr lvl="1">
              <a:buFont typeface="Wingdings"/>
              <a:buChar char="ü"/>
            </a:pPr>
            <a:endParaRPr lang="en-US" sz="2000" kern="0" dirty="0" smtClean="0">
              <a:cs typeface="Arial" charset="0"/>
            </a:endParaRPr>
          </a:p>
          <a:p>
            <a:pPr lvl="1"/>
            <a:endParaRPr lang="en-US" sz="2000" kern="0" dirty="0">
              <a:cs typeface="Arial" charset="0"/>
            </a:endParaRPr>
          </a:p>
        </p:txBody>
      </p:sp>
    </p:spTree>
    <p:extLst>
      <p:ext uri="{BB962C8B-B14F-4D97-AF65-F5344CB8AC3E}">
        <p14:creationId xmlns:p14="http://schemas.microsoft.com/office/powerpoint/2010/main" val="637169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Slide Number Placeholder 2"/>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2</a:t>
            </a:fld>
            <a:endParaRPr lang="en-US" sz="1100">
              <a:latin typeface="Calibri"/>
              <a:cs typeface="Calibri"/>
            </a:endParaRPr>
          </a:p>
        </p:txBody>
      </p:sp>
      <p:sp>
        <p:nvSpPr>
          <p:cNvPr id="4" name="Text Placeholder 2"/>
          <p:cNvSpPr txBox="1">
            <a:spLocks/>
          </p:cNvSpPr>
          <p:nvPr/>
        </p:nvSpPr>
        <p:spPr>
          <a:xfrm>
            <a:off x="535930" y="1453078"/>
            <a:ext cx="8180544" cy="45279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6888" indent="-457200">
              <a:spcAft>
                <a:spcPts val="600"/>
              </a:spcAft>
            </a:pPr>
            <a:r>
              <a:rPr lang="en-US" sz="3200" dirty="0">
                <a:solidFill>
                  <a:srgbClr val="000000"/>
                </a:solidFill>
                <a:latin typeface="Calibri" pitchFamily="34" charset="0"/>
                <a:cs typeface="Calibri" pitchFamily="34" charset="0"/>
              </a:rPr>
              <a:t>Electric-drive vehicles (EDVs) </a:t>
            </a:r>
            <a:r>
              <a:rPr lang="en-US" sz="3200" dirty="0" smtClean="0">
                <a:solidFill>
                  <a:srgbClr val="000000"/>
                </a:solidFill>
                <a:latin typeface="Calibri" pitchFamily="34" charset="0"/>
                <a:cs typeface="Calibri" pitchFamily="34" charset="0"/>
              </a:rPr>
              <a:t>are </a:t>
            </a:r>
            <a:r>
              <a:rPr lang="en-US" sz="3200" dirty="0">
                <a:solidFill>
                  <a:srgbClr val="000000"/>
                </a:solidFill>
                <a:latin typeface="Calibri" pitchFamily="34" charset="0"/>
                <a:cs typeface="Calibri" pitchFamily="34" charset="0"/>
              </a:rPr>
              <a:t>essential for global climate goals</a:t>
            </a:r>
          </a:p>
          <a:p>
            <a:pPr marL="496888" indent="-457200">
              <a:spcAft>
                <a:spcPts val="600"/>
              </a:spcAft>
            </a:pPr>
            <a:r>
              <a:rPr lang="en-US" sz="3200" dirty="0">
                <a:solidFill>
                  <a:srgbClr val="000000"/>
                </a:solidFill>
                <a:latin typeface="Calibri" pitchFamily="34" charset="0"/>
                <a:cs typeface="Calibri" pitchFamily="34" charset="0"/>
              </a:rPr>
              <a:t>EDV’s are </a:t>
            </a:r>
            <a:r>
              <a:rPr lang="en-US" sz="3200" dirty="0" smtClean="0">
                <a:solidFill>
                  <a:srgbClr val="000000"/>
                </a:solidFill>
                <a:latin typeface="Calibri" pitchFamily="34" charset="0"/>
                <a:cs typeface="Calibri" pitchFamily="34" charset="0"/>
              </a:rPr>
              <a:t>here today and more are coming tomorrow</a:t>
            </a:r>
          </a:p>
          <a:p>
            <a:pPr marL="496888" indent="-457200">
              <a:spcAft>
                <a:spcPts val="600"/>
              </a:spcAft>
            </a:pPr>
            <a:r>
              <a:rPr lang="en-US" sz="3200" dirty="0" smtClean="0">
                <a:solidFill>
                  <a:srgbClr val="000000"/>
                </a:solidFill>
                <a:latin typeface="Calibri" pitchFamily="34" charset="0"/>
                <a:cs typeface="Calibri" pitchFamily="34" charset="0"/>
              </a:rPr>
              <a:t>EDV’s can provide positive value to utilities, their shareholders, and their ratepayers</a:t>
            </a:r>
          </a:p>
          <a:p>
            <a:pPr marL="496888" indent="-457200">
              <a:spcAft>
                <a:spcPts val="600"/>
              </a:spcAft>
            </a:pPr>
            <a:r>
              <a:rPr lang="en-US" sz="3200" dirty="0" smtClean="0">
                <a:solidFill>
                  <a:srgbClr val="000000"/>
                </a:solidFill>
                <a:latin typeface="Calibri" pitchFamily="34" charset="0"/>
                <a:cs typeface="Calibri" pitchFamily="34" charset="0"/>
              </a:rPr>
              <a:t>You can help!</a:t>
            </a:r>
            <a:endParaRPr lang="en-US" sz="32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4020408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BMW/PGE DR project</a:t>
            </a:r>
            <a:endParaRPr lang="en-US" dirty="0"/>
          </a:p>
        </p:txBody>
      </p:sp>
      <p:sp>
        <p:nvSpPr>
          <p:cNvPr id="3" name="Slide Number Placeholder 2"/>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20</a:t>
            </a:fld>
            <a:endParaRPr lang="en-US" sz="1100">
              <a:latin typeface="Calibri"/>
              <a:cs typeface="Calibri"/>
            </a:endParaRPr>
          </a:p>
        </p:txBody>
      </p:sp>
      <p:pic>
        <p:nvPicPr>
          <p:cNvPr id="4" name="Picture 3"/>
          <p:cNvPicPr>
            <a:picLocks noChangeAspect="1"/>
          </p:cNvPicPr>
          <p:nvPr/>
        </p:nvPicPr>
        <p:blipFill>
          <a:blip r:embed="rId3"/>
          <a:stretch>
            <a:fillRect/>
          </a:stretch>
        </p:blipFill>
        <p:spPr>
          <a:xfrm>
            <a:off x="1803043" y="1008574"/>
            <a:ext cx="5654613" cy="3917923"/>
          </a:xfrm>
          <a:prstGeom prst="rect">
            <a:avLst/>
          </a:prstGeom>
        </p:spPr>
      </p:pic>
      <p:sp>
        <p:nvSpPr>
          <p:cNvPr id="6" name="Content Placeholder 2"/>
          <p:cNvSpPr txBox="1">
            <a:spLocks/>
          </p:cNvSpPr>
          <p:nvPr/>
        </p:nvSpPr>
        <p:spPr>
          <a:xfrm>
            <a:off x="379413" y="4849565"/>
            <a:ext cx="8764587" cy="1524000"/>
          </a:xfrm>
          <a:prstGeom prst="rect">
            <a:avLst/>
          </a:prstGeom>
        </p:spPr>
        <p:txBody>
          <a:bodyPr lIns="91392" tIns="45696" rIns="91392" bIns="45696">
            <a:noAutofit/>
          </a:bodyPr>
          <a:lstStyle>
            <a:lvl1pPr marL="342900" indent="-342900" algn="l" rtl="0" eaLnBrk="1" fontAlgn="base" hangingPunct="1">
              <a:spcBef>
                <a:spcPct val="20000"/>
              </a:spcBef>
              <a:spcAft>
                <a:spcPct val="50000"/>
              </a:spcAft>
              <a:buBlip>
                <a:blip r:embed="rId4"/>
              </a:buBlip>
              <a:defRPr sz="2000" b="1">
                <a:solidFill>
                  <a:srgbClr val="005070"/>
                </a:solidFill>
                <a:latin typeface="+mn-lt"/>
                <a:ea typeface="+mn-ea"/>
                <a:cs typeface="+mn-cs"/>
              </a:defRPr>
            </a:lvl1pPr>
            <a:lvl2pPr marL="742950" indent="-285750" algn="l" rtl="0" eaLnBrk="1" fontAlgn="base" hangingPunct="1">
              <a:spcBef>
                <a:spcPct val="20000"/>
              </a:spcBef>
              <a:spcAft>
                <a:spcPct val="50000"/>
              </a:spcAft>
              <a:buClr>
                <a:srgbClr val="E85F31"/>
              </a:buClr>
              <a:buChar char="•"/>
              <a:defRPr>
                <a:solidFill>
                  <a:srgbClr val="005070"/>
                </a:solidFill>
                <a:latin typeface="+mn-lt"/>
              </a:defRPr>
            </a:lvl2pPr>
            <a:lvl3pPr marL="1143000" indent="-228600" algn="l" rtl="0" eaLnBrk="1" fontAlgn="base" hangingPunct="1">
              <a:spcBef>
                <a:spcPct val="20000"/>
              </a:spcBef>
              <a:spcAft>
                <a:spcPct val="50000"/>
              </a:spcAft>
              <a:buClr>
                <a:srgbClr val="E85F31"/>
              </a:buClr>
              <a:buChar char="•"/>
              <a:defRPr sz="1600">
                <a:solidFill>
                  <a:srgbClr val="005070"/>
                </a:solidFill>
                <a:latin typeface="+mn-lt"/>
              </a:defRPr>
            </a:lvl3pPr>
            <a:lvl4pPr marL="1600200" indent="-228600" algn="l" rtl="0" eaLnBrk="1" fontAlgn="base" hangingPunct="1">
              <a:spcBef>
                <a:spcPct val="20000"/>
              </a:spcBef>
              <a:spcAft>
                <a:spcPct val="20000"/>
              </a:spcAft>
              <a:buClr>
                <a:srgbClr val="E85F31"/>
              </a:buClr>
              <a:buChar char="•"/>
              <a:defRPr sz="1400">
                <a:solidFill>
                  <a:srgbClr val="005070"/>
                </a:solidFill>
                <a:latin typeface="+mn-lt"/>
              </a:defRPr>
            </a:lvl4pPr>
            <a:lvl5pPr marL="2171700" indent="-228600" algn="l" rtl="0" eaLnBrk="1" fontAlgn="base" hangingPunct="1">
              <a:spcBef>
                <a:spcPct val="20000"/>
              </a:spcBef>
              <a:spcAft>
                <a:spcPct val="0"/>
              </a:spcAft>
              <a:buClr>
                <a:srgbClr val="E85F31"/>
              </a:buClr>
              <a:buChar char="•"/>
              <a:defRPr sz="1200">
                <a:solidFill>
                  <a:srgbClr val="005070"/>
                </a:solidFill>
                <a:latin typeface="+mn-lt"/>
              </a:defRPr>
            </a:lvl5pPr>
            <a:lvl6pPr marL="2628900" indent="-228600" algn="l" rtl="0" eaLnBrk="1" fontAlgn="base" hangingPunct="1">
              <a:spcBef>
                <a:spcPct val="20000"/>
              </a:spcBef>
              <a:spcAft>
                <a:spcPct val="0"/>
              </a:spcAft>
              <a:buClr>
                <a:srgbClr val="E85F31"/>
              </a:buClr>
              <a:buChar char="•"/>
              <a:defRPr sz="1200">
                <a:solidFill>
                  <a:srgbClr val="005070"/>
                </a:solidFill>
                <a:latin typeface="+mn-lt"/>
              </a:defRPr>
            </a:lvl6pPr>
            <a:lvl7pPr marL="3086100" indent="-228600" algn="l" rtl="0" eaLnBrk="1" fontAlgn="base" hangingPunct="1">
              <a:spcBef>
                <a:spcPct val="20000"/>
              </a:spcBef>
              <a:spcAft>
                <a:spcPct val="0"/>
              </a:spcAft>
              <a:buClr>
                <a:srgbClr val="E85F31"/>
              </a:buClr>
              <a:buChar char="•"/>
              <a:defRPr sz="1200">
                <a:solidFill>
                  <a:srgbClr val="005070"/>
                </a:solidFill>
                <a:latin typeface="+mn-lt"/>
              </a:defRPr>
            </a:lvl7pPr>
            <a:lvl8pPr marL="3543300" indent="-228600" algn="l" rtl="0" eaLnBrk="1" fontAlgn="base" hangingPunct="1">
              <a:spcBef>
                <a:spcPct val="20000"/>
              </a:spcBef>
              <a:spcAft>
                <a:spcPct val="0"/>
              </a:spcAft>
              <a:buClr>
                <a:srgbClr val="E85F31"/>
              </a:buClr>
              <a:buChar char="•"/>
              <a:defRPr sz="1200">
                <a:solidFill>
                  <a:srgbClr val="005070"/>
                </a:solidFill>
                <a:latin typeface="+mn-lt"/>
              </a:defRPr>
            </a:lvl8pPr>
            <a:lvl9pPr marL="4000500" indent="-228600" algn="l" rtl="0" eaLnBrk="1" fontAlgn="base" hangingPunct="1">
              <a:spcBef>
                <a:spcPct val="20000"/>
              </a:spcBef>
              <a:spcAft>
                <a:spcPct val="0"/>
              </a:spcAft>
              <a:buClr>
                <a:srgbClr val="E85F31"/>
              </a:buClr>
              <a:buChar char="•"/>
              <a:defRPr sz="1200">
                <a:solidFill>
                  <a:srgbClr val="005070"/>
                </a:solidFill>
                <a:latin typeface="+mn-lt"/>
              </a:defRPr>
            </a:lvl9pPr>
          </a:lstStyle>
          <a:p>
            <a:r>
              <a:rPr lang="en-US" sz="1800" kern="0" dirty="0" smtClean="0"/>
              <a:t>DR pilot with 100 BWM I3 vehicles – customers receive up to $1500 for participation </a:t>
            </a:r>
          </a:p>
          <a:p>
            <a:r>
              <a:rPr lang="en-US" sz="1800" kern="0" dirty="0" smtClean="0"/>
              <a:t>Vehicle charging rates are controlled by the vehicle remotely reducing need for specialized infrastructure</a:t>
            </a:r>
          </a:p>
          <a:p>
            <a:r>
              <a:rPr lang="en-US" sz="1800" kern="0" dirty="0" smtClean="0"/>
              <a:t>Customers can ‘opt-out’ of individual DR events if they choose to. </a:t>
            </a:r>
            <a:endParaRPr lang="en-US" sz="1800" kern="0" dirty="0" smtClean="0"/>
          </a:p>
        </p:txBody>
      </p:sp>
    </p:spTree>
    <p:extLst>
      <p:ext uri="{BB962C8B-B14F-4D97-AF65-F5344CB8AC3E}">
        <p14:creationId xmlns:p14="http://schemas.microsoft.com/office/powerpoint/2010/main" val="183776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future – dispatch the load</a:t>
            </a:r>
            <a:endParaRPr lang="en-US" dirty="0"/>
          </a:p>
        </p:txBody>
      </p:sp>
      <p:sp>
        <p:nvSpPr>
          <p:cNvPr id="3" name="Slide Number Placeholder 2"/>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21</a:t>
            </a:fld>
            <a:endParaRPr lang="en-US" sz="1100">
              <a:latin typeface="Calibri"/>
              <a:cs typeface="Calibri"/>
            </a:endParaRPr>
          </a:p>
        </p:txBody>
      </p:sp>
      <p:sp>
        <p:nvSpPr>
          <p:cNvPr id="5" name="Rectangle 4"/>
          <p:cNvSpPr/>
          <p:nvPr/>
        </p:nvSpPr>
        <p:spPr>
          <a:xfrm>
            <a:off x="1041578" y="4353717"/>
            <a:ext cx="6734002" cy="33855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latin typeface="+mn-lt"/>
              </a:rPr>
              <a:t>Electricity dispatch: Eastern Interconnection, March 2050</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4282" y="1187530"/>
            <a:ext cx="4947126" cy="316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520112" y="6402070"/>
            <a:ext cx="2787421" cy="461665"/>
          </a:xfrm>
          <a:prstGeom prst="rect">
            <a:avLst/>
          </a:prstGeom>
        </p:spPr>
        <p:txBody>
          <a:bodyPr wrap="square">
            <a:spAutoFit/>
          </a:bodyPr>
          <a:lstStyle/>
          <a:p>
            <a:r>
              <a:rPr lang="en-US" sz="1200" dirty="0" smtClean="0">
                <a:solidFill>
                  <a:schemeClr val="bg1">
                    <a:lumMod val="50000"/>
                  </a:schemeClr>
                </a:solidFill>
              </a:rPr>
              <a:t>Source: E3, 2016 Deep Decarbonization Pathways Project</a:t>
            </a:r>
            <a:endParaRPr lang="en-US" sz="1200" dirty="0">
              <a:solidFill>
                <a:schemeClr val="bg1">
                  <a:lumMod val="50000"/>
                </a:schemeClr>
              </a:solidFill>
            </a:endParaRPr>
          </a:p>
        </p:txBody>
      </p:sp>
      <p:sp>
        <p:nvSpPr>
          <p:cNvPr id="8" name="Content Placeholder 2"/>
          <p:cNvSpPr txBox="1">
            <a:spLocks/>
          </p:cNvSpPr>
          <p:nvPr/>
        </p:nvSpPr>
        <p:spPr>
          <a:xfrm>
            <a:off x="379413" y="4785170"/>
            <a:ext cx="8764587" cy="1524000"/>
          </a:xfrm>
          <a:prstGeom prst="rect">
            <a:avLst/>
          </a:prstGeom>
        </p:spPr>
        <p:txBody>
          <a:bodyPr lIns="91392" tIns="45696" rIns="91392" bIns="45696">
            <a:noAutofit/>
          </a:bodyPr>
          <a:lstStyle>
            <a:lvl1pPr marL="342900" indent="-342900" algn="l" rtl="0" eaLnBrk="1" fontAlgn="base" hangingPunct="1">
              <a:spcBef>
                <a:spcPct val="20000"/>
              </a:spcBef>
              <a:spcAft>
                <a:spcPct val="50000"/>
              </a:spcAft>
              <a:buBlip>
                <a:blip r:embed="rId3"/>
              </a:buBlip>
              <a:defRPr sz="2000" b="1">
                <a:solidFill>
                  <a:srgbClr val="005070"/>
                </a:solidFill>
                <a:latin typeface="+mn-lt"/>
                <a:ea typeface="+mn-ea"/>
                <a:cs typeface="+mn-cs"/>
              </a:defRPr>
            </a:lvl1pPr>
            <a:lvl2pPr marL="742950" indent="-285750" algn="l" rtl="0" eaLnBrk="1" fontAlgn="base" hangingPunct="1">
              <a:spcBef>
                <a:spcPct val="20000"/>
              </a:spcBef>
              <a:spcAft>
                <a:spcPct val="50000"/>
              </a:spcAft>
              <a:buClr>
                <a:srgbClr val="E85F31"/>
              </a:buClr>
              <a:buChar char="•"/>
              <a:defRPr>
                <a:solidFill>
                  <a:srgbClr val="005070"/>
                </a:solidFill>
                <a:latin typeface="+mn-lt"/>
              </a:defRPr>
            </a:lvl2pPr>
            <a:lvl3pPr marL="1143000" indent="-228600" algn="l" rtl="0" eaLnBrk="1" fontAlgn="base" hangingPunct="1">
              <a:spcBef>
                <a:spcPct val="20000"/>
              </a:spcBef>
              <a:spcAft>
                <a:spcPct val="50000"/>
              </a:spcAft>
              <a:buClr>
                <a:srgbClr val="E85F31"/>
              </a:buClr>
              <a:buChar char="•"/>
              <a:defRPr sz="1600">
                <a:solidFill>
                  <a:srgbClr val="005070"/>
                </a:solidFill>
                <a:latin typeface="+mn-lt"/>
              </a:defRPr>
            </a:lvl3pPr>
            <a:lvl4pPr marL="1600200" indent="-228600" algn="l" rtl="0" eaLnBrk="1" fontAlgn="base" hangingPunct="1">
              <a:spcBef>
                <a:spcPct val="20000"/>
              </a:spcBef>
              <a:spcAft>
                <a:spcPct val="20000"/>
              </a:spcAft>
              <a:buClr>
                <a:srgbClr val="E85F31"/>
              </a:buClr>
              <a:buChar char="•"/>
              <a:defRPr sz="1400">
                <a:solidFill>
                  <a:srgbClr val="005070"/>
                </a:solidFill>
                <a:latin typeface="+mn-lt"/>
              </a:defRPr>
            </a:lvl4pPr>
            <a:lvl5pPr marL="2171700" indent="-228600" algn="l" rtl="0" eaLnBrk="1" fontAlgn="base" hangingPunct="1">
              <a:spcBef>
                <a:spcPct val="20000"/>
              </a:spcBef>
              <a:spcAft>
                <a:spcPct val="0"/>
              </a:spcAft>
              <a:buClr>
                <a:srgbClr val="E85F31"/>
              </a:buClr>
              <a:buChar char="•"/>
              <a:defRPr sz="1200">
                <a:solidFill>
                  <a:srgbClr val="005070"/>
                </a:solidFill>
                <a:latin typeface="+mn-lt"/>
              </a:defRPr>
            </a:lvl5pPr>
            <a:lvl6pPr marL="2628900" indent="-228600" algn="l" rtl="0" eaLnBrk="1" fontAlgn="base" hangingPunct="1">
              <a:spcBef>
                <a:spcPct val="20000"/>
              </a:spcBef>
              <a:spcAft>
                <a:spcPct val="0"/>
              </a:spcAft>
              <a:buClr>
                <a:srgbClr val="E85F31"/>
              </a:buClr>
              <a:buChar char="•"/>
              <a:defRPr sz="1200">
                <a:solidFill>
                  <a:srgbClr val="005070"/>
                </a:solidFill>
                <a:latin typeface="+mn-lt"/>
              </a:defRPr>
            </a:lvl6pPr>
            <a:lvl7pPr marL="3086100" indent="-228600" algn="l" rtl="0" eaLnBrk="1" fontAlgn="base" hangingPunct="1">
              <a:spcBef>
                <a:spcPct val="20000"/>
              </a:spcBef>
              <a:spcAft>
                <a:spcPct val="0"/>
              </a:spcAft>
              <a:buClr>
                <a:srgbClr val="E85F31"/>
              </a:buClr>
              <a:buChar char="•"/>
              <a:defRPr sz="1200">
                <a:solidFill>
                  <a:srgbClr val="005070"/>
                </a:solidFill>
                <a:latin typeface="+mn-lt"/>
              </a:defRPr>
            </a:lvl7pPr>
            <a:lvl8pPr marL="3543300" indent="-228600" algn="l" rtl="0" eaLnBrk="1" fontAlgn="base" hangingPunct="1">
              <a:spcBef>
                <a:spcPct val="20000"/>
              </a:spcBef>
              <a:spcAft>
                <a:spcPct val="0"/>
              </a:spcAft>
              <a:buClr>
                <a:srgbClr val="E85F31"/>
              </a:buClr>
              <a:buChar char="•"/>
              <a:defRPr sz="1200">
                <a:solidFill>
                  <a:srgbClr val="005070"/>
                </a:solidFill>
                <a:latin typeface="+mn-lt"/>
              </a:defRPr>
            </a:lvl8pPr>
            <a:lvl9pPr marL="4000500" indent="-228600" algn="l" rtl="0" eaLnBrk="1" fontAlgn="base" hangingPunct="1">
              <a:spcBef>
                <a:spcPct val="20000"/>
              </a:spcBef>
              <a:spcAft>
                <a:spcPct val="0"/>
              </a:spcAft>
              <a:buClr>
                <a:srgbClr val="E85F31"/>
              </a:buClr>
              <a:buChar char="•"/>
              <a:defRPr sz="1200">
                <a:solidFill>
                  <a:srgbClr val="005070"/>
                </a:solidFill>
                <a:latin typeface="+mn-lt"/>
              </a:defRPr>
            </a:lvl9pPr>
          </a:lstStyle>
          <a:p>
            <a:r>
              <a:rPr lang="en-US" sz="1800" kern="0" dirty="0" smtClean="0"/>
              <a:t>Ability to provide ‘flexible load’ from electric vehicles through managed charging and variable hydrogen production avoids curtailment and reduces need for energy storage.</a:t>
            </a:r>
          </a:p>
          <a:p>
            <a:r>
              <a:rPr lang="en-US" sz="1800" dirty="0" smtClean="0"/>
              <a:t>Requires </a:t>
            </a:r>
            <a:r>
              <a:rPr lang="en-US" sz="1800" dirty="0"/>
              <a:t>a new paradigm in power system </a:t>
            </a:r>
            <a:r>
              <a:rPr lang="en-US" sz="1800" dirty="0" smtClean="0"/>
              <a:t>operations and utility policy to manage </a:t>
            </a:r>
            <a:r>
              <a:rPr lang="en-US" sz="1800" dirty="0"/>
              <a:t>the flexibility of </a:t>
            </a:r>
            <a:r>
              <a:rPr lang="en-US" sz="1800" dirty="0" smtClean="0"/>
              <a:t>demand </a:t>
            </a:r>
            <a:r>
              <a:rPr lang="en-US" sz="1800" dirty="0"/>
              <a:t>to address load-resource </a:t>
            </a:r>
            <a:r>
              <a:rPr lang="en-US" sz="1800" dirty="0" smtClean="0"/>
              <a:t>imbalances.</a:t>
            </a:r>
            <a:endParaRPr lang="en-US" sz="2000" kern="0" dirty="0" smtClean="0">
              <a:cs typeface="Arial" charset="0"/>
            </a:endParaRPr>
          </a:p>
        </p:txBody>
      </p:sp>
    </p:spTree>
    <p:extLst>
      <p:ext uri="{BB962C8B-B14F-4D97-AF65-F5344CB8AC3E}">
        <p14:creationId xmlns:p14="http://schemas.microsoft.com/office/powerpoint/2010/main" val="4203929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6513030" y="1295400"/>
            <a:ext cx="1905000" cy="1410589"/>
          </a:xfrm>
          <a:prstGeom prst="rect">
            <a:avLst/>
          </a:prstGeom>
          <a:solidFill>
            <a:srgbClr val="FFA63D"/>
          </a:solidFill>
        </p:spPr>
        <p:txBody>
          <a:bodyPr wrap="square" lIns="91440" tIns="91440" rIns="91440" bIns="91440" rtlCol="0" anchor="t">
            <a:noAutofit/>
          </a:bodyPr>
          <a:lstStyle/>
          <a:p>
            <a:pPr algn="ctr"/>
            <a:r>
              <a:rPr lang="en-US" dirty="0" smtClean="0">
                <a:solidFill>
                  <a:schemeClr val="bg1"/>
                </a:solidFill>
              </a:rPr>
              <a:t>Demographics</a:t>
            </a:r>
            <a:endParaRPr lang="en-US" dirty="0">
              <a:solidFill>
                <a:schemeClr val="bg1"/>
              </a:solidFill>
            </a:endParaRPr>
          </a:p>
        </p:txBody>
      </p:sp>
      <p:sp>
        <p:nvSpPr>
          <p:cNvPr id="13" name="Rectangle 12"/>
          <p:cNvSpPr/>
          <p:nvPr/>
        </p:nvSpPr>
        <p:spPr>
          <a:xfrm>
            <a:off x="3792682" y="1306707"/>
            <a:ext cx="1998518" cy="1368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bg1"/>
                </a:solidFill>
              </a:rPr>
              <a:t>Smarter Cities</a:t>
            </a:r>
            <a:endParaRPr lang="en-US" dirty="0">
              <a:solidFill>
                <a:schemeClr val="bg1"/>
              </a:solidFill>
            </a:endParaRPr>
          </a:p>
        </p:txBody>
      </p:sp>
      <p:sp>
        <p:nvSpPr>
          <p:cNvPr id="2" name="object 2"/>
          <p:cNvSpPr/>
          <p:nvPr/>
        </p:nvSpPr>
        <p:spPr>
          <a:xfrm>
            <a:off x="0" y="1"/>
            <a:ext cx="9143998" cy="229807"/>
          </a:xfrm>
          <a:custGeom>
            <a:avLst/>
            <a:gdLst/>
            <a:ahLst/>
            <a:cxnLst/>
            <a:rect l="l" t="t" r="r" b="b"/>
            <a:pathLst>
              <a:path w="9143998" h="229807">
                <a:moveTo>
                  <a:pt x="0" y="229807"/>
                </a:moveTo>
                <a:lnTo>
                  <a:pt x="0" y="0"/>
                </a:lnTo>
                <a:lnTo>
                  <a:pt x="9143999" y="0"/>
                </a:lnTo>
                <a:lnTo>
                  <a:pt x="9143999" y="229807"/>
                </a:lnTo>
                <a:lnTo>
                  <a:pt x="0" y="229807"/>
                </a:lnTo>
              </a:path>
            </a:pathLst>
          </a:custGeom>
          <a:solidFill>
            <a:srgbClr val="085880"/>
          </a:solidFill>
        </p:spPr>
        <p:txBody>
          <a:bodyPr wrap="square" lIns="0" tIns="0" rIns="0" bIns="0" rtlCol="0">
            <a:noAutofit/>
          </a:bodyPr>
          <a:lstStyle/>
          <a:p>
            <a:endParaRPr dirty="0"/>
          </a:p>
        </p:txBody>
      </p:sp>
      <p:sp>
        <p:nvSpPr>
          <p:cNvPr id="21" name="object 21"/>
          <p:cNvSpPr txBox="1">
            <a:spLocks noGrp="1"/>
          </p:cNvSpPr>
          <p:nvPr>
            <p:ph type="title"/>
          </p:nvPr>
        </p:nvSpPr>
        <p:spPr>
          <a:xfrm>
            <a:off x="381000" y="304800"/>
            <a:ext cx="8608071" cy="857250"/>
          </a:xfrm>
          <a:prstGeom prst="rect">
            <a:avLst/>
          </a:prstGeom>
        </p:spPr>
        <p:txBody>
          <a:bodyPr vert="horz" wrap="square" lIns="0" tIns="0" rIns="0" bIns="0" rtlCol="0">
            <a:noAutofit/>
          </a:bodyPr>
          <a:lstStyle/>
          <a:p>
            <a:pPr marL="12700"/>
            <a:r>
              <a:rPr lang="en-US" sz="4000" dirty="0"/>
              <a:t>EDVs in the evolving mobility landscape</a:t>
            </a:r>
            <a:endParaRPr sz="4000" dirty="0"/>
          </a:p>
        </p:txBody>
      </p:sp>
      <p:sp>
        <p:nvSpPr>
          <p:cNvPr id="7" name="Slide Number Placeholder 6"/>
          <p:cNvSpPr>
            <a:spLocks noGrp="1"/>
          </p:cNvSpPr>
          <p:nvPr>
            <p:ph type="sldNum" sz="quarter" idx="7"/>
          </p:nvPr>
        </p:nvSpPr>
        <p:spPr>
          <a:xfrm>
            <a:off x="8458201" y="6402070"/>
            <a:ext cx="258272" cy="183133"/>
          </a:xfrm>
        </p:spPr>
        <p:txBody>
          <a:bodyPr/>
          <a:lstStyle/>
          <a:p>
            <a:pPr marL="95885">
              <a:lnSpc>
                <a:spcPct val="100000"/>
              </a:lnSpc>
            </a:pPr>
            <a:fld id="{81D60167-4931-47E6-BA6A-407CBD079E47}" type="slidenum">
              <a:rPr lang="en-US" sz="1100" spc="-10" smtClean="0">
                <a:solidFill>
                  <a:srgbClr val="8D8D8D"/>
                </a:solidFill>
                <a:latin typeface="Calibri"/>
                <a:cs typeface="Calibri"/>
              </a:rPr>
              <a:t>22</a:t>
            </a:fld>
            <a:endParaRPr lang="en-US" sz="1100" dirty="0">
              <a:latin typeface="Calibri"/>
              <a:cs typeface="Calibri"/>
            </a:endParaRPr>
          </a:p>
        </p:txBody>
      </p:sp>
      <p:sp>
        <p:nvSpPr>
          <p:cNvPr id="9" name="Rectangle 8"/>
          <p:cNvSpPr/>
          <p:nvPr/>
        </p:nvSpPr>
        <p:spPr>
          <a:xfrm>
            <a:off x="1334762" y="5955268"/>
            <a:ext cx="6474474" cy="369332"/>
          </a:xfrm>
          <a:prstGeom prst="rect">
            <a:avLst/>
          </a:prstGeom>
        </p:spPr>
        <p:txBody>
          <a:bodyPr wrap="square">
            <a:spAutoFit/>
          </a:bodyPr>
          <a:lstStyle/>
          <a:p>
            <a:pPr algn="ctr"/>
            <a:r>
              <a:rPr lang="en-US" spc="-150" dirty="0">
                <a:solidFill>
                  <a:srgbClr val="0D456D"/>
                </a:solidFill>
                <a:latin typeface="Calibri Light"/>
                <a:cs typeface="Calibri Light"/>
              </a:rPr>
              <a:t>“The future is already here — it's just not very evenly distributed” – W. Gibson</a:t>
            </a:r>
            <a:endParaRPr lang="en-US" dirty="0"/>
          </a:p>
        </p:txBody>
      </p:sp>
      <p:grpSp>
        <p:nvGrpSpPr>
          <p:cNvPr id="10" name="Group 9"/>
          <p:cNvGrpSpPr/>
          <p:nvPr/>
        </p:nvGrpSpPr>
        <p:grpSpPr>
          <a:xfrm>
            <a:off x="1066800" y="4390521"/>
            <a:ext cx="1884040" cy="1553079"/>
            <a:chOff x="821065" y="3709730"/>
            <a:chExt cx="2377440" cy="1920240"/>
          </a:xfrm>
        </p:grpSpPr>
        <p:sp>
          <p:nvSpPr>
            <p:cNvPr id="27" name="Rectangle 26"/>
            <p:cNvSpPr/>
            <p:nvPr/>
          </p:nvSpPr>
          <p:spPr>
            <a:xfrm>
              <a:off x="821065" y="3709730"/>
              <a:ext cx="2377440" cy="1920240"/>
            </a:xfrm>
            <a:prstGeom prst="rect">
              <a:avLst/>
            </a:prstGeom>
            <a:solidFill>
              <a:srgbClr val="FFC175"/>
            </a:solidFill>
          </p:spPr>
          <p:txBody>
            <a:bodyPr wrap="square" lIns="91440" tIns="91440" rIns="91440" bIns="91440" rtlCol="0" anchor="t">
              <a:noAutofit/>
            </a:bodyPr>
            <a:lstStyle/>
            <a:p>
              <a:pPr algn="ctr"/>
              <a:r>
                <a:rPr lang="en-US" dirty="0" smtClean="0">
                  <a:solidFill>
                    <a:schemeClr val="bg1"/>
                  </a:solidFill>
                </a:rPr>
                <a:t>Bike Share</a:t>
              </a:r>
              <a:endParaRPr lang="en-US" dirty="0">
                <a:solidFill>
                  <a:schemeClr val="bg1"/>
                </a:solidFill>
              </a:endParaRPr>
            </a:p>
          </p:txBody>
        </p:sp>
        <p:pic>
          <p:nvPicPr>
            <p:cNvPr id="31" name="Picture 10" descr="https://cbssanfran.files.wordpress.com/2014/11/bayarea-bikeshare-cycles.jpg?w=640"/>
            <p:cNvPicPr>
              <a:picLocks noChangeAspect="1" noChangeArrowheads="1"/>
            </p:cNvPicPr>
            <p:nvPr/>
          </p:nvPicPr>
          <p:blipFill rotWithShape="1">
            <a:blip r:embed="rId2">
              <a:extLst>
                <a:ext uri="{28A0092B-C50C-407E-A947-70E740481C1C}">
                  <a14:useLocalDpi xmlns:a14="http://schemas.microsoft.com/office/drawing/2010/main" val="0"/>
                </a:ext>
              </a:extLst>
            </a:blip>
            <a:srcRect r="-28" b="-196"/>
            <a:stretch/>
          </p:blipFill>
          <p:spPr bwMode="auto">
            <a:xfrm>
              <a:off x="959450" y="4301677"/>
              <a:ext cx="2103120" cy="11938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6477000" y="2819400"/>
            <a:ext cx="1941029" cy="1460522"/>
            <a:chOff x="3540774" y="3688584"/>
            <a:chExt cx="2377440" cy="1920240"/>
          </a:xfrm>
        </p:grpSpPr>
        <p:sp>
          <p:nvSpPr>
            <p:cNvPr id="28" name="Rectangle 27"/>
            <p:cNvSpPr/>
            <p:nvPr/>
          </p:nvSpPr>
          <p:spPr>
            <a:xfrm>
              <a:off x="3540774" y="3688584"/>
              <a:ext cx="2377440" cy="1920240"/>
            </a:xfrm>
            <a:prstGeom prst="rect">
              <a:avLst/>
            </a:prstGeom>
            <a:solidFill>
              <a:srgbClr val="F79A7D"/>
            </a:solidFill>
          </p:spPr>
          <p:txBody>
            <a:bodyPr wrap="square" lIns="91440" tIns="91440" rIns="91440" bIns="91440" rtlCol="0" anchor="t">
              <a:noAutofit/>
            </a:bodyPr>
            <a:lstStyle/>
            <a:p>
              <a:pPr algn="ctr"/>
              <a:r>
                <a:rPr lang="en-US" dirty="0" smtClean="0">
                  <a:solidFill>
                    <a:schemeClr val="bg1"/>
                  </a:solidFill>
                </a:rPr>
                <a:t>Autonomous Cars</a:t>
              </a:r>
              <a:endParaRPr lang="en-US" dirty="0">
                <a:solidFill>
                  <a:schemeClr val="bg1"/>
                </a:solidFill>
              </a:endParaRPr>
            </a:p>
          </p:txBody>
        </p:sp>
        <p:pic>
          <p:nvPicPr>
            <p:cNvPr id="32" name="Picture 8" descr="http://cleantechnica.com/files/2014/12/Google-self-driving-Vehicle-prototype.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677934" y="4301676"/>
              <a:ext cx="2103120" cy="11823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6513029" y="4377949"/>
            <a:ext cx="1922318" cy="1413251"/>
            <a:chOff x="6172200" y="3688584"/>
            <a:chExt cx="2377440" cy="1920240"/>
          </a:xfrm>
        </p:grpSpPr>
        <p:sp>
          <p:nvSpPr>
            <p:cNvPr id="29" name="Rectangle 28"/>
            <p:cNvSpPr/>
            <p:nvPr/>
          </p:nvSpPr>
          <p:spPr>
            <a:xfrm>
              <a:off x="6172200" y="3688584"/>
              <a:ext cx="2377440" cy="1920240"/>
            </a:xfrm>
            <a:prstGeom prst="rect">
              <a:avLst/>
            </a:prstGeom>
            <a:solidFill>
              <a:srgbClr val="286D9C"/>
            </a:solidFill>
          </p:spPr>
          <p:txBody>
            <a:bodyPr wrap="square" lIns="91440" tIns="91440" rIns="91440" bIns="91440" rtlCol="0" anchor="t">
              <a:noAutofit/>
            </a:bodyPr>
            <a:lstStyle/>
            <a:p>
              <a:pPr algn="ctr"/>
              <a:r>
                <a:rPr lang="en-US" dirty="0" smtClean="0">
                  <a:solidFill>
                    <a:schemeClr val="bg1"/>
                  </a:solidFill>
                </a:rPr>
                <a:t>E - Car Share</a:t>
              </a:r>
              <a:endParaRPr lang="en-US" dirty="0">
                <a:solidFill>
                  <a:schemeClr val="bg1"/>
                </a:solidFill>
              </a:endParaRPr>
            </a:p>
          </p:txBody>
        </p:sp>
        <p:pic>
          <p:nvPicPr>
            <p:cNvPr id="33" name="Picture 4" descr="http://chargedevs.com/wp-content/uploads/2013/09/car2Go.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309360" y="4301677"/>
              <a:ext cx="2103120" cy="1173953"/>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6" descr="comicconmap_m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715" y="2784837"/>
            <a:ext cx="990600" cy="194134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87760" y="1263398"/>
            <a:ext cx="1884040" cy="1550153"/>
            <a:chOff x="899160" y="1600200"/>
            <a:chExt cx="2377440" cy="1920240"/>
          </a:xfrm>
        </p:grpSpPr>
        <p:sp>
          <p:nvSpPr>
            <p:cNvPr id="8" name="Rectangle 7"/>
            <p:cNvSpPr/>
            <p:nvPr/>
          </p:nvSpPr>
          <p:spPr>
            <a:xfrm>
              <a:off x="899160" y="1600200"/>
              <a:ext cx="2377440" cy="1920240"/>
            </a:xfrm>
            <a:prstGeom prst="rect">
              <a:avLst/>
            </a:prstGeom>
            <a:solidFill>
              <a:srgbClr val="FFA63D"/>
            </a:solidFill>
          </p:spPr>
          <p:txBody>
            <a:bodyPr wrap="square" lIns="91440" tIns="91440" rIns="91440" bIns="91440" rtlCol="0" anchor="t">
              <a:noAutofit/>
            </a:bodyPr>
            <a:lstStyle/>
            <a:p>
              <a:pPr algn="ctr"/>
              <a:r>
                <a:rPr lang="en-US" dirty="0" smtClean="0">
                  <a:solidFill>
                    <a:schemeClr val="bg1"/>
                  </a:solidFill>
                </a:rPr>
                <a:t>Grid Integration</a:t>
              </a:r>
              <a:endParaRPr lang="en-US" dirty="0">
                <a:solidFill>
                  <a:schemeClr val="bg1"/>
                </a:solidFill>
              </a:endParaRPr>
            </a:p>
          </p:txBody>
        </p:sp>
        <p:pic>
          <p:nvPicPr>
            <p:cNvPr id="35" name="Picture 12" descr="Smart Grid Diagram"/>
            <p:cNvPicPr>
              <a:picLocks noChangeAspect="1" noChangeArrowheads="1"/>
            </p:cNvPicPr>
            <p:nvPr/>
          </p:nvPicPr>
          <p:blipFill>
            <a:blip r:embed="rId6">
              <a:clrChange>
                <a:clrFrom>
                  <a:srgbClr val="FFFEFB"/>
                </a:clrFrom>
                <a:clrTo>
                  <a:srgbClr val="FFFEFB">
                    <a:alpha val="0"/>
                  </a:srgbClr>
                </a:clrTo>
              </a:clrChange>
              <a:extLst>
                <a:ext uri="{28A0092B-C50C-407E-A947-70E740481C1C}">
                  <a14:useLocalDpi xmlns:a14="http://schemas.microsoft.com/office/drawing/2010/main" val="0"/>
                </a:ext>
              </a:extLst>
            </a:blip>
            <a:srcRect/>
            <a:stretch>
              <a:fillRect/>
            </a:stretch>
          </p:blipFill>
          <p:spPr bwMode="auto">
            <a:xfrm>
              <a:off x="1036320" y="2202610"/>
              <a:ext cx="2103120" cy="11644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1096917" y="2934437"/>
            <a:ext cx="1811289" cy="1359999"/>
            <a:chOff x="3540774" y="1600200"/>
            <a:chExt cx="2377440" cy="1920240"/>
          </a:xfrm>
        </p:grpSpPr>
        <p:sp>
          <p:nvSpPr>
            <p:cNvPr id="18" name="Rectangle 17"/>
            <p:cNvSpPr/>
            <p:nvPr/>
          </p:nvSpPr>
          <p:spPr>
            <a:xfrm>
              <a:off x="3540774" y="1600200"/>
              <a:ext cx="2377440" cy="1920240"/>
            </a:xfrm>
            <a:prstGeom prst="rect">
              <a:avLst/>
            </a:prstGeom>
            <a:solidFill>
              <a:srgbClr val="F26638"/>
            </a:solidFill>
          </p:spPr>
          <p:txBody>
            <a:bodyPr wrap="square" lIns="91440" tIns="91440" rIns="91440" bIns="91440" rtlCol="0" anchor="t">
              <a:noAutofit/>
            </a:bodyPr>
            <a:lstStyle/>
            <a:p>
              <a:pPr algn="ctr"/>
              <a:r>
                <a:rPr lang="en-US" dirty="0" smtClean="0">
                  <a:solidFill>
                    <a:schemeClr val="bg1"/>
                  </a:solidFill>
                </a:rPr>
                <a:t>E-Drive Vehicles</a:t>
              </a:r>
              <a:endParaRPr lang="en-US" dirty="0">
                <a:solidFill>
                  <a:schemeClr val="bg1"/>
                </a:solidFill>
              </a:endParaRPr>
            </a:p>
          </p:txBody>
        </p:sp>
        <p:pic>
          <p:nvPicPr>
            <p:cNvPr id="30" name="Picture 2" descr="http://www.teslamotors.com/tesla_theme/assets/img/support/model-s-red@2x-png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7934" y="2410255"/>
              <a:ext cx="2103120" cy="9097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3684393" y="4726184"/>
            <a:ext cx="2408032" cy="369332"/>
          </a:xfrm>
          <a:prstGeom prst="rect">
            <a:avLst/>
          </a:prstGeom>
        </p:spPr>
        <p:txBody>
          <a:bodyPr wrap="none">
            <a:spAutoFit/>
          </a:bodyPr>
          <a:lstStyle/>
          <a:p>
            <a:pPr algn="ctr"/>
            <a:r>
              <a:rPr lang="en-US" dirty="0" smtClean="0"/>
              <a:t>Information Technology</a:t>
            </a:r>
            <a:endParaRPr lang="en-US" dirty="0"/>
          </a:p>
        </p:txBody>
      </p:sp>
      <p:sp>
        <p:nvSpPr>
          <p:cNvPr id="25" name="Oval 24"/>
          <p:cNvSpPr/>
          <p:nvPr/>
        </p:nvSpPr>
        <p:spPr>
          <a:xfrm>
            <a:off x="1905000" y="1295400"/>
            <a:ext cx="5638800" cy="4604002"/>
          </a:xfrm>
          <a:prstGeom prst="ellipse">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2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9784" y="1708131"/>
            <a:ext cx="1576159" cy="907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onniejakab.com/wp-content/uploads/2014/05/linkag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4574" y="1727332"/>
            <a:ext cx="1379717" cy="89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213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62489" y="778933"/>
            <a:ext cx="5534065" cy="4631753"/>
          </a:xfrm>
        </p:spPr>
        <p:txBody>
          <a:bodyPr/>
          <a:lstStyle/>
          <a:p>
            <a:pPr marL="0" indent="0">
              <a:buNone/>
            </a:pPr>
            <a:r>
              <a:rPr lang="en-US" sz="3200" dirty="0" smtClean="0"/>
              <a:t>“</a:t>
            </a:r>
            <a:r>
              <a:rPr lang="en-US" sz="3200" dirty="0"/>
              <a:t>Thirty years from now there will be a </a:t>
            </a:r>
            <a:r>
              <a:rPr lang="en-US" sz="3200" b="1" dirty="0"/>
              <a:t>huge amount of oil – and </a:t>
            </a:r>
            <a:r>
              <a:rPr lang="en-US" sz="3200" b="1" dirty="0" smtClean="0"/>
              <a:t>no buyers</a:t>
            </a:r>
            <a:r>
              <a:rPr lang="en-US" sz="3200" dirty="0"/>
              <a:t>. Oil will be left in the ground. The Stone Age came to an end, not because we had a lack of stones, and the oil age will come to an end not because we have a lack of </a:t>
            </a:r>
            <a:r>
              <a:rPr lang="en-US" sz="3200" dirty="0" smtClean="0"/>
              <a:t>oil.”</a:t>
            </a:r>
            <a:endParaRPr lang="en-US" dirty="0" smtClean="0"/>
          </a:p>
        </p:txBody>
      </p:sp>
      <p:sp>
        <p:nvSpPr>
          <p:cNvPr id="4" name="Slide Number Placeholder 3"/>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23</a:t>
            </a:fld>
            <a:endParaRPr lang="en-US" sz="1100" dirty="0">
              <a:latin typeface="Calibri"/>
              <a:cs typeface="Calibri"/>
            </a:endParaRPr>
          </a:p>
        </p:txBody>
      </p:sp>
      <p:pic>
        <p:nvPicPr>
          <p:cNvPr id="1026" name="Picture 2" descr="http://www.al-furqan.com/img/The%20Founder-Yama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22" y="778933"/>
            <a:ext cx="2524125" cy="2933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32072" y="4380090"/>
            <a:ext cx="5364482" cy="646331"/>
          </a:xfrm>
          <a:prstGeom prst="rect">
            <a:avLst/>
          </a:prstGeom>
          <a:noFill/>
        </p:spPr>
        <p:txBody>
          <a:bodyPr wrap="none" rtlCol="0">
            <a:spAutoFit/>
          </a:bodyPr>
          <a:lstStyle/>
          <a:p>
            <a:r>
              <a:rPr lang="en-US" b="1" dirty="0">
                <a:solidFill>
                  <a:schemeClr val="bg1">
                    <a:lumMod val="50000"/>
                  </a:schemeClr>
                </a:solidFill>
              </a:rPr>
              <a:t>- </a:t>
            </a:r>
            <a:r>
              <a:rPr lang="en-US" b="1" dirty="0"/>
              <a:t>Sheikh </a:t>
            </a:r>
            <a:r>
              <a:rPr lang="en-US" b="1" dirty="0" err="1"/>
              <a:t>Zaki</a:t>
            </a:r>
            <a:r>
              <a:rPr lang="en-US" b="1" dirty="0"/>
              <a:t> Yamani, Former Saudi Oil Minister (2000)</a:t>
            </a:r>
            <a:endParaRPr lang="en-US" b="1" dirty="0">
              <a:solidFill>
                <a:schemeClr val="bg1">
                  <a:lumMod val="50000"/>
                </a:schemeClr>
              </a:solidFill>
            </a:endParaRPr>
          </a:p>
          <a:p>
            <a:endParaRPr lang="en-US" dirty="0"/>
          </a:p>
        </p:txBody>
      </p:sp>
    </p:spTree>
    <p:extLst>
      <p:ext uri="{BB962C8B-B14F-4D97-AF65-F5344CB8AC3E}">
        <p14:creationId xmlns:p14="http://schemas.microsoft.com/office/powerpoint/2010/main" val="25219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1630" y="913316"/>
            <a:ext cx="7783044" cy="2517948"/>
          </a:xfrm>
        </p:spPr>
        <p:txBody>
          <a:bodyPr anchor="t"/>
          <a:lstStyle/>
          <a:p>
            <a:r>
              <a:rPr lang="en-US" dirty="0" smtClean="0">
                <a:latin typeface="+mn-lt"/>
              </a:rPr>
              <a:t>Thank You!</a:t>
            </a:r>
            <a:br>
              <a:rPr lang="en-US" dirty="0" smtClean="0">
                <a:latin typeface="+mn-lt"/>
              </a:rPr>
            </a:br>
            <a:r>
              <a:rPr lang="en-US" sz="1800" dirty="0" smtClean="0">
                <a:latin typeface="+mn-lt"/>
              </a:rPr>
              <a:t/>
            </a:r>
            <a:br>
              <a:rPr lang="en-US" sz="1800" dirty="0" smtClean="0">
                <a:latin typeface="+mn-lt"/>
              </a:rPr>
            </a:br>
            <a:r>
              <a:rPr lang="en-US" sz="2000" spc="0" dirty="0" smtClean="0">
                <a:latin typeface="+mn-lt"/>
              </a:rPr>
              <a:t>Anthony Eggert</a:t>
            </a:r>
            <a:br>
              <a:rPr lang="en-US" sz="2000" spc="0" dirty="0" smtClean="0">
                <a:latin typeface="+mn-lt"/>
              </a:rPr>
            </a:br>
            <a:r>
              <a:rPr lang="en-US" sz="2000" dirty="0" smtClean="0">
                <a:latin typeface="+mn-lt"/>
              </a:rPr>
              <a:t>Program Director</a:t>
            </a:r>
            <a:br>
              <a:rPr lang="en-US" sz="2000" dirty="0" smtClean="0">
                <a:latin typeface="+mn-lt"/>
              </a:rPr>
            </a:br>
            <a:r>
              <a:rPr lang="en-US" sz="2000" dirty="0" smtClean="0">
                <a:latin typeface="+mn-lt"/>
              </a:rPr>
              <a:t>ClimateWorks </a:t>
            </a:r>
            <a:r>
              <a:rPr lang="en-US" sz="2000" dirty="0" err="1" smtClean="0">
                <a:latin typeface="+mn-lt"/>
              </a:rPr>
              <a:t>Foundatoin</a:t>
            </a:r>
            <a:r>
              <a:rPr lang="en-US" sz="2000" dirty="0" smtClean="0">
                <a:latin typeface="+mn-lt"/>
              </a:rPr>
              <a:t/>
            </a:r>
            <a:br>
              <a:rPr lang="en-US" sz="2000" dirty="0" smtClean="0">
                <a:latin typeface="+mn-lt"/>
              </a:rPr>
            </a:br>
            <a:r>
              <a:rPr lang="en-US" sz="2000" dirty="0" smtClean="0">
                <a:latin typeface="+mn-lt"/>
                <a:hlinkClick r:id="rId3"/>
              </a:rPr>
              <a:t>Anthony.eggert@climateworks.org</a:t>
            </a:r>
            <a:r>
              <a:rPr lang="en-US" sz="2000" dirty="0" smtClean="0">
                <a:latin typeface="+mn-lt"/>
              </a:rPr>
              <a:t/>
            </a:r>
            <a:br>
              <a:rPr lang="en-US" sz="2000" dirty="0" smtClean="0">
                <a:latin typeface="+mn-lt"/>
              </a:rPr>
            </a:br>
            <a:endParaRPr lang="en-US" sz="1600" i="1" spc="0" dirty="0">
              <a:latin typeface="+mn-lt"/>
            </a:endParaRPr>
          </a:p>
        </p:txBody>
      </p:sp>
    </p:spTree>
    <p:extLst>
      <p:ext uri="{BB962C8B-B14F-4D97-AF65-F5344CB8AC3E}">
        <p14:creationId xmlns:p14="http://schemas.microsoft.com/office/powerpoint/2010/main" val="2458110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129887" y="2630366"/>
            <a:ext cx="2381250" cy="3294012"/>
            <a:chOff x="6129887" y="2630366"/>
            <a:chExt cx="2381250" cy="3294012"/>
          </a:xfrm>
        </p:grpSpPr>
        <p:sp>
          <p:nvSpPr>
            <p:cNvPr id="10" name="TextBox 9"/>
            <p:cNvSpPr txBox="1"/>
            <p:nvPr/>
          </p:nvSpPr>
          <p:spPr>
            <a:xfrm>
              <a:off x="6837545" y="5647379"/>
              <a:ext cx="1379316" cy="276999"/>
            </a:xfrm>
            <a:prstGeom prst="rect">
              <a:avLst/>
            </a:prstGeom>
            <a:noFill/>
            <a:ln>
              <a:noFill/>
            </a:ln>
          </p:spPr>
          <p:txBody>
            <a:bodyPr wrap="square" rtlCol="0">
              <a:spAutoFit/>
            </a:bodyPr>
            <a:lstStyle/>
            <a:p>
              <a:pPr algn="ctr"/>
              <a:r>
                <a:rPr lang="en-US" sz="1200" b="1" dirty="0" smtClean="0">
                  <a:solidFill>
                    <a:schemeClr val="accent5">
                      <a:lumMod val="75000"/>
                    </a:schemeClr>
                  </a:solidFill>
                </a:rPr>
                <a:t>Hydrogen fuel</a:t>
              </a:r>
              <a:endParaRPr lang="en-US" sz="1200" dirty="0">
                <a:solidFill>
                  <a:schemeClr val="accent5">
                    <a:lumMod val="75000"/>
                  </a:schemeClr>
                </a:solidFill>
              </a:endParaRPr>
            </a:p>
          </p:txBody>
        </p:sp>
        <p:sp>
          <p:nvSpPr>
            <p:cNvPr id="7" name="Right Arrow 6"/>
            <p:cNvSpPr/>
            <p:nvPr/>
          </p:nvSpPr>
          <p:spPr>
            <a:xfrm rot="16200000">
              <a:off x="7331424" y="5508284"/>
              <a:ext cx="315748" cy="7581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flipV="1">
              <a:off x="7370713" y="4841875"/>
              <a:ext cx="1905" cy="1301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629400" y="4143653"/>
              <a:ext cx="552450" cy="264517"/>
              <a:chOff x="6629400" y="4143653"/>
              <a:chExt cx="552450" cy="264517"/>
            </a:xfrm>
          </p:grpSpPr>
          <p:cxnSp>
            <p:nvCxnSpPr>
              <p:cNvPr id="20" name="Straight Connector 19"/>
              <p:cNvCxnSpPr/>
              <p:nvPr/>
            </p:nvCxnSpPr>
            <p:spPr>
              <a:xfrm flipV="1">
                <a:off x="6629400" y="4143653"/>
                <a:ext cx="0" cy="2645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629400" y="4408170"/>
                <a:ext cx="5524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489300" y="3318506"/>
              <a:ext cx="571090" cy="1098219"/>
              <a:chOff x="7489300" y="3318506"/>
              <a:chExt cx="571090" cy="1098219"/>
            </a:xfrm>
          </p:grpSpPr>
          <p:grpSp>
            <p:nvGrpSpPr>
              <p:cNvPr id="34" name="Group 33"/>
              <p:cNvGrpSpPr/>
              <p:nvPr/>
            </p:nvGrpSpPr>
            <p:grpSpPr>
              <a:xfrm rot="5400000" flipV="1">
                <a:off x="7221443" y="3586363"/>
                <a:ext cx="1098219" cy="562505"/>
                <a:chOff x="6629400" y="4143653"/>
                <a:chExt cx="552450" cy="264517"/>
              </a:xfrm>
            </p:grpSpPr>
            <p:cxnSp>
              <p:nvCxnSpPr>
                <p:cNvPr id="35" name="Straight Connector 34"/>
                <p:cNvCxnSpPr/>
                <p:nvPr/>
              </p:nvCxnSpPr>
              <p:spPr>
                <a:xfrm flipV="1">
                  <a:off x="6629400" y="4143653"/>
                  <a:ext cx="0" cy="2645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629400" y="4408170"/>
                  <a:ext cx="5524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7527203" y="4408170"/>
                <a:ext cx="533187" cy="44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flipV="1">
              <a:off x="7769600" y="4158146"/>
              <a:ext cx="0" cy="2458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478811" y="3325649"/>
              <a:ext cx="1905" cy="1301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150" name="Picture 6" descr="http://www.afdc.energy.gov/vehicles/images/fuelcell-schematic-large.jpg"/>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5844137" y="2916116"/>
              <a:ext cx="2952750" cy="238125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What are electric-drive vehicles?</a:t>
            </a:r>
            <a:endParaRPr lang="en-US" dirty="0"/>
          </a:p>
        </p:txBody>
      </p:sp>
      <p:sp>
        <p:nvSpPr>
          <p:cNvPr id="3" name="Slide Number Placeholder 2"/>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3</a:t>
            </a:fld>
            <a:endParaRPr lang="en-US" sz="1100" dirty="0">
              <a:latin typeface="Calibri"/>
              <a:cs typeface="Calibri"/>
            </a:endParaRPr>
          </a:p>
        </p:txBody>
      </p:sp>
      <p:sp>
        <p:nvSpPr>
          <p:cNvPr id="4" name="TextBox 3"/>
          <p:cNvSpPr txBox="1"/>
          <p:nvPr/>
        </p:nvSpPr>
        <p:spPr>
          <a:xfrm>
            <a:off x="716711" y="1634903"/>
            <a:ext cx="2192430" cy="707886"/>
          </a:xfrm>
          <a:prstGeom prst="rect">
            <a:avLst/>
          </a:prstGeom>
          <a:noFill/>
        </p:spPr>
        <p:txBody>
          <a:bodyPr wrap="square" rtlCol="0">
            <a:spAutoFit/>
          </a:bodyPr>
          <a:lstStyle/>
          <a:p>
            <a:r>
              <a:rPr lang="en-US" sz="2000" b="1" dirty="0" smtClean="0"/>
              <a:t>Plug-in hybrid vehicles</a:t>
            </a:r>
            <a:endParaRPr lang="en-US" sz="2000" dirty="0"/>
          </a:p>
        </p:txBody>
      </p:sp>
      <p:sp>
        <p:nvSpPr>
          <p:cNvPr id="5" name="TextBox 4"/>
          <p:cNvSpPr txBox="1"/>
          <p:nvPr/>
        </p:nvSpPr>
        <p:spPr>
          <a:xfrm>
            <a:off x="6388466" y="1634903"/>
            <a:ext cx="2192430" cy="707886"/>
          </a:xfrm>
          <a:prstGeom prst="rect">
            <a:avLst/>
          </a:prstGeom>
          <a:noFill/>
        </p:spPr>
        <p:txBody>
          <a:bodyPr wrap="square" rtlCol="0">
            <a:spAutoFit/>
          </a:bodyPr>
          <a:lstStyle/>
          <a:p>
            <a:r>
              <a:rPr lang="en-US" sz="2000" b="1" dirty="0" smtClean="0"/>
              <a:t>Hydrogen fuel cell electric vehicles</a:t>
            </a:r>
            <a:endParaRPr lang="en-US" sz="2000" dirty="0"/>
          </a:p>
        </p:txBody>
      </p:sp>
      <p:sp>
        <p:nvSpPr>
          <p:cNvPr id="6" name="TextBox 5"/>
          <p:cNvSpPr txBox="1"/>
          <p:nvPr/>
        </p:nvSpPr>
        <p:spPr>
          <a:xfrm>
            <a:off x="3552588" y="1634903"/>
            <a:ext cx="2192430" cy="707886"/>
          </a:xfrm>
          <a:prstGeom prst="rect">
            <a:avLst/>
          </a:prstGeom>
          <a:noFill/>
        </p:spPr>
        <p:txBody>
          <a:bodyPr wrap="square" rtlCol="0">
            <a:spAutoFit/>
          </a:bodyPr>
          <a:lstStyle/>
          <a:p>
            <a:r>
              <a:rPr lang="en-US" sz="2000" b="1" dirty="0" smtClean="0"/>
              <a:t>Battery electric vehicles</a:t>
            </a:r>
            <a:endParaRPr lang="en-US" sz="2000" dirty="0"/>
          </a:p>
        </p:txBody>
      </p:sp>
      <p:grpSp>
        <p:nvGrpSpPr>
          <p:cNvPr id="8" name="Group 7"/>
          <p:cNvGrpSpPr/>
          <p:nvPr/>
        </p:nvGrpSpPr>
        <p:grpSpPr>
          <a:xfrm>
            <a:off x="3482108" y="2686345"/>
            <a:ext cx="2641100" cy="2840792"/>
            <a:chOff x="3482108" y="2630927"/>
            <a:chExt cx="2641100" cy="2840792"/>
          </a:xfrm>
        </p:grpSpPr>
        <p:pic>
          <p:nvPicPr>
            <p:cNvPr id="6148" name="Picture 4" descr="https://www.sce.com/wps/wcm/connect/3ef48acf-f079-4ecb-9b2c-2a8686d09247/battery_electric_vehicle_305x145.jpg?MOD=AJPERES&amp;CACHEID=3ef48acf-f079-4ecb-9b2c-2a8686d09247"/>
            <p:cNvPicPr>
              <a:picLocks noChangeAspect="1" noChangeArrowheads="1"/>
            </p:cNvPicPr>
            <p:nvPr/>
          </p:nvPicPr>
          <p:blipFill rotWithShape="1">
            <a:blip r:embed="rId4">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23571" r="28305"/>
            <a:stretch/>
          </p:blipFill>
          <p:spPr bwMode="auto">
            <a:xfrm>
              <a:off x="3482108" y="2630927"/>
              <a:ext cx="1930401" cy="28407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43892" y="3985488"/>
              <a:ext cx="1379316" cy="276999"/>
            </a:xfrm>
            <a:prstGeom prst="rect">
              <a:avLst/>
            </a:prstGeom>
            <a:noFill/>
          </p:spPr>
          <p:txBody>
            <a:bodyPr wrap="square" rtlCol="0">
              <a:spAutoFit/>
            </a:bodyPr>
            <a:lstStyle/>
            <a:p>
              <a:pPr algn="ctr"/>
              <a:r>
                <a:rPr lang="en-US" sz="1200" b="1" dirty="0" smtClean="0">
                  <a:solidFill>
                    <a:schemeClr val="accent5">
                      <a:lumMod val="75000"/>
                    </a:schemeClr>
                  </a:solidFill>
                </a:rPr>
                <a:t>Electricity</a:t>
              </a:r>
              <a:endParaRPr lang="en-US" sz="1200" dirty="0">
                <a:solidFill>
                  <a:schemeClr val="accent5">
                    <a:lumMod val="75000"/>
                  </a:schemeClr>
                </a:solidFill>
              </a:endParaRPr>
            </a:p>
          </p:txBody>
        </p:sp>
      </p:grpSp>
      <p:grpSp>
        <p:nvGrpSpPr>
          <p:cNvPr id="9" name="Group 8"/>
          <p:cNvGrpSpPr/>
          <p:nvPr/>
        </p:nvGrpSpPr>
        <p:grpSpPr>
          <a:xfrm>
            <a:off x="193962" y="2686345"/>
            <a:ext cx="3159724" cy="2840792"/>
            <a:chOff x="193962" y="2630927"/>
            <a:chExt cx="3159724" cy="2840792"/>
          </a:xfrm>
        </p:grpSpPr>
        <p:pic>
          <p:nvPicPr>
            <p:cNvPr id="6146" name="Picture 2" descr="https://www.sce.com/wps/wcm/connect/b83232a8-cd45-44bd-84c4-d114079e8bc1/plugin_hybrid_305x145.jpg?MOD=AJPERES&amp;CACHEID=b83232a8-cd45-44bd-84c4-d114079e8bc1"/>
            <p:cNvPicPr>
              <a:picLocks noChangeAspect="1" noChangeArrowheads="1"/>
            </p:cNvPicPr>
            <p:nvPr/>
          </p:nvPicPr>
          <p:blipFill rotWithShape="1">
            <a:blip r:embed="rId5">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15981" r="19317"/>
            <a:stretch/>
          </p:blipFill>
          <p:spPr bwMode="auto">
            <a:xfrm>
              <a:off x="341745" y="2630927"/>
              <a:ext cx="2595419" cy="28407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3962" y="4103120"/>
              <a:ext cx="880551" cy="276999"/>
            </a:xfrm>
            <a:prstGeom prst="rect">
              <a:avLst/>
            </a:prstGeom>
            <a:noFill/>
          </p:spPr>
          <p:txBody>
            <a:bodyPr wrap="square" rtlCol="0">
              <a:spAutoFit/>
            </a:bodyPr>
            <a:lstStyle/>
            <a:p>
              <a:pPr algn="ctr"/>
              <a:r>
                <a:rPr lang="en-US" sz="1200" b="1" dirty="0" smtClean="0">
                  <a:solidFill>
                    <a:schemeClr val="accent5">
                      <a:lumMod val="75000"/>
                    </a:schemeClr>
                  </a:solidFill>
                </a:rPr>
                <a:t>Electricity</a:t>
              </a:r>
              <a:endParaRPr lang="en-US" sz="1200" dirty="0">
                <a:solidFill>
                  <a:schemeClr val="accent5">
                    <a:lumMod val="75000"/>
                  </a:schemeClr>
                </a:solidFill>
              </a:endParaRPr>
            </a:p>
          </p:txBody>
        </p:sp>
        <p:sp>
          <p:nvSpPr>
            <p:cNvPr id="14" name="TextBox 13"/>
            <p:cNvSpPr txBox="1"/>
            <p:nvPr/>
          </p:nvSpPr>
          <p:spPr>
            <a:xfrm>
              <a:off x="1974370" y="3708489"/>
              <a:ext cx="1379316" cy="276999"/>
            </a:xfrm>
            <a:prstGeom prst="rect">
              <a:avLst/>
            </a:prstGeom>
            <a:noFill/>
          </p:spPr>
          <p:txBody>
            <a:bodyPr wrap="square" rtlCol="0">
              <a:spAutoFit/>
            </a:bodyPr>
            <a:lstStyle/>
            <a:p>
              <a:pPr algn="ctr"/>
              <a:r>
                <a:rPr lang="en-US" sz="1200" b="1" dirty="0" smtClean="0">
                  <a:solidFill>
                    <a:schemeClr val="accent5">
                      <a:lumMod val="75000"/>
                    </a:schemeClr>
                  </a:solidFill>
                </a:rPr>
                <a:t>Liquid Fuel</a:t>
              </a:r>
              <a:endParaRPr lang="en-US" sz="1200" dirty="0">
                <a:solidFill>
                  <a:schemeClr val="accent5">
                    <a:lumMod val="75000"/>
                  </a:schemeClr>
                </a:solidFill>
              </a:endParaRPr>
            </a:p>
          </p:txBody>
        </p:sp>
      </p:grpSp>
    </p:spTree>
    <p:extLst>
      <p:ext uri="{BB962C8B-B14F-4D97-AF65-F5344CB8AC3E}">
        <p14:creationId xmlns:p14="http://schemas.microsoft.com/office/powerpoint/2010/main" val="1232906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8" cy="6857999"/>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dirty="0"/>
          </a:p>
        </p:txBody>
      </p:sp>
      <p:sp>
        <p:nvSpPr>
          <p:cNvPr id="3" name="object 3"/>
          <p:cNvSpPr/>
          <p:nvPr/>
        </p:nvSpPr>
        <p:spPr>
          <a:xfrm>
            <a:off x="0" y="1"/>
            <a:ext cx="9143998" cy="6857998"/>
          </a:xfrm>
          <a:custGeom>
            <a:avLst/>
            <a:gdLst/>
            <a:ahLst/>
            <a:cxnLst/>
            <a:rect l="l" t="t" r="r" b="b"/>
            <a:pathLst>
              <a:path w="9143998" h="6857998">
                <a:moveTo>
                  <a:pt x="0" y="0"/>
                </a:moveTo>
                <a:lnTo>
                  <a:pt x="9143998" y="0"/>
                </a:lnTo>
                <a:lnTo>
                  <a:pt x="9143998" y="6857998"/>
                </a:lnTo>
                <a:lnTo>
                  <a:pt x="0" y="6857998"/>
                </a:lnTo>
                <a:lnTo>
                  <a:pt x="0" y="0"/>
                </a:lnTo>
                <a:close/>
              </a:path>
            </a:pathLst>
          </a:custGeom>
          <a:solidFill>
            <a:srgbClr val="0E384C"/>
          </a:solidFill>
        </p:spPr>
        <p:txBody>
          <a:bodyPr wrap="square" lIns="0" tIns="0" rIns="0" bIns="0" rtlCol="0">
            <a:noAutofit/>
          </a:bodyPr>
          <a:lstStyle/>
          <a:p>
            <a:endParaRPr dirty="0"/>
          </a:p>
        </p:txBody>
      </p:sp>
      <p:sp>
        <p:nvSpPr>
          <p:cNvPr id="4" name="object 4"/>
          <p:cNvSpPr txBox="1"/>
          <p:nvPr/>
        </p:nvSpPr>
        <p:spPr>
          <a:xfrm>
            <a:off x="1143000" y="1905001"/>
            <a:ext cx="6752846" cy="2706346"/>
          </a:xfrm>
          <a:prstGeom prst="rect">
            <a:avLst/>
          </a:prstGeom>
        </p:spPr>
        <p:txBody>
          <a:bodyPr vert="horz" wrap="square" lIns="0" tIns="0" rIns="0" bIns="0" rtlCol="0">
            <a:noAutofit/>
          </a:bodyPr>
          <a:lstStyle/>
          <a:p>
            <a:pPr marL="12700" marR="12700" indent="-635" algn="ctr">
              <a:lnSpc>
                <a:spcPct val="99600"/>
              </a:lnSpc>
            </a:pPr>
            <a:r>
              <a:rPr lang="en-US" sz="4000" dirty="0" smtClean="0">
                <a:solidFill>
                  <a:srgbClr val="FFFFFF"/>
                </a:solidFill>
                <a:cs typeface="Calibri"/>
              </a:rPr>
              <a:t>A robust and growing global market for electric-drive </a:t>
            </a:r>
            <a:r>
              <a:rPr lang="en-US" sz="4000" dirty="0">
                <a:solidFill>
                  <a:srgbClr val="FFFFFF"/>
                </a:solidFill>
                <a:cs typeface="Calibri"/>
              </a:rPr>
              <a:t>vehicles is essential</a:t>
            </a:r>
            <a:r>
              <a:rPr lang="en-US" sz="2800" dirty="0" smtClean="0">
                <a:solidFill>
                  <a:srgbClr val="FFFFFF"/>
                </a:solidFill>
                <a:cs typeface="Calibri"/>
              </a:rPr>
              <a:t> </a:t>
            </a:r>
          </a:p>
          <a:p>
            <a:pPr marL="12700" marR="12700" indent="-635" algn="ctr">
              <a:lnSpc>
                <a:spcPct val="99600"/>
              </a:lnSpc>
            </a:pPr>
            <a:r>
              <a:rPr lang="en-US" sz="4000" dirty="0">
                <a:solidFill>
                  <a:srgbClr val="FFFFFF"/>
                </a:solidFill>
                <a:cs typeface="Calibri"/>
              </a:rPr>
              <a:t>to achieving our climate goals</a:t>
            </a:r>
            <a:endParaRPr sz="4000" dirty="0">
              <a:solidFill>
                <a:srgbClr val="FFFFFF"/>
              </a:solidFill>
              <a:cs typeface="Calibri"/>
            </a:endParaRPr>
          </a:p>
        </p:txBody>
      </p:sp>
    </p:spTree>
    <p:extLst>
      <p:ext uri="{BB962C8B-B14F-4D97-AF65-F5344CB8AC3E}">
        <p14:creationId xmlns:p14="http://schemas.microsoft.com/office/powerpoint/2010/main" val="3430768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28" y="434658"/>
            <a:ext cx="8608071" cy="857250"/>
          </a:xfrm>
        </p:spPr>
        <p:txBody>
          <a:bodyPr/>
          <a:lstStyle/>
          <a:p>
            <a:r>
              <a:rPr lang="en-US" dirty="0" smtClean="0"/>
              <a:t>Finding from the research</a:t>
            </a:r>
            <a:endParaRPr lang="en-US" dirty="0"/>
          </a:p>
        </p:txBody>
      </p:sp>
      <p:sp>
        <p:nvSpPr>
          <p:cNvPr id="3" name="Slide Number Placeholder 2"/>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5</a:t>
            </a:fld>
            <a:endParaRPr lang="en-US" sz="1100" dirty="0">
              <a:latin typeface="Calibri"/>
              <a:cs typeface="Calibri"/>
            </a:endParaRPr>
          </a:p>
        </p:txBody>
      </p:sp>
      <p:sp>
        <p:nvSpPr>
          <p:cNvPr id="43" name="Content Placeholder 1"/>
          <p:cNvSpPr txBox="1">
            <a:spLocks/>
          </p:cNvSpPr>
          <p:nvPr/>
        </p:nvSpPr>
        <p:spPr>
          <a:xfrm>
            <a:off x="391886" y="1278125"/>
            <a:ext cx="8490857" cy="31583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smtClean="0"/>
              <a:t>Electric-drive vehicles are an essential part of a 2°C future</a:t>
            </a:r>
          </a:p>
          <a:p>
            <a:pPr>
              <a:lnSpc>
                <a:spcPct val="110000"/>
              </a:lnSpc>
            </a:pPr>
            <a:r>
              <a:rPr lang="en-US" sz="2300" b="1" dirty="0"/>
              <a:t>75% of light-duty </a:t>
            </a:r>
            <a:r>
              <a:rPr lang="en-US" sz="2300" b="1" dirty="0" smtClean="0"/>
              <a:t>vehicle sales </a:t>
            </a:r>
            <a:r>
              <a:rPr lang="en-US" sz="2300" b="1" dirty="0"/>
              <a:t>need to be </a:t>
            </a:r>
            <a:r>
              <a:rPr lang="en-US" sz="2300" b="1" dirty="0" smtClean="0"/>
              <a:t>EDV </a:t>
            </a:r>
            <a:r>
              <a:rPr lang="en-US" sz="2300" b="1" dirty="0"/>
              <a:t>by 2050  </a:t>
            </a:r>
            <a:r>
              <a:rPr lang="en-US" sz="2300" dirty="0">
                <a:solidFill>
                  <a:schemeClr val="bg1">
                    <a:lumMod val="50000"/>
                  </a:schemeClr>
                </a:solidFill>
              </a:rPr>
              <a:t>(</a:t>
            </a:r>
            <a:r>
              <a:rPr lang="en-US" sz="2300" dirty="0" smtClean="0">
                <a:solidFill>
                  <a:schemeClr val="bg1">
                    <a:lumMod val="50000"/>
                  </a:schemeClr>
                </a:solidFill>
              </a:rPr>
              <a:t>IEA 2012, </a:t>
            </a:r>
            <a:r>
              <a:rPr lang="en-US" sz="2300" dirty="0">
                <a:solidFill>
                  <a:schemeClr val="bg1">
                    <a:lumMod val="50000"/>
                  </a:schemeClr>
                </a:solidFill>
              </a:rPr>
              <a:t>global 2°C scenario) </a:t>
            </a:r>
            <a:endParaRPr lang="en-US" sz="2300" dirty="0" smtClean="0">
              <a:solidFill>
                <a:schemeClr val="bg1">
                  <a:lumMod val="50000"/>
                </a:schemeClr>
              </a:solidFill>
            </a:endParaRPr>
          </a:p>
          <a:p>
            <a:pPr>
              <a:lnSpc>
                <a:spcPct val="110000"/>
              </a:lnSpc>
            </a:pPr>
            <a:r>
              <a:rPr lang="en-US" sz="2300" b="1" dirty="0" smtClean="0"/>
              <a:t>EDVs </a:t>
            </a:r>
            <a:r>
              <a:rPr lang="en-US" sz="2300" b="1" dirty="0"/>
              <a:t>can contribute to 88% reduction in GHG’s from transport by 2050 </a:t>
            </a:r>
            <a:r>
              <a:rPr lang="en-US" sz="2300" dirty="0" smtClean="0">
                <a:solidFill>
                  <a:schemeClr val="bg1">
                    <a:lumMod val="50000"/>
                  </a:schemeClr>
                </a:solidFill>
              </a:rPr>
              <a:t>(National Academies, 2013)</a:t>
            </a:r>
          </a:p>
          <a:p>
            <a:pPr>
              <a:lnSpc>
                <a:spcPct val="110000"/>
              </a:lnSpc>
            </a:pPr>
            <a:r>
              <a:rPr lang="en-US" sz="2300" b="1" dirty="0" smtClean="0"/>
              <a:t>EDVs </a:t>
            </a:r>
            <a:r>
              <a:rPr lang="en-US" sz="2300" b="1" dirty="0"/>
              <a:t>are necessary to achieve EU CO2 reduction </a:t>
            </a:r>
            <a:r>
              <a:rPr lang="en-US" sz="2300" b="1" dirty="0" smtClean="0"/>
              <a:t>goal of 95% decarbonization by 2050 </a:t>
            </a:r>
            <a:r>
              <a:rPr lang="en-US" sz="2300" dirty="0" smtClean="0">
                <a:solidFill>
                  <a:schemeClr val="bg1">
                    <a:lumMod val="50000"/>
                  </a:schemeClr>
                </a:solidFill>
              </a:rPr>
              <a:t>(McKinsey, 2010)</a:t>
            </a:r>
          </a:p>
          <a:p>
            <a:pPr>
              <a:lnSpc>
                <a:spcPct val="110000"/>
              </a:lnSpc>
            </a:pPr>
            <a:r>
              <a:rPr lang="en-US" sz="2300" b="1" dirty="0" smtClean="0"/>
              <a:t>Electrification of [China’s] transport holds the key to decarbonizing much of the transport sector </a:t>
            </a:r>
            <a:r>
              <a:rPr lang="en-US" sz="2300" dirty="0" smtClean="0">
                <a:solidFill>
                  <a:schemeClr val="bg1">
                    <a:lumMod val="50000"/>
                  </a:schemeClr>
                </a:solidFill>
              </a:rPr>
              <a:t>(Green and Stern, 2015)</a:t>
            </a:r>
            <a:endParaRPr lang="en-US" sz="2300" dirty="0">
              <a:solidFill>
                <a:schemeClr val="bg1">
                  <a:lumMod val="50000"/>
                </a:schemeClr>
              </a:solidFill>
            </a:endParaRPr>
          </a:p>
        </p:txBody>
      </p:sp>
    </p:spTree>
    <p:extLst>
      <p:ext uri="{BB962C8B-B14F-4D97-AF65-F5344CB8AC3E}">
        <p14:creationId xmlns:p14="http://schemas.microsoft.com/office/powerpoint/2010/main" val="2117144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168" y="231822"/>
            <a:ext cx="8714232" cy="1066800"/>
          </a:xfrm>
        </p:spPr>
        <p:txBody>
          <a:bodyPr>
            <a:noAutofit/>
          </a:bodyPr>
          <a:lstStyle/>
          <a:p>
            <a:r>
              <a:rPr lang="en-US" sz="4000" dirty="0" smtClean="0"/>
              <a:t>A better product for the climate</a:t>
            </a:r>
            <a:endParaRPr lang="en-US" sz="4000" dirty="0"/>
          </a:p>
        </p:txBody>
      </p:sp>
      <p:sp>
        <p:nvSpPr>
          <p:cNvPr id="12" name="Rectangle 6"/>
          <p:cNvSpPr>
            <a:spLocks noGrp="1" noChangeArrowheads="1"/>
          </p:cNvSpPr>
          <p:nvPr>
            <p:ph type="sldNum" sz="quarter" idx="4294967295"/>
          </p:nvPr>
        </p:nvSpPr>
        <p:spPr bwMode="auto">
          <a:xfrm>
            <a:off x="7010400" y="62484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808080"/>
                </a:solidFill>
                <a:latin typeface="Helvetica"/>
                <a:ea typeface="+mn-ea"/>
                <a:cs typeface="Helvetica"/>
              </a:defRPr>
            </a:lvl1pPr>
          </a:lstStyle>
          <a:p>
            <a:pPr>
              <a:defRPr/>
            </a:pPr>
            <a:fld id="{9A3EEC5D-89B6-6740-A917-21C222BBC093}" type="slidenum">
              <a:rPr lang="en-US" smtClean="0"/>
              <a:pPr>
                <a:defRPr/>
              </a:pPr>
              <a:t>6</a:t>
            </a:fld>
            <a:endParaRPr lang="en-US"/>
          </a:p>
        </p:txBody>
      </p:sp>
      <p:sp>
        <p:nvSpPr>
          <p:cNvPr id="7" name="Content Placeholder 1"/>
          <p:cNvSpPr>
            <a:spLocks noGrp="1"/>
          </p:cNvSpPr>
          <p:nvPr>
            <p:ph idx="1"/>
          </p:nvPr>
        </p:nvSpPr>
        <p:spPr>
          <a:xfrm>
            <a:off x="239269" y="1245838"/>
            <a:ext cx="8394192" cy="1256062"/>
          </a:xfrm>
        </p:spPr>
        <p:txBody>
          <a:bodyPr>
            <a:normAutofit/>
          </a:bodyPr>
          <a:lstStyle/>
          <a:p>
            <a:pPr>
              <a:lnSpc>
                <a:spcPct val="110000"/>
              </a:lnSpc>
            </a:pPr>
            <a:r>
              <a:rPr lang="en-US" sz="2000" b="1" dirty="0" smtClean="0"/>
              <a:t>With 3-4 greater on-vehicle efficiency current EDVs offer lower carbon emissions than conventional vehicles </a:t>
            </a:r>
            <a:r>
              <a:rPr lang="en-US" sz="2000" b="1" u="sng" dirty="0" smtClean="0"/>
              <a:t>even with fossil power generation</a:t>
            </a:r>
          </a:p>
          <a:p>
            <a:pPr>
              <a:lnSpc>
                <a:spcPct val="110000"/>
              </a:lnSpc>
            </a:pPr>
            <a:r>
              <a:rPr lang="en-US" sz="2000" b="1" dirty="0" smtClean="0"/>
              <a:t>As the grid(s) shift to lower carbon sources, the GHG benefits will grow</a:t>
            </a:r>
          </a:p>
        </p:txBody>
      </p:sp>
      <p:pic>
        <p:nvPicPr>
          <p:cNvPr id="8" name="Picture 7"/>
          <p:cNvPicPr>
            <a:picLocks noChangeAspect="1"/>
          </p:cNvPicPr>
          <p:nvPr/>
        </p:nvPicPr>
        <p:blipFill>
          <a:blip r:embed="rId2"/>
          <a:stretch>
            <a:fillRect/>
          </a:stretch>
        </p:blipFill>
        <p:spPr>
          <a:xfrm>
            <a:off x="1169667" y="2479610"/>
            <a:ext cx="6256780" cy="3768789"/>
          </a:xfrm>
          <a:prstGeom prst="rect">
            <a:avLst/>
          </a:prstGeom>
        </p:spPr>
      </p:pic>
      <p:sp>
        <p:nvSpPr>
          <p:cNvPr id="10" name="TextBox 9"/>
          <p:cNvSpPr txBox="1"/>
          <p:nvPr/>
        </p:nvSpPr>
        <p:spPr>
          <a:xfrm>
            <a:off x="2476924" y="6278686"/>
            <a:ext cx="6438476" cy="577081"/>
          </a:xfrm>
          <a:prstGeom prst="rect">
            <a:avLst/>
          </a:prstGeom>
          <a:noFill/>
        </p:spPr>
        <p:txBody>
          <a:bodyPr wrap="square" rtlCol="0">
            <a:spAutoFit/>
          </a:bodyPr>
          <a:lstStyle/>
          <a:p>
            <a:r>
              <a:rPr lang="en-US" sz="1050" i="1" dirty="0" smtClean="0">
                <a:solidFill>
                  <a:srgbClr val="7F7F7F"/>
                </a:solidFill>
              </a:rPr>
              <a:t>Grid emission </a:t>
            </a:r>
            <a:r>
              <a:rPr lang="en-US" sz="1050" i="1" dirty="0">
                <a:solidFill>
                  <a:srgbClr val="7F7F7F"/>
                </a:solidFill>
              </a:rPr>
              <a:t>from International Energy </a:t>
            </a:r>
            <a:r>
              <a:rPr lang="en-US" sz="1050" i="1" dirty="0" smtClean="0">
                <a:solidFill>
                  <a:srgbClr val="7F7F7F"/>
                </a:solidFill>
              </a:rPr>
              <a:t>Agency, 2014; </a:t>
            </a:r>
            <a:r>
              <a:rPr lang="en-US" sz="1050" i="1" dirty="0" err="1" smtClean="0">
                <a:solidFill>
                  <a:srgbClr val="7F7F7F"/>
                </a:solidFill>
              </a:rPr>
              <a:t>Ecofys</a:t>
            </a:r>
            <a:r>
              <a:rPr lang="en-US" sz="1050" i="1" dirty="0">
                <a:solidFill>
                  <a:srgbClr val="7F7F7F"/>
                </a:solidFill>
              </a:rPr>
              <a:t>, </a:t>
            </a:r>
            <a:r>
              <a:rPr lang="en-US" sz="1050" i="1" dirty="0" smtClean="0">
                <a:solidFill>
                  <a:srgbClr val="7F7F7F"/>
                </a:solidFill>
              </a:rPr>
              <a:t>2014; ENTSOE, 2015; US </a:t>
            </a:r>
            <a:r>
              <a:rPr lang="en-US" sz="1050" i="1" dirty="0">
                <a:solidFill>
                  <a:srgbClr val="7F7F7F"/>
                </a:solidFill>
              </a:rPr>
              <a:t>EPA </a:t>
            </a:r>
            <a:r>
              <a:rPr lang="en-US" sz="1050" i="1" dirty="0" smtClean="0">
                <a:solidFill>
                  <a:srgbClr val="7F7F7F"/>
                </a:solidFill>
              </a:rPr>
              <a:t>2014</a:t>
            </a:r>
            <a:endParaRPr lang="en-US" sz="1050" i="1" dirty="0">
              <a:solidFill>
                <a:srgbClr val="7F7F7F"/>
              </a:solidFill>
            </a:endParaRPr>
          </a:p>
          <a:p>
            <a:r>
              <a:rPr lang="en-US" sz="1050" i="1" dirty="0" smtClean="0">
                <a:solidFill>
                  <a:srgbClr val="7F7F7F"/>
                </a:solidFill>
              </a:rPr>
              <a:t>Representative Nissan Leaf-like electric vehicle with 0.3 kWh/mile chosen for comparison purposes</a:t>
            </a:r>
          </a:p>
          <a:p>
            <a:r>
              <a:rPr lang="en-US" sz="1050" i="1" dirty="0" smtClean="0">
                <a:solidFill>
                  <a:srgbClr val="7F7F7F"/>
                </a:solidFill>
              </a:rPr>
              <a:t>Vehicle CO</a:t>
            </a:r>
            <a:r>
              <a:rPr lang="en-US" sz="1050" i="1" baseline="-25000" dirty="0" smtClean="0">
                <a:solidFill>
                  <a:srgbClr val="7F7F7F"/>
                </a:solidFill>
              </a:rPr>
              <a:t>2</a:t>
            </a:r>
            <a:r>
              <a:rPr lang="en-US" sz="1050" i="1" dirty="0" smtClean="0">
                <a:solidFill>
                  <a:srgbClr val="7F7F7F"/>
                </a:solidFill>
              </a:rPr>
              <a:t> emission from ICCT data: </a:t>
            </a:r>
            <a:r>
              <a:rPr lang="en-US" sz="1050" i="1" dirty="0" smtClean="0">
                <a:solidFill>
                  <a:srgbClr val="7F7F7F"/>
                </a:solidFill>
                <a:hlinkClick r:id="rId3"/>
              </a:rPr>
              <a:t>http</a:t>
            </a:r>
            <a:r>
              <a:rPr lang="en-US" sz="1050" i="1" dirty="0">
                <a:solidFill>
                  <a:srgbClr val="7F7F7F"/>
                </a:solidFill>
                <a:hlinkClick r:id="rId3"/>
              </a:rPr>
              <a:t>://theicct.org/info-tools/global-passenger-vehicle-</a:t>
            </a:r>
            <a:r>
              <a:rPr lang="en-US" sz="1050" i="1" dirty="0" smtClean="0">
                <a:solidFill>
                  <a:srgbClr val="7F7F7F"/>
                </a:solidFill>
                <a:hlinkClick r:id="rId3"/>
              </a:rPr>
              <a:t>standards</a:t>
            </a:r>
            <a:r>
              <a:rPr lang="en-US" sz="1050" i="1" dirty="0" smtClean="0">
                <a:solidFill>
                  <a:srgbClr val="7F7F7F"/>
                </a:solidFill>
              </a:rPr>
              <a:t> </a:t>
            </a:r>
            <a:endParaRPr lang="en-US" sz="1050" i="1" dirty="0">
              <a:solidFill>
                <a:srgbClr val="7F7F7F"/>
              </a:solidFill>
            </a:endParaRPr>
          </a:p>
        </p:txBody>
      </p:sp>
    </p:spTree>
    <p:extLst>
      <p:ext uri="{BB962C8B-B14F-4D97-AF65-F5344CB8AC3E}">
        <p14:creationId xmlns:p14="http://schemas.microsoft.com/office/powerpoint/2010/main" val="3087724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Where are we today?</a:t>
            </a:r>
            <a:endParaRPr lang="en-US" sz="4000" dirty="0"/>
          </a:p>
        </p:txBody>
      </p:sp>
      <p:sp>
        <p:nvSpPr>
          <p:cNvPr id="4" name="Slide Number Placeholder 3"/>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7</a:t>
            </a:fld>
            <a:endParaRPr lang="en-US" sz="1100" dirty="0">
              <a:latin typeface="Calibri"/>
              <a:cs typeface="Calibri"/>
            </a:endParaRPr>
          </a:p>
        </p:txBody>
      </p:sp>
      <p:pic>
        <p:nvPicPr>
          <p:cNvPr id="7" name="Picture 6"/>
          <p:cNvPicPr>
            <a:picLocks noChangeAspect="1"/>
          </p:cNvPicPr>
          <p:nvPr/>
        </p:nvPicPr>
        <p:blipFill>
          <a:blip r:embed="rId2"/>
          <a:stretch>
            <a:fillRect/>
          </a:stretch>
        </p:blipFill>
        <p:spPr>
          <a:xfrm>
            <a:off x="445010" y="1043885"/>
            <a:ext cx="8066127" cy="4951460"/>
          </a:xfrm>
          <a:prstGeom prst="rect">
            <a:avLst/>
          </a:prstGeom>
        </p:spPr>
      </p:pic>
      <p:sp>
        <p:nvSpPr>
          <p:cNvPr id="9" name="Rectangle 8"/>
          <p:cNvSpPr/>
          <p:nvPr/>
        </p:nvSpPr>
        <p:spPr>
          <a:xfrm>
            <a:off x="7124700" y="1685925"/>
            <a:ext cx="1591773" cy="2514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20112" y="6402070"/>
            <a:ext cx="2787421" cy="276999"/>
          </a:xfrm>
          <a:prstGeom prst="rect">
            <a:avLst/>
          </a:prstGeom>
        </p:spPr>
        <p:txBody>
          <a:bodyPr wrap="square">
            <a:spAutoFit/>
          </a:bodyPr>
          <a:lstStyle/>
          <a:p>
            <a:r>
              <a:rPr lang="en-US" sz="1200" dirty="0" smtClean="0">
                <a:solidFill>
                  <a:schemeClr val="bg1">
                    <a:lumMod val="50000"/>
                  </a:schemeClr>
                </a:solidFill>
              </a:rPr>
              <a:t>Source: BNEF</a:t>
            </a:r>
            <a:endParaRPr lang="en-US" sz="1200" dirty="0">
              <a:solidFill>
                <a:schemeClr val="bg1">
                  <a:lumMod val="50000"/>
                </a:schemeClr>
              </a:solidFill>
            </a:endParaRPr>
          </a:p>
        </p:txBody>
      </p:sp>
    </p:spTree>
    <p:extLst>
      <p:ext uri="{BB962C8B-B14F-4D97-AF65-F5344CB8AC3E}">
        <p14:creationId xmlns:p14="http://schemas.microsoft.com/office/powerpoint/2010/main" val="1092067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Where are we today?</a:t>
            </a:r>
            <a:endParaRPr lang="en-US" sz="4000" dirty="0"/>
          </a:p>
        </p:txBody>
      </p:sp>
      <p:sp>
        <p:nvSpPr>
          <p:cNvPr id="4" name="Slide Number Placeholder 3"/>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8</a:t>
            </a:fld>
            <a:endParaRPr lang="en-US" sz="1100" dirty="0">
              <a:latin typeface="Calibri"/>
              <a:cs typeface="Calibri"/>
            </a:endParaRPr>
          </a:p>
        </p:txBody>
      </p:sp>
      <p:sp>
        <p:nvSpPr>
          <p:cNvPr id="8" name="Rectangle 7"/>
          <p:cNvSpPr/>
          <p:nvPr/>
        </p:nvSpPr>
        <p:spPr>
          <a:xfrm>
            <a:off x="5520112" y="6402070"/>
            <a:ext cx="2787421" cy="276999"/>
          </a:xfrm>
          <a:prstGeom prst="rect">
            <a:avLst/>
          </a:prstGeom>
        </p:spPr>
        <p:txBody>
          <a:bodyPr wrap="square">
            <a:spAutoFit/>
          </a:bodyPr>
          <a:lstStyle/>
          <a:p>
            <a:r>
              <a:rPr lang="en-US" sz="1200" dirty="0" smtClean="0">
                <a:solidFill>
                  <a:schemeClr val="bg1">
                    <a:lumMod val="50000"/>
                  </a:schemeClr>
                </a:solidFill>
              </a:rPr>
              <a:t>Source: BNEF, 2016</a:t>
            </a:r>
            <a:endParaRPr lang="en-US" sz="1200" dirty="0">
              <a:solidFill>
                <a:schemeClr val="bg1">
                  <a:lumMod val="50000"/>
                </a:schemeClr>
              </a:solidFill>
            </a:endParaRPr>
          </a:p>
        </p:txBody>
      </p:sp>
      <p:pic>
        <p:nvPicPr>
          <p:cNvPr id="2050" name="Picture 2" descr="cid:image001.png@01D16D53.B2F2E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20" y="1139508"/>
            <a:ext cx="8545900" cy="516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102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pPr marL="95885">
              <a:lnSpc>
                <a:spcPct val="100000"/>
              </a:lnSpc>
            </a:pPr>
            <a:fld id="{81D60167-4931-47E6-BA6A-407CBD079E47}" type="slidenum">
              <a:rPr lang="en-US" sz="1100" spc="-10" smtClean="0">
                <a:solidFill>
                  <a:srgbClr val="8D8D8D"/>
                </a:solidFill>
                <a:latin typeface="Calibri"/>
                <a:cs typeface="Calibri"/>
              </a:rPr>
              <a:t>9</a:t>
            </a:fld>
            <a:endParaRPr lang="en-US" sz="1100">
              <a:latin typeface="Calibri"/>
              <a:cs typeface="Calibri"/>
            </a:endParaRPr>
          </a:p>
        </p:txBody>
      </p:sp>
      <p:pic>
        <p:nvPicPr>
          <p:cNvPr id="4" name="Picture 3"/>
          <p:cNvPicPr>
            <a:picLocks noChangeAspect="1"/>
          </p:cNvPicPr>
          <p:nvPr/>
        </p:nvPicPr>
        <p:blipFill>
          <a:blip r:embed="rId2"/>
          <a:stretch>
            <a:fillRect/>
          </a:stretch>
        </p:blipFill>
        <p:spPr>
          <a:xfrm>
            <a:off x="142874" y="1117126"/>
            <a:ext cx="8848623" cy="4855049"/>
          </a:xfrm>
          <a:prstGeom prst="rect">
            <a:avLst/>
          </a:prstGeom>
        </p:spPr>
      </p:pic>
      <p:sp>
        <p:nvSpPr>
          <p:cNvPr id="5" name="Title 4"/>
          <p:cNvSpPr>
            <a:spLocks noGrp="1"/>
          </p:cNvSpPr>
          <p:nvPr>
            <p:ph type="title"/>
          </p:nvPr>
        </p:nvSpPr>
        <p:spPr/>
        <p:txBody>
          <a:bodyPr/>
          <a:lstStyle/>
          <a:p>
            <a:r>
              <a:rPr lang="en-US" sz="4000" dirty="0" smtClean="0"/>
              <a:t>Some countries are doing very well…</a:t>
            </a:r>
            <a:endParaRPr lang="en-US" sz="4000" dirty="0"/>
          </a:p>
        </p:txBody>
      </p:sp>
    </p:spTree>
    <p:extLst>
      <p:ext uri="{BB962C8B-B14F-4D97-AF65-F5344CB8AC3E}">
        <p14:creationId xmlns:p14="http://schemas.microsoft.com/office/powerpoint/2010/main" val="3274029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42261</TotalTime>
  <Words>1006</Words>
  <Application>Microsoft Office PowerPoint</Application>
  <PresentationFormat>On-screen Show (4:3)</PresentationFormat>
  <Paragraphs>199</Paragraphs>
  <Slides>24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Helvetica</vt:lpstr>
      <vt:lpstr>Wingdings</vt:lpstr>
      <vt:lpstr>Office Theme</vt:lpstr>
      <vt:lpstr>The Future of the Transportation and the Grid Presentation to: New England Restructuring Roundtable May 18, 2016</vt:lpstr>
      <vt:lpstr>Key takeaways</vt:lpstr>
      <vt:lpstr>What are electric-drive vehicles?</vt:lpstr>
      <vt:lpstr>PowerPoint Presentation</vt:lpstr>
      <vt:lpstr>Finding from the research</vt:lpstr>
      <vt:lpstr>A better product for the climate</vt:lpstr>
      <vt:lpstr>Where are we today?</vt:lpstr>
      <vt:lpstr>Where are we today?</vt:lpstr>
      <vt:lpstr>Some countries are doing very well…</vt:lpstr>
      <vt:lpstr>Increasing product availability</vt:lpstr>
      <vt:lpstr>Where are heading?</vt:lpstr>
      <vt:lpstr>Potential tipping point in ~10-15 years?</vt:lpstr>
      <vt:lpstr>One scenario for the US</vt:lpstr>
      <vt:lpstr>One scenario for the US</vt:lpstr>
      <vt:lpstr>Real challenges remain</vt:lpstr>
      <vt:lpstr>Solutions exist</vt:lpstr>
      <vt:lpstr>Why utilities (and their regulators) should be involved and excited</vt:lpstr>
      <vt:lpstr>Utility and Ratepayer Perspective:  PEVs are very different from PV and EE</vt:lpstr>
      <vt:lpstr>What’s it worth?</vt:lpstr>
      <vt:lpstr>BMW/PGE DR project</vt:lpstr>
      <vt:lpstr>In the future – dispatch the load</vt:lpstr>
      <vt:lpstr>EDVs in the evolving mobility landscape</vt:lpstr>
      <vt:lpstr>PowerPoint Presentation</vt:lpstr>
      <vt:lpstr>Thank You!  Anthony Eggert Program Director ClimateWorks Foundatoin Anthony.eggert@climateworks.org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Green</dc:creator>
  <cp:lastModifiedBy>Anthony Eggert</cp:lastModifiedBy>
  <cp:revision>528</cp:revision>
  <cp:lastPrinted>2015-08-10T19:14:59Z</cp:lastPrinted>
  <dcterms:created xsi:type="dcterms:W3CDTF">2015-03-06T09:44:30Z</dcterms:created>
  <dcterms:modified xsi:type="dcterms:W3CDTF">2016-05-18T12:04:19Z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3211612</vt:lpwstr>
  </property>
  <property fmtid="{D5CDD505-2E9C-101B-9397-08002B2CF9AE}" pid="3" name="NXPowerLiteSettings">
    <vt:lpwstr>F7000400038000</vt:lpwstr>
  </property>
  <property fmtid="{D5CDD505-2E9C-101B-9397-08002B2CF9AE}" pid="4" name="NXPowerLiteVersion">
    <vt:lpwstr>D6.2.12</vt:lpwstr>
  </property>
</Properties>
</file>