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m4v" ContentType="video/unknown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334" r:id="rId4"/>
    <p:sldId id="282" r:id="rId5"/>
    <p:sldId id="336" r:id="rId6"/>
    <p:sldId id="285" r:id="rId7"/>
    <p:sldId id="308" r:id="rId8"/>
    <p:sldId id="333" r:id="rId9"/>
    <p:sldId id="309" r:id="rId10"/>
    <p:sldId id="301" r:id="rId11"/>
    <p:sldId id="335" r:id="rId12"/>
    <p:sldId id="311" r:id="rId13"/>
    <p:sldId id="312" r:id="rId14"/>
    <p:sldId id="313" r:id="rId15"/>
    <p:sldId id="310" r:id="rId16"/>
    <p:sldId id="314" r:id="rId17"/>
    <p:sldId id="317" r:id="rId18"/>
    <p:sldId id="324" r:id="rId19"/>
    <p:sldId id="326" r:id="rId20"/>
    <p:sldId id="327" r:id="rId21"/>
    <p:sldId id="315" r:id="rId22"/>
    <p:sldId id="316" r:id="rId23"/>
    <p:sldId id="328" r:id="rId24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imeson Sinclair" initials="JS" lastIdx="8" clrIdx="0"/>
  <p:cmAuthor id="1" name="Merrily" initials="MAG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3D6B9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34587" autoAdjust="0"/>
    <p:restoredTop sz="76557" autoAdjust="0"/>
  </p:normalViewPr>
  <p:slideViewPr>
    <p:cSldViewPr snapToGrid="0">
      <p:cViewPr>
        <p:scale>
          <a:sx n="90" d="100"/>
          <a:sy n="90" d="100"/>
        </p:scale>
        <p:origin x="-1206" y="-180"/>
      </p:cViewPr>
      <p:guideLst>
        <p:guide orient="horz" pos="71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-2334" y="-120"/>
      </p:cViewPr>
      <p:guideLst>
        <p:guide orient="horz" pos="2957"/>
        <p:guide pos="2237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434AB3-FD5F-4130-8177-01E17E3DAC0D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AD1CA03A-0E32-4037-8DF3-66FB11A9D490}">
      <dgm:prSet phldrT="[Text]"/>
      <dgm:spPr/>
      <dgm:t>
        <a:bodyPr/>
        <a:lstStyle/>
        <a:p>
          <a:r>
            <a:rPr lang="en-US" dirty="0" err="1" smtClean="0"/>
            <a:t>PPA</a:t>
          </a:r>
          <a:r>
            <a:rPr lang="en-US" dirty="0" smtClean="0"/>
            <a:t> With No Transmission</a:t>
          </a:r>
          <a:endParaRPr lang="en-US" dirty="0"/>
        </a:p>
      </dgm:t>
    </dgm:pt>
    <dgm:pt modelId="{F30D0C93-3481-467C-BB2A-363C22DE97A2}" type="parTrans" cxnId="{F94BCC44-5244-4DEF-9AC3-54FDD94460BE}">
      <dgm:prSet/>
      <dgm:spPr/>
      <dgm:t>
        <a:bodyPr/>
        <a:lstStyle/>
        <a:p>
          <a:endParaRPr lang="en-US"/>
        </a:p>
      </dgm:t>
    </dgm:pt>
    <dgm:pt modelId="{1FEA6677-D22B-4273-997A-4CFE73065D61}" type="sibTrans" cxnId="{F94BCC44-5244-4DEF-9AC3-54FDD94460BE}">
      <dgm:prSet/>
      <dgm:spPr/>
      <dgm:t>
        <a:bodyPr/>
        <a:lstStyle/>
        <a:p>
          <a:endParaRPr lang="en-US"/>
        </a:p>
      </dgm:t>
    </dgm:pt>
    <dgm:pt modelId="{32D0A5F1-0ECF-481E-AB12-02FA982B73D1}">
      <dgm:prSet phldrT="[Text]"/>
      <dgm:spPr/>
      <dgm:t>
        <a:bodyPr/>
        <a:lstStyle/>
        <a:p>
          <a:r>
            <a:rPr lang="en-US" dirty="0" smtClean="0"/>
            <a:t>Transmission Project With Clean Energy Commitment Without </a:t>
          </a:r>
          <a:r>
            <a:rPr lang="en-US" dirty="0" err="1" smtClean="0"/>
            <a:t>PPA</a:t>
          </a:r>
          <a:endParaRPr lang="en-US" dirty="0"/>
        </a:p>
      </dgm:t>
    </dgm:pt>
    <dgm:pt modelId="{625D53FD-5DC6-4CC4-8777-50C8474CFB0F}" type="parTrans" cxnId="{0D356F4A-0784-4241-8C1A-B9939C6B809E}">
      <dgm:prSet/>
      <dgm:spPr/>
      <dgm:t>
        <a:bodyPr/>
        <a:lstStyle/>
        <a:p>
          <a:endParaRPr lang="en-US"/>
        </a:p>
      </dgm:t>
    </dgm:pt>
    <dgm:pt modelId="{54BED443-BC6B-4999-A2E9-EC04A7E5F104}" type="sibTrans" cxnId="{0D356F4A-0784-4241-8C1A-B9939C6B809E}">
      <dgm:prSet/>
      <dgm:spPr/>
      <dgm:t>
        <a:bodyPr/>
        <a:lstStyle/>
        <a:p>
          <a:endParaRPr lang="en-US"/>
        </a:p>
      </dgm:t>
    </dgm:pt>
    <dgm:pt modelId="{17F69C8F-2118-45D0-8451-EEF5B078E9CC}">
      <dgm:prSet phldrT="[Text]"/>
      <dgm:spPr/>
      <dgm:t>
        <a:bodyPr/>
        <a:lstStyle/>
        <a:p>
          <a:r>
            <a:rPr lang="en-US" dirty="0" err="1" smtClean="0"/>
            <a:t>PPA</a:t>
          </a:r>
          <a:r>
            <a:rPr lang="en-US" dirty="0" smtClean="0"/>
            <a:t> With Transmission</a:t>
          </a:r>
          <a:endParaRPr lang="en-US" dirty="0"/>
        </a:p>
      </dgm:t>
    </dgm:pt>
    <dgm:pt modelId="{9EF1AEDE-310C-4874-B860-A09F9313EC65}" type="parTrans" cxnId="{45F22D28-1A30-4AFC-860A-E3BADF989C7D}">
      <dgm:prSet/>
      <dgm:spPr/>
      <dgm:t>
        <a:bodyPr/>
        <a:lstStyle/>
        <a:p>
          <a:endParaRPr lang="en-US"/>
        </a:p>
      </dgm:t>
    </dgm:pt>
    <dgm:pt modelId="{F6951C8E-DF5E-4920-8195-E281DE4A000F}" type="sibTrans" cxnId="{45F22D28-1A30-4AFC-860A-E3BADF989C7D}">
      <dgm:prSet/>
      <dgm:spPr/>
      <dgm:t>
        <a:bodyPr/>
        <a:lstStyle/>
        <a:p>
          <a:endParaRPr lang="en-US"/>
        </a:p>
      </dgm:t>
    </dgm:pt>
    <dgm:pt modelId="{4FD56724-B965-49A3-857A-B08E14D48145}" type="pres">
      <dgm:prSet presAssocID="{AA434AB3-FD5F-4130-8177-01E17E3DAC0D}" presName="compositeShape" presStyleCnt="0">
        <dgm:presLayoutVars>
          <dgm:chMax val="7"/>
          <dgm:dir/>
          <dgm:resizeHandles val="exact"/>
        </dgm:presLayoutVars>
      </dgm:prSet>
      <dgm:spPr/>
    </dgm:pt>
    <dgm:pt modelId="{42C50C55-0138-4B4C-AA09-6C1DA5565E7A}" type="pres">
      <dgm:prSet presAssocID="{AD1CA03A-0E32-4037-8DF3-66FB11A9D490}" presName="circ1" presStyleLbl="vennNode1" presStyleIdx="0" presStyleCnt="3"/>
      <dgm:spPr/>
      <dgm:t>
        <a:bodyPr/>
        <a:lstStyle/>
        <a:p>
          <a:endParaRPr lang="en-US"/>
        </a:p>
      </dgm:t>
    </dgm:pt>
    <dgm:pt modelId="{0FBFCC7B-84B2-47AF-9FC0-087066483FAA}" type="pres">
      <dgm:prSet presAssocID="{AD1CA03A-0E32-4037-8DF3-66FB11A9D490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7F7CA0-BDBB-4480-8ED2-ECE2390B6094}" type="pres">
      <dgm:prSet presAssocID="{32D0A5F1-0ECF-481E-AB12-02FA982B73D1}" presName="circ2" presStyleLbl="vennNode1" presStyleIdx="1" presStyleCnt="3" custScaleX="103813" custScaleY="100965" custLinFactNeighborX="12499" custLinFactNeighborY="1842"/>
      <dgm:spPr/>
      <dgm:t>
        <a:bodyPr/>
        <a:lstStyle/>
        <a:p>
          <a:endParaRPr lang="en-US"/>
        </a:p>
      </dgm:t>
    </dgm:pt>
    <dgm:pt modelId="{6590EBCC-F492-47C8-A345-A01C41A8F782}" type="pres">
      <dgm:prSet presAssocID="{32D0A5F1-0ECF-481E-AB12-02FA982B73D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DD2C1F-996C-4BEB-8C88-4D5CD1CEFE3F}" type="pres">
      <dgm:prSet presAssocID="{17F69C8F-2118-45D0-8451-EEF5B078E9CC}" presName="circ3" presStyleLbl="vennNode1" presStyleIdx="2" presStyleCnt="3" custLinFactNeighborX="-1609" custLinFactNeighborY="3922"/>
      <dgm:spPr/>
      <dgm:t>
        <a:bodyPr/>
        <a:lstStyle/>
        <a:p>
          <a:endParaRPr lang="en-US"/>
        </a:p>
      </dgm:t>
    </dgm:pt>
    <dgm:pt modelId="{F2E3A1B3-5945-43A7-B71D-1B5E06A1A072}" type="pres">
      <dgm:prSet presAssocID="{17F69C8F-2118-45D0-8451-EEF5B078E9CC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4259BB8-24EB-4CAB-9EBC-20A25755A38E}" type="presOf" srcId="{17F69C8F-2118-45D0-8451-EEF5B078E9CC}" destId="{FCDD2C1F-996C-4BEB-8C88-4D5CD1CEFE3F}" srcOrd="0" destOrd="0" presId="urn:microsoft.com/office/officeart/2005/8/layout/venn1"/>
    <dgm:cxn modelId="{A99B78AA-6EA7-4294-90EC-7FBA9BE0DF56}" type="presOf" srcId="{32D0A5F1-0ECF-481E-AB12-02FA982B73D1}" destId="{6590EBCC-F492-47C8-A345-A01C41A8F782}" srcOrd="1" destOrd="0" presId="urn:microsoft.com/office/officeart/2005/8/layout/venn1"/>
    <dgm:cxn modelId="{F94BCC44-5244-4DEF-9AC3-54FDD94460BE}" srcId="{AA434AB3-FD5F-4130-8177-01E17E3DAC0D}" destId="{AD1CA03A-0E32-4037-8DF3-66FB11A9D490}" srcOrd="0" destOrd="0" parTransId="{F30D0C93-3481-467C-BB2A-363C22DE97A2}" sibTransId="{1FEA6677-D22B-4273-997A-4CFE73065D61}"/>
    <dgm:cxn modelId="{14B8D081-31E0-43A9-8598-5307F7129EA8}" type="presOf" srcId="{17F69C8F-2118-45D0-8451-EEF5B078E9CC}" destId="{F2E3A1B3-5945-43A7-B71D-1B5E06A1A072}" srcOrd="1" destOrd="0" presId="urn:microsoft.com/office/officeart/2005/8/layout/venn1"/>
    <dgm:cxn modelId="{AD6C4E56-9140-46D5-A52C-2DA71EC1FE4B}" type="presOf" srcId="{AA434AB3-FD5F-4130-8177-01E17E3DAC0D}" destId="{4FD56724-B965-49A3-857A-B08E14D48145}" srcOrd="0" destOrd="0" presId="urn:microsoft.com/office/officeart/2005/8/layout/venn1"/>
    <dgm:cxn modelId="{45F22D28-1A30-4AFC-860A-E3BADF989C7D}" srcId="{AA434AB3-FD5F-4130-8177-01E17E3DAC0D}" destId="{17F69C8F-2118-45D0-8451-EEF5B078E9CC}" srcOrd="2" destOrd="0" parTransId="{9EF1AEDE-310C-4874-B860-A09F9313EC65}" sibTransId="{F6951C8E-DF5E-4920-8195-E281DE4A000F}"/>
    <dgm:cxn modelId="{FA169799-4001-44DE-B5DE-F56C2E5BB52F}" type="presOf" srcId="{AD1CA03A-0E32-4037-8DF3-66FB11A9D490}" destId="{42C50C55-0138-4B4C-AA09-6C1DA5565E7A}" srcOrd="0" destOrd="0" presId="urn:microsoft.com/office/officeart/2005/8/layout/venn1"/>
    <dgm:cxn modelId="{0D356F4A-0784-4241-8C1A-B9939C6B809E}" srcId="{AA434AB3-FD5F-4130-8177-01E17E3DAC0D}" destId="{32D0A5F1-0ECF-481E-AB12-02FA982B73D1}" srcOrd="1" destOrd="0" parTransId="{625D53FD-5DC6-4CC4-8777-50C8474CFB0F}" sibTransId="{54BED443-BC6B-4999-A2E9-EC04A7E5F104}"/>
    <dgm:cxn modelId="{F6DD0D12-395D-40C6-A619-AA84AD4D6804}" type="presOf" srcId="{32D0A5F1-0ECF-481E-AB12-02FA982B73D1}" destId="{AC7F7CA0-BDBB-4480-8ED2-ECE2390B6094}" srcOrd="0" destOrd="0" presId="urn:microsoft.com/office/officeart/2005/8/layout/venn1"/>
    <dgm:cxn modelId="{70B190AB-1E6E-430A-A6BB-5A2134B5FE1F}" type="presOf" srcId="{AD1CA03A-0E32-4037-8DF3-66FB11A9D490}" destId="{0FBFCC7B-84B2-47AF-9FC0-087066483FAA}" srcOrd="1" destOrd="0" presId="urn:microsoft.com/office/officeart/2005/8/layout/venn1"/>
    <dgm:cxn modelId="{D1B9E9F8-6C96-4572-B1F5-E8FA656486B3}" type="presParOf" srcId="{4FD56724-B965-49A3-857A-B08E14D48145}" destId="{42C50C55-0138-4B4C-AA09-6C1DA5565E7A}" srcOrd="0" destOrd="0" presId="urn:microsoft.com/office/officeart/2005/8/layout/venn1"/>
    <dgm:cxn modelId="{D82EF7ED-E1DE-4AC2-A281-307B3BADC585}" type="presParOf" srcId="{4FD56724-B965-49A3-857A-B08E14D48145}" destId="{0FBFCC7B-84B2-47AF-9FC0-087066483FAA}" srcOrd="1" destOrd="0" presId="urn:microsoft.com/office/officeart/2005/8/layout/venn1"/>
    <dgm:cxn modelId="{8DED7FFD-E11A-4296-8AF0-C727DEA345A6}" type="presParOf" srcId="{4FD56724-B965-49A3-857A-B08E14D48145}" destId="{AC7F7CA0-BDBB-4480-8ED2-ECE2390B6094}" srcOrd="2" destOrd="0" presId="urn:microsoft.com/office/officeart/2005/8/layout/venn1"/>
    <dgm:cxn modelId="{73794D43-E752-42DD-BF92-09010980C4D1}" type="presParOf" srcId="{4FD56724-B965-49A3-857A-B08E14D48145}" destId="{6590EBCC-F492-47C8-A345-A01C41A8F782}" srcOrd="3" destOrd="0" presId="urn:microsoft.com/office/officeart/2005/8/layout/venn1"/>
    <dgm:cxn modelId="{7381D549-D7E3-4F48-81DE-B9D397D12D0D}" type="presParOf" srcId="{4FD56724-B965-49A3-857A-B08E14D48145}" destId="{FCDD2C1F-996C-4BEB-8C88-4D5CD1CEFE3F}" srcOrd="4" destOrd="0" presId="urn:microsoft.com/office/officeart/2005/8/layout/venn1"/>
    <dgm:cxn modelId="{70E19C24-E19E-4174-87E8-BFBAD4F59A2E}" type="presParOf" srcId="{4FD56724-B965-49A3-857A-B08E14D48145}" destId="{F2E3A1B3-5945-43A7-B71D-1B5E06A1A072}" srcOrd="5" destOrd="0" presId="urn:microsoft.com/office/officeart/2005/8/layout/venn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5DE1F4-78B0-431C-BEFF-9B80FC996C5A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091929-E720-46FC-A6C6-0172DF8C3CDB}">
      <dgm:prSet phldrT="[Text]"/>
      <dgm:spPr/>
      <dgm:t>
        <a:bodyPr/>
        <a:lstStyle/>
        <a:p>
          <a:r>
            <a:rPr lang="en-US" dirty="0" smtClean="0"/>
            <a:t>Comments on Draft RFP</a:t>
          </a:r>
          <a:endParaRPr lang="en-US" dirty="0"/>
        </a:p>
      </dgm:t>
    </dgm:pt>
    <dgm:pt modelId="{ADF7AE49-C175-4E72-AF14-19E0FA4E4AC1}" type="parTrans" cxnId="{F383F841-486D-485F-896D-623FD1CF5207}">
      <dgm:prSet/>
      <dgm:spPr/>
      <dgm:t>
        <a:bodyPr/>
        <a:lstStyle/>
        <a:p>
          <a:endParaRPr lang="en-US"/>
        </a:p>
      </dgm:t>
    </dgm:pt>
    <dgm:pt modelId="{0E965291-4C5C-407D-B5B5-47EFD8517447}" type="sibTrans" cxnId="{F383F841-486D-485F-896D-623FD1CF5207}">
      <dgm:prSet/>
      <dgm:spPr/>
      <dgm:t>
        <a:bodyPr/>
        <a:lstStyle/>
        <a:p>
          <a:endParaRPr lang="en-US"/>
        </a:p>
      </dgm:t>
    </dgm:pt>
    <dgm:pt modelId="{8F210A44-7BC8-437B-A1EA-192C658805DC}">
      <dgm:prSet phldrT="[Text]"/>
      <dgm:spPr/>
      <dgm:t>
        <a:bodyPr/>
        <a:lstStyle/>
        <a:p>
          <a:r>
            <a:rPr lang="en-US" dirty="0" smtClean="0"/>
            <a:t>Taking Comment until March 27, 2014</a:t>
          </a:r>
          <a:endParaRPr lang="en-US" dirty="0"/>
        </a:p>
      </dgm:t>
    </dgm:pt>
    <dgm:pt modelId="{B8D8CEC4-BDD4-471D-A6F8-C7EEEABA046D}" type="parTrans" cxnId="{004C6033-4B09-4A30-A314-3168F31721F3}">
      <dgm:prSet/>
      <dgm:spPr/>
      <dgm:t>
        <a:bodyPr/>
        <a:lstStyle/>
        <a:p>
          <a:endParaRPr lang="en-US"/>
        </a:p>
      </dgm:t>
    </dgm:pt>
    <dgm:pt modelId="{91945254-550E-4EA3-BA27-9D802DDCE235}" type="sibTrans" cxnId="{004C6033-4B09-4A30-A314-3168F31721F3}">
      <dgm:prSet/>
      <dgm:spPr/>
      <dgm:t>
        <a:bodyPr/>
        <a:lstStyle/>
        <a:p>
          <a:endParaRPr lang="en-US"/>
        </a:p>
      </dgm:t>
    </dgm:pt>
    <dgm:pt modelId="{45E97BE4-B427-47F9-ABAF-9B30581A0994}">
      <dgm:prSet phldrT="[Text]"/>
      <dgm:spPr/>
      <dgm:t>
        <a:bodyPr/>
        <a:lstStyle/>
        <a:p>
          <a:r>
            <a:rPr lang="en-US" dirty="0" smtClean="0"/>
            <a:t>Review of Comments </a:t>
          </a:r>
          <a:endParaRPr lang="en-US" dirty="0"/>
        </a:p>
      </dgm:t>
    </dgm:pt>
    <dgm:pt modelId="{21F6C225-026D-44AB-ACB6-A2356C2146EA}" type="parTrans" cxnId="{4FD2F7DC-488A-492D-9E2E-AB69A8AFCDF4}">
      <dgm:prSet/>
      <dgm:spPr/>
      <dgm:t>
        <a:bodyPr/>
        <a:lstStyle/>
        <a:p>
          <a:endParaRPr lang="en-US"/>
        </a:p>
      </dgm:t>
    </dgm:pt>
    <dgm:pt modelId="{B96DE193-6548-4DA0-BD12-5BEC967704EA}" type="sibTrans" cxnId="{4FD2F7DC-488A-492D-9E2E-AB69A8AFCDF4}">
      <dgm:prSet/>
      <dgm:spPr/>
      <dgm:t>
        <a:bodyPr/>
        <a:lstStyle/>
        <a:p>
          <a:endParaRPr lang="en-US"/>
        </a:p>
      </dgm:t>
    </dgm:pt>
    <dgm:pt modelId="{12555F2A-25D7-4BAD-80EC-925FF8881E06}">
      <dgm:prSet phldrT="[Text]"/>
      <dgm:spPr/>
      <dgm:t>
        <a:bodyPr/>
        <a:lstStyle/>
        <a:p>
          <a:r>
            <a:rPr lang="en-US" dirty="0" smtClean="0"/>
            <a:t>The participating states and </a:t>
          </a:r>
          <a:r>
            <a:rPr lang="en-US" dirty="0" err="1" smtClean="0"/>
            <a:t>EDCs</a:t>
          </a:r>
          <a:r>
            <a:rPr lang="en-US" dirty="0" smtClean="0"/>
            <a:t> will review all comments and make changes as appropriate </a:t>
          </a:r>
          <a:endParaRPr lang="en-US" dirty="0"/>
        </a:p>
      </dgm:t>
    </dgm:pt>
    <dgm:pt modelId="{2641ADE8-3082-41E0-8BF9-D48BBD302823}" type="parTrans" cxnId="{077F4279-B207-4EA8-BB69-10ACC5976DB2}">
      <dgm:prSet/>
      <dgm:spPr/>
      <dgm:t>
        <a:bodyPr/>
        <a:lstStyle/>
        <a:p>
          <a:endParaRPr lang="en-US"/>
        </a:p>
      </dgm:t>
    </dgm:pt>
    <dgm:pt modelId="{FBDDC5CC-4F89-4975-852A-3E892F17B6B1}" type="sibTrans" cxnId="{077F4279-B207-4EA8-BB69-10ACC5976DB2}">
      <dgm:prSet/>
      <dgm:spPr/>
      <dgm:t>
        <a:bodyPr/>
        <a:lstStyle/>
        <a:p>
          <a:endParaRPr lang="en-US"/>
        </a:p>
      </dgm:t>
    </dgm:pt>
    <dgm:pt modelId="{07CD727F-4826-45E4-B5E3-E492EEF99C7B}">
      <dgm:prSet phldrT="[Text]"/>
      <dgm:spPr/>
      <dgm:t>
        <a:bodyPr/>
        <a:lstStyle/>
        <a:p>
          <a:r>
            <a:rPr lang="en-US" dirty="0" smtClean="0"/>
            <a:t>Hope is to do this in a matter of weeks </a:t>
          </a:r>
          <a:endParaRPr lang="en-US" dirty="0"/>
        </a:p>
      </dgm:t>
    </dgm:pt>
    <dgm:pt modelId="{C4DF5CAA-F0C1-44BF-BDB4-31B9539D248E}" type="parTrans" cxnId="{62253D3B-2FB9-4E92-894B-35275DF17012}">
      <dgm:prSet/>
      <dgm:spPr/>
      <dgm:t>
        <a:bodyPr/>
        <a:lstStyle/>
        <a:p>
          <a:endParaRPr lang="en-US"/>
        </a:p>
      </dgm:t>
    </dgm:pt>
    <dgm:pt modelId="{1C3DF8ED-AF69-489F-829E-4057CFA2160E}" type="sibTrans" cxnId="{62253D3B-2FB9-4E92-894B-35275DF17012}">
      <dgm:prSet/>
      <dgm:spPr/>
      <dgm:t>
        <a:bodyPr/>
        <a:lstStyle/>
        <a:p>
          <a:endParaRPr lang="en-US"/>
        </a:p>
      </dgm:t>
    </dgm:pt>
    <dgm:pt modelId="{F6544DAE-7BAC-43B6-A2FF-448742F78234}">
      <dgm:prSet phldrT="[Text]"/>
      <dgm:spPr/>
      <dgm:t>
        <a:bodyPr/>
        <a:lstStyle/>
        <a:p>
          <a:r>
            <a:rPr lang="en-US" dirty="0" smtClean="0"/>
            <a:t>Regulatory Review</a:t>
          </a:r>
          <a:endParaRPr lang="en-US" dirty="0"/>
        </a:p>
      </dgm:t>
    </dgm:pt>
    <dgm:pt modelId="{4B485076-9742-43F6-94CA-37AB0B3F9878}" type="parTrans" cxnId="{345CE713-4BC0-4304-A840-FEBA2372C40D}">
      <dgm:prSet/>
      <dgm:spPr/>
      <dgm:t>
        <a:bodyPr/>
        <a:lstStyle/>
        <a:p>
          <a:endParaRPr lang="en-US"/>
        </a:p>
      </dgm:t>
    </dgm:pt>
    <dgm:pt modelId="{1FFEA1C1-1260-48C9-9713-F66E03D36C50}" type="sibTrans" cxnId="{345CE713-4BC0-4304-A840-FEBA2372C40D}">
      <dgm:prSet/>
      <dgm:spPr/>
      <dgm:t>
        <a:bodyPr/>
        <a:lstStyle/>
        <a:p>
          <a:endParaRPr lang="en-US"/>
        </a:p>
      </dgm:t>
    </dgm:pt>
    <dgm:pt modelId="{E5044BEE-936B-4E2A-A019-1409498FE7BE}">
      <dgm:prSet phldrT="[Text]"/>
      <dgm:spPr/>
      <dgm:t>
        <a:bodyPr/>
        <a:lstStyle/>
        <a:p>
          <a:r>
            <a:rPr lang="en-US" dirty="0" smtClean="0"/>
            <a:t>Massachusetts and Rhode Island statutes require regulatory review of RFP before it can be issued</a:t>
          </a:r>
          <a:endParaRPr lang="en-US" dirty="0"/>
        </a:p>
      </dgm:t>
    </dgm:pt>
    <dgm:pt modelId="{3D276BD1-5B1B-4C46-B4A2-D6720055057A}" type="parTrans" cxnId="{19DD93A1-2FA6-442B-8529-119B1EF6AC68}">
      <dgm:prSet/>
      <dgm:spPr/>
      <dgm:t>
        <a:bodyPr/>
        <a:lstStyle/>
        <a:p>
          <a:endParaRPr lang="en-US"/>
        </a:p>
      </dgm:t>
    </dgm:pt>
    <dgm:pt modelId="{8E51731B-A64A-4A5A-8447-31A131C06A26}" type="sibTrans" cxnId="{19DD93A1-2FA6-442B-8529-119B1EF6AC68}">
      <dgm:prSet/>
      <dgm:spPr/>
      <dgm:t>
        <a:bodyPr/>
        <a:lstStyle/>
        <a:p>
          <a:endParaRPr lang="en-US"/>
        </a:p>
      </dgm:t>
    </dgm:pt>
    <dgm:pt modelId="{26943120-9CC7-4488-91D7-52FA24B0A927}">
      <dgm:prSet phldrT="[Text]"/>
      <dgm:spPr/>
      <dgm:t>
        <a:bodyPr/>
        <a:lstStyle/>
        <a:p>
          <a:r>
            <a:rPr lang="en-US" dirty="0" smtClean="0"/>
            <a:t>Process should be about 30 days</a:t>
          </a:r>
          <a:endParaRPr lang="en-US" dirty="0"/>
        </a:p>
      </dgm:t>
    </dgm:pt>
    <dgm:pt modelId="{0761097D-6119-42D5-9E19-C3F854A4D83D}" type="parTrans" cxnId="{F0239283-2D70-473B-A0C7-B59325B362B2}">
      <dgm:prSet/>
      <dgm:spPr/>
      <dgm:t>
        <a:bodyPr/>
        <a:lstStyle/>
        <a:p>
          <a:endParaRPr lang="en-US"/>
        </a:p>
      </dgm:t>
    </dgm:pt>
    <dgm:pt modelId="{58791EAC-4DA8-4722-B07D-31814AC841A3}" type="sibTrans" cxnId="{F0239283-2D70-473B-A0C7-B59325B362B2}">
      <dgm:prSet/>
      <dgm:spPr/>
      <dgm:t>
        <a:bodyPr/>
        <a:lstStyle/>
        <a:p>
          <a:endParaRPr lang="en-US"/>
        </a:p>
      </dgm:t>
    </dgm:pt>
    <dgm:pt modelId="{FC308921-AA14-4087-B021-2933959C5029}">
      <dgm:prSet/>
      <dgm:spPr/>
      <dgm:t>
        <a:bodyPr/>
        <a:lstStyle/>
        <a:p>
          <a:r>
            <a:rPr lang="en-US" dirty="0" smtClean="0"/>
            <a:t>Issue Final RFP</a:t>
          </a:r>
          <a:endParaRPr lang="en-US" dirty="0"/>
        </a:p>
      </dgm:t>
    </dgm:pt>
    <dgm:pt modelId="{AEF7A30C-1336-4150-AEE0-0EF5BB0786CB}" type="parTrans" cxnId="{56BBE72C-2E3C-4D7C-86C9-6FA8A895535C}">
      <dgm:prSet/>
      <dgm:spPr/>
      <dgm:t>
        <a:bodyPr/>
        <a:lstStyle/>
        <a:p>
          <a:endParaRPr lang="en-US"/>
        </a:p>
      </dgm:t>
    </dgm:pt>
    <dgm:pt modelId="{99CD17B9-FDCA-4008-AB6A-87CD81E40F91}" type="sibTrans" cxnId="{56BBE72C-2E3C-4D7C-86C9-6FA8A895535C}">
      <dgm:prSet/>
      <dgm:spPr/>
      <dgm:t>
        <a:bodyPr/>
        <a:lstStyle/>
        <a:p>
          <a:endParaRPr lang="en-US"/>
        </a:p>
      </dgm:t>
    </dgm:pt>
    <dgm:pt modelId="{9049E827-0DEC-41C8-AC03-6A799F153EEC}">
      <dgm:prSet/>
      <dgm:spPr/>
      <dgm:t>
        <a:bodyPr/>
        <a:lstStyle/>
        <a:p>
          <a:r>
            <a:rPr lang="en-US" dirty="0" smtClean="0"/>
            <a:t>Conduct bidder conference, respond to questions, and receive bids over 75 days</a:t>
          </a:r>
          <a:endParaRPr lang="en-US" dirty="0"/>
        </a:p>
      </dgm:t>
    </dgm:pt>
    <dgm:pt modelId="{602869E4-BB3A-405E-A3F2-D4E442855C98}" type="parTrans" cxnId="{0F9FB951-62D3-4A9F-B6A6-FE4AA7745DB4}">
      <dgm:prSet/>
      <dgm:spPr/>
      <dgm:t>
        <a:bodyPr/>
        <a:lstStyle/>
        <a:p>
          <a:endParaRPr lang="en-US"/>
        </a:p>
      </dgm:t>
    </dgm:pt>
    <dgm:pt modelId="{291D94ED-29F0-40A8-A3A6-F016137E0B09}" type="sibTrans" cxnId="{0F9FB951-62D3-4A9F-B6A6-FE4AA7745DB4}">
      <dgm:prSet/>
      <dgm:spPr/>
      <dgm:t>
        <a:bodyPr/>
        <a:lstStyle/>
        <a:p>
          <a:endParaRPr lang="en-US"/>
        </a:p>
      </dgm:t>
    </dgm:pt>
    <dgm:pt modelId="{A26A7495-4D02-4CB6-BD92-F20F36241002}">
      <dgm:prSet/>
      <dgm:spPr/>
      <dgm:t>
        <a:bodyPr/>
        <a:lstStyle/>
        <a:p>
          <a:r>
            <a:rPr lang="en-US" dirty="0" smtClean="0"/>
            <a:t>Select Winning Bids</a:t>
          </a:r>
          <a:endParaRPr lang="en-US" dirty="0"/>
        </a:p>
      </dgm:t>
    </dgm:pt>
    <dgm:pt modelId="{2FDE6CEF-F1F7-4CB5-8299-284BB4487A8C}" type="parTrans" cxnId="{5256BD1E-CB08-4883-8A3D-1C4BC228D996}">
      <dgm:prSet/>
      <dgm:spPr/>
    </dgm:pt>
    <dgm:pt modelId="{78BC2559-AC4B-4312-92B4-4651EE97A718}" type="sibTrans" cxnId="{5256BD1E-CB08-4883-8A3D-1C4BC228D996}">
      <dgm:prSet/>
      <dgm:spPr/>
    </dgm:pt>
    <dgm:pt modelId="{EF552EFE-4F52-4B94-9631-7CA8755EF0B9}">
      <dgm:prSet/>
      <dgm:spPr/>
      <dgm:t>
        <a:bodyPr/>
        <a:lstStyle/>
        <a:p>
          <a:r>
            <a:rPr lang="en-US" dirty="0" smtClean="0"/>
            <a:t>Review of bids will take 3-6 months depending on complication of modeling </a:t>
          </a:r>
          <a:endParaRPr lang="en-US" dirty="0"/>
        </a:p>
      </dgm:t>
    </dgm:pt>
    <dgm:pt modelId="{AAF339A9-31BA-4518-BB2F-C27679B1FB20}" type="parTrans" cxnId="{8190906A-9685-46C5-8A03-6D7E19B935CF}">
      <dgm:prSet/>
      <dgm:spPr/>
    </dgm:pt>
    <dgm:pt modelId="{C30F024F-3BAD-4DB3-B8C3-B97157D275B4}" type="sibTrans" cxnId="{8190906A-9685-46C5-8A03-6D7E19B935CF}">
      <dgm:prSet/>
      <dgm:spPr/>
    </dgm:pt>
    <dgm:pt modelId="{8AE506DF-A071-4580-BCAE-A15D9E6DA4E6}">
      <dgm:prSet/>
      <dgm:spPr/>
      <dgm:t>
        <a:bodyPr/>
        <a:lstStyle/>
        <a:p>
          <a:r>
            <a:rPr lang="en-US" dirty="0" smtClean="0"/>
            <a:t>Winning bids will go through regulatory review (</a:t>
          </a:r>
          <a:r>
            <a:rPr lang="en-US" dirty="0" err="1" smtClean="0"/>
            <a:t>PURA</a:t>
          </a:r>
          <a:r>
            <a:rPr lang="en-US" dirty="0" smtClean="0"/>
            <a:t>/FERC) hopefully completed by end of 2016</a:t>
          </a:r>
          <a:endParaRPr lang="en-US" dirty="0"/>
        </a:p>
      </dgm:t>
    </dgm:pt>
    <dgm:pt modelId="{028BC5E2-BF77-400C-BF19-E4B9E7CC9317}" type="parTrans" cxnId="{718C7BFF-6178-45DA-96CA-56FC3614B87D}">
      <dgm:prSet/>
      <dgm:spPr/>
    </dgm:pt>
    <dgm:pt modelId="{581780BC-BF91-48D6-93EB-F4DB34A27768}" type="sibTrans" cxnId="{718C7BFF-6178-45DA-96CA-56FC3614B87D}">
      <dgm:prSet/>
      <dgm:spPr/>
    </dgm:pt>
    <dgm:pt modelId="{1810DFB1-A11D-4FF7-8975-7E5C7ABC6494}" type="pres">
      <dgm:prSet presAssocID="{5B5DE1F4-78B0-431C-BEFF-9B80FC996C5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FC91B72-203A-4DD9-BD80-F1754A11090E}" type="pres">
      <dgm:prSet presAssocID="{B3091929-E720-46FC-A6C6-0172DF8C3CDB}" presName="composite" presStyleCnt="0"/>
      <dgm:spPr/>
    </dgm:pt>
    <dgm:pt modelId="{CFA555F9-D745-4209-A3C4-F33D98A499F6}" type="pres">
      <dgm:prSet presAssocID="{B3091929-E720-46FC-A6C6-0172DF8C3CDB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F73070-D011-44A2-9726-2612AECA37B1}" type="pres">
      <dgm:prSet presAssocID="{B3091929-E720-46FC-A6C6-0172DF8C3CDB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E906CF-5989-4501-B451-2FB77BFB862C}" type="pres">
      <dgm:prSet presAssocID="{0E965291-4C5C-407D-B5B5-47EFD8517447}" presName="sp" presStyleCnt="0"/>
      <dgm:spPr/>
    </dgm:pt>
    <dgm:pt modelId="{8931CA4A-7154-4E21-980C-F087DD4F52D9}" type="pres">
      <dgm:prSet presAssocID="{45E97BE4-B427-47F9-ABAF-9B30581A0994}" presName="composite" presStyleCnt="0"/>
      <dgm:spPr/>
    </dgm:pt>
    <dgm:pt modelId="{1E5CA4CE-C187-4B33-9592-EF151B7F1A74}" type="pres">
      <dgm:prSet presAssocID="{45E97BE4-B427-47F9-ABAF-9B30581A0994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1221AA-305D-46DA-B3CC-2106CDDB3C2C}" type="pres">
      <dgm:prSet presAssocID="{45E97BE4-B427-47F9-ABAF-9B30581A0994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6D3B51-2182-40E8-B7BA-71B5C993F745}" type="pres">
      <dgm:prSet presAssocID="{B96DE193-6548-4DA0-BD12-5BEC967704EA}" presName="sp" presStyleCnt="0"/>
      <dgm:spPr/>
    </dgm:pt>
    <dgm:pt modelId="{DDD4C660-1DF4-4ADE-A34A-F2FE8E933971}" type="pres">
      <dgm:prSet presAssocID="{F6544DAE-7BAC-43B6-A2FF-448742F78234}" presName="composite" presStyleCnt="0"/>
      <dgm:spPr/>
    </dgm:pt>
    <dgm:pt modelId="{06615F2A-6040-4758-BEEE-DBEA42CD7025}" type="pres">
      <dgm:prSet presAssocID="{F6544DAE-7BAC-43B6-A2FF-448742F78234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ACAE16-1B87-4ACA-9121-CC02ECEAEDE9}" type="pres">
      <dgm:prSet presAssocID="{F6544DAE-7BAC-43B6-A2FF-448742F78234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12460C-BF0C-43B8-887B-23D108453409}" type="pres">
      <dgm:prSet presAssocID="{1FFEA1C1-1260-48C9-9713-F66E03D36C50}" presName="sp" presStyleCnt="0"/>
      <dgm:spPr/>
    </dgm:pt>
    <dgm:pt modelId="{9E1DE50E-044C-4C6F-89D2-BD8B23DF447A}" type="pres">
      <dgm:prSet presAssocID="{FC308921-AA14-4087-B021-2933959C5029}" presName="composite" presStyleCnt="0"/>
      <dgm:spPr/>
    </dgm:pt>
    <dgm:pt modelId="{049C8CA2-ED4C-4D4B-B911-1EE4C258FD93}" type="pres">
      <dgm:prSet presAssocID="{FC308921-AA14-4087-B021-2933959C5029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901474-EF79-46F8-815B-AFEBAE2779CE}" type="pres">
      <dgm:prSet presAssocID="{FC308921-AA14-4087-B021-2933959C5029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78AE65-56EA-4D11-AAE8-9C3E50AFDC39}" type="pres">
      <dgm:prSet presAssocID="{99CD17B9-FDCA-4008-AB6A-87CD81E40F91}" presName="sp" presStyleCnt="0"/>
      <dgm:spPr/>
    </dgm:pt>
    <dgm:pt modelId="{335D5089-93E7-423E-9C10-DAF7C1FC1E39}" type="pres">
      <dgm:prSet presAssocID="{A26A7495-4D02-4CB6-BD92-F20F36241002}" presName="composite" presStyleCnt="0"/>
      <dgm:spPr/>
    </dgm:pt>
    <dgm:pt modelId="{F8F5AD20-3D19-4655-B2AC-250B35FF03A5}" type="pres">
      <dgm:prSet presAssocID="{A26A7495-4D02-4CB6-BD92-F20F36241002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0AA82E-2A82-4A08-A959-42EAEE96EC14}" type="pres">
      <dgm:prSet presAssocID="{A26A7495-4D02-4CB6-BD92-F20F36241002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17A83A8-756C-4C35-BAE9-E2AFDAC1DF2E}" type="presOf" srcId="{8F210A44-7BC8-437B-A1EA-192C658805DC}" destId="{1CF73070-D011-44A2-9726-2612AECA37B1}" srcOrd="0" destOrd="0" presId="urn:microsoft.com/office/officeart/2005/8/layout/chevron2"/>
    <dgm:cxn modelId="{004C6033-4B09-4A30-A314-3168F31721F3}" srcId="{B3091929-E720-46FC-A6C6-0172DF8C3CDB}" destId="{8F210A44-7BC8-437B-A1EA-192C658805DC}" srcOrd="0" destOrd="0" parTransId="{B8D8CEC4-BDD4-471D-A6F8-C7EEEABA046D}" sibTransId="{91945254-550E-4EA3-BA27-9D802DDCE235}"/>
    <dgm:cxn modelId="{56BBE72C-2E3C-4D7C-86C9-6FA8A895535C}" srcId="{5B5DE1F4-78B0-431C-BEFF-9B80FC996C5A}" destId="{FC308921-AA14-4087-B021-2933959C5029}" srcOrd="3" destOrd="0" parTransId="{AEF7A30C-1336-4150-AEE0-0EF5BB0786CB}" sibTransId="{99CD17B9-FDCA-4008-AB6A-87CD81E40F91}"/>
    <dgm:cxn modelId="{9E2BDAB4-D6E8-475E-AE7A-8057984F8A18}" type="presOf" srcId="{FC308921-AA14-4087-B021-2933959C5029}" destId="{049C8CA2-ED4C-4D4B-B911-1EE4C258FD93}" srcOrd="0" destOrd="0" presId="urn:microsoft.com/office/officeart/2005/8/layout/chevron2"/>
    <dgm:cxn modelId="{8190906A-9685-46C5-8A03-6D7E19B935CF}" srcId="{A26A7495-4D02-4CB6-BD92-F20F36241002}" destId="{EF552EFE-4F52-4B94-9631-7CA8755EF0B9}" srcOrd="0" destOrd="0" parTransId="{AAF339A9-31BA-4518-BB2F-C27679B1FB20}" sibTransId="{C30F024F-3BAD-4DB3-B8C3-B97157D275B4}"/>
    <dgm:cxn modelId="{F58AF9DB-6375-4607-9D4D-C6A7E082552C}" type="presOf" srcId="{F6544DAE-7BAC-43B6-A2FF-448742F78234}" destId="{06615F2A-6040-4758-BEEE-DBEA42CD7025}" srcOrd="0" destOrd="0" presId="urn:microsoft.com/office/officeart/2005/8/layout/chevron2"/>
    <dgm:cxn modelId="{E74C3BDD-7862-4EE5-ACD1-7D15A4530B9C}" type="presOf" srcId="{EF552EFE-4F52-4B94-9631-7CA8755EF0B9}" destId="{E20AA82E-2A82-4A08-A959-42EAEE96EC14}" srcOrd="0" destOrd="0" presId="urn:microsoft.com/office/officeart/2005/8/layout/chevron2"/>
    <dgm:cxn modelId="{25399E38-CF93-4A45-9F2E-6836676CC1C0}" type="presOf" srcId="{12555F2A-25D7-4BAD-80EC-925FF8881E06}" destId="{041221AA-305D-46DA-B3CC-2106CDDB3C2C}" srcOrd="0" destOrd="0" presId="urn:microsoft.com/office/officeart/2005/8/layout/chevron2"/>
    <dgm:cxn modelId="{DD595D39-D221-4B86-AF2E-B2062995E0E9}" type="presOf" srcId="{9049E827-0DEC-41C8-AC03-6A799F153EEC}" destId="{EA901474-EF79-46F8-815B-AFEBAE2779CE}" srcOrd="0" destOrd="0" presId="urn:microsoft.com/office/officeart/2005/8/layout/chevron2"/>
    <dgm:cxn modelId="{F383F841-486D-485F-896D-623FD1CF5207}" srcId="{5B5DE1F4-78B0-431C-BEFF-9B80FC996C5A}" destId="{B3091929-E720-46FC-A6C6-0172DF8C3CDB}" srcOrd="0" destOrd="0" parTransId="{ADF7AE49-C175-4E72-AF14-19E0FA4E4AC1}" sibTransId="{0E965291-4C5C-407D-B5B5-47EFD8517447}"/>
    <dgm:cxn modelId="{FD156F12-011A-48E8-B455-6EFDBC419835}" type="presOf" srcId="{A26A7495-4D02-4CB6-BD92-F20F36241002}" destId="{F8F5AD20-3D19-4655-B2AC-250B35FF03A5}" srcOrd="0" destOrd="0" presId="urn:microsoft.com/office/officeart/2005/8/layout/chevron2"/>
    <dgm:cxn modelId="{345CE713-4BC0-4304-A840-FEBA2372C40D}" srcId="{5B5DE1F4-78B0-431C-BEFF-9B80FC996C5A}" destId="{F6544DAE-7BAC-43B6-A2FF-448742F78234}" srcOrd="2" destOrd="0" parTransId="{4B485076-9742-43F6-94CA-37AB0B3F9878}" sibTransId="{1FFEA1C1-1260-48C9-9713-F66E03D36C50}"/>
    <dgm:cxn modelId="{A6F34A51-4014-4146-BE16-B92659851210}" type="presOf" srcId="{07CD727F-4826-45E4-B5E3-E492EEF99C7B}" destId="{041221AA-305D-46DA-B3CC-2106CDDB3C2C}" srcOrd="0" destOrd="1" presId="urn:microsoft.com/office/officeart/2005/8/layout/chevron2"/>
    <dgm:cxn modelId="{7CB11EFA-3504-4FDC-ABDF-BBFF22731881}" type="presOf" srcId="{5B5DE1F4-78B0-431C-BEFF-9B80FC996C5A}" destId="{1810DFB1-A11D-4FF7-8975-7E5C7ABC6494}" srcOrd="0" destOrd="0" presId="urn:microsoft.com/office/officeart/2005/8/layout/chevron2"/>
    <dgm:cxn modelId="{CB0B2B7B-4656-4D81-BE6A-305632BED670}" type="presOf" srcId="{45E97BE4-B427-47F9-ABAF-9B30581A0994}" destId="{1E5CA4CE-C187-4B33-9592-EF151B7F1A74}" srcOrd="0" destOrd="0" presId="urn:microsoft.com/office/officeart/2005/8/layout/chevron2"/>
    <dgm:cxn modelId="{077F4279-B207-4EA8-BB69-10ACC5976DB2}" srcId="{45E97BE4-B427-47F9-ABAF-9B30581A0994}" destId="{12555F2A-25D7-4BAD-80EC-925FF8881E06}" srcOrd="0" destOrd="0" parTransId="{2641ADE8-3082-41E0-8BF9-D48BBD302823}" sibTransId="{FBDDC5CC-4F89-4975-852A-3E892F17B6B1}"/>
    <dgm:cxn modelId="{19DD93A1-2FA6-442B-8529-119B1EF6AC68}" srcId="{F6544DAE-7BAC-43B6-A2FF-448742F78234}" destId="{E5044BEE-936B-4E2A-A019-1409498FE7BE}" srcOrd="0" destOrd="0" parTransId="{3D276BD1-5B1B-4C46-B4A2-D6720055057A}" sibTransId="{8E51731B-A64A-4A5A-8447-31A131C06A26}"/>
    <dgm:cxn modelId="{5256BD1E-CB08-4883-8A3D-1C4BC228D996}" srcId="{5B5DE1F4-78B0-431C-BEFF-9B80FC996C5A}" destId="{A26A7495-4D02-4CB6-BD92-F20F36241002}" srcOrd="4" destOrd="0" parTransId="{2FDE6CEF-F1F7-4CB5-8299-284BB4487A8C}" sibTransId="{78BC2559-AC4B-4312-92B4-4651EE97A718}"/>
    <dgm:cxn modelId="{4FD2F7DC-488A-492D-9E2E-AB69A8AFCDF4}" srcId="{5B5DE1F4-78B0-431C-BEFF-9B80FC996C5A}" destId="{45E97BE4-B427-47F9-ABAF-9B30581A0994}" srcOrd="1" destOrd="0" parTransId="{21F6C225-026D-44AB-ACB6-A2356C2146EA}" sibTransId="{B96DE193-6548-4DA0-BD12-5BEC967704EA}"/>
    <dgm:cxn modelId="{8B836A04-1F50-4295-8D58-8CA6608932C2}" type="presOf" srcId="{26943120-9CC7-4488-91D7-52FA24B0A927}" destId="{4AACAE16-1B87-4ACA-9121-CC02ECEAEDE9}" srcOrd="0" destOrd="1" presId="urn:microsoft.com/office/officeart/2005/8/layout/chevron2"/>
    <dgm:cxn modelId="{76359E75-3EFF-4453-BE7D-72D40002860B}" type="presOf" srcId="{B3091929-E720-46FC-A6C6-0172DF8C3CDB}" destId="{CFA555F9-D745-4209-A3C4-F33D98A499F6}" srcOrd="0" destOrd="0" presId="urn:microsoft.com/office/officeart/2005/8/layout/chevron2"/>
    <dgm:cxn modelId="{0F9FB951-62D3-4A9F-B6A6-FE4AA7745DB4}" srcId="{FC308921-AA14-4087-B021-2933959C5029}" destId="{9049E827-0DEC-41C8-AC03-6A799F153EEC}" srcOrd="0" destOrd="0" parTransId="{602869E4-BB3A-405E-A3F2-D4E442855C98}" sibTransId="{291D94ED-29F0-40A8-A3A6-F016137E0B09}"/>
    <dgm:cxn modelId="{718C7BFF-6178-45DA-96CA-56FC3614B87D}" srcId="{A26A7495-4D02-4CB6-BD92-F20F36241002}" destId="{8AE506DF-A071-4580-BCAE-A15D9E6DA4E6}" srcOrd="1" destOrd="0" parTransId="{028BC5E2-BF77-400C-BF19-E4B9E7CC9317}" sibTransId="{581780BC-BF91-48D6-93EB-F4DB34A27768}"/>
    <dgm:cxn modelId="{62253D3B-2FB9-4E92-894B-35275DF17012}" srcId="{45E97BE4-B427-47F9-ABAF-9B30581A0994}" destId="{07CD727F-4826-45E4-B5E3-E492EEF99C7B}" srcOrd="1" destOrd="0" parTransId="{C4DF5CAA-F0C1-44BF-BDB4-31B9539D248E}" sibTransId="{1C3DF8ED-AF69-489F-829E-4057CFA2160E}"/>
    <dgm:cxn modelId="{D5100E0A-5730-4D60-B910-2C724D5BB154}" type="presOf" srcId="{E5044BEE-936B-4E2A-A019-1409498FE7BE}" destId="{4AACAE16-1B87-4ACA-9121-CC02ECEAEDE9}" srcOrd="0" destOrd="0" presId="urn:microsoft.com/office/officeart/2005/8/layout/chevron2"/>
    <dgm:cxn modelId="{3C22BEA9-6F63-4DDE-B2CE-AC803402CB2A}" type="presOf" srcId="{8AE506DF-A071-4580-BCAE-A15D9E6DA4E6}" destId="{E20AA82E-2A82-4A08-A959-42EAEE96EC14}" srcOrd="0" destOrd="1" presId="urn:microsoft.com/office/officeart/2005/8/layout/chevron2"/>
    <dgm:cxn modelId="{F0239283-2D70-473B-A0C7-B59325B362B2}" srcId="{F6544DAE-7BAC-43B6-A2FF-448742F78234}" destId="{26943120-9CC7-4488-91D7-52FA24B0A927}" srcOrd="1" destOrd="0" parTransId="{0761097D-6119-42D5-9E19-C3F854A4D83D}" sibTransId="{58791EAC-4DA8-4722-B07D-31814AC841A3}"/>
    <dgm:cxn modelId="{7E31FC84-87DF-421C-BFE8-97DF64687261}" type="presParOf" srcId="{1810DFB1-A11D-4FF7-8975-7E5C7ABC6494}" destId="{EFC91B72-203A-4DD9-BD80-F1754A11090E}" srcOrd="0" destOrd="0" presId="urn:microsoft.com/office/officeart/2005/8/layout/chevron2"/>
    <dgm:cxn modelId="{441F0DF9-DC85-4546-A4DC-8348E6CBFC46}" type="presParOf" srcId="{EFC91B72-203A-4DD9-BD80-F1754A11090E}" destId="{CFA555F9-D745-4209-A3C4-F33D98A499F6}" srcOrd="0" destOrd="0" presId="urn:microsoft.com/office/officeart/2005/8/layout/chevron2"/>
    <dgm:cxn modelId="{BE040A92-7B64-48EE-BFB3-D6AE525FE125}" type="presParOf" srcId="{EFC91B72-203A-4DD9-BD80-F1754A11090E}" destId="{1CF73070-D011-44A2-9726-2612AECA37B1}" srcOrd="1" destOrd="0" presId="urn:microsoft.com/office/officeart/2005/8/layout/chevron2"/>
    <dgm:cxn modelId="{3D1A9607-9799-4C47-9DCF-ED6490D68791}" type="presParOf" srcId="{1810DFB1-A11D-4FF7-8975-7E5C7ABC6494}" destId="{53E906CF-5989-4501-B451-2FB77BFB862C}" srcOrd="1" destOrd="0" presId="urn:microsoft.com/office/officeart/2005/8/layout/chevron2"/>
    <dgm:cxn modelId="{1DB7F34A-EA45-45C9-9536-294679769921}" type="presParOf" srcId="{1810DFB1-A11D-4FF7-8975-7E5C7ABC6494}" destId="{8931CA4A-7154-4E21-980C-F087DD4F52D9}" srcOrd="2" destOrd="0" presId="urn:microsoft.com/office/officeart/2005/8/layout/chevron2"/>
    <dgm:cxn modelId="{F5471C35-FB91-468E-B4A1-FAE0972AA261}" type="presParOf" srcId="{8931CA4A-7154-4E21-980C-F087DD4F52D9}" destId="{1E5CA4CE-C187-4B33-9592-EF151B7F1A74}" srcOrd="0" destOrd="0" presId="urn:microsoft.com/office/officeart/2005/8/layout/chevron2"/>
    <dgm:cxn modelId="{128B6A90-09BD-410F-921C-475541FEB2A9}" type="presParOf" srcId="{8931CA4A-7154-4E21-980C-F087DD4F52D9}" destId="{041221AA-305D-46DA-B3CC-2106CDDB3C2C}" srcOrd="1" destOrd="0" presId="urn:microsoft.com/office/officeart/2005/8/layout/chevron2"/>
    <dgm:cxn modelId="{545ED3DD-7A30-43D9-8C6B-3EEB3810E19A}" type="presParOf" srcId="{1810DFB1-A11D-4FF7-8975-7E5C7ABC6494}" destId="{FC6D3B51-2182-40E8-B7BA-71B5C993F745}" srcOrd="3" destOrd="0" presId="urn:microsoft.com/office/officeart/2005/8/layout/chevron2"/>
    <dgm:cxn modelId="{408F6E64-E2F5-4550-831D-75ECF9AFDBC7}" type="presParOf" srcId="{1810DFB1-A11D-4FF7-8975-7E5C7ABC6494}" destId="{DDD4C660-1DF4-4ADE-A34A-F2FE8E933971}" srcOrd="4" destOrd="0" presId="urn:microsoft.com/office/officeart/2005/8/layout/chevron2"/>
    <dgm:cxn modelId="{361559E6-470C-4773-A731-79DEF63584C4}" type="presParOf" srcId="{DDD4C660-1DF4-4ADE-A34A-F2FE8E933971}" destId="{06615F2A-6040-4758-BEEE-DBEA42CD7025}" srcOrd="0" destOrd="0" presId="urn:microsoft.com/office/officeart/2005/8/layout/chevron2"/>
    <dgm:cxn modelId="{7C997199-5AED-49CE-B68D-50B48850CC68}" type="presParOf" srcId="{DDD4C660-1DF4-4ADE-A34A-F2FE8E933971}" destId="{4AACAE16-1B87-4ACA-9121-CC02ECEAEDE9}" srcOrd="1" destOrd="0" presId="urn:microsoft.com/office/officeart/2005/8/layout/chevron2"/>
    <dgm:cxn modelId="{0359B41E-0E1D-4537-B5DD-FDB7F45DD026}" type="presParOf" srcId="{1810DFB1-A11D-4FF7-8975-7E5C7ABC6494}" destId="{C612460C-BF0C-43B8-887B-23D108453409}" srcOrd="5" destOrd="0" presId="urn:microsoft.com/office/officeart/2005/8/layout/chevron2"/>
    <dgm:cxn modelId="{8771E9C9-0FF3-4CEA-943E-22D406B20C3F}" type="presParOf" srcId="{1810DFB1-A11D-4FF7-8975-7E5C7ABC6494}" destId="{9E1DE50E-044C-4C6F-89D2-BD8B23DF447A}" srcOrd="6" destOrd="0" presId="urn:microsoft.com/office/officeart/2005/8/layout/chevron2"/>
    <dgm:cxn modelId="{B52478E1-3F9B-4A70-A44C-2E479125D34E}" type="presParOf" srcId="{9E1DE50E-044C-4C6F-89D2-BD8B23DF447A}" destId="{049C8CA2-ED4C-4D4B-B911-1EE4C258FD93}" srcOrd="0" destOrd="0" presId="urn:microsoft.com/office/officeart/2005/8/layout/chevron2"/>
    <dgm:cxn modelId="{97D7C6D7-4A5C-4A42-B5EB-723EDC16F793}" type="presParOf" srcId="{9E1DE50E-044C-4C6F-89D2-BD8B23DF447A}" destId="{EA901474-EF79-46F8-815B-AFEBAE2779CE}" srcOrd="1" destOrd="0" presId="urn:microsoft.com/office/officeart/2005/8/layout/chevron2"/>
    <dgm:cxn modelId="{76C510BD-10DD-4AF6-BA70-C7F552C4045E}" type="presParOf" srcId="{1810DFB1-A11D-4FF7-8975-7E5C7ABC6494}" destId="{6178AE65-56EA-4D11-AAE8-9C3E50AFDC39}" srcOrd="7" destOrd="0" presId="urn:microsoft.com/office/officeart/2005/8/layout/chevron2"/>
    <dgm:cxn modelId="{1F79D262-F085-49CF-8157-A34F0F955760}" type="presParOf" srcId="{1810DFB1-A11D-4FF7-8975-7E5C7ABC6494}" destId="{335D5089-93E7-423E-9C10-DAF7C1FC1E39}" srcOrd="8" destOrd="0" presId="urn:microsoft.com/office/officeart/2005/8/layout/chevron2"/>
    <dgm:cxn modelId="{F60CEA76-9C1E-4D7C-AC3C-870D82D50A65}" type="presParOf" srcId="{335D5089-93E7-423E-9C10-DAF7C1FC1E39}" destId="{F8F5AD20-3D19-4655-B2AC-250B35FF03A5}" srcOrd="0" destOrd="0" presId="urn:microsoft.com/office/officeart/2005/8/layout/chevron2"/>
    <dgm:cxn modelId="{35482675-9231-446A-B2E1-6E8E1240EDE4}" type="presParOf" srcId="{335D5089-93E7-423E-9C10-DAF7C1FC1E39}" destId="{E20AA82E-2A82-4A08-A959-42EAEE96EC1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2C50C55-0138-4B4C-AA09-6C1DA5565E7A}">
      <dsp:nvSpPr>
        <dsp:cNvPr id="0" name=""/>
        <dsp:cNvSpPr/>
      </dsp:nvSpPr>
      <dsp:spPr>
        <a:xfrm>
          <a:off x="1187550" y="48488"/>
          <a:ext cx="2632267" cy="263226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PPA</a:t>
          </a:r>
          <a:r>
            <a:rPr lang="en-US" sz="2000" kern="1200" dirty="0" smtClean="0"/>
            <a:t> With No Transmission</a:t>
          </a:r>
          <a:endParaRPr lang="en-US" sz="2000" kern="1200" dirty="0"/>
        </a:p>
      </dsp:txBody>
      <dsp:txXfrm>
        <a:off x="1538519" y="509135"/>
        <a:ext cx="1930329" cy="1184520"/>
      </dsp:txXfrm>
    </dsp:sp>
    <dsp:sp modelId="{AC7F7CA0-BDBB-4480-8ED2-ECE2390B6094}">
      <dsp:nvSpPr>
        <dsp:cNvPr id="0" name=""/>
        <dsp:cNvSpPr/>
      </dsp:nvSpPr>
      <dsp:spPr>
        <a:xfrm>
          <a:off x="2324917" y="1729441"/>
          <a:ext cx="2732635" cy="265766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Transmission Project With Clean Energy Commitment Without </a:t>
          </a:r>
          <a:r>
            <a:rPr lang="en-US" sz="2000" kern="1200" dirty="0" err="1" smtClean="0"/>
            <a:t>PPA</a:t>
          </a:r>
          <a:endParaRPr lang="en-US" sz="2000" kern="1200" dirty="0"/>
        </a:p>
      </dsp:txBody>
      <dsp:txXfrm>
        <a:off x="3160648" y="2416005"/>
        <a:ext cx="1639581" cy="1461717"/>
      </dsp:txXfrm>
    </dsp:sp>
    <dsp:sp modelId="{FCDD2C1F-996C-4BEB-8C88-4D5CD1CEFE3F}">
      <dsp:nvSpPr>
        <dsp:cNvPr id="0" name=""/>
        <dsp:cNvSpPr/>
      </dsp:nvSpPr>
      <dsp:spPr>
        <a:xfrm>
          <a:off x="195387" y="1754844"/>
          <a:ext cx="2632267" cy="263226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PPA</a:t>
          </a:r>
          <a:r>
            <a:rPr lang="en-US" sz="2000" kern="1200" dirty="0" smtClean="0"/>
            <a:t> With Transmission</a:t>
          </a:r>
          <a:endParaRPr lang="en-US" sz="2000" kern="1200" dirty="0"/>
        </a:p>
      </dsp:txBody>
      <dsp:txXfrm>
        <a:off x="443259" y="2434847"/>
        <a:ext cx="1579360" cy="144774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FA555F9-D745-4209-A3C4-F33D98A499F6}">
      <dsp:nvSpPr>
        <dsp:cNvPr id="0" name=""/>
        <dsp:cNvSpPr/>
      </dsp:nvSpPr>
      <dsp:spPr>
        <a:xfrm rot="5400000">
          <a:off x="-197015" y="200324"/>
          <a:ext cx="1313439" cy="91940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Comments on Draft RFP</a:t>
          </a:r>
          <a:endParaRPr lang="en-US" sz="1300" kern="1200" dirty="0"/>
        </a:p>
      </dsp:txBody>
      <dsp:txXfrm rot="5400000">
        <a:off x="-197015" y="200324"/>
        <a:ext cx="1313439" cy="919407"/>
      </dsp:txXfrm>
    </dsp:sp>
    <dsp:sp modelId="{1CF73070-D011-44A2-9726-2612AECA37B1}">
      <dsp:nvSpPr>
        <dsp:cNvPr id="0" name=""/>
        <dsp:cNvSpPr/>
      </dsp:nvSpPr>
      <dsp:spPr>
        <a:xfrm rot="5400000">
          <a:off x="4604835" y="-3682120"/>
          <a:ext cx="853735" cy="82245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Taking Comment until March 27, 2014</a:t>
          </a:r>
          <a:endParaRPr lang="en-US" sz="1600" kern="1200" dirty="0"/>
        </a:p>
      </dsp:txBody>
      <dsp:txXfrm rot="5400000">
        <a:off x="4604835" y="-3682120"/>
        <a:ext cx="853735" cy="8224592"/>
      </dsp:txXfrm>
    </dsp:sp>
    <dsp:sp modelId="{1E5CA4CE-C187-4B33-9592-EF151B7F1A74}">
      <dsp:nvSpPr>
        <dsp:cNvPr id="0" name=""/>
        <dsp:cNvSpPr/>
      </dsp:nvSpPr>
      <dsp:spPr>
        <a:xfrm rot="5400000">
          <a:off x="-197015" y="1398675"/>
          <a:ext cx="1313439" cy="91940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Review of Comments </a:t>
          </a:r>
          <a:endParaRPr lang="en-US" sz="1300" kern="1200" dirty="0"/>
        </a:p>
      </dsp:txBody>
      <dsp:txXfrm rot="5400000">
        <a:off x="-197015" y="1398675"/>
        <a:ext cx="1313439" cy="919407"/>
      </dsp:txXfrm>
    </dsp:sp>
    <dsp:sp modelId="{041221AA-305D-46DA-B3CC-2106CDDB3C2C}">
      <dsp:nvSpPr>
        <dsp:cNvPr id="0" name=""/>
        <dsp:cNvSpPr/>
      </dsp:nvSpPr>
      <dsp:spPr>
        <a:xfrm rot="5400000">
          <a:off x="4604835" y="-2483768"/>
          <a:ext cx="853735" cy="82245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The participating states and </a:t>
          </a:r>
          <a:r>
            <a:rPr lang="en-US" sz="1600" kern="1200" dirty="0" err="1" smtClean="0"/>
            <a:t>EDCs</a:t>
          </a:r>
          <a:r>
            <a:rPr lang="en-US" sz="1600" kern="1200" dirty="0" smtClean="0"/>
            <a:t> will review all comments and make changes as appropriate 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Hope is to do this in a matter of weeks </a:t>
          </a:r>
          <a:endParaRPr lang="en-US" sz="1600" kern="1200" dirty="0"/>
        </a:p>
      </dsp:txBody>
      <dsp:txXfrm rot="5400000">
        <a:off x="4604835" y="-2483768"/>
        <a:ext cx="853735" cy="8224592"/>
      </dsp:txXfrm>
    </dsp:sp>
    <dsp:sp modelId="{06615F2A-6040-4758-BEEE-DBEA42CD7025}">
      <dsp:nvSpPr>
        <dsp:cNvPr id="0" name=""/>
        <dsp:cNvSpPr/>
      </dsp:nvSpPr>
      <dsp:spPr>
        <a:xfrm rot="5400000">
          <a:off x="-197015" y="2597027"/>
          <a:ext cx="1313439" cy="91940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Regulatory Review</a:t>
          </a:r>
          <a:endParaRPr lang="en-US" sz="1300" kern="1200" dirty="0"/>
        </a:p>
      </dsp:txBody>
      <dsp:txXfrm rot="5400000">
        <a:off x="-197015" y="2597027"/>
        <a:ext cx="1313439" cy="919407"/>
      </dsp:txXfrm>
    </dsp:sp>
    <dsp:sp modelId="{4AACAE16-1B87-4ACA-9121-CC02ECEAEDE9}">
      <dsp:nvSpPr>
        <dsp:cNvPr id="0" name=""/>
        <dsp:cNvSpPr/>
      </dsp:nvSpPr>
      <dsp:spPr>
        <a:xfrm rot="5400000">
          <a:off x="4604835" y="-1285417"/>
          <a:ext cx="853735" cy="82245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Massachusetts and Rhode Island statutes require regulatory review of RFP before it can be issued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Process should be about 30 days</a:t>
          </a:r>
          <a:endParaRPr lang="en-US" sz="1600" kern="1200" dirty="0"/>
        </a:p>
      </dsp:txBody>
      <dsp:txXfrm rot="5400000">
        <a:off x="4604835" y="-1285417"/>
        <a:ext cx="853735" cy="8224592"/>
      </dsp:txXfrm>
    </dsp:sp>
    <dsp:sp modelId="{049C8CA2-ED4C-4D4B-B911-1EE4C258FD93}">
      <dsp:nvSpPr>
        <dsp:cNvPr id="0" name=""/>
        <dsp:cNvSpPr/>
      </dsp:nvSpPr>
      <dsp:spPr>
        <a:xfrm rot="5400000">
          <a:off x="-197015" y="3795378"/>
          <a:ext cx="1313439" cy="91940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Issue Final RFP</a:t>
          </a:r>
          <a:endParaRPr lang="en-US" sz="1300" kern="1200" dirty="0"/>
        </a:p>
      </dsp:txBody>
      <dsp:txXfrm rot="5400000">
        <a:off x="-197015" y="3795378"/>
        <a:ext cx="1313439" cy="919407"/>
      </dsp:txXfrm>
    </dsp:sp>
    <dsp:sp modelId="{EA901474-EF79-46F8-815B-AFEBAE2779CE}">
      <dsp:nvSpPr>
        <dsp:cNvPr id="0" name=""/>
        <dsp:cNvSpPr/>
      </dsp:nvSpPr>
      <dsp:spPr>
        <a:xfrm rot="5400000">
          <a:off x="4604835" y="-87065"/>
          <a:ext cx="853735" cy="82245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Conduct bidder conference, respond to questions, and receive bids over 75 days</a:t>
          </a:r>
          <a:endParaRPr lang="en-US" sz="1600" kern="1200" dirty="0"/>
        </a:p>
      </dsp:txBody>
      <dsp:txXfrm rot="5400000">
        <a:off x="4604835" y="-87065"/>
        <a:ext cx="853735" cy="8224592"/>
      </dsp:txXfrm>
    </dsp:sp>
    <dsp:sp modelId="{F8F5AD20-3D19-4655-B2AC-250B35FF03A5}">
      <dsp:nvSpPr>
        <dsp:cNvPr id="0" name=""/>
        <dsp:cNvSpPr/>
      </dsp:nvSpPr>
      <dsp:spPr>
        <a:xfrm rot="5400000">
          <a:off x="-197015" y="4993730"/>
          <a:ext cx="1313439" cy="91940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Select Winning Bids</a:t>
          </a:r>
          <a:endParaRPr lang="en-US" sz="1300" kern="1200" dirty="0"/>
        </a:p>
      </dsp:txBody>
      <dsp:txXfrm rot="5400000">
        <a:off x="-197015" y="4993730"/>
        <a:ext cx="1313439" cy="919407"/>
      </dsp:txXfrm>
    </dsp:sp>
    <dsp:sp modelId="{E20AA82E-2A82-4A08-A959-42EAEE96EC14}">
      <dsp:nvSpPr>
        <dsp:cNvPr id="0" name=""/>
        <dsp:cNvSpPr/>
      </dsp:nvSpPr>
      <dsp:spPr>
        <a:xfrm rot="5400000">
          <a:off x="4604835" y="1111286"/>
          <a:ext cx="853735" cy="82245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Review of bids will take 3-6 months depending on complication of modeling 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Winning bids will go through regulatory review (</a:t>
          </a:r>
          <a:r>
            <a:rPr lang="en-US" sz="1600" kern="1200" dirty="0" err="1" smtClean="0"/>
            <a:t>PURA</a:t>
          </a:r>
          <a:r>
            <a:rPr lang="en-US" sz="1600" kern="1200" dirty="0" smtClean="0"/>
            <a:t>/FERC) hopefully completed by end of 2016</a:t>
          </a:r>
          <a:endParaRPr lang="en-US" sz="1600" kern="1200" dirty="0"/>
        </a:p>
      </dsp:txBody>
      <dsp:txXfrm rot="5400000">
        <a:off x="4604835" y="1111286"/>
        <a:ext cx="853735" cy="82245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485" y="8917127"/>
            <a:ext cx="3078383" cy="469745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r">
              <a:defRPr sz="1200"/>
            </a:lvl1pPr>
          </a:lstStyle>
          <a:p>
            <a:fld id="{1F31DED8-1586-4BD4-BACC-14FF715C32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0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r">
              <a:defRPr sz="1200"/>
            </a:lvl1pPr>
          </a:lstStyle>
          <a:p>
            <a:fld id="{C1F9E72F-2A58-4E4B-8AFC-F03E49F250A9}" type="datetimeFigureOut">
              <a:rPr lang="en-US" smtClean="0"/>
              <a:pPr/>
              <a:t>3/12/2015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1" tIns="47111" rIns="94221" bIns="4711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1" tIns="47111" rIns="94221" bIns="471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8917422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r">
              <a:defRPr sz="1200"/>
            </a:lvl1pPr>
          </a:lstStyle>
          <a:p>
            <a:fld id="{94B8425A-0552-4C8B-8D09-499146E877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57982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8425A-0552-4C8B-8D09-499146E8778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43932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8425A-0552-4C8B-8D09-499146E8778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297346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8425A-0552-4C8B-8D09-499146E8778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8689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8425A-0552-4C8B-8D09-499146E8778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80765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8425A-0552-4C8B-8D09-499146E8778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379586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8425A-0552-4C8B-8D09-499146E8778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8635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35DDE-8C8C-4176-88F4-55BD23EAC7BE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8425A-0552-4C8B-8D09-499146E8778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27866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8425A-0552-4C8B-8D09-499146E8778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47811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8425A-0552-4C8B-8D09-499146E8778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54220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Read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8425A-0552-4C8B-8D09-499146E8778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53757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8425A-0552-4C8B-8D09-499146E8778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50321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8425A-0552-4C8B-8D09-499146E8778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55491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8425A-0552-4C8B-8D09-499146E8778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78610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705600" y="4800600"/>
            <a:ext cx="2438400" cy="129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6" descr="DEEPsFirstslides2-8-12ONL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00600"/>
            <a:ext cx="67373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 descr="DEEPLogoRectangleCOLORsmal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953000"/>
            <a:ext cx="196215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0" y="6057900"/>
            <a:ext cx="9144000" cy="8001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4514" y="35052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+mj-lt"/>
              </a:rPr>
              <a:t>Connecticut Department of</a:t>
            </a:r>
          </a:p>
          <a:p>
            <a:r>
              <a:rPr lang="en-US" sz="3600" dirty="0" smtClean="0">
                <a:latin typeface="+mj-lt"/>
              </a:rPr>
              <a:t>Energy and Environmental Protection</a:t>
            </a:r>
            <a:endParaRPr lang="en-US" sz="3600" dirty="0">
              <a:latin typeface="+mj-lt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705600" y="4800600"/>
            <a:ext cx="2438400" cy="129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6" descr="DEEPsFirstslides2-8-12ONLY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00600"/>
            <a:ext cx="67373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DEEPLogoRectangleCOLORsmall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953000"/>
            <a:ext cx="196215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 userDrawn="1"/>
        </p:nvSpPr>
        <p:spPr>
          <a:xfrm>
            <a:off x="0" y="6057900"/>
            <a:ext cx="9144000" cy="8001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1" name="Picture 8" descr="2012 sky.jpg"/>
          <p:cNvPicPr>
            <a:picLocks noChangeAspect="1"/>
          </p:cNvPicPr>
          <p:nvPr userDrawn="1"/>
        </p:nvPicPr>
        <p:blipFill>
          <a:blip r:embed="rId4" cstate="print"/>
          <a:srcRect t="17651" b="31863"/>
          <a:stretch>
            <a:fillRect/>
          </a:stretch>
        </p:blipFill>
        <p:spPr bwMode="auto">
          <a:xfrm>
            <a:off x="10" y="0"/>
            <a:ext cx="9144000" cy="3519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9144000" cy="418737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304800" y="16002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Title of Presentation</a:t>
            </a:r>
            <a:endParaRPr lang="en-US" dirty="0"/>
          </a:p>
        </p:txBody>
      </p:sp>
      <p:sp>
        <p:nvSpPr>
          <p:cNvPr id="20" name="Rectangle 19"/>
          <p:cNvSpPr/>
          <p:nvPr userDrawn="1"/>
        </p:nvSpPr>
        <p:spPr bwMode="auto">
          <a:xfrm>
            <a:off x="0" y="6026150"/>
            <a:ext cx="9144000" cy="5381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TextBox 35"/>
          <p:cNvSpPr txBox="1">
            <a:spLocks noChangeArrowheads="1"/>
          </p:cNvSpPr>
          <p:nvPr userDrawn="1"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Connecticut Department of Energy and Environmental Protection</a:t>
            </a:r>
          </a:p>
        </p:txBody>
      </p:sp>
      <p:pic>
        <p:nvPicPr>
          <p:cNvPr id="19" name="Picture 7" descr="DEEPLogoRectangleCOLOR755px337px300dpi.gif"/>
          <p:cNvPicPr>
            <a:picLocks noChangeAspect="1"/>
          </p:cNvPicPr>
          <p:nvPr userDrawn="1"/>
        </p:nvPicPr>
        <p:blipFill>
          <a:blip r:embed="rId2" cstate="print"/>
          <a:srcRect r="64532"/>
          <a:stretch>
            <a:fillRect/>
          </a:stretch>
        </p:blipFill>
        <p:spPr bwMode="auto">
          <a:xfrm>
            <a:off x="292100" y="5774871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8001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5106022" y="1130300"/>
            <a:ext cx="1931988" cy="1869420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5114617" y="2993972"/>
            <a:ext cx="1923393" cy="1842921"/>
          </a:xfrm>
          <a:prstGeom prst="rect">
            <a:avLst/>
          </a:prstGeom>
          <a:solidFill>
            <a:schemeClr val="accent4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3194562" y="2994957"/>
            <a:ext cx="1923393" cy="1841936"/>
          </a:xfrm>
          <a:prstGeom prst="rect">
            <a:avLst/>
          </a:prstGeom>
          <a:solidFill>
            <a:schemeClr val="accent3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6026150"/>
            <a:ext cx="9144000" cy="5381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2" name="Picture 7" descr="DEEPLogoRectangleCOLOR755px337px300dpi.gif"/>
          <p:cNvPicPr>
            <a:picLocks noChangeAspect="1"/>
          </p:cNvPicPr>
          <p:nvPr userDrawn="1"/>
        </p:nvPicPr>
        <p:blipFill>
          <a:blip r:embed="rId2" cstate="print"/>
          <a:srcRect r="64532"/>
          <a:stretch>
            <a:fillRect/>
          </a:stretch>
        </p:blipFill>
        <p:spPr bwMode="auto">
          <a:xfrm>
            <a:off x="292100" y="5774871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35"/>
          <p:cNvSpPr txBox="1">
            <a:spLocks noChangeArrowheads="1"/>
          </p:cNvSpPr>
          <p:nvPr userDrawn="1"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Connecticut Department of Energy and Environmental Protection</a:t>
            </a:r>
          </a:p>
        </p:txBody>
      </p:sp>
      <p:sp>
        <p:nvSpPr>
          <p:cNvPr id="13" name="TextBox 7"/>
          <p:cNvSpPr txBox="1">
            <a:spLocks noChangeArrowheads="1"/>
          </p:cNvSpPr>
          <p:nvPr userDrawn="1"/>
        </p:nvSpPr>
        <p:spPr bwMode="auto">
          <a:xfrm rot="16200000">
            <a:off x="318244" y="2845747"/>
            <a:ext cx="28760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itchFamily="34" charset="0"/>
              </a:rPr>
              <a:t>Impact on Agency Brand</a:t>
            </a:r>
          </a:p>
        </p:txBody>
      </p:sp>
      <p:sp>
        <p:nvSpPr>
          <p:cNvPr id="14" name="TextBox 8"/>
          <p:cNvSpPr txBox="1">
            <a:spLocks noChangeArrowheads="1"/>
          </p:cNvSpPr>
          <p:nvPr userDrawn="1"/>
        </p:nvSpPr>
        <p:spPr bwMode="auto">
          <a:xfrm>
            <a:off x="2695030" y="5665956"/>
            <a:ext cx="43149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  <a:latin typeface="Calibri" pitchFamily="34" charset="0"/>
              </a:rPr>
              <a:t>Value to Staff</a:t>
            </a:r>
          </a:p>
        </p:txBody>
      </p:sp>
      <p:sp>
        <p:nvSpPr>
          <p:cNvPr id="15" name="TextBox 9"/>
          <p:cNvSpPr txBox="1">
            <a:spLocks noChangeArrowheads="1"/>
          </p:cNvSpPr>
          <p:nvPr userDrawn="1"/>
        </p:nvSpPr>
        <p:spPr bwMode="auto">
          <a:xfrm>
            <a:off x="1857808" y="1092198"/>
            <a:ext cx="11592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Calibri" pitchFamily="34" charset="0"/>
              </a:rPr>
              <a:t>High</a:t>
            </a:r>
          </a:p>
        </p:txBody>
      </p:sp>
      <p:sp>
        <p:nvSpPr>
          <p:cNvPr id="16" name="TextBox 10"/>
          <p:cNvSpPr txBox="1">
            <a:spLocks noChangeArrowheads="1"/>
          </p:cNvSpPr>
          <p:nvPr userDrawn="1"/>
        </p:nvSpPr>
        <p:spPr bwMode="auto">
          <a:xfrm>
            <a:off x="1986611" y="2902925"/>
            <a:ext cx="9660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Calibri" pitchFamily="34" charset="0"/>
              </a:rPr>
              <a:t>Medium</a:t>
            </a:r>
          </a:p>
        </p:txBody>
      </p:sp>
      <p:sp>
        <p:nvSpPr>
          <p:cNvPr id="17" name="TextBox 11"/>
          <p:cNvSpPr txBox="1">
            <a:spLocks noChangeArrowheads="1"/>
          </p:cNvSpPr>
          <p:nvPr userDrawn="1"/>
        </p:nvSpPr>
        <p:spPr bwMode="auto">
          <a:xfrm>
            <a:off x="1729007" y="4716094"/>
            <a:ext cx="14812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Calibri" pitchFamily="34" charset="0"/>
              </a:rPr>
              <a:t>Low</a:t>
            </a:r>
          </a:p>
        </p:txBody>
      </p:sp>
      <p:sp>
        <p:nvSpPr>
          <p:cNvPr id="18" name="TextBox 12"/>
          <p:cNvSpPr txBox="1">
            <a:spLocks noChangeArrowheads="1"/>
          </p:cNvSpPr>
          <p:nvPr userDrawn="1"/>
        </p:nvSpPr>
        <p:spPr bwMode="auto">
          <a:xfrm rot="18006833">
            <a:off x="2463916" y="5089698"/>
            <a:ext cx="9378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Calibri" pitchFamily="34" charset="0"/>
              </a:rPr>
              <a:t>None</a:t>
            </a:r>
          </a:p>
        </p:txBody>
      </p:sp>
      <p:sp>
        <p:nvSpPr>
          <p:cNvPr id="19" name="TextBox 13"/>
          <p:cNvSpPr txBox="1">
            <a:spLocks noChangeArrowheads="1"/>
          </p:cNvSpPr>
          <p:nvPr userDrawn="1"/>
        </p:nvSpPr>
        <p:spPr bwMode="auto">
          <a:xfrm rot="18006833">
            <a:off x="4336713" y="5136280"/>
            <a:ext cx="101597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Calibri" pitchFamily="34" charset="0"/>
              </a:rPr>
              <a:t>Little</a:t>
            </a:r>
          </a:p>
        </p:txBody>
      </p:sp>
      <p:sp>
        <p:nvSpPr>
          <p:cNvPr id="20" name="TextBox 14"/>
          <p:cNvSpPr txBox="1">
            <a:spLocks noChangeArrowheads="1"/>
          </p:cNvSpPr>
          <p:nvPr userDrawn="1"/>
        </p:nvSpPr>
        <p:spPr bwMode="auto">
          <a:xfrm rot="18006833">
            <a:off x="6229576" y="5119277"/>
            <a:ext cx="112121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Calibri" pitchFamily="34" charset="0"/>
              </a:rPr>
              <a:t>A Lot</a:t>
            </a:r>
          </a:p>
        </p:txBody>
      </p:sp>
      <p:sp>
        <p:nvSpPr>
          <p:cNvPr id="21" name="Rectangle 20"/>
          <p:cNvSpPr/>
          <p:nvPr userDrawn="1"/>
        </p:nvSpPr>
        <p:spPr bwMode="auto">
          <a:xfrm>
            <a:off x="3185967" y="1128713"/>
            <a:ext cx="1931988" cy="1869420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 bwMode="auto">
          <a:xfrm>
            <a:off x="0" y="6026150"/>
            <a:ext cx="9144000" cy="5381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TextBox 35"/>
          <p:cNvSpPr txBox="1">
            <a:spLocks noChangeArrowheads="1"/>
          </p:cNvSpPr>
          <p:nvPr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Connecticut Department of Energy and Environmental Protection</a:t>
            </a:r>
          </a:p>
        </p:txBody>
      </p:sp>
      <p:pic>
        <p:nvPicPr>
          <p:cNvPr id="19" name="Picture 7" descr="DEEPLogoRectangleCOLOR755px337px300dpi.gif"/>
          <p:cNvPicPr>
            <a:picLocks noChangeAspect="1"/>
          </p:cNvPicPr>
          <p:nvPr/>
        </p:nvPicPr>
        <p:blipFill>
          <a:blip r:embed="rId2" cstate="print"/>
          <a:srcRect r="64532"/>
          <a:stretch>
            <a:fillRect/>
          </a:stretch>
        </p:blipFill>
        <p:spPr bwMode="auto">
          <a:xfrm>
            <a:off x="292100" y="5753100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7257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0" y="6026150"/>
            <a:ext cx="9144000" cy="5381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extBox 35"/>
          <p:cNvSpPr txBox="1">
            <a:spLocks noChangeArrowheads="1"/>
          </p:cNvSpPr>
          <p:nvPr userDrawn="1"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Connecticut Department of Energy and Environmental Protection</a:t>
            </a:r>
          </a:p>
        </p:txBody>
      </p:sp>
      <p:pic>
        <p:nvPicPr>
          <p:cNvPr id="15" name="Picture 7" descr="DEEPLogoRectangleCOLOR755px337px300dpi.gif"/>
          <p:cNvPicPr>
            <a:picLocks noChangeAspect="1"/>
          </p:cNvPicPr>
          <p:nvPr userDrawn="1"/>
        </p:nvPicPr>
        <p:blipFill>
          <a:blip r:embed="rId2" cstate="print"/>
          <a:srcRect r="64532"/>
          <a:stretch>
            <a:fillRect/>
          </a:stretch>
        </p:blipFill>
        <p:spPr bwMode="auto">
          <a:xfrm>
            <a:off x="292100" y="5774871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Content Placeholder 2"/>
          <p:cNvSpPr>
            <a:spLocks noGrp="1"/>
          </p:cNvSpPr>
          <p:nvPr userDrawn="1">
            <p:ph idx="1"/>
          </p:nvPr>
        </p:nvSpPr>
        <p:spPr>
          <a:xfrm>
            <a:off x="609600" y="1447800"/>
            <a:ext cx="8229600" cy="3733800"/>
          </a:xfrm>
          <a:prstGeom prst="rect">
            <a:avLst/>
          </a:prstGeom>
        </p:spPr>
        <p:txBody>
          <a:bodyPr/>
          <a:lstStyle/>
          <a:p>
            <a:pPr lvl="0" eaLnBrk="1" hangingPunct="1">
              <a:buFont typeface="Arial" pitchFamily="34" charset="0"/>
              <a:buNone/>
            </a:pPr>
            <a:r>
              <a:rPr lang="en-US" baseline="30000" smtClean="0">
                <a:solidFill>
                  <a:schemeClr val="bg1"/>
                </a:solidFill>
                <a:latin typeface="Berkeley-Medium"/>
              </a:rPr>
              <a:t>Click to edit Master text styles</a:t>
            </a:r>
          </a:p>
          <a:p>
            <a:pPr lvl="1" eaLnBrk="1" hangingPunct="1">
              <a:buFont typeface="Arial" pitchFamily="34" charset="0"/>
              <a:buNone/>
            </a:pPr>
            <a:r>
              <a:rPr lang="en-US" baseline="30000" smtClean="0">
                <a:solidFill>
                  <a:schemeClr val="bg1"/>
                </a:solidFill>
                <a:latin typeface="Berkeley-Medium"/>
              </a:rPr>
              <a:t>Second level</a:t>
            </a:r>
          </a:p>
          <a:p>
            <a:pPr lvl="2" eaLnBrk="1" hangingPunct="1">
              <a:buFont typeface="Arial" pitchFamily="34" charset="0"/>
              <a:buNone/>
            </a:pPr>
            <a:r>
              <a:rPr lang="en-US" baseline="30000" smtClean="0">
                <a:solidFill>
                  <a:schemeClr val="bg1"/>
                </a:solidFill>
                <a:latin typeface="Berkeley-Medium"/>
              </a:rPr>
              <a:t>Third level</a:t>
            </a:r>
          </a:p>
          <a:p>
            <a:pPr lvl="3" eaLnBrk="1" hangingPunct="1">
              <a:buFont typeface="Arial" pitchFamily="34" charset="0"/>
              <a:buNone/>
            </a:pPr>
            <a:r>
              <a:rPr lang="en-US" baseline="30000" smtClean="0">
                <a:solidFill>
                  <a:schemeClr val="bg1"/>
                </a:solidFill>
                <a:latin typeface="Berkeley-Medium"/>
              </a:rPr>
              <a:t>Fourth level</a:t>
            </a:r>
          </a:p>
          <a:p>
            <a:pPr lvl="4" eaLnBrk="1" hangingPunct="1">
              <a:buFont typeface="Arial" pitchFamily="34" charset="0"/>
              <a:buNone/>
            </a:pPr>
            <a:r>
              <a:rPr lang="en-US" baseline="30000" smtClean="0">
                <a:solidFill>
                  <a:schemeClr val="bg1"/>
                </a:solidFill>
                <a:latin typeface="Berkeley-Medium"/>
              </a:rPr>
              <a:t>Fifth level</a:t>
            </a:r>
            <a:endParaRPr lang="en-US" baseline="30000" dirty="0" smtClean="0">
              <a:solidFill>
                <a:schemeClr val="bg1"/>
              </a:solidFill>
              <a:latin typeface="Berkeley-Medium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15314"/>
            <a:ext cx="9144000" cy="4426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6037943"/>
            <a:ext cx="9144000" cy="5263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extBox 35"/>
          <p:cNvSpPr txBox="1">
            <a:spLocks noChangeArrowheads="1"/>
          </p:cNvSpPr>
          <p:nvPr userDrawn="1"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Connecticut Department of Energy and Environmental Protection</a:t>
            </a:r>
          </a:p>
        </p:txBody>
      </p:sp>
      <p:pic>
        <p:nvPicPr>
          <p:cNvPr id="5" name="Picture 7" descr="DEEPLogoRectangleCOLOR755px337px300dpi.gif"/>
          <p:cNvPicPr>
            <a:picLocks noChangeAspect="1"/>
          </p:cNvPicPr>
          <p:nvPr userDrawn="1"/>
        </p:nvPicPr>
        <p:blipFill>
          <a:blip r:embed="rId2" cstate="print"/>
          <a:srcRect r="64532"/>
          <a:stretch>
            <a:fillRect/>
          </a:stretch>
        </p:blipFill>
        <p:spPr bwMode="auto">
          <a:xfrm>
            <a:off x="292100" y="5774871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4916487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0" name="Picture 9" descr="2012 sky.jpg"/>
          <p:cNvPicPr>
            <a:picLocks noChangeAspect="1"/>
          </p:cNvPicPr>
          <p:nvPr userDrawn="1"/>
        </p:nvPicPr>
        <p:blipFill>
          <a:blip r:embed="rId3" cstate="print"/>
          <a:srcRect t="49348" b="29885"/>
          <a:stretch>
            <a:fillRect/>
          </a:stretch>
        </p:blipFill>
        <p:spPr bwMode="auto">
          <a:xfrm>
            <a:off x="0" y="-457200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8229600" cy="3733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 eaLnBrk="1" hangingPunct="1">
              <a:buFont typeface="Arial" pitchFamily="34" charset="0"/>
              <a:buNone/>
            </a:pPr>
            <a:r>
              <a:rPr lang="en-US" baseline="30000" smtClean="0">
                <a:solidFill>
                  <a:schemeClr val="bg1"/>
                </a:solidFill>
                <a:latin typeface="Berkeley-Medium"/>
              </a:rPr>
              <a:t>Click to edit Master text styles</a:t>
            </a:r>
          </a:p>
          <a:p>
            <a:pPr lvl="1" eaLnBrk="1" hangingPunct="1">
              <a:buFont typeface="Arial" pitchFamily="34" charset="0"/>
              <a:buNone/>
            </a:pPr>
            <a:r>
              <a:rPr lang="en-US" baseline="30000" smtClean="0">
                <a:solidFill>
                  <a:schemeClr val="bg1"/>
                </a:solidFill>
                <a:latin typeface="Berkeley-Medium"/>
              </a:rPr>
              <a:t>Second level</a:t>
            </a:r>
          </a:p>
          <a:p>
            <a:pPr lvl="2" eaLnBrk="1" hangingPunct="1">
              <a:buFont typeface="Arial" pitchFamily="34" charset="0"/>
              <a:buNone/>
            </a:pPr>
            <a:r>
              <a:rPr lang="en-US" baseline="30000" smtClean="0">
                <a:solidFill>
                  <a:schemeClr val="bg1"/>
                </a:solidFill>
                <a:latin typeface="Berkeley-Medium"/>
              </a:rPr>
              <a:t>Third level</a:t>
            </a:r>
          </a:p>
          <a:p>
            <a:pPr lvl="3" eaLnBrk="1" hangingPunct="1">
              <a:buFont typeface="Arial" pitchFamily="34" charset="0"/>
              <a:buNone/>
            </a:pPr>
            <a:r>
              <a:rPr lang="en-US" baseline="30000" smtClean="0">
                <a:solidFill>
                  <a:schemeClr val="bg1"/>
                </a:solidFill>
                <a:latin typeface="Berkeley-Medium"/>
              </a:rPr>
              <a:t>Fourth level</a:t>
            </a:r>
          </a:p>
          <a:p>
            <a:pPr lvl="4" eaLnBrk="1" hangingPunct="1">
              <a:buFont typeface="Arial" pitchFamily="34" charset="0"/>
              <a:buNone/>
            </a:pPr>
            <a:r>
              <a:rPr lang="en-US" baseline="30000" smtClean="0">
                <a:solidFill>
                  <a:schemeClr val="bg1"/>
                </a:solidFill>
                <a:latin typeface="Berkeley-Medium"/>
              </a:rPr>
              <a:t>Fifth level</a:t>
            </a:r>
            <a:endParaRPr lang="en-US" baseline="30000" dirty="0" smtClean="0">
              <a:solidFill>
                <a:schemeClr val="bg1"/>
              </a:solidFill>
              <a:latin typeface="Berkeley-Medium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00800"/>
            <a:ext cx="9144000" cy="4571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6037943"/>
            <a:ext cx="9144000" cy="5263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extBox 35"/>
          <p:cNvSpPr txBox="1">
            <a:spLocks noChangeArrowheads="1"/>
          </p:cNvSpPr>
          <p:nvPr userDrawn="1"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Connecticut Department of Energy and Environmental Protection</a:t>
            </a:r>
          </a:p>
        </p:txBody>
      </p:sp>
      <p:pic>
        <p:nvPicPr>
          <p:cNvPr id="8" name="Picture 7" descr="DEEPLogoRectangleCOLOR755px337px300dpi.gif"/>
          <p:cNvPicPr>
            <a:picLocks noChangeAspect="1"/>
          </p:cNvPicPr>
          <p:nvPr userDrawn="1"/>
        </p:nvPicPr>
        <p:blipFill>
          <a:blip r:embed="rId2" cstate="print"/>
          <a:srcRect r="64532"/>
          <a:stretch>
            <a:fillRect/>
          </a:stretch>
        </p:blipFill>
        <p:spPr bwMode="auto">
          <a:xfrm>
            <a:off x="292100" y="5774871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7257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Questions?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6B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49" r:id="rId2"/>
    <p:sldLayoutId id="2147483661" r:id="rId3"/>
    <p:sldLayoutId id="2147483664" r:id="rId4"/>
    <p:sldLayoutId id="2147483665" r:id="rId5"/>
    <p:sldLayoutId id="2147483666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video" Target="../media/media1.m4v"/><Relationship Id="rId5" Type="http://schemas.openxmlformats.org/officeDocument/2006/relationships/image" Target="../media/image14.png"/><Relationship Id="rId4" Type="http://schemas.microsoft.com/office/2007/relationships/media" Target="../media/media1.m4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uact=8&amp;ved=0CAcQjRw&amp;url=http://www.thesleuthjournal.com/is-the-federal-government-supreme/&amp;ei=QAqsVMqLGIikNtOLg7AO&amp;bvm=bv.82001339,d.eXY&amp;psig=AFQjCNGlQ6WsKH3HC3sJwe5FAhojVjznXQ&amp;ust=1420647317236048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uact=8&amp;ved=0CAcQjRw&amp;url=http://www.rtoinsider.com/iso-ne-fca-rules-11397/&amp;ei=jRKsVNKsI8yrNre6hHA&amp;bvm=bv.82001339,d.eXY&amp;psig=AFQjCNHSWZt-HMjzwoSeDiCVKRR7gaYJpA&amp;ust=142064939198592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hyperlink" Target="http://www.google.com/url?sa=i&amp;rct=j&amp;q=&amp;esrc=s&amp;frm=1&amp;source=images&amp;cd=&amp;cad=rja&amp;uact=8&amp;ved=0CAcQjRw&amp;url=http://www.gopixpic.com/370/combined-heating-and-power-plant/http:||www*vattenfall*com|en|file|370x168_Combined-heating-and-_7810003*gif/&amp;ei=rhWsVI6LGdDfggTYyoGoDw&amp;bvm=bv.82001339,d.eXY&amp;psig=AFQjCNEiUM8DkW8VMv2-ReLMP6g9lnJKOQ&amp;ust=1420650227848926" TargetMode="External"/><Relationship Id="rId7" Type="http://schemas.openxmlformats.org/officeDocument/2006/relationships/hyperlink" Target="http://www.google.com/url?sa=i&amp;rct=j&amp;q=&amp;esrc=s&amp;frm=1&amp;source=images&amp;cd=&amp;cad=rja&amp;uact=8&amp;ved=0CAcQjRw&amp;url=http://environmentalheadlines.com/ct/2011/11/02/eastern-works-with-utcp-on-campus-fuel-cell-project/&amp;ei=ZxasVLPbDsG1ggTxmYPwCQ&amp;bvm=bv.82001339,d.eXY&amp;psig=AFQjCNEK4QVVtd5b6SKWYC3_gEZs5RhtXA&amp;ust=1420650416015836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hyperlink" Target="http://www.google.com/url?sa=i&amp;rct=j&amp;q=&amp;esrc=s&amp;frm=1&amp;source=images&amp;cd=&amp;cad=rja&amp;uact=8&amp;ved=0CAcQjRw&amp;url=http://www.cumminspowerblog.com/en/2014/02/27/top-u-s-hospital-selects-cummins-esb-low-noise-combined-heat-power/&amp;ei=URasVMTjDMauggTz-IKIDg&amp;bvm=bv.82001339,d.eXY&amp;psig=AFQjCNEK4QVVtd5b6SKWYC3_gEZs5RhtXA&amp;ust=1420650416015836" TargetMode="Externa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uact=8&amp;ved=0CAcQjRw&amp;url=http://biomassmagazine.com/articles/5058/bpa-proposed-rule-endangers-forests-bioenergy-goals&amp;ei=uRysVJ-5McaoNu_LgLAB&amp;bvm=bv.82001339,d.eXY&amp;psig=AFQjCNFgYQwdzrZ8AJNp9UFTZR5E5IN8ag&amp;ust=1420652072447078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hyperlink" Target="http://www.google.com/url?sa=i&amp;rct=j&amp;q=&amp;esrc=s&amp;frm=1&amp;source=images&amp;cd=&amp;cad=rja&amp;uact=8&amp;ved=0CAcQjRw&amp;url=http://www.masslive.com/news/index.ssf/2009/10/biomass_proponents_in_western.html&amp;ei=GB-sVPb8CYHXggSE_YLQCQ&amp;psig=AFQjCNGnSSjOFlvPF9TP_MeKJEddJCHtcw&amp;ust=1420652149218646" TargetMode="Externa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frm=1&amp;source=images&amp;cd=&amp;cad=rja&amp;uact=8&amp;ved=0CAcQjRw&amp;url=http://solarizect.com/our-towns/solarize-hamden/&amp;ei=mBqsVN_2GcuiNru4gsgE&amp;bvm=bv.82001339,d.eXY&amp;psig=AFQjCNF9RMnyuof7nk8c9T-irP4jzKH5Og&amp;ust=1420651481003968" TargetMode="External"/><Relationship Id="rId3" Type="http://schemas.openxmlformats.org/officeDocument/2006/relationships/image" Target="../media/image25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hyperlink" Target="http://www.google.com/url?sa=i&amp;rct=j&amp;q=&amp;esrc=s&amp;frm=1&amp;source=images&amp;cd=&amp;cad=rja&amp;uact=8&amp;ved=0CAcQjRw&amp;url=http://www.energizect.com/communities/programs/Sun%20Rise%20New%20England&amp;ei=4RisVNOmIZODgwSl7YDQCw&amp;psig=AFQjCNEIIJ0V55B9rC5p9yRQr9dZ7ydNJg&amp;ust=1420651045639313" TargetMode="External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uact=8&amp;ved=0CAcQjRw&amp;url=http://www.greenbusinessguide.co.za/distributed-generation-key-sas-energy/&amp;ei=W7iuVImrGYeoNvOSgbAE&amp;bvm=bv.83134100,d.eXY&amp;psig=AFQjCNEesO4917EGlehaNJGHsMyTeCuhBw&amp;ust=1420822919404601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" y="0"/>
            <a:ext cx="9144001" cy="766916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/>
          <a:p>
            <a:pPr marL="0" indent="0"/>
            <a:r>
              <a:rPr lang="en-US" sz="3200" b="1" dirty="0">
                <a:solidFill>
                  <a:schemeClr val="bg1"/>
                </a:solidFill>
              </a:rPr>
              <a:t>New England Class I Renewable Resource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006" y="775704"/>
            <a:ext cx="8229600" cy="3733800"/>
          </a:xfrm>
        </p:spPr>
        <p:txBody>
          <a:bodyPr/>
          <a:lstStyle/>
          <a:p>
            <a:endParaRPr lang="en-US" sz="2800" b="1" dirty="0" smtClean="0"/>
          </a:p>
          <a:p>
            <a:endParaRPr lang="en-US" sz="2800" b="1" dirty="0"/>
          </a:p>
          <a:p>
            <a:endParaRPr lang="en-US" sz="2800" b="1" dirty="0" smtClean="0"/>
          </a:p>
          <a:p>
            <a:endParaRPr lang="en-US" sz="2800" b="1" dirty="0"/>
          </a:p>
          <a:p>
            <a:endParaRPr lang="en-US" sz="2800" b="1" dirty="0" smtClean="0"/>
          </a:p>
          <a:p>
            <a:endParaRPr lang="en-US" sz="2800" b="1" dirty="0" smtClean="0"/>
          </a:p>
          <a:p>
            <a:endParaRPr lang="en-US" sz="2800" b="1" dirty="0"/>
          </a:p>
          <a:p>
            <a:endParaRPr lang="en-US" sz="2800" b="1" dirty="0" smtClean="0"/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800" dirty="0"/>
              <a:t> </a:t>
            </a:r>
          </a:p>
          <a:p>
            <a:pPr marL="0" indent="0">
              <a:buNone/>
            </a:pPr>
            <a:r>
              <a:rPr lang="en-US" sz="2800" dirty="0"/>
              <a:t> 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29504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</a:rPr>
              <a:t>Since 2011, Connecticut has taken a proactive approach in meeting its renewable energy commitments </a:t>
            </a:r>
            <a:endParaRPr lang="en-US" sz="1600" b="1" dirty="0" smtClean="0">
              <a:solidFill>
                <a:srgbClr val="00206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2060"/>
                </a:solidFill>
              </a:rPr>
              <a:t>Potential upcoming shortage (still some potential under existing authority to fill some of the gap)</a:t>
            </a:r>
            <a:endParaRPr lang="en-US" sz="1600" b="1" dirty="0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77" y="973432"/>
            <a:ext cx="7581014" cy="413019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" name="Rounded Rectangular Callout 4"/>
          <p:cNvSpPr/>
          <p:nvPr/>
        </p:nvSpPr>
        <p:spPr>
          <a:xfrm>
            <a:off x="2966484" y="1339701"/>
            <a:ext cx="1180214" cy="518975"/>
          </a:xfrm>
          <a:prstGeom prst="wedgeRoundRectCallout">
            <a:avLst>
              <a:gd name="adj1" fmla="val 38167"/>
              <a:gd name="adj2" fmla="val 85036"/>
              <a:gd name="adj3" fmla="val 16667"/>
            </a:avLst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dirty="0" smtClean="0"/>
              <a:t>hortage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1355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2014 CT Integrated Resources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07911"/>
            <a:ext cx="8229600" cy="37338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Eight key recommendations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CT programs highly effective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Challenging trends in NE electricity markets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Inadequate gas infrastructure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Need for new capacity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Regional shortage of Class I supply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Also: modest increases in gas commodity prices, emissions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5304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58761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3000" b="1" dirty="0" smtClean="0"/>
              <a:t>Continue to Invest in Cost-Effective Energy Efficiency</a:t>
            </a:r>
            <a:endParaRPr lang="en-US" sz="30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3647768"/>
            <a:ext cx="9144000" cy="3136490"/>
          </a:xfrm>
        </p:spPr>
        <p:txBody>
          <a:bodyPr/>
          <a:lstStyle/>
          <a:p>
            <a:pPr lvl="0"/>
            <a:r>
              <a:rPr lang="en-US" sz="2000" b="1" dirty="0">
                <a:solidFill>
                  <a:srgbClr val="002060"/>
                </a:solidFill>
              </a:rPr>
              <a:t>In addition to energy efficiency competing in the regional gas infrastructure </a:t>
            </a:r>
            <a:r>
              <a:rPr lang="en-US" sz="2000" b="1" dirty="0" smtClean="0">
                <a:solidFill>
                  <a:srgbClr val="002060"/>
                </a:solidFill>
              </a:rPr>
              <a:t>solutions the </a:t>
            </a:r>
            <a:r>
              <a:rPr lang="en-US" sz="2000" b="1" dirty="0">
                <a:solidFill>
                  <a:srgbClr val="002060"/>
                </a:solidFill>
              </a:rPr>
              <a:t>2014 IRP recommends: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b="1" dirty="0" smtClean="0">
                <a:solidFill>
                  <a:srgbClr val="002060"/>
                </a:solidFill>
              </a:rPr>
              <a:t>Continue </a:t>
            </a:r>
            <a:r>
              <a:rPr lang="en-US" sz="2000" b="1" dirty="0">
                <a:solidFill>
                  <a:srgbClr val="002060"/>
                </a:solidFill>
              </a:rPr>
              <a:t>to improve efficiency program design to deliver greater savings at lower costs; </a:t>
            </a:r>
            <a:endParaRPr lang="en-US" sz="2000" b="1" dirty="0" smtClean="0">
              <a:solidFill>
                <a:srgbClr val="002060"/>
              </a:solidFill>
            </a:endParaRPr>
          </a:p>
          <a:p>
            <a:pPr marL="914400" lvl="1" indent="-457200">
              <a:buFont typeface="+mj-lt"/>
              <a:buAutoNum type="alphaLcPeriod"/>
            </a:pPr>
            <a:r>
              <a:rPr lang="en-US" sz="2000" b="1" dirty="0" smtClean="0">
                <a:solidFill>
                  <a:srgbClr val="002060"/>
                </a:solidFill>
              </a:rPr>
              <a:t>Refocus </a:t>
            </a:r>
            <a:r>
              <a:rPr lang="en-US" sz="2000" b="1" dirty="0">
                <a:solidFill>
                  <a:srgbClr val="002060"/>
                </a:solidFill>
              </a:rPr>
              <a:t>efficiency programs on lowering peak demand; </a:t>
            </a:r>
            <a:endParaRPr lang="en-US" sz="2000" b="1" dirty="0" smtClean="0">
              <a:solidFill>
                <a:srgbClr val="002060"/>
              </a:solidFill>
            </a:endParaRPr>
          </a:p>
          <a:p>
            <a:pPr marL="914400" lvl="1" indent="-457200">
              <a:buFont typeface="+mj-lt"/>
              <a:buAutoNum type="alphaLcPeriod"/>
            </a:pPr>
            <a:r>
              <a:rPr lang="en-US" sz="2000" b="1" dirty="0" smtClean="0">
                <a:solidFill>
                  <a:srgbClr val="002060"/>
                </a:solidFill>
              </a:rPr>
              <a:t>Continue to </a:t>
            </a:r>
            <a:r>
              <a:rPr lang="en-US" sz="2000" b="1" dirty="0">
                <a:solidFill>
                  <a:srgbClr val="002060"/>
                </a:solidFill>
              </a:rPr>
              <a:t>invest in efficiency measures for state buildings; </a:t>
            </a:r>
            <a:endParaRPr lang="en-US" sz="2000" b="1" dirty="0" smtClean="0">
              <a:solidFill>
                <a:srgbClr val="002060"/>
              </a:solidFill>
            </a:endParaRPr>
          </a:p>
          <a:p>
            <a:pPr marL="914400" lvl="1" indent="-457200">
              <a:buFont typeface="+mj-lt"/>
              <a:buAutoNum type="alphaLcPeriod"/>
            </a:pPr>
            <a:r>
              <a:rPr lang="en-US" sz="2000" b="1" dirty="0">
                <a:solidFill>
                  <a:srgbClr val="002060"/>
                </a:solidFill>
              </a:rPr>
              <a:t>C</a:t>
            </a:r>
            <a:r>
              <a:rPr lang="en-US" sz="2000" b="1" dirty="0" smtClean="0">
                <a:solidFill>
                  <a:srgbClr val="002060"/>
                </a:solidFill>
              </a:rPr>
              <a:t>ontinue </a:t>
            </a:r>
            <a:r>
              <a:rPr lang="en-US" sz="2000" b="1" dirty="0">
                <a:solidFill>
                  <a:srgbClr val="002060"/>
                </a:solidFill>
              </a:rPr>
              <a:t>efforts to pursue energy efficiency improvements codes and standards; and </a:t>
            </a:r>
            <a:endParaRPr lang="en-US" sz="2000" b="1" dirty="0" smtClean="0">
              <a:solidFill>
                <a:srgbClr val="002060"/>
              </a:solidFill>
            </a:endParaRPr>
          </a:p>
          <a:p>
            <a:pPr marL="914400" lvl="1" indent="-457200">
              <a:buFont typeface="+mj-lt"/>
              <a:buAutoNum type="alphaLcPeriod"/>
            </a:pPr>
            <a:r>
              <a:rPr lang="en-US" sz="2000" b="1" dirty="0" smtClean="0">
                <a:solidFill>
                  <a:srgbClr val="002060"/>
                </a:solidFill>
              </a:rPr>
              <a:t>Identify </a:t>
            </a:r>
            <a:r>
              <a:rPr lang="en-US" sz="2000" b="1" dirty="0">
                <a:solidFill>
                  <a:srgbClr val="002060"/>
                </a:solidFill>
              </a:rPr>
              <a:t>unrealized energy efficiency savings.</a:t>
            </a:r>
          </a:p>
          <a:p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2" name="Energize CT_Tips-Bulbs 15.m4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123769" y="806245"/>
            <a:ext cx="5181600" cy="2566220"/>
          </a:xfrm>
          <a:prstGeom prst="rect">
            <a:avLst/>
          </a:prstGeom>
          <a:ln w="571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="" xmlns:p14="http://schemas.microsoft.com/office/powerpoint/2010/main" val="344814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" y="1"/>
            <a:ext cx="9144001" cy="530942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/>
          <a:p>
            <a:pPr lvl="0"/>
            <a:r>
              <a:rPr lang="en-US" sz="3200" dirty="0" smtClean="0"/>
              <a:t>Stepped </a:t>
            </a:r>
            <a:r>
              <a:rPr lang="en-US" sz="3200" dirty="0"/>
              <a:t>up </a:t>
            </a:r>
            <a:r>
              <a:rPr lang="en-US" sz="3200" dirty="0" smtClean="0"/>
              <a:t>participation </a:t>
            </a:r>
            <a:r>
              <a:rPr lang="en-US" sz="3200" dirty="0"/>
              <a:t>in the Federal </a:t>
            </a:r>
            <a:r>
              <a:rPr lang="en-US" sz="3200" dirty="0" smtClean="0"/>
              <a:t>Arena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5450" y="4424516"/>
            <a:ext cx="8229600" cy="2340078"/>
          </a:xfrm>
        </p:spPr>
        <p:txBody>
          <a:bodyPr/>
          <a:lstStyle/>
          <a:p>
            <a:pPr lvl="0"/>
            <a:r>
              <a:rPr lang="en-US" sz="2800" b="1" dirty="0"/>
              <a:t>Connecticut will take a more </a:t>
            </a:r>
            <a:r>
              <a:rPr lang="en-US" sz="2800" b="1" dirty="0" smtClean="0"/>
              <a:t>active stance before federal bodies. </a:t>
            </a:r>
            <a:endParaRPr lang="en-US" sz="2800" b="1" dirty="0"/>
          </a:p>
          <a:p>
            <a:pPr lvl="0"/>
            <a:r>
              <a:rPr lang="en-US" sz="2800" b="1" dirty="0"/>
              <a:t>A key area is defending Demand </a:t>
            </a:r>
            <a:r>
              <a:rPr lang="en-US" sz="2800" b="1" dirty="0" smtClean="0"/>
              <a:t>Response’s (DR) </a:t>
            </a:r>
            <a:r>
              <a:rPr lang="en-US" sz="2800" b="1" dirty="0"/>
              <a:t>ability to participate in the energy and capacity markets.</a:t>
            </a:r>
          </a:p>
          <a:p>
            <a:endParaRPr lang="en-US" sz="2800" b="1" dirty="0"/>
          </a:p>
        </p:txBody>
      </p:sp>
      <p:sp>
        <p:nvSpPr>
          <p:cNvPr id="2" name="AutoShape 6" descr="data:image/jpeg;base64,/9j/4AAQSkZJRgABAQAAAQABAAD/2wCEAAkGBxQSEhQUEhQWFRUVFhcUFxQWFRYYFxkXGBodFxkXFRgYHCggGBolHRgUIjEiJSkrLi4uGB8zODMsNygtLiwBCgoKDg0OGxAQGywkHyQwLSwsLCwvLCwsLCwsLCwsLCwsLCwvLCwsLCwsLCwsLCwsLCwsLCwsLCwsLCwsLCw3LP/AABEIAMMBAwMBIgACEQEDEQH/xAAcAAABBQEBAQAAAAAAAAAAAAAAAgQFBgcDAQj/xABVEAABAwIDAgYLCQ0HAgcAAAABAgMRAAQSITEFQQYHEyJRYRQyUnGBkZOhsbLRFyM1QlNyg8HSFRYkJTM0YnOSlKLT8ENUY4Lh4/F04jZEZKOks8L/xAAZAQACAwEAAAAAAAAAAAAAAAAAAQIDBAX/xAAsEQACAgECBgEEAgIDAAAAAAAAAQIRAwQhEhQxMlFhgRMiQfAzcQXRQrHB/9oADAMBAAIRAxEAPwDZNr7Ubtmi68SEAgEgFRkmBkOuoH3Q7Hu1+SX7K94zfzBfz2/XFY6E1u02mhkhbsz5crjKkbF7oNj3a/JL9lHug2Xdr8kv2Vj+GlAVfyWP2VcxI1/3QLLu1+SX7KPv/su7X5NfsrIQmlBNHJY/YcxM137/AKy7tfk1+yj7/bLu1+TX7KyQJpQTRyWP2HMT9Gtff5Z92vya/ZR9/ln3a/Jr9lYttjaHIcnlONxKO8N58VSUVFaTE21bG880r2NY+/uz7tfk1+yj7+7Pu1+TX7KyjDXsU+Tx+xcxI1b7+rPu1eTX7K9+/qz7tXk1+yspivcNHJ4/YcxI1X7+bPu1eTX7KPv5s+7V5NfsrK4r3DRyeP2HMTNh2vwjYtrdNw8ohpeHCQlRPPEpyAnSoH3U9nfKr8i59monjM+Brfv2/qGsZrPi08ZK35LMmaUXSN891PZ3yq/IufZo91PZ3yq/IufZrA4ryKs5WHsr5iXo333U9nfKr8i59mj3U9nfKr8i59msCoijlYew5iXo333U9nfKr8i59mj3U9nfKr8i59msCoijlYew5iXo333U9nfKr8i59mj3U9m/Kr8i79msHctVpAJSRIJ06P8AkeOuNJafG+jG8811Rv3up7O+VX5Fz7NHup7N+VX5Fz7NYDRT5WHsXMSN991TZvyq/Iu/Zo91TZvyq/Iu/ZrAooinykPYcxI333VNm/Kr8i79mpLYHDizvXeRt1qUvCVwW1pECAc1CN4r5wir1xLj8ZfQOesioZNNCMW1ZOGeTkkzeaKKKwmoq3GV+YL+e364rIQK1/jIH4Cv57frCskCa6ui/j+TFqO8SE0oJpQTSgmthQJCa9CaXhr0CkAkCvQKWBSgmgCvcJHYXbgJxEOBZGEk4RlqO1mTn4d1WFTZBgiD0VAvJX2QEyM3EJzE5KUB4MjHgq0PqOBpJAkI1HX/AMEx1msOLK3marr/AOGqeNLGnf6xphr0JpcV7FbjKJivcNKCaVhpAc4r0ilgV7hoGWbjN+Brfv2/qGsZitn4zfge379v6hrGorHg7X/bLM/d8CaKVFFXlImiK9iigDylNaidJE+OvIoik1aGi8cMLpkOoDWHC2zhSZBxKVjxDriE+OqLFTu3HDyNslaUhSGgkQIUkFRIxTqojPvEVB1g/wAfBRg6d7/9GrWSbkv6PKK9ivYroGQRFEUqigBMVeuJgfjH6Bz1kVR6vXEz8I/QOelFV5uxlmLvRu1FFFck6JWeMX8xX89v1hWTgVrPGH+ZL+c36wrKgK6ui/j+TFqO8SE16E0sJpQTWwoEYaVhpeGvcNACAmvHFhIk+LLPx0m7uA2JPgH9bqg3r0mSAVHmfxbxPRVGXMobfktx43LcmmbYkleNEynTEYKjCcyBnAJ8FWa+sgtsEH3xuWykJPOKcznJzAg9YJ6Kz8XKxiiAOUSNRmnerqIlVWuy2s4lVwcjhuG1pGWaQVAqPgyI3gVzuJxlxLqbOG48LOJRXuGrO/aJeByAUFKAUN8ZiR0RIGc5Cq840Ukg6gwa6GDOsi9mPJicDkE16E0vDSsNXlZzAr2KXFe4aBk/xm/A7Hzrf1DWN1s3GZ8EMfOY9Q1jcViwdr/tk8/d8CYryKVFEVeUiYopUURQAmKtXF/sxl51an8w0ErAnLUyT0gQn2VV4q0cA2nC47hbUoKaKMUcxJOcqJyyjSqNS6xvei3ArmiR23btqcugoYlNSTJKpSFYEkkj69wqk3TYSqBpE1a9oLexXiilAL6cOoicWPIYubJ6ZqouOFSjiSUmBkfqO/SsmjaukzRqU63ERRFKiiK6RhExRFKiiKAExV54mh+MfoHPSiqRFXjib+EfoHPSiq83YyeLvRulFFFck6ZW+MAfgS/nI9YVlwTWp8PvzNfzkesKzAJrq6L+P5MWo7xGGlBNLAr2K2FAkJr3DS8NRu2b/kxgHbq8w6TUJzUI8TJRi5OkR21nQpwie1mABJMax0a76bg59qOnnKznvCuIUBMmeaVwNMiJ03576Xb3ErbSBk4grPUQBAy75rjznKTbOhGKiqHbLhHcT1IJ+qpe02sEnnYCkiCFNjM7geqqwb1fIheWLlcGnxcUeipO3JL7iMsKWsade2gnPxCq2mT2Lzsja7SyBhCVHMqaVphMiUqkGa67eZCghxOcgAnQ9RUPik5+KqrshKXEWhWBLpXiJ3YQk5E5/G6at9iSG8iVIJcTybhnJvUhZlSDpvUNNJoxZHimpBOCnGiDw0RTm5ZCTlMHMTkeiFDcQQQe9XOK7kZKStHNcadM5xXsV0iiKkBNcZnwQx85j1DWNxWy8ZvwSx85j1DWORWLB2v+2Sz93wJiil4TExlpPe/5FeRVxQJiiKVFepTOVDdAhIFaBwV2o3a2qeWEqK1KQhKsyT8oNEjwzFR2z+DeANqWRiXHM+MnECpIUndKUkjpppt63h8I+TQMutWforhazWrK/pw6eTrabTfTXHLr4HV/tIOFWJLacRklGLLfzQTuqt3jSsWGJjPLOQcwR1U8dbguJKSOTRjx6hZJAwjvCTTDbE8i04JBSoo68PbJ85VVelyShNMszwjODQ2iiK7MEuIxKjHu6VJ6SOkefv1ziu9jyrIrRyMkHB7iYoilRRFWFYmKvHE78I/QOelFUrDV24nh+MfoHPSiq83YyzF3o3GiiiuSdMr3Dsfga/nI9YVmgTWmcOfzRXzkesKzcCurov4/kxajuERSgKWBXoTWwoERVd28x76FAzKRlvEHU+A+mpval3yLZVEmQlI6VHIVSbraQlU++rwlZntMjGXdHrrFq8irhNOng74hwzbCdcXNKYSCdSCcxkNOmntuwE4TgkpThBUQMvAT0Cohu5eWtqVYUkJKkCBEkiBvjKuDFuVcqhS1KIQlUknIEyIk9+ubbNlIsaCACkIaAzIBVIxQSDEdNO9jOKWkqWlsOBKpwSQU7pVqkHSD0jdVPtygsJXBgF4Rl3B9ld1NJ5dtsSPe0LkGBluPTpS3onFxXUvWz7sAtzbqwtklIbUCBMA5QOjpqxWF6ypOAOYFFThAcGA++RIlWRz6KzqxZVy1ypC1Jhb7YAJACkkwRB3QIqb2dt66aQ2leB9KnFNrDqAsbojeN9VtgkWja9upLhkZHQ6g78jv1plFOdn7WaeQoNAt5rBt1KxJVg7ZVuT+TUNcOh0665lPQZG49I6a6ujzKcOHwYc+NqV+Tnhow10ijDW0zkpxmfBLHzmPUNZC0yVTGgEk6DQkCekxlWx8YbOPZlumQJWxmowBzDmTWYXt0hAQ21mlPOKpIxKIGZwmcucPD4+ZHI4xqKtts2RwxnPiyOopbjA2q0MILkSt10iCCIhsASMvFTapC5uS4yhRIMOupy6QlonrOupk0xitOG+HfqZM/Dxvh6CYqzcCNi9kOEkEhP8AXs8ZquBNatwBszb2wUrmrWVKKcJxATAme1yHX3qy/wCRk1hcY9Xt/st0cU8lv8FpTshtJ5RQSjtSo5SooRyaSSd4TllWU8JHEqu31JIKS5A/yiPqNaHtHaeAcosEpmJEEj/MTG7dVFcWgvLVihCjIGU6Zzn0zXHx6d9WdGWSiCVBOcZ0jaLSex1jEmcaFAYhoAoH0irRjY6/4PbSgu1wqBEkiBknI9NWxwtNMi8lpmezCdDIEBQPhFdFZ56Tn/XhmnD9rh1GE9KSCnzZVyWg5aEdInzjd466Wn+2e35MOZXE5RRFKimW0rnCMAPOXkPCY8Gtb5PhVmWEeKVDuyextukaB1tI/Zck1duJ/wCEPoHPSiqbYWnJsKAM++I9VdXTih+EPoHPSiqZ39N2W7fVVG3UUUVzDoEDw3H4Ir5yPWFZyBWhcPnSmycUAVQUGBr2wmKyIXCu4PiHtrbh1Cx469lGTFxyJyKJHSPGKheyV9wfEn200uXlx2vo9tWPXKtkQWnJDbLYfawzhMhQVOng6wSPDVXTsGAqCZKFpHN3FWLIYuvzVOJuUZArziSJFeC8a+VH7QrFPM5u5GmMOFUjgNjAKCsegRlh7kk9PXXBnZUKcVJ5yEo7WNN4z66kDdtzHKaZnnbv6Brzs9r5QftGoOf7ZLhIwcHglnkgsnnLMwPjpIO/dNO07JTyqHSoylARhyiM8z46cG+a3ufxGj7oNa48umVUvqfthwsd2YSkOjL3x5TmndhUx1SafG7SW1IITqhQOEkyjeDuyyNQwv2tAuT31Un7pNROPKSJ52oypcS/WOmSwKQpJR+kTAUnnFQUTr0jdUrZO4gZIBEADq/oVU07SaJgKk/5qf7JuEOArbzKSIJkDWD36ljzPHvAUsfHsyxFwDf5jSVXCRqfMfZUa4pZ7nz02WlXSPP7a1rWyroUcsvJceMszsliO6Y9Q1i18/hGFObigcIHT09QH1Vs/GH8EW/ft/UNY6LYcoXN+EJHUBJ+vzVZgt49vJRmpZN/B02fbqbtGkq15V5XTqlr2V7FPn/yDXznT6nspnFXY0lGkUZJW7Y+2FZJedCFToVCNSRnHprY7azcdAUqGgoTzueuOkJGQ8R79Y5sS5DT7a1GEg87vEEH01r7TxQ24p5RKW4SlKTgBgTKo1mU66Z1g1t8SNmlrhZ1ubZlCViOWdCSIVz1ZjSNEjqJArP7i4YKynk8xkcKCBPexVduCnCcXJcQG4wOAyEwlSVkHpyMka7qz68VhVcLCZwKWs94E5Cs+NF02SAtm4B5JXOmISZy3gYqUmzaIKsCoAk805AZdNU3YvCO4DyFrQSgKbBSAZSlZwnCekAnxVql5GG6ABjkF5KGhxZx1b++TTfWgozwpGgPizB8BziuK2BnA1EEp9m6uCbxIWEEHERMkeYeOnDpieiAeur0t9ilvbci1pgkdFNnLQFaVnVIyH106NEV0qtbmDip7HcD3lX6xPqqq18UQ/GH0LnpRVZj8HP60eZB9tWfijH4w+hc9KKrydkizH3xNsooorlHTKzxiXYaslqIJ57acv0lhP11kIZc3r8w0/o1rHGfPYCoj8ozr+sT56zE6nwfVVsXcaI9HYzTfILpZzxgSfED9YrlcW64PP8ABG6nYcRikDPpjXw614/v8H1UmkOyLurEdkLjIC1MD9KTn6KhW7SIE9A8dWe4/LO9TAqNbcRIBjFu0mq3BMmpDl/Z4xvEb2AkdRyz9NQTSQXeRzkeyfrq2unnO/qxUch1OKJ51H00wUhnt9tLbilHIKIGh7kdHhruiyBtyd+ML/h0p7te5Q2olagkZZnrArq2RySjuxD0UvpoONkJsNAW6hXcqHo/1rve2YTbqgdq8pXjGlO7C5StacJmFAU4uSA24ToHTNCxpBxEHwebCnW1wRCiIPeIz8dWXg7agWLyMxD6RI1gqOU9FQ+zLlKnEFPdAVZODmbF4noWD4lD7VHDQ7PGLYDOSe+Z3a01sbsvcoFNqRhyzkTrmPF56kwI8dNxcSYy8Ynw9FSVdCJbeMFMbItx0G3H/tmsmitb4w/gm377HqGsmiuhpuw5+p7x1cD3lrvuHzj2Uzin10Peme8s/wAZH1Uzir49CiXUQoZGti4Soi1uTJyWRrGQQZrIUitj4QH8GuP1qvUNYtb/AMf3watJ+Sv8VYPKPHCEpwNwQDnzkbzrVev8+y+tK/SKt3Fuk++lRk4Ws5nuN+m7pqq3aAFPY1BIXiSIgqzI3TlpvIrOtmzRLeioWNtzhzwOczvVuVnoK2S+TDd2f8Nz/wCys7sbK3KwDjTBSoLmSSlQgERAHg8NX+4uUrZuMJnG2sCM5UV4oEb6g+pJdDH9o/lhl3EHfqmpd5HNPzfrpptBHPG7NEjxbqfv9qfm/XWtKpL4MrdxIuKIpUURW8xDqPePpf8A81Z+KX4Q+hc9KKrRHvA/Wn1U1Z+Kb8/+hc9Kapyfxy+S7H3xNoooorlnTKrxlpmxV+sa8yxWWBYzz31qnGV+YrzA57evzxWRKX+kn+vBVkWkhNMa7Pkurk5CSJJ3Hop2tUmB0j6qbrWokFIBSM1KGHLIxlqaEqlQJUIkTA/0ptr8CSO92woKfcywlmBn0STVbNynlAgKSolSAFAH4wG855Ex4DVpXcJgxJO7v03ZuYgLASsASBn4lf1rSUqHQ4uWVDllZQW4GeeQz3VWrV7EoKkyXEoCcJ0I7YnSAcvDVncuEgb9OjL001RcqKpCeZpinOfm9HXNPioKIThvzlYMKlThVze8Rr4KlNl860JUSkSAZSSoBMAnCMzrT5d2E584DvE+ikrvVFKggAkjm4iU691kcvBStjrYrPBpxXLpThWJUDJQoCBJzJ0qy7Ws1JYuD20qLgCQSY6I6adW+0ZiUmd4BkSNYMCe/UXayl5SucRJwpwqEZd0cjvzo4mwohthpIWwAlwFSpWFNLSlBByBUdZAq9bBZLZuEkg8vOGPizhOc9aai03xCiSOaoyADzhAA53ip21fgKBwHXpiot2NIkAoQZB8XhqubPYUm8eJSQhQJCoOE5pOu/fTm82muAkYUGRm4ciBugRr369TtQqAhAPeVI9WiLYPdmhcPEzsq377HqGsqLNalw5X+KLY6T2P52zWX4626e+Aw6hfeP37AlpoyICSJwrzJUpWXNnQiuarUclgAlwuBWPCqMIBETEjMg6bqm17RabtWUSFrBxFI3AyYKtN4qGvNsYlEoAQk6BPR8476zvNkurLVjh1OI2cUkFRAEjup8UVcttcLWltuNpSo43CuTAywkRvO81QnrzpPi9utNuyVKMJBk9AJNRnOWTuHCMYdpNPbVUElIOBJAlI3wI5287t5qKdvxuz6zXjGzH3D+TWN8kEDz76dN7GWnCShSlTOmSYByOcQSRnG6q20iaTYyt3nCZCTGk6DPQ57qvGwXAppJUYJBwqTkQDuJ36VXr9lcFKEKz1OFXUd2RiIpzaNPJVljiBqMu2mBnvEZRlnUJStE0qLHeWKHfyiEuZyCOasRmACNc+sd6oq+2FIPJKk5DAvIic9d/grtbXbg7ZCu+Bp0T0nXSpJNxOqSYzzGnekZGiOWUWEsakUW4tihWFZwnoUlweLmZ+CnFypCm2UJVBQleLmOQSpUgg4M8qua2goYTCk5DCsTlOcHtp65NcC2lCVJCEpCgQcQkAaDn7tZir3q5OilaaKKa+8hLMFejhV2jkZgJA7XWRVo4px+H/AELnpTXm19no7FhKQFphRPTBzg6aUvip/P8A6Fz0prRHI54pNlLx8ORJI2WiiisRtIDhwgG0UD3SPWFZSX2VKwpUkq7nf4Cda1Th2wpyzW23261IQnvkxn0CsQXwZDLqMSXkrC8QmZKpAyyzBjdQSRI3uzAsgiAPCD0ZQa7Xa2mgMSgnokZ+anj2UjpI179VPbrON9UpJCRAOKPi9EVJIROuNJcTzVaxBGhrnZ2IaSoqUOnoGQzOelNOD7eFspzSArITOoG+lbeMsuJzIJAMZZZGMs6aEzrZbRYdJSheI6wMQy6ROtNFbLSl/EkjCZVizkEEZT46iNm2DaHWlJBBBEGVdf8ArVtWY8ceiigZG7V20wwoJcchRzgBRIHSYGVPXrdt9sEFKkmCDqkg749tZlwnVN29n8YegCrtwCWexU9Tih55pdRks1Zs27ZUYSBJKgYAHeHopOzNpW7xKUKJIE4SVAx0iTnXDhM1iZIgKlaZSSQNZ3VCbItwh9pQQlOgJBXOacwJyjv0MCxjZ6A7OWGJ0EzmTnroR4qbX+2LdpeBRMiJABOGe6NSpMiN01Tb61BdeJQg85UE4p7Ya59+mBZHbVt1IVkd4Vkcj0TTa4LTDeJQECc43zkAKNiiGUzAKSQANNd00128wXUFKIUoLkpJTpB3Eid1NdLB9TWeEdvy+yLUJylFuobv7Od1UlrYagMziMbydfq3+arTwzLiNiWeAlKgm1BwkgxyeYlJrMmry4ES65qf7Rw9743jqiV3aDatx0/s9KSSpCzB1LjmGeqcgIrnhZ7kb9Vq8G+vTt7COe46FEwUwjUzMTukecUobdbESpc9GFEjIHPKIzjwVJSf5IuJ4Az3Cf21e2ndtfobHMSkab8z0ydTXJO3Gu6X+yivfu6jcpw74CW5y6Ouk5BwjwbcPV+14q9G2uoftbt+6o37vonJbh6sLcjON4758FB26ju1n/K1lmcjI1yHjpbeB0yQO2eoTHdf6UobZ+v4w03bqjPu4ju3OntWvZXqdtIO9wgRPMa0nvaTHjo28Bv5JIbb7274w8O6g7a737Q9lRa9utz2zhynJDXcyd2ozB6xXqtstzktZjeENQY0jKjbwFPySv3d/rEPZXqdvqHm+MPDuqHVtxretzybXsoG2kKEhawCSMRbagZgGcv0hRt4DfySKttkZg4cyYSoAEmJlMQch3/HUrxY7WD+1SAkJAYd0AE85GZI1OdUy42ul1CgHTmCAVIQBOYzwpnd5xUvxGJP3Tk/3d31m6lFoVH0LRRRTGR+2lKCUFAClcqjImJE55xrE1C7TYlLcuOAJeaUUnnaKzBUnI9Pgqw36glBUdESs+AE1lljxmJW4lu4bUVJdBC2gAN8IAJkkE61CTX5Jwi30LjdbLadOjK5OpVDh61HeagWeCTa13SXGk4sSQnCVYoUkGUqKomDvyyrpwg4wrZl1LamypBCStajChizhKTqQNZjoqQ4L9jXPZC2ihaeUGiQCAUCNRI+N56E/DG47W0QthwFTjDf4QlKlKJWrkyBAkZhOmQHhqQvOK1lxtSeXdBUZxAJyyjSM65bB4R2a9oot2OWKgXAFlQ5JRShRIAxTEAwY3eGtBdcCQSdBUoyfkjJUZla8TbSFpV2W6cOgKEdJP1+apRXFqg63C/2E+2mN1xnum9es7WxNwpnOQ+hEp5ucKEDNYGtXPZW11m35a8bFmZOJDjqFBIByJWObmM6lxMiZ3fcRbDrinDdugqMwEIipPZPFK2w3gTcuEYirNCd/eq/bP2ky+nGw626num1pWnxpJFVvhlw9YsWHXEFD62ikKaS6kKGJQTnExE9FKwIraPFYh5GA3LgGIKkITORka0xt+JlpC0LF27KAAPe24yBAJ8dX22240bVq5eWhlDjTbhLi0pSnGkKgqVAymnVvtJlxvlUOtraieUStJRHTiBinbAqSuLtJ/t1DTRAzMROat9Ml8VDJUVF9ckyeaM/PV6Z2iyshKXW1EpxgBaSSiYxAA9rOU1xa23bqUUIfaUsTzEuIKsteaDNFgVYcW7ZzXcOKVvOFAk9MCmtxxVMqWFcusQZw4E9EazUpY8OA7tRezw12rXK8tj1ySYwx+l07qtxNIdsiL/YKXbZu3xlIbCAFDU4E4RoagxxfImeXc72f2qttreNuAltaFgGCUKCgD0GDrXFza7CUlan2ggHCVFxASFdyTMA9VJpMVlD2zxRM3Cp7JcRzQmAhJ035+Cm+1uJhh9wr7JdRPxQhBHnrTLa5Q4kLbWlaTopKgpJ7xGVdaKAyX3Dmf7275NFdrTiVZQtC+ynThUFRgRnBmKneGXGELN5q2YYVc3LwJS2lQQmBOalGY0Vu3GYrrs7ho4hh5/aVr2EloApHKpd5QEEkIwgSoRp10UBEs8UbKbjluyHDzirAUIjMERPh81MX+JNlSirst0SSYwI31e+C/CZm+tk3CCEJUCSlSk4kDEoDlIPNJCZp5bbZt3CoNvtOFOaghxCiB1gHKigM09w5n+9u+TRT7ZHE+ywtShcuKxIUiChG/f3xFWTY3Du1urt61aXmyBKyUhK1ExhazlcRr6amLrbls04GnLhlDiu1bW6hKz3kkyaKQFCseJxlvlPwlxXKIKJwIGGSDI8VMjxGs/3t3ybda1RRQHxtcNwSOgkeeKsnB+2B2ZdqO51AHhTnUVcW/OVrqfTVn2I3Gyrn9cn0JpMEyKZtR9y0uZhRfUnwJSmKsfEW2funOcdju57u2bqNUn8UI/Xq9AqZ4lCPumn/pnvXRUo9BM36iiigZFcKllNnckGDyLkHrwmPPWHcCuCTlw9BcACVJxEJOZCVqAnpyB8NbfwsRis30iZUgpTG9R0HhMVn3AZ1VnyirltaAXFOKOBSoSGgmeaDvnx1XOr3LYNpOjMeE1m4VkziKVFJ6SoqjKrRsZt+yZuBymAlOFSkqz7UKiCARJyxdXhpu42b199Vpz0hfKQRhVhUTBzy89XnZWyWhb3AeBxrLgSlQk4YhJhJI646hUVSe5NydGdcVDRG2bSd/LGd/5BwZ19D7V/JK71YLxbtLa2zatupKVgvAjLI8gs7uoVv90zjSU9NWxRVN2z5+2HYXT23L1NpcdjLDeJS+TS5KJaGHCrIZlJnqpxxlPvrudm2zyk3ABGIOHkm3ngQmVwITM6R8cjfWvbE4IW1s+5dIRFw6koW5jWZSSkxhKsI7ROYG6mvCXgUxeDC8gLTOIZkFJ6UqSQRTIGYDZV7Zu3t2ltq1S5ZugtMuT74lEpcCcIAMgnTUnpNU9/Zdt9w0P803CnTKp588oU4TnmMEGPDW8bK4vba3Ci0lXKLGFS1uLcJTrh5xIA7wqNZ4odnyoqYBC9RjcEZg82Fc3Mbu9pQBme1bh1++2W0UIeQizaLbLqsLal8mZkwc+ajLOcI6akXdiXdoxtRa0NsM3DClC3bcKglcZkAgYQRi9G4VpO2OLq2uEttrblLQCWyFKC0BIAACwcRyA1J0nWulrxd2jbTjaUKIeGF4qccUpaQCIKiqQOcrSNaAM24H2rOztkK2koKdfcaUiCs4Q2pwIDYGgTIBJ1zMVWdpsrQ3s64wWrXKPNrR2O2ULSDnhUqTjGefQe/W9vcDLcWybVtADCUlPJkqUIJJIlRJ1J31C2nFNYIiWZwqC0y47KVDMQccx1aHfQBWOCf/id3/pT6EVre1QrkzhOYzqK2XwRt2blV2EfhCk4C5jX2uQjDiw7huqwLTIigD5zd205se7v2mgcN23yjAAmHiSEwOorcH+VNPdrcCrlhqx5Ntt5Vsla3WHc0uOOQpZzgKMiMyO1TWsXPAi2dfbfebC1sqxtHEoYVSFAkAgKzAMGRXDhLwIavnEqfK5SCkFDi0c0mSCEmDQBG8W/DSzcsOUUljZ6UvLZU2paG2y5AWSgqjUKmNRB79aAoZVTFcW1ippFupkFhtXKJbC3E88iCsqSoKUY6TVzIoAyXjC4F8u6h1DxZfbEoWDnhkkSAQRnMEdetUgbcuLyzv7e9KX1WiSpDsJPOGJOoAkjOFa5ma1zhPxfsX7gcfBKkpwBaVrSQmScORjUndXex4AWluwplhpKUrnlAZUVyIIUVEkiCctM6AMwttpsWPB9pxthtblyOTdyyWQtyOWIzVhGIR11FuWbjG0tnSm3QVgybZstgpUIIUJOIQYB3itSa4qrJDa20tcxyMSS44oZGRhlXNIJOYzzrtszivsWVIWlrntGW18o4SD187nDqMgZ9NAGb8ArBlG0to+9NywpKmQUjmHGc2+jdpUNwR2ZcX9vefgzL7rzqg4864UutqIBBAwkgAknXOCN1bK7xb2i3+yFo9+BBC0rWmSntSoJUArQa6xnNN3uK60ceU6tCgVmV8m442F/OCFAeKKALBwFs32bC3auVBTraMKlBWMEAnDzoz5uGp6uFhZoZbQ00nChtIQhOZhKRAGeeld6APk+5EKVPSfTVi2P8FXH64eqmoO+RJy1xkeOp+xbKNl3CVZHlRketKaJqiEGN3R+KEfrlfVUlxIH8ZjWRbujq7ZB1qMfX+KUDfyyvqqS4kJ+6fV2O7n/AJm6IvZkqPoKiiigZF8JFwwTMZp9NU9VwkgglJBEEGCCOg1YOMHYrt5ZLYZjGpTahK8AhKwo87CYyHRWV+5Rf/4f7yr+TRROLVFqs0MMzySW25yPJoCZA0Bwiu5vUd1PgNVE8VV//hfvJ/k157lW0P8AD/eVfyaVErRadndis3CbkNILqSo44hUqSUHnQdxNWT78kdx/EfsVmR4qb8/J/vJ/k177lV//AIX7yr+TToT4TTRwxR3H8R+xXiuGSfkye8o/ZrNRxV3/AENfvB/lUHirv+hr95P8mihfaaWnhkj5Mjwq+xXp4YI7j+I/ZrMvcpvu5a/eT/IoHFPedw1+8/7FFB9ppn35I7j+I/Zrw8NEdwP2z9ms0HFReieY1+8/7FHuU3vcM/vH+xRQfaaSeGzfcj9v/to+/ZvuU+U/7azU8VF73DP7wf5NIHFLfT2jH7wrXvclRQfaaYeHDXQjyo+zSDw8aG5HlR9ms4VxU33cW/l1/wAuuDnFHtA6JtvLOfYp17D7TWuE/CoWdoi6DfKBZQAkLw5LSVTiwmdOiobZfGMHkqULcpwlAzdnt04u43aV14UcGLh/ZdvatYOVaSyFSohPMbKFQYM59VV/ZfAK9Q06hwtyvBBS4RGFEHMJEZ1GXTYgupLXHGZheW32NOFIUFct2xKgkiOT3TNNtpca3Jct+C4uSUgD3+MQVlP5PKPDUOvi0vSUnlPjc739fawdObrMUm+4srsjmFCupx5SkzukFJnOoqxses8cuIA9hbv7x1x8lUtsvjOS7JWxyYSASS7iAxKSkTzB3VQdnxcXQyWi1A/RHWf0ejDT88Xz+BQHJpJjNBKDlhOZSNO28Sam+mxBXZJ7M4xQ6pY5AJwKUmeWmQBIPaCJqIf438MDsQGQv/zGhSSI/Jb4nw03HFxdYxz+bhVPv65xSMO7SMXjpu9xa3mMKTyKhhI98WV59Up0qMbvclLpsTFnxrcppaZ5ZcvOumfJipt7hvhxyz2gVq7Ekbu1yqvbP4A3KZxJYHRgA3YtcvmeenW1eAjzsEK3q/tCnI9OEZmid3sEOm4jZ3Gryrby+xQOSQlUcvOIqmUzyYiI89MfdkP9y/8Akf7Vc2uLa5Cl84YTGEB9fRnOXTTb3NbwLUQGFCcsaioxlrKfnVKPXcjO62KFYthx5AUMi5JHVrU7tchNpdpHy4AG+EpRp01c7Pi+uElJUm3BG9KE9CtDGX9n56Tc8XdwtUlQzJJwuKQO2Mc0CJw4ZO8zUZ25WOCpUZo+o/c1sf4qjU/xJL/GSR/6Z0/xoqea4tLsJhSgTKo/CFxBUSnd0RTvi34AXljfcu/yWDkVt8xZUrEpSSNUjKAacfyNo1aiiimAUUUUAFFFFABRRRQAUUUUAFFFFABRRRQAUUUUAFFFFABRRRQAUUUUAFFFFABRRRQAUUUUAFFFFABRRRQAUUUUAFFFFAH/2Q=="/>
          <p:cNvSpPr>
            <a:spLocks noChangeAspect="1" noChangeArrowheads="1"/>
          </p:cNvSpPr>
          <p:nvPr/>
        </p:nvSpPr>
        <p:spPr bwMode="auto">
          <a:xfrm>
            <a:off x="1206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8" descr="data:image/jpeg;base64,/9j/4AAQSkZJRgABAQAAAQABAAD/2wCEAAkGBxQSEhQUEhQWFRUVFhcUFxQWFRYYFxkXGBodFxkXFRgYHCggGBolHRgUIjEiJSkrLi4uGB8zODMsNygtLiwBCgoKDg0OGxAQGywkHyQwLSwsLCwvLCwsLCwsLCwsLCwsLCwvLCwsLCwsLCwsLCwsLCwsLCwsLCwsLCwsLCw3LP/AABEIAMMBAwMBIgACEQEDEQH/xAAcAAABBQEBAQAAAAAAAAAAAAAAAgQFBgcDAQj/xABVEAABAwIDAgYLCQ0HAgcAAAABAgMRAAQSITEFQQYHEyJRYRQyUnGBkZOhsbLRFyM1QlNyg8HSFRYkJTM0YnOSlKLT8ENUY4Lh4/F04jZEZKOks8L/xAAZAQACAwEAAAAAAAAAAAAAAAAAAQIDBAX/xAAsEQACAgECBgEEAgIDAAAAAAAAAQIRAwQhEhQxMlFhgRMiQfAzcQXRQrHB/9oADAMBAAIRAxEAPwDZNr7Ubtmi68SEAgEgFRkmBkOuoH3Q7Hu1+SX7K94zfzBfz2/XFY6E1u02mhkhbsz5crjKkbF7oNj3a/JL9lHug2Xdr8kv2Vj+GlAVfyWP2VcxI1/3QLLu1+SX7KPv/su7X5NfsrIQmlBNHJY/YcxM137/AKy7tfk1+yj7/bLu1+TX7KyQJpQTRyWP2HMT9Gtff5Z92vya/ZR9/ln3a/Jr9lYttjaHIcnlONxKO8N58VSUVFaTE21bG880r2NY+/uz7tfk1+yj7+7Pu1+TX7KyjDXsU+Tx+xcxI1b7+rPu1eTX7K9+/qz7tXk1+yspivcNHJ4/YcxI1X7+bPu1eTX7KPv5s+7V5NfsrK4r3DRyeP2HMTNh2vwjYtrdNw8ohpeHCQlRPPEpyAnSoH3U9nfKr8i59monjM+Brfv2/qGsZrPi08ZK35LMmaUXSN891PZ3yq/IufZo91PZ3yq/IufZrA4ryKs5WHsr5iXo333U9nfKr8i59mj3U9nfKr8i59msCoijlYew5iXo333U9nfKr8i59mj3U9nfKr8i59msCoijlYew5iXo333U9nfKr8i59mj3U9m/Kr8i79msHctVpAJSRIJ06P8AkeOuNJafG+jG8811Rv3up7O+VX5Fz7NHup7N+VX5Fz7NYDRT5WHsXMSN991TZvyq/Iu/Zo91TZvyq/Iu/ZrAooinykPYcxI333VNm/Kr8i79mpLYHDizvXeRt1qUvCVwW1pECAc1CN4r5wir1xLj8ZfQOesioZNNCMW1ZOGeTkkzeaKKKwmoq3GV+YL+e364rIQK1/jIH4Cv57frCskCa6ui/j+TFqO8SE0oJpQTSgmthQJCa9CaXhr0CkAkCvQKWBSgmgCvcJHYXbgJxEOBZGEk4RlqO1mTn4d1WFTZBgiD0VAvJX2QEyM3EJzE5KUB4MjHgq0PqOBpJAkI1HX/AMEx1msOLK3marr/AOGqeNLGnf6xphr0JpcV7FbjKJivcNKCaVhpAc4r0ilgV7hoGWbjN+Brfv2/qGsZitn4zfge379v6hrGorHg7X/bLM/d8CaKVFFXlImiK9iigDylNaidJE+OvIoik1aGi8cMLpkOoDWHC2zhSZBxKVjxDriE+OqLFTu3HDyNslaUhSGgkQIUkFRIxTqojPvEVB1g/wAfBRg6d7/9GrWSbkv6PKK9ivYroGQRFEUqigBMVeuJgfjH6Bz1kVR6vXEz8I/QOelFV5uxlmLvRu1FFFck6JWeMX8xX89v1hWTgVrPGH+ZL+c36wrKgK6ui/j+TFqO8SE16E0sJpQTWwoEYaVhpeGvcNACAmvHFhIk+LLPx0m7uA2JPgH9bqg3r0mSAVHmfxbxPRVGXMobfktx43LcmmbYkleNEynTEYKjCcyBnAJ8FWa+sgtsEH3xuWykJPOKcznJzAg9YJ6Kz8XKxiiAOUSNRmnerqIlVWuy2s4lVwcjhuG1pGWaQVAqPgyI3gVzuJxlxLqbOG48LOJRXuGrO/aJeByAUFKAUN8ZiR0RIGc5Cq840Ukg6gwa6GDOsi9mPJicDkE16E0vDSsNXlZzAr2KXFe4aBk/xm/A7Hzrf1DWN1s3GZ8EMfOY9Q1jcViwdr/tk8/d8CYryKVFEVeUiYopUURQAmKtXF/sxl51an8w0ErAnLUyT0gQn2VV4q0cA2nC47hbUoKaKMUcxJOcqJyyjSqNS6xvei3ArmiR23btqcugoYlNSTJKpSFYEkkj69wqk3TYSqBpE1a9oLexXiilAL6cOoicWPIYubJ6ZqouOFSjiSUmBkfqO/SsmjaukzRqU63ERRFKiiK6RhExRFKiiKAExV54mh+MfoHPSiqRFXjib+EfoHPSiq83YyeLvRulFFFck6ZW+MAfgS/nI9YVlwTWp8PvzNfzkesKzAJrq6L+P5MWo7xGGlBNLAr2K2FAkJr3DS8NRu2b/kxgHbq8w6TUJzUI8TJRi5OkR21nQpwie1mABJMax0a76bg59qOnnKznvCuIUBMmeaVwNMiJ03576Xb3ErbSBk4grPUQBAy75rjznKTbOhGKiqHbLhHcT1IJ+qpe02sEnnYCkiCFNjM7geqqwb1fIheWLlcGnxcUeipO3JL7iMsKWsade2gnPxCq2mT2Lzsja7SyBhCVHMqaVphMiUqkGa67eZCghxOcgAnQ9RUPik5+KqrshKXEWhWBLpXiJ3YQk5E5/G6at9iSG8iVIJcTybhnJvUhZlSDpvUNNJoxZHimpBOCnGiDw0RTm5ZCTlMHMTkeiFDcQQQe9XOK7kZKStHNcadM5xXsV0iiKkBNcZnwQx85j1DWNxWy8ZvwSx85j1DWORWLB2v+2Sz93wJiil4TExlpPe/5FeRVxQJiiKVFepTOVDdAhIFaBwV2o3a2qeWEqK1KQhKsyT8oNEjwzFR2z+DeANqWRiXHM+MnECpIUndKUkjpppt63h8I+TQMutWforhazWrK/pw6eTrabTfTXHLr4HV/tIOFWJLacRklGLLfzQTuqt3jSsWGJjPLOQcwR1U8dbguJKSOTRjx6hZJAwjvCTTDbE8i04JBSoo68PbJ85VVelyShNMszwjODQ2iiK7MEuIxKjHu6VJ6SOkefv1ziu9jyrIrRyMkHB7iYoilRRFWFYmKvHE78I/QOelFUrDV24nh+MfoHPSiq83YyzF3o3GiiiuSdMr3Dsfga/nI9YVmgTWmcOfzRXzkesKzcCurov4/kxajuERSgKWBXoTWwoERVd28x76FAzKRlvEHU+A+mpval3yLZVEmQlI6VHIVSbraQlU++rwlZntMjGXdHrrFq8irhNOng74hwzbCdcXNKYSCdSCcxkNOmntuwE4TgkpThBUQMvAT0Cohu5eWtqVYUkJKkCBEkiBvjKuDFuVcqhS1KIQlUknIEyIk9+ubbNlIsaCACkIaAzIBVIxQSDEdNO9jOKWkqWlsOBKpwSQU7pVqkHSD0jdVPtygsJXBgF4Rl3B9ld1NJ5dtsSPe0LkGBluPTpS3onFxXUvWz7sAtzbqwtklIbUCBMA5QOjpqxWF6ypOAOYFFThAcGA++RIlWRz6KzqxZVy1ypC1Jhb7YAJACkkwRB3QIqb2dt66aQ2leB9KnFNrDqAsbojeN9VtgkWja9upLhkZHQ6g78jv1plFOdn7WaeQoNAt5rBt1KxJVg7ZVuT+TUNcOh0665lPQZG49I6a6ujzKcOHwYc+NqV+Tnhow10ijDW0zkpxmfBLHzmPUNZC0yVTGgEk6DQkCekxlWx8YbOPZlumQJWxmowBzDmTWYXt0hAQ21mlPOKpIxKIGZwmcucPD4+ZHI4xqKtts2RwxnPiyOopbjA2q0MILkSt10iCCIhsASMvFTapC5uS4yhRIMOupy6QlonrOupk0xitOG+HfqZM/Dxvh6CYqzcCNi9kOEkEhP8AXs8ZquBNatwBszb2wUrmrWVKKcJxATAme1yHX3qy/wCRk1hcY9Xt/st0cU8lv8FpTshtJ5RQSjtSo5SooRyaSSd4TllWU8JHEqu31JIKS5A/yiPqNaHtHaeAcosEpmJEEj/MTG7dVFcWgvLVihCjIGU6Zzn0zXHx6d9WdGWSiCVBOcZ0jaLSex1jEmcaFAYhoAoH0irRjY6/4PbSgu1wqBEkiBknI9NWxwtNMi8lpmezCdDIEBQPhFdFZ56Tn/XhmnD9rh1GE9KSCnzZVyWg5aEdInzjd466Wn+2e35MOZXE5RRFKimW0rnCMAPOXkPCY8Gtb5PhVmWEeKVDuyextukaB1tI/Zck1duJ/wCEPoHPSiqbYWnJsKAM++I9VdXTih+EPoHPSiqZ39N2W7fVVG3UUUVzDoEDw3H4Ir5yPWFZyBWhcPnSmycUAVQUGBr2wmKyIXCu4PiHtrbh1Cx469lGTFxyJyKJHSPGKheyV9wfEn200uXlx2vo9tWPXKtkQWnJDbLYfawzhMhQVOng6wSPDVXTsGAqCZKFpHN3FWLIYuvzVOJuUZArziSJFeC8a+VH7QrFPM5u5GmMOFUjgNjAKCsegRlh7kk9PXXBnZUKcVJ5yEo7WNN4z66kDdtzHKaZnnbv6Brzs9r5QftGoOf7ZLhIwcHglnkgsnnLMwPjpIO/dNO07JTyqHSoylARhyiM8z46cG+a3ufxGj7oNa48umVUvqfthwsd2YSkOjL3x5TmndhUx1SafG7SW1IITqhQOEkyjeDuyyNQwv2tAuT31Un7pNROPKSJ52oypcS/WOmSwKQpJR+kTAUnnFQUTr0jdUrZO4gZIBEADq/oVU07SaJgKk/5qf7JuEOArbzKSIJkDWD36ljzPHvAUsfHsyxFwDf5jSVXCRqfMfZUa4pZ7nz02WlXSPP7a1rWyroUcsvJceMszsliO6Y9Q1i18/hGFObigcIHT09QH1Vs/GH8EW/ft/UNY6LYcoXN+EJHUBJ+vzVZgt49vJRmpZN/B02fbqbtGkq15V5XTqlr2V7FPn/yDXznT6nspnFXY0lGkUZJW7Y+2FZJedCFToVCNSRnHprY7azcdAUqGgoTzueuOkJGQ8R79Y5sS5DT7a1GEg87vEEH01r7TxQ24p5RKW4SlKTgBgTKo1mU66Z1g1t8SNmlrhZ1ubZlCViOWdCSIVz1ZjSNEjqJArP7i4YKynk8xkcKCBPexVduCnCcXJcQG4wOAyEwlSVkHpyMka7qz68VhVcLCZwKWs94E5Cs+NF02SAtm4B5JXOmISZy3gYqUmzaIKsCoAk805AZdNU3YvCO4DyFrQSgKbBSAZSlZwnCekAnxVql5GG6ABjkF5KGhxZx1b++TTfWgozwpGgPizB8BziuK2BnA1EEp9m6uCbxIWEEHERMkeYeOnDpieiAeur0t9ilvbci1pgkdFNnLQFaVnVIyH106NEV0qtbmDip7HcD3lX6xPqqq18UQ/GH0LnpRVZj8HP60eZB9tWfijH4w+hc9KKrydkizH3xNsooorlHTKzxiXYaslqIJ57acv0lhP11kIZc3r8w0/o1rHGfPYCoj8ozr+sT56zE6nwfVVsXcaI9HYzTfILpZzxgSfED9YrlcW64PP8ABG6nYcRikDPpjXw614/v8H1UmkOyLurEdkLjIC1MD9KTn6KhW7SIE9A8dWe4/LO9TAqNbcRIBjFu0mq3BMmpDl/Z4xvEb2AkdRyz9NQTSQXeRzkeyfrq2unnO/qxUch1OKJ51H00wUhnt9tLbilHIKIGh7kdHhruiyBtyd+ML/h0p7te5Q2olagkZZnrArq2RySjuxD0UvpoONkJsNAW6hXcqHo/1rve2YTbqgdq8pXjGlO7C5StacJmFAU4uSA24ToHTNCxpBxEHwebCnW1wRCiIPeIz8dWXg7agWLyMxD6RI1gqOU9FQ+zLlKnEFPdAVZODmbF4noWD4lD7VHDQ7PGLYDOSe+Z3a01sbsvcoFNqRhyzkTrmPF56kwI8dNxcSYy8Ynw9FSVdCJbeMFMbItx0G3H/tmsmitb4w/gm377HqGsmiuhpuw5+p7x1cD3lrvuHzj2Uzin10Peme8s/wAZH1Uzir49CiXUQoZGti4Soi1uTJyWRrGQQZrIUitj4QH8GuP1qvUNYtb/AMf3watJ+Sv8VYPKPHCEpwNwQDnzkbzrVev8+y+tK/SKt3Fuk++lRk4Ws5nuN+m7pqq3aAFPY1BIXiSIgqzI3TlpvIrOtmzRLeioWNtzhzwOczvVuVnoK2S+TDd2f8Nz/wCys7sbK3KwDjTBSoLmSSlQgERAHg8NX+4uUrZuMJnG2sCM5UV4oEb6g+pJdDH9o/lhl3EHfqmpd5HNPzfrpptBHPG7NEjxbqfv9qfm/XWtKpL4MrdxIuKIpUURW8xDqPePpf8A81Z+KX4Q+hc9KKrRHvA/Wn1U1Z+Kb8/+hc9Kapyfxy+S7H3xNoooorlnTKrxlpmxV+sa8yxWWBYzz31qnGV+YrzA57evzxWRKX+kn+vBVkWkhNMa7Pkurk5CSJJ3Hop2tUmB0j6qbrWokFIBSM1KGHLIxlqaEqlQJUIkTA/0ptr8CSO92woKfcywlmBn0STVbNynlAgKSolSAFAH4wG855Ex4DVpXcJgxJO7v03ZuYgLASsASBn4lf1rSUqHQ4uWVDllZQW4GeeQz3VWrV7EoKkyXEoCcJ0I7YnSAcvDVncuEgb9OjL001RcqKpCeZpinOfm9HXNPioKIThvzlYMKlThVze8Rr4KlNl860JUSkSAZSSoBMAnCMzrT5d2E584DvE+ikrvVFKggAkjm4iU691kcvBStjrYrPBpxXLpThWJUDJQoCBJzJ0qy7Ws1JYuD20qLgCQSY6I6adW+0ZiUmd4BkSNYMCe/UXayl5SucRJwpwqEZd0cjvzo4mwohthpIWwAlwFSpWFNLSlBByBUdZAq9bBZLZuEkg8vOGPizhOc9aai03xCiSOaoyADzhAA53ip21fgKBwHXpiot2NIkAoQZB8XhqubPYUm8eJSQhQJCoOE5pOu/fTm82muAkYUGRm4ciBugRr369TtQqAhAPeVI9WiLYPdmhcPEzsq377HqGsqLNalw5X+KLY6T2P52zWX4626e+Aw6hfeP37AlpoyICSJwrzJUpWXNnQiuarUclgAlwuBWPCqMIBETEjMg6bqm17RabtWUSFrBxFI3AyYKtN4qGvNsYlEoAQk6BPR8476zvNkurLVjh1OI2cUkFRAEjup8UVcttcLWltuNpSo43CuTAywkRvO81QnrzpPi9utNuyVKMJBk9AJNRnOWTuHCMYdpNPbVUElIOBJAlI3wI5287t5qKdvxuz6zXjGzH3D+TWN8kEDz76dN7GWnCShSlTOmSYByOcQSRnG6q20iaTYyt3nCZCTGk6DPQ57qvGwXAppJUYJBwqTkQDuJ36VXr9lcFKEKz1OFXUd2RiIpzaNPJVljiBqMu2mBnvEZRlnUJStE0qLHeWKHfyiEuZyCOasRmACNc+sd6oq+2FIPJKk5DAvIic9d/grtbXbg7ZCu+Bp0T0nXSpJNxOqSYzzGnekZGiOWUWEsakUW4tihWFZwnoUlweLmZ+CnFypCm2UJVBQleLmOQSpUgg4M8qua2goYTCk5DCsTlOcHtp65NcC2lCVJCEpCgQcQkAaDn7tZir3q5OilaaKKa+8hLMFejhV2jkZgJA7XWRVo4px+H/AELnpTXm19no7FhKQFphRPTBzg6aUvip/P8A6Fz0prRHI54pNlLx8ORJI2WiiisRtIDhwgG0UD3SPWFZSX2VKwpUkq7nf4Cda1Th2wpyzW23261IQnvkxn0CsQXwZDLqMSXkrC8QmZKpAyyzBjdQSRI3uzAsgiAPCD0ZQa7Xa2mgMSgnokZ+anj2UjpI179VPbrON9UpJCRAOKPi9EVJIROuNJcTzVaxBGhrnZ2IaSoqUOnoGQzOelNOD7eFspzSArITOoG+lbeMsuJzIJAMZZZGMs6aEzrZbRYdJSheI6wMQy6ROtNFbLSl/EkjCZVizkEEZT46iNm2DaHWlJBBBEGVdf8ArVtWY8ceiigZG7V20wwoJcchRzgBRIHSYGVPXrdt9sEFKkmCDqkg749tZlwnVN29n8YegCrtwCWexU9Tih55pdRks1Zs27ZUYSBJKgYAHeHopOzNpW7xKUKJIE4SVAx0iTnXDhM1iZIgKlaZSSQNZ3VCbItwh9pQQlOgJBXOacwJyjv0MCxjZ6A7OWGJ0EzmTnroR4qbX+2LdpeBRMiJABOGe6NSpMiN01Tb61BdeJQg85UE4p7Ya59+mBZHbVt1IVkd4Vkcj0TTa4LTDeJQECc43zkAKNiiGUzAKSQANNd00128wXUFKIUoLkpJTpB3Eid1NdLB9TWeEdvy+yLUJylFuobv7Od1UlrYagMziMbydfq3+arTwzLiNiWeAlKgm1BwkgxyeYlJrMmry4ES65qf7Rw9743jqiV3aDatx0/s9KSSpCzB1LjmGeqcgIrnhZ7kb9Vq8G+vTt7COe46FEwUwjUzMTukecUobdbESpc9GFEjIHPKIzjwVJSf5IuJ4Az3Cf21e2ndtfobHMSkab8z0ydTXJO3Gu6X+yivfu6jcpw74CW5y6Ouk5BwjwbcPV+14q9G2uoftbt+6o37vonJbh6sLcjON4758FB26ju1n/K1lmcjI1yHjpbeB0yQO2eoTHdf6UobZ+v4w03bqjPu4ju3OntWvZXqdtIO9wgRPMa0nvaTHjo28Bv5JIbb7274w8O6g7a737Q9lRa9utz2zhynJDXcyd2ozB6xXqtstzktZjeENQY0jKjbwFPySv3d/rEPZXqdvqHm+MPDuqHVtxretzybXsoG2kKEhawCSMRbagZgGcv0hRt4DfySKttkZg4cyYSoAEmJlMQch3/HUrxY7WD+1SAkJAYd0AE85GZI1OdUy42ul1CgHTmCAVIQBOYzwpnd5xUvxGJP3Tk/3d31m6lFoVH0LRRRTGR+2lKCUFAClcqjImJE55xrE1C7TYlLcuOAJeaUUnnaKzBUnI9Pgqw36glBUdESs+AE1lljxmJW4lu4bUVJdBC2gAN8IAJkkE61CTX5Jwi30LjdbLadOjK5OpVDh61HeagWeCTa13SXGk4sSQnCVYoUkGUqKomDvyyrpwg4wrZl1LamypBCStajChizhKTqQNZjoqQ4L9jXPZC2ihaeUGiQCAUCNRI+N56E/DG47W0QthwFTjDf4QlKlKJWrkyBAkZhOmQHhqQvOK1lxtSeXdBUZxAJyyjSM65bB4R2a9oot2OWKgXAFlQ5JRShRIAxTEAwY3eGtBdcCQSdBUoyfkjJUZla8TbSFpV2W6cOgKEdJP1+apRXFqg63C/2E+2mN1xnum9es7WxNwpnOQ+hEp5ucKEDNYGtXPZW11m35a8bFmZOJDjqFBIByJWObmM6lxMiZ3fcRbDrinDdugqMwEIipPZPFK2w3gTcuEYirNCd/eq/bP2ky+nGw626num1pWnxpJFVvhlw9YsWHXEFD62ikKaS6kKGJQTnExE9FKwIraPFYh5GA3LgGIKkITORka0xt+JlpC0LF27KAAPe24yBAJ8dX22240bVq5eWhlDjTbhLi0pSnGkKgqVAymnVvtJlxvlUOtraieUStJRHTiBinbAqSuLtJ/t1DTRAzMROat9Ml8VDJUVF9ckyeaM/PV6Z2iyshKXW1EpxgBaSSiYxAA9rOU1xa23bqUUIfaUsTzEuIKsteaDNFgVYcW7ZzXcOKVvOFAk9MCmtxxVMqWFcusQZw4E9EazUpY8OA7tRezw12rXK8tj1ySYwx+l07qtxNIdsiL/YKXbZu3xlIbCAFDU4E4RoagxxfImeXc72f2qttreNuAltaFgGCUKCgD0GDrXFza7CUlan2ggHCVFxASFdyTMA9VJpMVlD2zxRM3Cp7JcRzQmAhJ035+Cm+1uJhh9wr7JdRPxQhBHnrTLa5Q4kLbWlaTopKgpJ7xGVdaKAyX3Dmf7275NFdrTiVZQtC+ynThUFRgRnBmKneGXGELN5q2YYVc3LwJS2lQQmBOalGY0Vu3GYrrs7ho4hh5/aVr2EloApHKpd5QEEkIwgSoRp10UBEs8UbKbjluyHDzirAUIjMERPh81MX+JNlSirst0SSYwI31e+C/CZm+tk3CCEJUCSlSk4kDEoDlIPNJCZp5bbZt3CoNvtOFOaghxCiB1gHKigM09w5n+9u+TRT7ZHE+ywtShcuKxIUiChG/f3xFWTY3Du1urt61aXmyBKyUhK1ExhazlcRr6amLrbls04GnLhlDiu1bW6hKz3kkyaKQFCseJxlvlPwlxXKIKJwIGGSDI8VMjxGs/3t3ybda1RRQHxtcNwSOgkeeKsnB+2B2ZdqO51AHhTnUVcW/OVrqfTVn2I3Gyrn9cn0JpMEyKZtR9y0uZhRfUnwJSmKsfEW2funOcdju57u2bqNUn8UI/Xq9AqZ4lCPumn/pnvXRUo9BM36iiigZFcKllNnckGDyLkHrwmPPWHcCuCTlw9BcACVJxEJOZCVqAnpyB8NbfwsRis30iZUgpTG9R0HhMVn3AZ1VnyirltaAXFOKOBSoSGgmeaDvnx1XOr3LYNpOjMeE1m4VkziKVFJ6SoqjKrRsZt+yZuBymAlOFSkqz7UKiCARJyxdXhpu42b199Vpz0hfKQRhVhUTBzy89XnZWyWhb3AeBxrLgSlQk4YhJhJI646hUVSe5NydGdcVDRG2bSd/LGd/5BwZ19D7V/JK71YLxbtLa2zatupKVgvAjLI8gs7uoVv90zjSU9NWxRVN2z5+2HYXT23L1NpcdjLDeJS+TS5KJaGHCrIZlJnqpxxlPvrudm2zyk3ABGIOHkm3ngQmVwITM6R8cjfWvbE4IW1s+5dIRFw6koW5jWZSSkxhKsI7ROYG6mvCXgUxeDC8gLTOIZkFJ6UqSQRTIGYDZV7Zu3t2ltq1S5ZugtMuT74lEpcCcIAMgnTUnpNU9/Zdt9w0P803CnTKp588oU4TnmMEGPDW8bK4vba3Ci0lXKLGFS1uLcJTrh5xIA7wqNZ4odnyoqYBC9RjcEZg82Fc3Mbu9pQBme1bh1++2W0UIeQizaLbLqsLal8mZkwc+ajLOcI6akXdiXdoxtRa0NsM3DClC3bcKglcZkAgYQRi9G4VpO2OLq2uEttrblLQCWyFKC0BIAACwcRyA1J0nWulrxd2jbTjaUKIeGF4qccUpaQCIKiqQOcrSNaAM24H2rOztkK2koKdfcaUiCs4Q2pwIDYGgTIBJ1zMVWdpsrQ3s64wWrXKPNrR2O2ULSDnhUqTjGefQe/W9vcDLcWybVtADCUlPJkqUIJJIlRJ1J31C2nFNYIiWZwqC0y47KVDMQccx1aHfQBWOCf/id3/pT6EVre1QrkzhOYzqK2XwRt2blV2EfhCk4C5jX2uQjDiw7huqwLTIigD5zd205se7v2mgcN23yjAAmHiSEwOorcH+VNPdrcCrlhqx5Ntt5Vsla3WHc0uOOQpZzgKMiMyO1TWsXPAi2dfbfebC1sqxtHEoYVSFAkAgKzAMGRXDhLwIavnEqfK5SCkFDi0c0mSCEmDQBG8W/DSzcsOUUljZ6UvLZU2paG2y5AWSgqjUKmNRB79aAoZVTFcW1ippFupkFhtXKJbC3E88iCsqSoKUY6TVzIoAyXjC4F8u6h1DxZfbEoWDnhkkSAQRnMEdetUgbcuLyzv7e9KX1WiSpDsJPOGJOoAkjOFa5ma1zhPxfsX7gcfBKkpwBaVrSQmScORjUndXex4AWluwplhpKUrnlAZUVyIIUVEkiCctM6AMwttpsWPB9pxthtblyOTdyyWQtyOWIzVhGIR11FuWbjG0tnSm3QVgybZstgpUIIUJOIQYB3itSa4qrJDa20tcxyMSS44oZGRhlXNIJOYzzrtszivsWVIWlrntGW18o4SD187nDqMgZ9NAGb8ArBlG0to+9NywpKmQUjmHGc2+jdpUNwR2ZcX9vefgzL7rzqg4864UutqIBBAwkgAknXOCN1bK7xb2i3+yFo9+BBC0rWmSntSoJUArQa6xnNN3uK60ceU6tCgVmV8m442F/OCFAeKKALBwFs32bC3auVBTraMKlBWMEAnDzoz5uGp6uFhZoZbQ00nChtIQhOZhKRAGeeld6APk+5EKVPSfTVi2P8FXH64eqmoO+RJy1xkeOp+xbKNl3CVZHlRketKaJqiEGN3R+KEfrlfVUlxIH8ZjWRbujq7ZB1qMfX+KUDfyyvqqS4kJ+6fV2O7n/AJm6IvZkqPoKiiigZF8JFwwTMZp9NU9VwkgglJBEEGCCOg1YOMHYrt5ZLYZjGpTahK8AhKwo87CYyHRWV+5Rf/4f7yr+TRROLVFqs0MMzySW25yPJoCZA0Bwiu5vUd1PgNVE8VV//hfvJ/k157lW0P8AD/eVfyaVErRadndis3CbkNILqSo44hUqSUHnQdxNWT78kdx/EfsVmR4qb8/J/vJ/k177lV//AIX7yr+TToT4TTRwxR3H8R+xXiuGSfkye8o/ZrNRxV3/AENfvB/lUHirv+hr95P8mihfaaWnhkj5Mjwq+xXp4YI7j+I/ZrMvcpvu5a/eT/IoHFPedw1+8/7FFB9ppn35I7j+I/Zrw8NEdwP2z9ms0HFReieY1+8/7FHuU3vcM/vH+xRQfaaSeGzfcj9v/to+/ZvuU+U/7azU8VF73DP7wf5NIHFLfT2jH7wrXvclRQfaaYeHDXQjyo+zSDw8aG5HlR9ms4VxU33cW/l1/wAuuDnFHtA6JtvLOfYp17D7TWuE/CoWdoi6DfKBZQAkLw5LSVTiwmdOiobZfGMHkqULcpwlAzdnt04u43aV14UcGLh/ZdvatYOVaSyFSohPMbKFQYM59VV/ZfAK9Q06hwtyvBBS4RGFEHMJEZ1GXTYgupLXHGZheW32NOFIUFct2xKgkiOT3TNNtpca3Jct+C4uSUgD3+MQVlP5PKPDUOvi0vSUnlPjc739fawdObrMUm+4srsjmFCupx5SkzukFJnOoqxses8cuIA9hbv7x1x8lUtsvjOS7JWxyYSASS7iAxKSkTzB3VQdnxcXQyWi1A/RHWf0ejDT88Xz+BQHJpJjNBKDlhOZSNO28Sam+mxBXZJ7M4xQ6pY5AJwKUmeWmQBIPaCJqIf438MDsQGQv/zGhSSI/Jb4nw03HFxdYxz+bhVPv65xSMO7SMXjpu9xa3mMKTyKhhI98WV59Up0qMbvclLpsTFnxrcppaZ5ZcvOumfJipt7hvhxyz2gVq7Ekbu1yqvbP4A3KZxJYHRgA3YtcvmeenW1eAjzsEK3q/tCnI9OEZmid3sEOm4jZ3Gryrby+xQOSQlUcvOIqmUzyYiI89MfdkP9y/8Akf7Vc2uLa5Cl84YTGEB9fRnOXTTb3NbwLUQGFCcsaioxlrKfnVKPXcjO62KFYthx5AUMi5JHVrU7tchNpdpHy4AG+EpRp01c7Pi+uElJUm3BG9KE9CtDGX9n56Tc8XdwtUlQzJJwuKQO2Mc0CJw4ZO8zUZ25WOCpUZo+o/c1sf4qjU/xJL/GSR/6Z0/xoqea4tLsJhSgTKo/CFxBUSnd0RTvi34AXljfcu/yWDkVt8xZUrEpSSNUjKAacfyNo1aiiimAUUUUAFFFFABRRRQAUUUUAFFFFABRRRQAUUUUAFFFFABRRRQAUUUUAFFFFABRRRQAUUUUAFFFFABRRRQAUUUUAFFFFAH/2Q=="/>
          <p:cNvSpPr>
            <a:spLocks noChangeAspect="1" noChangeArrowheads="1"/>
          </p:cNvSpPr>
          <p:nvPr/>
        </p:nvSpPr>
        <p:spPr bwMode="auto">
          <a:xfrm>
            <a:off x="27305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2" name="Picture 10" descr="http://www.thesleuthjournal.com/wp-content/uploads/2013/04/Federal-vs-Stat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187" y="816076"/>
            <a:ext cx="4347599" cy="33626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116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" y="0"/>
            <a:ext cx="9144001" cy="678426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/>
          <a:p>
            <a:pPr lvl="0"/>
            <a:r>
              <a:rPr lang="en-US" sz="3200" dirty="0" smtClean="0"/>
              <a:t>Procure New </a:t>
            </a:r>
            <a:r>
              <a:rPr lang="en-US" sz="3200" dirty="0"/>
              <a:t>G</a:t>
            </a:r>
            <a:r>
              <a:rPr lang="en-US" sz="3200" dirty="0" smtClean="0"/>
              <a:t>eneration if Necessary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34296" y="4925960"/>
            <a:ext cx="8721213" cy="1809137"/>
          </a:xfrm>
        </p:spPr>
        <p:txBody>
          <a:bodyPr/>
          <a:lstStyle/>
          <a:p>
            <a:pPr lvl="0"/>
            <a:r>
              <a:rPr lang="en-US" sz="2400" b="1" dirty="0" smtClean="0"/>
              <a:t>Higher Forward Capacity Prices expected to bring in sufficient new capacity to New England </a:t>
            </a:r>
          </a:p>
          <a:p>
            <a:pPr lvl="0"/>
            <a:r>
              <a:rPr lang="en-US" sz="2400" b="1" dirty="0" smtClean="0"/>
              <a:t>If the market fails, the IRP recommends that DEEP pursue options within state authority to procure capacity resources. </a:t>
            </a:r>
          </a:p>
          <a:p>
            <a:endParaRPr lang="en-US" sz="2400" b="1" dirty="0"/>
          </a:p>
        </p:txBody>
      </p:sp>
      <p:pic>
        <p:nvPicPr>
          <p:cNvPr id="5122" name="Picture 2" descr="http://www.rtoinsider.com/wp-content/uploads/Sample-capacity-market-curve-ISO-NE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84" y="1031357"/>
            <a:ext cx="3480619" cy="35725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701" y="1040438"/>
            <a:ext cx="4410075" cy="356345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231758" y="708192"/>
            <a:ext cx="449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Projected Capacity Prices (2014$/kW-month)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3488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30942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3200" dirty="0" smtClean="0">
                <a:solidFill>
                  <a:srgbClr val="002060"/>
                </a:solidFill>
              </a:rPr>
              <a:t>A Regional Solution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81781" y="4414683"/>
            <a:ext cx="8396749" cy="2359743"/>
          </a:xfrm>
        </p:spPr>
        <p:txBody>
          <a:bodyPr/>
          <a:lstStyle/>
          <a:p>
            <a:endParaRPr lang="en-US" sz="1600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72" y="893136"/>
            <a:ext cx="8200461" cy="5343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669312" y="569970"/>
            <a:ext cx="6166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Existing </a:t>
            </a:r>
            <a:r>
              <a:rPr lang="en-US" b="1" dirty="0"/>
              <a:t>Interstate Natural Gas Pipelines Serving New England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7466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99768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/>
          <a:p>
            <a:pPr lvl="0"/>
            <a:r>
              <a:rPr lang="en-US" sz="2800" b="1" dirty="0" smtClean="0"/>
              <a:t>Support </a:t>
            </a:r>
            <a:r>
              <a:rPr lang="en-US" sz="2800" b="1" dirty="0"/>
              <a:t>I</a:t>
            </a:r>
            <a:r>
              <a:rPr lang="en-US" sz="2800" b="1" dirty="0" smtClean="0"/>
              <a:t>ncreased </a:t>
            </a:r>
            <a:r>
              <a:rPr lang="en-US" sz="2800" b="1" dirty="0"/>
              <a:t>Combined Heat and Power </a:t>
            </a:r>
            <a:r>
              <a:rPr lang="en-US" sz="2800" b="1" dirty="0" smtClean="0"/>
              <a:t>Deployment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4748981"/>
            <a:ext cx="9144000" cy="2109018"/>
          </a:xfrm>
        </p:spPr>
        <p:txBody>
          <a:bodyPr/>
          <a:lstStyle/>
          <a:p>
            <a:r>
              <a:rPr lang="en-US" sz="2400" b="1" dirty="0"/>
              <a:t>Revitalize existing incentive programs to help deploy cost-effective CHP </a:t>
            </a:r>
            <a:r>
              <a:rPr lang="en-US" sz="2400" b="1" dirty="0" smtClean="0"/>
              <a:t>potential</a:t>
            </a:r>
          </a:p>
          <a:p>
            <a:pPr lvl="0"/>
            <a:r>
              <a:rPr lang="en-US" sz="2400" b="1" dirty="0" smtClean="0"/>
              <a:t>CHP </a:t>
            </a:r>
            <a:r>
              <a:rPr lang="en-US" sz="2400" b="1" dirty="0"/>
              <a:t>systems can provide special value in locations for micro grids avoiding costly upgrades to the utilities’ electric distribution systems</a:t>
            </a:r>
            <a:r>
              <a:rPr lang="en-US" sz="2400" b="1" dirty="0" smtClean="0"/>
              <a:t>.</a:t>
            </a:r>
          </a:p>
        </p:txBody>
      </p:sp>
      <p:pic>
        <p:nvPicPr>
          <p:cNvPr id="7172" name="Picture 4" descr="http://www.cesenergy.com/wp-content/uploads/2012/07/chp-process-imag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98" y="1241220"/>
            <a:ext cx="4455754" cy="2914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cumminspowerblog.com/en/files/2014/02/middlesex-300x205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685" y="656201"/>
            <a:ext cx="2857500" cy="1952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environmentalheadlines.com/ct/wp-content/uploads/2011/11/eastern-300x240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685" y="2698545"/>
            <a:ext cx="2857500" cy="19816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3162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6748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/>
          <a:p>
            <a:pPr lvl="0"/>
            <a:r>
              <a:rPr lang="en-US" sz="2400" b="1" dirty="0"/>
              <a:t>Gradually </a:t>
            </a:r>
            <a:r>
              <a:rPr lang="en-US" sz="2400" b="1" dirty="0" smtClean="0"/>
              <a:t>Phase Down REC Values </a:t>
            </a:r>
            <a:r>
              <a:rPr lang="en-US" sz="2400" b="1" dirty="0"/>
              <a:t>for Class I Biomass </a:t>
            </a:r>
            <a:r>
              <a:rPr lang="en-US" sz="2400" b="1" dirty="0" smtClean="0"/>
              <a:t>and </a:t>
            </a:r>
            <a:r>
              <a:rPr lang="en-US" sz="2400" b="1" dirty="0"/>
              <a:t>Landfill Methane Gas </a:t>
            </a:r>
            <a:r>
              <a:rPr lang="en-US" sz="2400" b="1" dirty="0" smtClean="0"/>
              <a:t>Beginning </a:t>
            </a:r>
            <a:r>
              <a:rPr lang="en-US" sz="2400" b="1" dirty="0"/>
              <a:t>in </a:t>
            </a:r>
            <a:r>
              <a:rPr lang="en-US" sz="2400" b="1" dirty="0" smtClean="0"/>
              <a:t>2018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176980" y="5317751"/>
            <a:ext cx="89670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/>
              <a:t>Monitor </a:t>
            </a:r>
            <a:r>
              <a:rPr lang="en-US" sz="2400" b="1" dirty="0"/>
              <a:t>RPS compliance and the capacity market and, in the next IRP, consider establishing a schedule for reduced </a:t>
            </a:r>
            <a:r>
              <a:rPr lang="en-US" sz="2400" b="1" dirty="0" smtClean="0"/>
              <a:t>Class I REC </a:t>
            </a:r>
            <a:r>
              <a:rPr lang="en-US" sz="2400" b="1" dirty="0"/>
              <a:t>value </a:t>
            </a:r>
            <a:r>
              <a:rPr lang="en-US" sz="2400" b="1" dirty="0" smtClean="0"/>
              <a:t>beginning </a:t>
            </a:r>
            <a:r>
              <a:rPr lang="en-US" sz="2400" b="1" dirty="0"/>
              <a:t>in </a:t>
            </a:r>
            <a:r>
              <a:rPr lang="en-US" sz="2400" b="1" dirty="0" smtClean="0"/>
              <a:t>2018 for biomass and landfill methane gas. </a:t>
            </a:r>
            <a:endParaRPr lang="en-US" sz="2400" b="1" dirty="0"/>
          </a:p>
        </p:txBody>
      </p:sp>
      <p:pic>
        <p:nvPicPr>
          <p:cNvPr id="10242" name="Picture 2" descr="http://biomassmagazine.com/uploads/posts/web/2010/10/128769735383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4" y="934064"/>
            <a:ext cx="3667433" cy="39034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maforests.org/McNeil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226" y="934064"/>
            <a:ext cx="5043948" cy="39034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004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l"/>
            <a:r>
              <a:rPr lang="en-US" dirty="0" smtClean="0"/>
              <a:t>Three-State Clean Energy RFP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5544"/>
            <a:ext cx="9069572" cy="5071730"/>
          </a:xfrm>
        </p:spPr>
        <p:txBody>
          <a:bodyPr/>
          <a:lstStyle/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1026" name="Picture 2" descr="C:\Users\AnnesE\Desktop\Three States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388" y="1619593"/>
            <a:ext cx="4863027" cy="34604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7874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3367" cy="701749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 smtClean="0"/>
              <a:t>Bid Options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44279"/>
            <a:ext cx="9144000" cy="6113721"/>
          </a:xfrm>
        </p:spPr>
        <p:txBody>
          <a:bodyPr/>
          <a:lstStyle/>
          <a:p>
            <a:pPr marL="457200" lvl="1" indent="0">
              <a:buNone/>
            </a:pPr>
            <a:endParaRPr lang="en-US" sz="1200" b="1" dirty="0">
              <a:solidFill>
                <a:schemeClr val="bg2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="" xmlns:p14="http://schemas.microsoft.com/office/powerpoint/2010/main" val="501249017"/>
              </p:ext>
            </p:extLst>
          </p:nvPr>
        </p:nvGraphicFramePr>
        <p:xfrm>
          <a:off x="1911199" y="2317898"/>
          <a:ext cx="5057553" cy="4387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17939" y="733649"/>
            <a:ext cx="3533335" cy="1573616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 smtClean="0"/>
              <a:t>CT seeking </a:t>
            </a:r>
            <a:r>
              <a:rPr lang="en-US" b="1" dirty="0" err="1" smtClean="0"/>
              <a:t>PPAs</a:t>
            </a:r>
            <a:r>
              <a:rPr lang="en-US" b="1" dirty="0" smtClean="0"/>
              <a:t> of up to 1,500GWh/</a:t>
            </a:r>
            <a:r>
              <a:rPr lang="en-US" b="1" dirty="0" err="1" smtClean="0"/>
              <a:t>yr</a:t>
            </a:r>
            <a:r>
              <a:rPr lang="en-US" b="1" dirty="0" smtClean="0"/>
              <a:t> under P.A. 13-303</a:t>
            </a:r>
            <a:endParaRPr lang="en-US" b="1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MA seeking 817GWh/</a:t>
            </a:r>
            <a:r>
              <a:rPr lang="en-US" dirty="0" err="1" smtClean="0"/>
              <a:t>yr</a:t>
            </a:r>
            <a:r>
              <a:rPr lang="en-US" dirty="0" smtClean="0"/>
              <a:t> under Section 83(a)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RI is not seeking any </a:t>
            </a:r>
            <a:r>
              <a:rPr lang="en-US" dirty="0" err="1" smtClean="0"/>
              <a:t>PPAs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000247" y="3248246"/>
            <a:ext cx="998134" cy="1435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998922" y="3248247"/>
            <a:ext cx="350873" cy="11004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411973" y="749595"/>
            <a:ext cx="3732028" cy="1749055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Known as “Delivery Model”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Payment from states directly tied to defined minimum </a:t>
            </a:r>
            <a:r>
              <a:rPr lang="en-US" dirty="0" err="1" smtClean="0"/>
              <a:t>MWh</a:t>
            </a:r>
            <a:r>
              <a:rPr lang="en-US" dirty="0" smtClean="0"/>
              <a:t> delivery under a FERC tariff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ym typeface="Wingdings" pitchFamily="2" charset="2"/>
              </a:rPr>
              <a:t>Real regulatory risk with this option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6443329" y="2604975"/>
            <a:ext cx="1233377" cy="17437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63796" y="3798481"/>
            <a:ext cx="1906554" cy="143539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 smtClean="0"/>
              <a:t>Bid can be a combination of options, i.e. Delivery Model with </a:t>
            </a:r>
            <a:r>
              <a:rPr lang="en-US" sz="1600" dirty="0" err="1" smtClean="0"/>
              <a:t>PPA</a:t>
            </a:r>
            <a:r>
              <a:rPr lang="en-US" sz="1600" dirty="0" smtClean="0"/>
              <a:t> anchor</a:t>
            </a:r>
            <a:endParaRPr lang="en-US" sz="1600" dirty="0"/>
          </a:p>
        </p:txBody>
      </p:sp>
      <p:cxnSp>
        <p:nvCxnSpPr>
          <p:cNvPr id="53" name="Straight Arrow Connector 52"/>
          <p:cNvCxnSpPr>
            <a:stCxn id="51" idx="3"/>
          </p:cNvCxnSpPr>
          <p:nvPr/>
        </p:nvCxnSpPr>
        <p:spPr>
          <a:xfrm>
            <a:off x="1970350" y="4516179"/>
            <a:ext cx="2070022" cy="13024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1297172" y="2307265"/>
            <a:ext cx="703075" cy="9409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15491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3889" y="868284"/>
            <a:ext cx="7995045" cy="2941715"/>
          </a:xfrm>
        </p:spPr>
        <p:txBody>
          <a:bodyPr/>
          <a:lstStyle/>
          <a:p>
            <a:r>
              <a:rPr lang="en-US" sz="3200" dirty="0" smtClean="0"/>
              <a:t>New England </a:t>
            </a:r>
            <a:br>
              <a:rPr lang="en-US" sz="3200" dirty="0" smtClean="0"/>
            </a:br>
            <a:r>
              <a:rPr lang="en-US" sz="3200" dirty="0" smtClean="0"/>
              <a:t>Electricity Restructuring Roundtable</a:t>
            </a:r>
            <a:br>
              <a:rPr lang="en-US" sz="3200" dirty="0" smtClean="0"/>
            </a:br>
            <a:r>
              <a:rPr lang="en-US" dirty="0" smtClean="0"/>
              <a:t>State </a:t>
            </a:r>
            <a:r>
              <a:rPr lang="en-US" dirty="0"/>
              <a:t>of the New England </a:t>
            </a:r>
            <a:r>
              <a:rPr lang="en-US" dirty="0" smtClean="0"/>
              <a:t>States</a:t>
            </a:r>
            <a:br>
              <a:rPr lang="en-US" dirty="0" smtClean="0"/>
            </a:br>
            <a:r>
              <a:rPr lang="en-US" i="1" dirty="0"/>
              <a:t>	</a:t>
            </a:r>
            <a:r>
              <a:rPr lang="en-US" i="1" dirty="0" smtClean="0"/>
              <a:t>Connecticut</a:t>
            </a:r>
            <a:r>
              <a:rPr lang="en-US" sz="3200" i="1" dirty="0"/>
              <a:t/>
            </a:r>
            <a:br>
              <a:rPr lang="en-US" sz="3200" i="1" dirty="0"/>
            </a:br>
            <a:r>
              <a:rPr lang="en-US" sz="2800" dirty="0"/>
              <a:t>March </a:t>
            </a:r>
            <a:r>
              <a:rPr lang="en-US" sz="2800" dirty="0" smtClean="0"/>
              <a:t>13, 2015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1592777" y="4614333"/>
            <a:ext cx="61919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Katie Dykes</a:t>
            </a:r>
          </a:p>
          <a:p>
            <a:pPr algn="ctr"/>
            <a:r>
              <a:rPr lang="en-US" sz="3200" dirty="0" smtClean="0"/>
              <a:t>CT Deputy Commissioner for Energy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3367" cy="701749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 smtClean="0"/>
              <a:t>Clean Energy RFP Timeline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706415371"/>
              </p:ext>
            </p:extLst>
          </p:nvPr>
        </p:nvGraphicFramePr>
        <p:xfrm>
          <a:off x="0" y="744538"/>
          <a:ext cx="9144000" cy="6113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20820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99768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/>
          <a:p>
            <a:pPr lvl="0"/>
            <a:r>
              <a:rPr lang="en-US" sz="2800" b="1" dirty="0" smtClean="0"/>
              <a:t>Support Increased </a:t>
            </a:r>
            <a:r>
              <a:rPr lang="en-US" sz="2800" b="1" dirty="0"/>
              <a:t>Distributed </a:t>
            </a:r>
            <a:r>
              <a:rPr lang="en-US" sz="2800" b="1" dirty="0" smtClean="0"/>
              <a:t>Generation in Connecticut</a:t>
            </a:r>
            <a:r>
              <a:rPr lang="en-US" sz="2800" dirty="0" smtClean="0"/>
              <a:t>  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5525729"/>
            <a:ext cx="9143999" cy="1332271"/>
          </a:xfrm>
        </p:spPr>
        <p:txBody>
          <a:bodyPr/>
          <a:lstStyle/>
          <a:p>
            <a:pPr lvl="0"/>
            <a:r>
              <a:rPr lang="en-US" sz="2400" b="1" dirty="0" smtClean="0"/>
              <a:t>The </a:t>
            </a:r>
            <a:r>
              <a:rPr lang="en-US" sz="2400" b="1" dirty="0"/>
              <a:t>IRP recommends continuing to refine and extend programs to support in-state renewable generation such the Connecticut Green Bank’s popular Residential Solar Incentive Program.</a:t>
            </a:r>
          </a:p>
          <a:p>
            <a:endParaRPr lang="en-US" sz="2400" b="1" dirty="0"/>
          </a:p>
        </p:txBody>
      </p:sp>
      <p:pic>
        <p:nvPicPr>
          <p:cNvPr id="8200" name="Picture 8" descr="http://www.energizect.com/sites/default/files/uploads/AstrumSolarInstallersRoof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786" y="752167"/>
            <a:ext cx="2495550" cy="13224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www.energizect.com/sites/default/files/uploads/Rooftop%20Solar%20Challenge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752167"/>
            <a:ext cx="4181475" cy="11525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encrypted-tbn2.gstatic.com/images?q=tbn:ANd9GcQkN1I_kpF5SLl7D9IdScg3G0I8QXaa-c3BvjXmzUzwSRcRT-f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2202274"/>
            <a:ext cx="4181475" cy="12715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s://encrypted-tbn3.gstatic.com/images?q=tbn:ANd9GcQNuIzCvYK68oardXw2wNS2LCTIkEmww80cMlUcKIw3xEO2QZh6iw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786" y="2202274"/>
            <a:ext cx="2552700" cy="12715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6" descr="data:image/jpeg;base64,/9j/4AAQSkZJRgABAQAAAQABAAD/2wCEAAkGBxQSEhUUExQWFRMWGSAaGBYWGB8aGRwZJCAaHR4cHB4aISkiICQmIB8bIjEjJSktLi8wGh8zRDMsQygtLisBCgoKDg0OGxAQGzgmICQ3LzIsMC83LywuLC8sLC8yLCwvLCwsLCwsLCw0NDQsLCwsLCwsLCwvLCwsLCwsLywsLP/AABEIAIcBdgMBEQACEQEDEQH/xAAbAAEAAgMBAQAAAAAAAAAAAAAABQYDBAcCAf/EAEwQAAIABAIFBwgGBwYGAwEAAAECAAMEERIhBQYTMVEHIkFTYXGSFBYXMoGR0tMjQlJiobEVNDVyc7LBdIKTw9HhM0NUY8LiorPwJP/EABsBAQADAQEBAQAAAAAAAAAAAAACAwQBBQYH/8QAOBEAAgECAgYHCAICAwEBAAAAAAECAxESIQQTMVGh0QUUFUFScbEWIjJTYYHB8DORQuEjYvEGov/aAAwDAQACEQMRAD8A7jACAEAIAQAgBACAEAIAQAgBACAEAIAQAgBACAEAIAQAgBACAEAIAQAgBACAEAIAQAgBACAEAIAQAgBACAEAIAQBQfStS9TUeGX8yN/Z9TeuPIp1y3D0rUvU1Hhl/Mh2fU3rjyGuW4elal6mo8Mv5kOz6m9ceQ1y3D0rUvU1Hhl/Mh2fU3rjyGuW4elal6mo8Mv5kOz6m9ceQ1y3D0rUvU1Hhl/Mh2fU3rjyGuW4elal6mo8Mv5kOz6m9ceQ1y3D0rUvU1Hhl/Mh2fU3rjyGuW4elal6mo8Mv5kOz6m9ceQ1y3D0rUvU1Hhl/Mh2fU3rjyGuW4elal6mo8Mv5kOz6m9ceQ1y3D0rUvU1Hhl/Mh2fU3rjyGuW4elal6mo8Mv5kOz6m9ceQ1y3D0rUvU1Hhl/Mh2fU3rjyGuW4elal6mo8Mv5kOz6m9ceQ1y3D0rUvU1Hhl/Mh2fU3rjyGuW4elal6mo8Mv5kOz6m9ceQ1y3D0rUvU1Hhl/Mh2fU3rjyGuW4elal6mo8Mv5kOz6m9ceQ1y3D0rUvU1Hhl/Mh2fU3rjyGuW4elal6mo8Mv5kOz6m9ceQ1y3D0rUvU1Hhl/Mh2fU3rjyGuW4elal6mo8Mv5kOz6m9ceQ1y3D0rUvU1Hhl/Mh2fU3rjyGuW4elal6mo8Mv5kOz6m9ceQ1y3D0rUvU1Hhl/Mh2fU3rjyGuW4elal6mo8Mv5kOz6m9ceQ1y3D0rUvU1Hhl/Mh2fU3rjyGuW4elal6mo8Mv5kOz6m9ceQ1y3D0rUvU1Hhl/Mh2fU3rjyGuW4elal6mo8Mv5kOz6m9ceQ1y3D0rUvU1Hhl/Mh2fU3rjyGuW4elal6mo8Mv5kOz6m9ceQ1y3D0rUvU1Hhl/Mh2fU3rjyGuW4elal6mo8Mv5kOz6m9ceQ1y3D0rUvU1Hhl/Mh2fU3rjyGuW4elal6mo8Mv5kOz6m9ceQ1y3D0rUvU1Hhl/Mh2fU3rjyGuW4elal6mo8Mv5kOz6m9ceQ1y3D0rUvU1Hhl/Mh2fU3rjyGuW4elal6mo8Mv5kOz6m9ceQ1y3D0rUvU1Hhl/Mh2fU3rjyGuW4elal6mo8Mv5kOz6m9ceQ1y3D0rUvU1Hhl/Mh2fU3rjyGuW4elal6mo8Mv5kOz6m9ceQ1y3D0rUvU1Hhl/Mh2fU3rjyGuW4elal6mo8Mv5kOz6m9ceQ1y3HIo9YziAEAIAQAgBACAEAIAQAgBACAEAIAQAgBACAEAIAQAgBACAEAIAQAgBACAEAIAQAgBACAEAIAQAgBACAEAIAQAgD6qkkAAknIAZkngIHC8aJ5Mamaoaa6SL7lILv7QCAPfGKpp0Iu0VctjSkzZq+Smcq3l1EtzwZCn4gtEI9IRvnH94EtS95RtI6PmU8wypyFHXeD+YIyI7RG2E4zWKLyKpRcXZmtEzggBAFzl8nk00wqdtLwmVtcNje2HFbvjFLTYxngt9C2FJySdymRtKRA6IAQBsaOpTOmy5QIBmOqAncCxAuffEZPDFvd+DhYtaNSJlDKE15qOC4Wygg3IJvn3Rmo6XGrLCkWypOKuVWNZWIAQAgBACAM9BSNOmpKWwaYwUYshcmwvYHL2RGUlFNvuBP6f1HqaOSZ01pJQECyMxa5NhkUA/GM9PS6dSWGN/37k3SkldlZjUQLbork9qqiSk5GkBJgxDE7hrdoCEfjGWpplOEnF3y/d5ONOUldFTYWJHCNKdyDVnY+R0CAEAIAQAgBACAJ/VPVZ68zAkxU2YUnECb3vut3RRXrqik2tpKEcTsaWsOiGpJ7SGYMygHEuQzAPT3xKjVVSOJCcMLsRsWkRACAEAIAmdWtW51czrJMsFACdoxAzuBbCp4RTWrRpJOR2MXJ2R41j1em0LrLnFCzLiGzJItcj6yjPKFGvGqm4nZQcdpExcREAIAQAgC2cmFMr6QTFngVnUH7QsB7rk+yMumSaouxKmryRcOVLT9TTbFZDGWjg4pgAJLC1luQQMrnifYYxaFRhUbxZ2L6snFKxVtWNfamXPQVE0zJDGz4wCVB+sCBfLfbPK+Ua62iU5ReFWZTGpJMkOUzTNHVypbSZoecjWyVgcBBvmQNxA/GKtDpVacniWTLKkoyiVvVrVGoredLAWWDYzHyW/AWzJ7su2NVbSIUtu0qjBy2Fmmck823NqULcDLIHvxH8oy9oR8JZqHvKVpzQs6kmbOemEnNSM1YcVPT+YjZSqxqK8SuUXHadopf2Sv9k/y48er/O/P8mmj8KORas6rT64nZABFyaY5soPDLMnsH4R69avCl8RlhFy2FrPJNMt+tJfhszb34v6Rk7QXh4/6LdQ95UdY9W59E4WcBZvVdTdW/qD2GNdGvCqvdK5wcNpL1PJvWooP0T3IGFHJOZAvmoFhvJvuBipabSbtmS1UrXNuq1Dn0exnCdLM7bS1RcJwhywwksTuBtfmxCOmRqNxtlZ/1YSpOKu/p6o2ddKPSbSpaVT07I85VUS73xm4BPNGW+IaPKhjvBO9mSnjw5ml6L637VP/AIjfBFnX6X1/fuR1Mh6L637VP/iN8EOv0vr+/camRWtL6Gm08807gNNFspd2uWAIAyBJz4Rpp1Y1I4lsISi4uzLLQcmVXMUM5lyr/VYkt7cIIHvjNPTqadlmTVKTI/WDUeqpEMxgsyUN7yyThHFgQCB25iJ0tLp1HbYxKlJK5WY1FZKaq/rtN/GT+YRXW/jl5P0C2nV+Vb9nt++n80eRoX8y+/oa6nwP970cUj2zId91F/Z9N/DH9Y8LS/5ZGql8CON6D1dn1s11kqLKec7Gyrcm1zx7BHrTrRpQTkUSi5TaRbV5Jpls6pL8NmSPfi/pGXtCPh4/6J6l7yrazaqT6EgzQGlsbLMTNb8DfMGNNHSIVdm0hKm45knL5Pp7UoqVmIQZe0CAMXPNxBRlv6IremRU8DXfY6qbccRIUXJXPZA0ycktiPUCl7dhNwL914hLT4J2SudVFtZkWOT6r8pMiy2AxbbPZ4d3C9/u7/ZnFnXKeDFw7zjpSTsSekOSyeiFpc5JrDPBhKE9gJJF++0Vx6Qg3mrEtS95R5NI7zBKVGM0thCW52Lda3RbpvusY24lbFfIpaayL1S8lM9lu8+WjfZCl7dha4/KMMukIp5K5aqL72T3Jzq9Oop1Sk4CxVCrrmrC77u0dIPGKdLrxqwi4kqcHGWZS+UxSdJTQASSEAAzJOFchGvQv4f7OV/iXl+WbOjeTSsmKGcy5N9yuSW9oUED3xyenU4uyzIqlJmpp/UOqpUMwhZstc2aWSSo4lSAbdovEqWmU5u2xiVKSNbVTVSZX7TZuibPDfHfO991h2ROvpCo2utpGEcTsSlHyb1LzpkssipLIG1INmJVW5g3m17EmwuDFL02Cipb+4lqnexl0zyZ1EmWXlzFnYRcqFKtb7ouQe64jkNPhJ2asSdF9xt8jLfTVA4op9xP+sc6Q+BeZGj8Rh5Y2/8A6pI4Sv8Ayb/SOdH/AAy8ydfuKDHoFAgBACAEAbuhtJvTTknS7YkN7HcRuIPYRcRCpBTi4vvCdndHXdGa/UVSmGcRKY+sk4XTxeqR327o8meh1YO8c/I0xqxe0y1GpujaoXlog+9TthA9i8z3iIrSa9N5v+zuCDKDrZqFMpWQy32kqY4lhiLMjMbLitkR2i3dG/R9LVTKSsympTwq6Oladq10bQMZSi0pQksHdckKCeOZueOcebBOvVz7y/KEfI5XR6/VyTA7TjMW92RlXCR0jIC3eI9V6HRatYz6yW250nlBokqdHPMtnLXbIekWFz71uI8zRpOnWS+xolaUOJsUv7JX+yf5ccq/zvz/ACKPwopmpGuOxp0ppNJNnTFuSUzuSSbmwyG4Z8I26Vo2Obm5JIppTUVaxl0Jo7TT1CTZjui4wXDzBgw3GICWCQMrgZDvEcnPRVDClf8Ad521Ru5YuVSSGoGYjNJiEd5YL+TGM2hO1Zff0LK38bJ/TWkhTU0yeRcS1vbidwHtNhGeEMc1Fd5O9lc5VI10qaypppc3ZiWamU2FFItZ1tmSTHrdVhTjKS22fozLKo5ZfVeqLfyszSlJKZTZlnowPAgOQc8t8YtBV6tvoy+r8BStE616VqZqypVQS7f9qVYDpY/R5ARuno+jwjilHLzfMoU5vJM6tUVwo6bHUzi5Rec5ChnbgFUAXJyAH+pjysOsnaC29xpWS95lK1AmeXV9TWzFAKBRLXfhuCL94VbX+8Y26StTRjTT27SmLxzvuJLXadpRpoSilsslQCXUy7s3T65uAMujjFWjKha9R5/csqY9kSZ1Qm1UynK10vDMBK3OHnpYZkISOIO7duirSFTUr03l6Cm5f5HFNY6AU9VOkj1Uchf3d6/gRHsUJ46akzPUVpNHvVX9dpv4yfzCO1v45eT9CK2ndtPzaZZJNWJZk3F9ouNb3yyIPTHhUlNy9zb9DbK1s9hWf0hoP7FH/gL8EacOl73/AH/sr/4voWzRTymkoZGESSOZgGFcPYLCwjLUUlJ49pONrZHL9SNbRTI1OlLNnTWmM52eZN7AZWvkABHpaRo7qWk5WVu8qU8MpK3ezNJotNzp+1xTJILXAeYBLVb7tmCb2GWa3McxaLCOHb+7zjVSTusi4cosgPo6ff6qhh3hlP8At7YxaM7Vo2/bl0l7rubGgJ+z0bJe18FMrW42QGFdXrSX1OUfhRzzU7XKsm10pZs0uk1iGTCoAuCRhsLixt0++PQr6LSjSdlmiiNSWJF15SNPTKSmUyThmTHwBrA4RYkkA5Xyt7Yw6JSVSpaWxZl9SWGN0aPJdrFOqknJPbG0oqQ5ABIbFkbcCu/ti3TaEadnHv8AwV0pttpmXQei0/TFbNwi6LLw/vOt2Pfzf/keMRnUfVox3t8CVk6v2IblJ1vnyZ4p6d9mFUM7AAsScwMwbACxy4xboejwnHHJXOVZtZIl+TLWWbVpMlz2xzJRBD2AJU332yuCDn2jviGmUI02nHYxSm3kzzRaNWbpuomsL7GXLK3+0ygA+wBvfHHNx0ZJd7Z2SvUXl+TJrzO0mZipRS2EsLdpilLs2fN55uAMtwzvHNGVCzdV57s/wdqYtkSS1LnVjSWWul4ZimyscPPUjpCG1xu6OiK9JVK96by/d4puf+RFaiaOFPWaRlKLIryyo4KwZgB3Xt7It0ibnRhJ/XgcjG1R/YhOUfW2plVRkSJhlIigkqBdmIvvIOQFsh2xboejwlDFJXOVZtNJFs5PNMTKqjDzmxTFdkLWAvaxBIGW4gZcIz6XSjTqWjsO0pOSdyo6hES9MVUsZKdqAO6YpH4XjVX97RYvy9CGyt/ZE8q87FXkfYlov5t/WLNAVqV/qK7zRTo2lIgBACAEAWbUDRMirqTJn4rFCUwth5wIyy7Ln2Rm0qpOnDFElBJysyU171HNMUmUst3k2s4F3ZWvvPTYj3W7Yp0bS8d1N59xZUpWV4lc1aoapqiWaZZgmBhzgCABfPEd1rbwd8aqs6ai8byKbS7tp2LX+rWVRO5zKvLKjiwmIwA90ePoscVVL92GyfwM+620Pl1A6ySGLqry88msQwF+0fnHKMtVVTl3bfQP345d5xyj1Xq5swShTzVYmxLIVVe0ki1hHsuvTSxYjJhlssdd14qFptGzVJ3y9ivEkjD+Vz7DHkUE6ldP63/Jqfuw+xkpf2SP7J/lxyr/ADvz/Io/DE8anUq02jZby0xMZW1YD1ncrit/QeyO6VJzrNPyOUF7q+pRNG62aRr6hJctsClxjWUtgqX52Jjdhl2iN0tGo0o4pcSnWTlki7cp/wCzpn70v/7EjFof88fv6Murfxy/e8zcoP7NqP3V/mWI6P8AzR8yT+F+X4OOasfrlL/Hl/zrHtVf45eT9DF3rzXqdT5VqdplLKRFLO09QqjeSVePI0JpVLvczXV+A3tUNW00dILPzpxF5rgE7s8KgZkD3k58AOaRXdaVls7hTp4VntOca5aQq66bfyeoWSn/AA02T+JsvWP4buJO/RoU6UfiV+/Nf0VVJOTyWRPckEwy5tRImKyOyo6q6lTYFgcjn9ZYq09KUIyXcKOUs+82uUDTGkaWfikuRTsBhIlqwVtxUkqTvzz49kV6LTo1I2ltLKjks1sNfRM7TlRLExZiopOW0REJ7QNnuidRaLB2a/r/ANIRdSWZQdOzZj1E0zmV5uKzstsJZbLlYAdFt3RG6ioqCwrIrnfFntMuqv67Tfxk/mEK38cvJ+hFbTq/Kt+z2/fT+aPI0L+Zff0NdT4H+96OKR7ZkO+6i/s+m/hj+seFpf8ALI1UvgRpcnFAkqiV1AxzSzORvPOYAewAC3fxiWmTbnbuVvQ7BZt/V+pRpuuWkaydsZB2RZsOCWvOUX+szAkW6TlG6Oi0accUsymVSTbSOh69i2jqgf8Ab/qI86h/NHzL38L8n6HnRv7JT+yf5cdrfzvzOUfhRyLUX9fpf4g/Ix6+kfxS8jJHavsX/ll/V5H8X/waPO6P/kfl+Uaa3wff8Mj+Rb1qvulfnNi7pH4Y/f8ABXR+Jli0PWhdL1sonN0lMv8AdWx/mHuMZpRvo0Zbm+JZe1TzRUeVfQk0VPlCozSpigFgL4WGVjbdcWse+NWg1Y4cD2ka0Xk0TXJHoWZKWbPmKUEzCqBhYkC5LWPQb5dxivT6sXaK7jlGLvcktF1YXTNXLO+ZKlkduFRce5r+wxTKN9Gi9zZY3/yLy/JH8oeldIUs1XkORTso3S1bC4vcElSRfIi/bE9EhRmmp7TlVyWaNDQ9Tpypl7RJiqt7DaIiE9oGz3dsW1I6LTdmv6/9IRdSWwleTubOaprvKHV5ymWrstsNwHFhYAZbt3RFWlKCpwwLLMlC+N4voUrlP/aM391P5RGvQf4iFf4l5cy88kX6i38ZvySMmn/yLy/LJUNj8/wioaLl1P6WqJtLKE15U2YWQuEBViy7ye2/sjS3Dq0VN2TSIyT1uREa7S6jyt3qZYlTJoDBAwYBbYRmD92LtGcNXaDvY5UxXuyBjQViAEAIAQBmpKl5TrMlsVdDdWG8GONJqzB0jRXKsMIFRIOIfWlEWP8AdYi3vMebPo/P3H/ZdGtvN+dyq0oHNkzyegEIB78Z/KK10fU72v37EtdEoWtetk6vYYwElKbrLU3APEnpPujfQ0aNLZmyqdRyyNzVTXqdRLsyomyRuUmxX91s8uwj3RGvosarvsYhUcS0zOViVh5tPMLcCyge8XP4RkXR8vEW65bih6z6yzq5w00gKvqS19Ve3tPb+UbqNCNJZbd5VObkWSVyjAUgpvJzlJ2WPafdw4rYPba8Z5aFim54u+5KFXCkrGPVLlDallLJmyzNRMkZTZgOFjkbdGYiWkaGqksUXZnIVMKsSOkuVPmkU9PhY72mEZf3V3nvPviqHR+fvv8Aom625EdrRygisp2keT4MRU4tpithYNuwjfa2+LKOh6uani2ciM6uKLjbae9YeUUVVNMkeTlMYAxbS9rEHdhHDjHKehYJqWLYddXK1im6Lq9jOlTbYtnMV8N7XwkG1+i9o2yWKLW9PiUF20pykicZJ8mK7KaJn/FvewYW9TL1t/ZGGGg4b+9tVi+VW6tY3/S0P+kP+N/6RDs7/tw/2d1/0HpaH/SH/G/9Idnf9uH+xr/oVHTetTzqwVcoGS6gADFi3XBvkLgg2taNdLR1Cm6cs0yuc8TTLdQcq4w/TU5xcZbCx9jWt7zGSfR+fuy/ssVbejR0/wAp0yahSnl7K+RmMbvb7oGQPbcxOloCTvN3+gdbcc+j0Cg29FVmxnyptsWzdXw3texBtfoiM44ouO8Fr1s1+FbTmTsNndlOLaYtxvuwj84x0dD1c1K5bKreLVikxuKjoGgeUkU1PKk+TF9muHFtbX7bYDaMFXQtZNyxbS2FXCrWNLVDX1qNDKeXtJWIstjZluSSBcWIuSejeYnX0RVM07M5GrZv6k1pDlUXCfJ6chz9aYRYHjZd/vEUR6Pd/ell9CbrLuRH6b5R/KaaZINPhMxcJfaXzyzth/C8WQ0HBNSxbDmuytYU3KMEpFpvJybStlj2n3cN7YPba8J6Fim54hCrhSVioaC0h5NUSp2HHs2xYb2vkRvsbRsqRxxcd5Ssiwa566eXy0TY7PA+K+PFfIi3qjjGbR9F1MnK9yydTErWNfUrWv8AR5mnZbXahR6+G2HH903vi/CJ6RQ1ySvaxGEsLuaumNZHm1prJQMl7qVF8ViFC77C4OdxbcbRKlQUKereYnPE7l0oeVdcI21O2PjLYYT7GsR3Zxjl0e7+6/7LVW3o1k5Vn2jMacGXYBED2IOdyzYTe+WVha3TEuz1htfM5rs9hVNN6xvOrPK5YMl+bhAbFYgAb7C9+FumNVKgoU8DzITnidy46O5V7KBPpyWH1pTCx/utu95jJPo/P3X/AGTVbejW05yovMQpTStkTltHILD90DIHtJPdHaegJO83c6624g9S9bvINqTKM0zcOePDa2LfzTe940aRo+tSV7WKoTwtsjdaNM+WVLz8GDEFGHFitYAb7DhwidClqoYb3Oznidyd1Q168hkGTsNpdy2LaYd4AtbCeEU6RoutlivYU54LmvoDXHyaqqKjY49uScGO2G7Yt+E34bhHamjY6cYX2HdZ7+I0tcdYvLpyzdns8KBLYsXSxvew4xPR6Gpi1e5yc8ViBjQQEAIAQAgCe1N0AK2eUZyiIhdyou1gQLDtzijSK2qhiJQjilYlP0No6plzTST5qTZa4gs8qFccBu7uy+6KXVr02tYsnuJqMJZJ5ld0doSonqWkyJkxR9ZVy7r9J7BGmdWEHaTsVqLewldWdAJOl1pnB1enlY1X1SGs5swIv9UZZRVXrOGDD3slCF5WZG02r1VMl7RKea0si4YKcxxHSR3RZKtTi7OWZFRbV0jFR6GqJttnImuGvZgjYTa97Na2ViN8SlVhHa0FFvuNLCb26b29sTOPIvdbq7o6keXT1U2ft3UEugAlrfIHMbrjt9kYI1q1ROVNKyLXGMfiNGdqlLXysbSZNMlQ0ppIDI2IMQJhANsxbeOmJrSZNRdrXdnf8B00m8+65ENqxWDFemm8z1ube2V+jflwi7rFLxIhgluNer0LUSkWZMkzERrWZlIGe7uv2xKNWEnhTzOYXa5llau1bBiKafzd95bA8dxAJ9kcdemv8kFGT7jfl6DlnRb1ZxbVZ2C1+ba6jMW35npit1Za9U1sa5klFYG33f6I6o0BVS5e1enmrL34ihAA4npA74sVam3hUsyOF2vYj0tcX3Xz7otIl90ZqtoyoSdMlVNSVkLimEqBYWY5Xl5+qd0YKmkV4NKUVns/bl0YQlsZA1mgFmsP0ctRUSgOe7Jaz3PNBwqN1j7YvjWcV/zWT/fMi4p/DmQ3kUzabLZvtb22eE478MNr9sXYo2xXyINNOxs1egqmVfHTzlCjEx2bFQOJYCwGR6eiIxrU5bJI64yXcfZWgKppe1WnmmXa+IIbEcR0kdoyjjrU08LlmFFtXSJKXqm70EurlYpjM7BpYAsqKXBa9/ujxRW9IUarpy/dhJQvG5sT9VMVDSzqdJsydOJxqMwAMWdrZbhmT09sR6xarKMnZL/R3BeCa2/+ldmaNnLN2JlOJ17bPCcR7hvPGNCnFxxJ5EGmnZmau0JUSSomyJiFzZbqeceAtvPZvjkKsJ/Cw4tbUeKjRE+WhmTJMxEDYSXQrzt9udYx1VIN2TGF7jSiZwQAgBACAEAIAQAgBACAEAIAQAgBACAEAIAQAgBAFl1BpJsypPk88SJyoSt1xBxldLE24Hp3X6IzaVKMYe9G6JQV5bbFzoaSbWbVdJ0MqUFQnykAIwYcDck5XNwbc3tjFOUaSTozfkXRTk7TRHa0S6hqbR/kG1MrZ/8AIxZTObYth3Z3zO44otouCqz1tr/XcRlfVrCWHSmAvpAC218hUTSN2K061+21vZaM8L2huxZcCy9mr7bGSXTulbToy1M1kl5zFOzpVFmHqrkx6LEn6vCOYk6cmrLPzl+/7OWthX/hHafrJ8mjVaQlZs2tnSxhtc3mzzYYshcgZxOlGEqnv7FFPgjs8k7fTicuraJ5U0ypw2bgjHextexvzTY5G+Rj1ISjKN47DNJNbTpVUukZWCS0mVpKnKjC7SxmOBOIgZfWYG++8edHUSbldwZd76WWaJA6MkU/6QSQAqmVLZkBuFY7TIcMrG3bFWsnPA5b+RJxSvbdzPhq5n6eCY2wbD1MRw7ifV3b+mOxiuqt2zvyE3/yR/d5CaIq3m0mlNo7PaZcYiTY4juvu3DIcIunFRlRaW78EU23UXn+SZ0+9cNK02y2vk3NvhvsrXO0x2yvbdfPdaKqOq1MsW3jsyt++Z2piurG0zSbTScOy/SC3+zj+j/zPxitY7x34X+fwSlb3vt+DFMnmXWVDeT6Qm3UhwzS/JimWaY2Ubu2+bX6YkkpUksUV/d+CDbU8k/wcn0pombT4drLKCYMSXKm68eaTxEerCpGd0nmtpmkrZ9z2Fr5Pv1TSn8Afyzoy6Z8VPz5FtD4mbOmpc9tG6P8i2pQKdoJGLFtLL62DP1sfZf2RGDitInrPtfd9zivqlb7lspyvlaBsJrhRZ3tfFdd/be/sjJK+rlh+G/P/RbG144ttuX+yD1Zaq8hrfL9qUt/zr4rWO0tfPDu3ZcIvr6vWQ1Vu7Z5qxCGO0sW4mdKzsFdLdJVfNIQYBIKeSlbHI4mAvnfMjctuiKaavTabit973JS2q1/tsITS1PNqdHBaNHDCrmYpasAygtOurYGw2uy7iRYgxdTcYVk6j/xWf8AW8484ytv/wDSN1hqJsjQ9Gis8psbBwpKm6mZkSM8j0dgi2koz0qTeeXIhmqX35lzVk8vUnOc1FzCLYjziWw3yvujE09VJLZiLY7Y33ciCpZ4WQJZp6/AaiURMrDLuszaS913DkE8Ad57Y0NXmmpRvZ/DfZZ/SxC+Tyf3IzlBasqKiplpdqamCMygqAt0D4jcgk+tuvuieiaqEIyltd/WwqYm7I59HolAgBACAEAIAQAgBACAEAIAQAgBACAEAIAQAgBACAPUtypBUkEZgg2IPYRHNoNyq0xUTVwTJ810+y0xmHuJiCpQi7pI7ie880elJ8kESp02Wp3hHZR7gY7KnCXxK5xNrYY5NfNTHhmOu0FplmIxjPJs+dvO/iY64RdrrZsO3d7mwunKkBVFROCr6o2jWFt1s4jqoXvhQxPZc8NpeecN5004Xxrd2yckkuM8muSb78zHdXDd9PsMT3mvU1DzGLzGZ3O9mJJPRmT2RKMVFWSONt7TZpdM1EtcEufORfsrMYD3AxGVKEndpHVJrYY5OkZyYws2Yu09ezkYv3s8+nfBwi7XWzYLs9fpaftNrtpu1tbaY2x24Yr3tDVwthtkMTvc+U2kJi4gJjhXIMwBjZs/rDp6d8dcIu2WzZ9Dl3n9Sya660mbUl6SomiU0tQcJeWCwxXuDboIztGXRtHwwtUjnf6MtnO7WFlX8smbMyto+yJuZeI4CeJXdftjVhjfFbMqu9hmm6XqGTZtPmtLtbAZjFbcLE2jipwTvZXO4na1zFV10ybh2kx3wiy42LWHAX3R2MIx2I5dimrZksOsuY6K4s4ViAwzyYDeMzv4mEoRla62HU2th7otJzpN9lNmSwd4RyoPfYxyUIy+JXOJtbCS1X0pJlz2eqDuHBG1Unay36HU3vff27u6K61OThaGXp5EoytK7zLBpLWSmlUs+TJqKirmzxhMyfisi5iwxAdBO4bzGeNCcpxcoqKW7vLMaSdncp8rS9QqbNZ81ZdrYBMYLbhYG0bHTg3dpXKlJrYzxQ6RnSb7GbMl334HK377GOyhGXxK5xNrYfKivmzFCPMd0BJCsxYAm9yATvNz74KEU7pHbt5H2dpKc7K7TZjOmSsXJZR903uPZHFCKuktpy7PdTpafMKmZOmuUN1LOxwkbiLnI9sI04R2I65N7QdLT7zDtpt5otMONueALANnzsss+iGrhkrbNgxPeaUTOCAEAIAQAgBACAEAIA2ZVBNaW01ZbGWu9gMh/wDunhGaemUIVY0ZTSnLYr5v949xJU5OOJLI1o0kRACAEAIAQAgBACAEAIAQAgBACAEAIAQAgBACAEAIAQAgBACAEAIAQAgBACAEAIAQAgBACAEAIAQAgBACALhq1qkHCzag81rFZYPrDeCxH5D/AGj4rpv/AOodFyoaIvejlKT2LuyXe+67yvsuenougYkp1Nnci5y62UoVVsq4GYAZAKpAbusSI+JqaLpM5ynO7liir7W5TTcc/rbL7HpqUFZLc+G0resGqSTbzKeyOcym5W7vsn8O7fH03RP/ANRV0f8A4dM96KyxbWrb/EuPmYtI0BT96nk937sKxq5oPyozS0zZSpKY5j4S5A7FXMnI+6Pv6tXBayu3s7jyIxue9I6AAMo0s0Vazr4MClZgI3hpZJI7zwO6OQrbcaw2/docd2Z7odVprPOScGkNKkNOs6XxBbCwzG+/rC+7dCWkRSTjnd2Cg72ZpzNAVSqjNTzQrkBSUOZOSjsuchffElWpttKRzC9x9fV6qBANPMBNrArY5nCMt+/KK5aXQjJRc1d3t9bK74ElSm1ex9m6u1alQ1NOBY4VBQ5mxNh7AT7DFir03/kjmCW41K/R82Q2CdLaW1r2YWuOI4juicJxmrxdyLTW01okBACAEAIAQAgBACAEAIAQAgBACAEAIAQAgBACAEAIAQAgBACAEAIAQAgBACAEAIAQAgC6aS0uZVNKUEgmWlgVZSCALOj2wmx3qej3R8LoPRar6fVm0msU7tNNNNu8JxviT3Nd/wBmexW0jBRiluX07tqex/VH2XqrpCdhYGXacjOBjsMDFGYbsrkrl3x9JGGiUkkl8Ns++8U1F+aXeYHKrJ33345v+zJqzpxpjEMSXJJaylmY+wYUQCwFz/v8t0/0NTowUoJKKVldqMYrv78U5yeez7M9HQ9Kc3Z7f7b/AAkiJ1Mnqk6YfKWpZpX6J7AyybklZgIOW49G457o+20hNxXu3Xfv+x5ENrzsXAaepVssydJNXNlTJbVdOhCKTYpcjed2Y3dl4x6mo9ieFNOzLMUd+e8xUGm6aTJWnmVInMtPOBnjERd2QhEJuWNh3c0dwlOlOUsajbNZeQUklZs3hrFRqZlqmU6s8hlIeZMcqjoWaYWyFgL2FrAX7q9RVy919+5bV3Hccd5BSdNSag16zqvCJk9DKmEklZazCSZf2eb3b4vdKUMDUdid/OxFSTvmTY1gp5c4KKqX5OJZlS0+kLK5F9pNbIm9rXBuMW/MmKNTNxvhz2vZ/SJ4kntKdrtpWXNWnlJNkzdkGuZOMquK3NDzGYvu7Lflt0anKLk2mr7+RTOSdrFWjUQEAIAQAgBACAEAIAQAgBACAEAIAQAgBACAEAIAQAgBACAEAIAQAgBACAEAIAQAgBACAJHSWkFmJLRVcYVAJaYzAkC2SklVHd+EeZoOgzoVKlSck8TbVoxVk3fNpXk99+JorVlOKik8t7b4bEXCg13pEWSGlVJMuVgaz5Fvo8x9Ju5p4bxlE5aJUbeazf73EVVRUNC6RWS92V2U/YmMhHhIDdxivpTQZ6XRw05JP/tGMlxTt5r+iWj1lSleSdvo2vTaZdXtKrTvMLGauNcIeSQJi2ZW5pOVjax7D0xuq03NK3dv2bCmMrMnKXXNECnDOJFuYWUy1Idn2igW+ka9jkBmewRRLRW9352bPImqiMj68SymHyewwkWBFkcyhLBTs9cW4N2Rzqkr3xft7jWrcfKvXOW813vUpiKkFGAYYTMOzOJmGBsYvbK6DmmEdFkopZfts+7MOomzDQafm4JRaXOmokpRZmJQlJ+2LZn7Epk3X5o6LRKVGN3ZpXfqrfk4pM3Ur33NKq5rIxwNOaWXZwk+UwfMc0bQ5jF6p3A5VuK3pX3X3p/g7fzILTulKkiWHacq7FZTY3LByBzmGZviuCT027I0UoU7u1tt/IjJyK/GggIAl/Nir6hvEvxR4vtF0Z85ceRp6nX8PpzHmxV9Q3iX4oe0XRnzlx5Dqdfw+nMebFX1DeJfih7RdGfOXHkOp1/D6cx5sVfUN4l+KHtF0Z85ceQ6nX8PpzHmxV9Q3iX4oe0XRnzlx5Dqdfw+nMebFX1DeJfih7RdGfOXHkOp1/D6cx5sVfUN4l+KHtF0Z85ceQ6nX8PpzHmxV9Q3iX4oe0XRnzlx5Dqdfw+nMebFX1DeJfih7RdGfOXHkOp1/D6cx5sVfUN4l+KHtF0Z85ceQ6nX8PpzHmxV9Q3iX4oe0XRnzlx5Dqdfw+nMebFX1DeJfih7RdGfOXHkOp1/D6cx5sVfUN4l+KHtF0Z85ceQ6nX8PpzHmxV9Q3iX4oe0XRnzlx5Dqdfw+nMebFX1DeJfih7RdGfOXHkOp1/D6cx5sVfUN4l+KHtF0Z85ceQ6nX8PpzHmxV9Q3iX4oe0XRnzlx5Dqdfw+nMebFX1DeJfih7RdGfOXHkOp1/D6cx5sVfUN4l+KHtF0Z85ceQ6nX8PpzHmxV9Q3iX4oe0XRnzlx5Dqdfw+nMebFX1DeJfih7RdGfOXHkOp1/D6cx5sVfUN4l+KHtF0Z85ceQ6nX8PpzHmxV9Q3iX4oe0XRnzlx5Dqdfw+nMebFX1DeJfih7RdGfOXHkOp1/D6cx5sVfUN4l+KHtF0Z85ceQ6nX8PpzHmxV9Q3iX4oe0XRnzlx5Dqdfw+nMebFX1DeJfih7RdGfOXHkOp1/D6cx5sVfUN4l+KHtF0Z85ceQ6nX8PpzHmxV9Q3iX4oe0XRnzlx5Dqdfw+nMebFX1DeJfih7RdGfOXHkOp1/D6cx5sVfUN4l+KHtF0Z85ceQ6nX8PpzHmxV9Q3iX4oe0XRnzlx5Dqdfw+nMebFX1DeJfih7RdGfOXHkOp1/D6cx5sVfUN4l+KHtF0Z85ceQ6nX8PpzHmxV9Q3iX4oe0XRnzlx5Dqdfw+nMebFX1DeJfih7RdGfOXHkOp1/D6cx5sVfUN4l+KHtF0Z85ceQ6nX8PpzHmxV9Q3iX4oe0XRnzlx5Dqdfw+nMebFX1DeJfih7RdGfOXHkOp1/D6cx5sVfUN4l+KHtF0Z85ceQ6nX8PpzHmxV9Q3iX4oe0XRnzlx5Dqdfw+nMebFX1DeJfih7RdGfOXHkOp1/D6czcptGaRljCiOoFsgydDFh08Se+9t2UQl070TLN1Vx5HVoukL/H05mY0+kyblWJG4nZEjoNuFxvHTHO2+iPmr/8AXI71bSfD6GrU6Gr5gAeWxAJIF0ABIUG1jlkoy3Zd8Sj0/wBFR2Vlx5EXomkP/H05mv5sVfUN4l+KJe0XRnzlx5Dqdfw+nMebFX1DeJfih7RdGfOXHkOp1/D6czq0fkB9GResFRORF2AGIvZmKGYVSzEsJYZS5uALA9JOdo16HTpTk9bsSyV7Xd9jk00vN+RXUckvdImTrbhQ40M5pal57yRhWWgZlDMk0hw3NYmWLkWO/K+yXRmKXuywqTtFSzbdk7JxTVs8pZJleuaWau/pu8n6Hqn1sOFWmSSUaaZZmIyYVvOaUl0Z8edhcgWzPcOT6MV2oTzSTs73fuqTzSw+WZyNfva72uNkY5OtrMm2EiZg2KzRLYy1OAk/SYzMt2YLA9PTaJS6MjGWrc1fE43955ruth43t6hV7527r/uZ7bXWWr4HkzFYAYwWTEjFMYUrixHIi5AIBYDjbi6InKOKM013bc0nZu9reSbu0d16uk1+s+09XXsiTMdLabL2gUq4KZBsIs95mRti5tjnYxydLQlOULT9122rPuvs93yzvvOQlUkk1bPhzPuj9Pz9hImTJYnTakBpcuQMFlwBziM17Zcb53GUcraFR104QlhjDJuWed7K2Fd4hVlhTavfZb/Zln61hSxNPOEtTgMw4ABNw4tmRixfdxAEX98Rh0Y5WSmrvO2fw3te9rfW172J67PZu/tnym1rxOqtTTkBZFLMZZC7QXlk4XJ53YMum0J9GYYuSqJ5N297PD8W1d3HuIrSPpu47COfXKYqz2MosBJE6SZct2XCxmlDNIOQKqhvlvaNS6JpuUEpWvLDK7Sd1hvh+7a7+45r3dq3ddW83yN6brbgIDyJma3Qq0shyDLVgAHJXNwQGt07ozx6Lxq8Jr65SyybXdns7rnVWyu0eW1yVf8AiU05M2QXMs3mqQNmMLnM3Fjuz3x1dEuXwVE9j/y+Fq+LNcNo19tq/bX9DWm68bJ5iTpDK6sbSw0sMEEuUzElpmFmu9gENzwyMWx6H1kYypzTTW3O125JZKN0rLNvYcdezs1++hJ0GsqzZqoJUwI7uiTSVwsyXJFg2IZAm5FuiMlbo906bk5K6SbWd0n9rbfqSVZOSVtvK5PR55eIAQAgBACAEAIAQAgBACAEAIAQAgBACAEAIAQAgBACAEAIAQAgBACAEAIAQBqaS0dLnqFmAmxxKVYqytmLqykEGxIuD0mLqFedGV4Pbk9jTW5p5MjKKkrMjzqrS2UbM5XB+ke7gnERMOL6QE3NnvvMae0tJu3i4LLK3u5e7lusQdGDVj4dU6XFiwNfEGsJjhSwczASoaxIYm2W423Q7T0m2HF9Ni2Wta9r7OY1MN37e/qep+q1M6IhVwstURcMx1IVDdM1YHI537uEch0lpEZOSau227pPN7dq7w6MGrGan0BJRw67TEBY3nTCGsLAuC1nNsrtc2A4RCem1Zxwu1vKOXlll9rHVTSd/wAsUGr9PJYtLQg4Sou7MFU71QMSEByyW24cIVdOr1Vab+uxK73uyzfmI0oxd0Y5mrVOURLOFlqqphmupUKCowkMCLgkEj1ha97CJLpCupOV1d3byTvd3zus89m7uOaqNktwfVimLFtmcxbCHYJfDgxYb4cWHLFa/bBdI6Qo2xcFfbe17XtfO2w7qo3vYyzdBSWBBU2OC9mYHmCyZg5WiEdNrRaaey/cv8to1UdnlwzR7bQ0kiYMOUyWJTAEj6NQwAFjlYMcxnHFpdVOLv8AC3Jebtd/XYdVOK2Lut9jSl6o0qkES2yJIG0cgXZXNgWsLsoJt034xe+lNJas5cFuazyzydiGohuNmo0BIcEMlwWdiMTes/rHf7uHRaKoadXg7xfcl3bI7P3v7yTpxe39ysYE1VphmBMDYsRcTpgckhVN3DYiCFW4JsbAxY+ktIeTatsthjba3stbK7OamP62bkrREpSpCm6THmLziee9wxzOd8Ry7YolpVWSab2pJ7Ni2ehLBG9/vwsb8ZyYgBACAEAIAQAgBACAEAIAQAgBACAEAIAQAgBACAEAIAQAgBACAEAIAQAgD//Z"/>
          <p:cNvSpPr>
            <a:spLocks noChangeAspect="1" noChangeArrowheads="1"/>
          </p:cNvSpPr>
          <p:nvPr/>
        </p:nvSpPr>
        <p:spPr bwMode="auto">
          <a:xfrm>
            <a:off x="1206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18" descr="data:image/jpeg;base64,/9j/4AAQSkZJRgABAQAAAQABAAD/2wCEAAkGBxQSEhUUExQWFRMWGSAaGBYWGB8aGRwZJCAaHR4cHB4aISkiICQmIB8bIjEjJSktLi8wGh8zRDMsQygtLisBCgoKDg0OGxAQGzgmICQ3LzIsMC83LywuLC8sLC8yLCwvLCwsLCwsLCw0NDQsLCwsLCwsLCwvLCwsLCwsLywsLP/AABEIAIcBdgMBEQACEQEDEQH/xAAbAAEAAgMBAQAAAAAAAAAAAAAABQYDBAcCAf/EAEwQAAIABAIFBwgGBwYGAwEAAAECAAMEERIhBQYTMVEHIkFTYXGSFBYXMoGR0tMjQlJiobEVNDVyc7LBdIKTw9HhM0NUY8LiorPwJP/EABsBAQADAQEBAQAAAAAAAAAAAAACAwQBBQYH/8QAOBEAAgECAgYHCAICAwEBAAAAAAECAxESIQQTMVGh0QUUFUFScbEWIjJTYYHB8DORQuEjYvEGov/aAAwDAQACEQMRAD8A7jACAEAIAQAgBACAEAIAQAgBACAEAIAQAgBACAEAIAQAgBACAEAIAQAgBACAEAIAQAgBACAEAIAQAgBACAEAIAQBQfStS9TUeGX8yN/Z9TeuPIp1y3D0rUvU1Hhl/Mh2fU3rjyGuW4elal6mo8Mv5kOz6m9ceQ1y3D0rUvU1Hhl/Mh2fU3rjyGuW4elal6mo8Mv5kOz6m9ceQ1y3D0rUvU1Hhl/Mh2fU3rjyGuW4elal6mo8Mv5kOz6m9ceQ1y3D0rUvU1Hhl/Mh2fU3rjyGuW4elal6mo8Mv5kOz6m9ceQ1y3D0rUvU1Hhl/Mh2fU3rjyGuW4elal6mo8Mv5kOz6m9ceQ1y3D0rUvU1Hhl/Mh2fU3rjyGuW4elal6mo8Mv5kOz6m9ceQ1y3D0rUvU1Hhl/Mh2fU3rjyGuW4elal6mo8Mv5kOz6m9ceQ1y3D0rUvU1Hhl/Mh2fU3rjyGuW4elal6mo8Mv5kOz6m9ceQ1y3D0rUvU1Hhl/Mh2fU3rjyGuW4elal6mo8Mv5kOz6m9ceQ1y3D0rUvU1Hhl/Mh2fU3rjyGuW4elal6mo8Mv5kOz6m9ceQ1y3D0rUvU1Hhl/Mh2fU3rjyGuW4elal6mo8Mv5kOz6m9ceQ1y3D0rUvU1Hhl/Mh2fU3rjyGuW4elal6mo8Mv5kOz6m9ceQ1y3D0rUvU1Hhl/Mh2fU3rjyGuW4elal6mo8Mv5kOz6m9ceQ1y3D0rUvU1Hhl/Mh2fU3rjyGuW4elal6mo8Mv5kOz6m9ceQ1y3D0rUvU1Hhl/Mh2fU3rjyGuW4elal6mo8Mv5kOz6m9ceQ1y3D0rUvU1Hhl/Mh2fU3rjyGuW4elal6mo8Mv5kOz6m9ceQ1y3D0rUvU1Hhl/Mh2fU3rjyGuW4elal6mo8Mv5kOz6m9ceQ1y3D0rUvU1Hhl/Mh2fU3rjyGuW4elal6mo8Mv5kOz6m9ceQ1y3D0rUvU1Hhl/Mh2fU3rjyGuW4elal6mo8Mv5kOz6m9ceQ1y3D0rUvU1Hhl/Mh2fU3rjyGuW4elal6mo8Mv5kOz6m9ceQ1y3D0rUvU1Hhl/Mh2fU3rjyGuW4elal6mo8Mv5kOz6m9ceQ1y3D0rUvU1Hhl/Mh2fU3rjyGuW4elal6mo8Mv5kOz6m9ceQ1y3D0rUvU1Hhl/Mh2fU3rjyGuW4elal6mo8Mv5kOz6m9ceQ1y3HIo9YziAEAIAQAgBACAEAIAQAgBACAEAIAQAgBACAEAIAQAgBACAEAIAQAgBACAEAIAQAgBACAEAIAQAgBACAEAIAQAgD6qkkAAknIAZkngIHC8aJ5Mamaoaa6SL7lILv7QCAPfGKpp0Iu0VctjSkzZq+Smcq3l1EtzwZCn4gtEI9IRvnH94EtS95RtI6PmU8wypyFHXeD+YIyI7RG2E4zWKLyKpRcXZmtEzggBAFzl8nk00wqdtLwmVtcNje2HFbvjFLTYxngt9C2FJySdymRtKRA6IAQBsaOpTOmy5QIBmOqAncCxAuffEZPDFvd+DhYtaNSJlDKE15qOC4Wygg3IJvn3Rmo6XGrLCkWypOKuVWNZWIAQAgBACAM9BSNOmpKWwaYwUYshcmwvYHL2RGUlFNvuBP6f1HqaOSZ01pJQECyMxa5NhkUA/GM9PS6dSWGN/37k3SkldlZjUQLbork9qqiSk5GkBJgxDE7hrdoCEfjGWpplOEnF3y/d5ONOUldFTYWJHCNKdyDVnY+R0CAEAIAQAgBACAJ/VPVZ68zAkxU2YUnECb3vut3RRXrqik2tpKEcTsaWsOiGpJ7SGYMygHEuQzAPT3xKjVVSOJCcMLsRsWkRACAEAIAmdWtW51czrJMsFACdoxAzuBbCp4RTWrRpJOR2MXJ2R41j1em0LrLnFCzLiGzJItcj6yjPKFGvGqm4nZQcdpExcREAIAQAgC2cmFMr6QTFngVnUH7QsB7rk+yMumSaouxKmryRcOVLT9TTbFZDGWjg4pgAJLC1luQQMrnifYYxaFRhUbxZ2L6snFKxVtWNfamXPQVE0zJDGz4wCVB+sCBfLfbPK+Ua62iU5ReFWZTGpJMkOUzTNHVypbSZoecjWyVgcBBvmQNxA/GKtDpVacniWTLKkoyiVvVrVGoredLAWWDYzHyW/AWzJ7su2NVbSIUtu0qjBy2Fmmck823NqULcDLIHvxH8oy9oR8JZqHvKVpzQs6kmbOemEnNSM1YcVPT+YjZSqxqK8SuUXHadopf2Sv9k/y48er/O/P8mmj8KORas6rT64nZABFyaY5soPDLMnsH4R69avCl8RlhFy2FrPJNMt+tJfhszb34v6Rk7QXh4/6LdQ95UdY9W59E4WcBZvVdTdW/qD2GNdGvCqvdK5wcNpL1PJvWooP0T3IGFHJOZAvmoFhvJvuBipabSbtmS1UrXNuq1Dn0exnCdLM7bS1RcJwhywwksTuBtfmxCOmRqNxtlZ/1YSpOKu/p6o2ddKPSbSpaVT07I85VUS73xm4BPNGW+IaPKhjvBO9mSnjw5ml6L637VP/AIjfBFnX6X1/fuR1Mh6L637VP/iN8EOv0vr+/camRWtL6Gm08807gNNFspd2uWAIAyBJz4Rpp1Y1I4lsISi4uzLLQcmVXMUM5lyr/VYkt7cIIHvjNPTqadlmTVKTI/WDUeqpEMxgsyUN7yyThHFgQCB25iJ0tLp1HbYxKlJK5WY1FZKaq/rtN/GT+YRXW/jl5P0C2nV+Vb9nt++n80eRoX8y+/oa6nwP970cUj2zId91F/Z9N/DH9Y8LS/5ZGql8CON6D1dn1s11kqLKec7Gyrcm1zx7BHrTrRpQTkUSi5TaRbV5Jpls6pL8NmSPfi/pGXtCPh4/6J6l7yrazaqT6EgzQGlsbLMTNb8DfMGNNHSIVdm0hKm45knL5Pp7UoqVmIQZe0CAMXPNxBRlv6IremRU8DXfY6qbccRIUXJXPZA0ycktiPUCl7dhNwL914hLT4J2SudVFtZkWOT6r8pMiy2AxbbPZ4d3C9/u7/ZnFnXKeDFw7zjpSTsSekOSyeiFpc5JrDPBhKE9gJJF++0Vx6Qg3mrEtS95R5NI7zBKVGM0thCW52Lda3RbpvusY24lbFfIpaayL1S8lM9lu8+WjfZCl7dha4/KMMukIp5K5aqL72T3Jzq9Oop1Sk4CxVCrrmrC77u0dIPGKdLrxqwi4kqcHGWZS+UxSdJTQASSEAAzJOFchGvQv4f7OV/iXl+WbOjeTSsmKGcy5N9yuSW9oUED3xyenU4uyzIqlJmpp/UOqpUMwhZstc2aWSSo4lSAbdovEqWmU5u2xiVKSNbVTVSZX7TZuibPDfHfO991h2ROvpCo2utpGEcTsSlHyb1LzpkssipLIG1INmJVW5g3m17EmwuDFL02Cipb+4lqnexl0zyZ1EmWXlzFnYRcqFKtb7ouQe64jkNPhJ2asSdF9xt8jLfTVA4op9xP+sc6Q+BeZGj8Rh5Y2/8A6pI4Sv8Ayb/SOdH/AAy8ydfuKDHoFAgBACAEAbuhtJvTTknS7YkN7HcRuIPYRcRCpBTi4vvCdndHXdGa/UVSmGcRKY+sk4XTxeqR327o8meh1YO8c/I0xqxe0y1GpujaoXlog+9TthA9i8z3iIrSa9N5v+zuCDKDrZqFMpWQy32kqY4lhiLMjMbLitkR2i3dG/R9LVTKSsympTwq6Oladq10bQMZSi0pQksHdckKCeOZueOcebBOvVz7y/KEfI5XR6/VyTA7TjMW92RlXCR0jIC3eI9V6HRatYz6yW250nlBokqdHPMtnLXbIekWFz71uI8zRpOnWS+xolaUOJsUv7JX+yf5ccq/zvz/ACKPwopmpGuOxp0ppNJNnTFuSUzuSSbmwyG4Z8I26Vo2Obm5JIppTUVaxl0Jo7TT1CTZjui4wXDzBgw3GICWCQMrgZDvEcnPRVDClf8Ad521Ru5YuVSSGoGYjNJiEd5YL+TGM2hO1Zff0LK38bJ/TWkhTU0yeRcS1vbidwHtNhGeEMc1Fd5O9lc5VI10qaypppc3ZiWamU2FFItZ1tmSTHrdVhTjKS22fozLKo5ZfVeqLfyszSlJKZTZlnowPAgOQc8t8YtBV6tvoy+r8BStE616VqZqypVQS7f9qVYDpY/R5ARuno+jwjilHLzfMoU5vJM6tUVwo6bHUzi5Rec5ChnbgFUAXJyAH+pjysOsnaC29xpWS95lK1AmeXV9TWzFAKBRLXfhuCL94VbX+8Y26StTRjTT27SmLxzvuJLXadpRpoSilsslQCXUy7s3T65uAMujjFWjKha9R5/csqY9kSZ1Qm1UynK10vDMBK3OHnpYZkISOIO7duirSFTUr03l6Cm5f5HFNY6AU9VOkj1Uchf3d6/gRHsUJ46akzPUVpNHvVX9dpv4yfzCO1v45eT9CK2ndtPzaZZJNWJZk3F9ouNb3yyIPTHhUlNy9zb9DbK1s9hWf0hoP7FH/gL8EacOl73/AH/sr/4voWzRTymkoZGESSOZgGFcPYLCwjLUUlJ49pONrZHL9SNbRTI1OlLNnTWmM52eZN7AZWvkABHpaRo7qWk5WVu8qU8MpK3ezNJotNzp+1xTJILXAeYBLVb7tmCb2GWa3McxaLCOHb+7zjVSTusi4cosgPo6ff6qhh3hlP8At7YxaM7Vo2/bl0l7rubGgJ+z0bJe18FMrW42QGFdXrSX1OUfhRzzU7XKsm10pZs0uk1iGTCoAuCRhsLixt0++PQr6LSjSdlmiiNSWJF15SNPTKSmUyThmTHwBrA4RYkkA5Xyt7Yw6JSVSpaWxZl9SWGN0aPJdrFOqknJPbG0oqQ5ABIbFkbcCu/ti3TaEadnHv8AwV0pttpmXQei0/TFbNwi6LLw/vOt2Pfzf/keMRnUfVox3t8CVk6v2IblJ1vnyZ4p6d9mFUM7AAsScwMwbACxy4xboejwnHHJXOVZtZIl+TLWWbVpMlz2xzJRBD2AJU332yuCDn2jviGmUI02nHYxSm3kzzRaNWbpuomsL7GXLK3+0ygA+wBvfHHNx0ZJd7Z2SvUXl+TJrzO0mZipRS2EsLdpilLs2fN55uAMtwzvHNGVCzdV57s/wdqYtkSS1LnVjSWWul4ZimyscPPUjpCG1xu6OiK9JVK96by/d4puf+RFaiaOFPWaRlKLIryyo4KwZgB3Xt7It0ibnRhJ/XgcjG1R/YhOUfW2plVRkSJhlIigkqBdmIvvIOQFsh2xboejwlDFJXOVZtNJFs5PNMTKqjDzmxTFdkLWAvaxBIGW4gZcIz6XSjTqWjsO0pOSdyo6hES9MVUsZKdqAO6YpH4XjVX97RYvy9CGyt/ZE8q87FXkfYlov5t/WLNAVqV/qK7zRTo2lIgBACAEAWbUDRMirqTJn4rFCUwth5wIyy7Ln2Rm0qpOnDFElBJysyU171HNMUmUst3k2s4F3ZWvvPTYj3W7Yp0bS8d1N59xZUpWV4lc1aoapqiWaZZgmBhzgCABfPEd1rbwd8aqs6ai8byKbS7tp2LX+rWVRO5zKvLKjiwmIwA90ePoscVVL92GyfwM+620Pl1A6ySGLqry88msQwF+0fnHKMtVVTl3bfQP345d5xyj1Xq5swShTzVYmxLIVVe0ki1hHsuvTSxYjJhlssdd14qFptGzVJ3y9ivEkjD+Vz7DHkUE6ldP63/Jqfuw+xkpf2SP7J/lxyr/ADvz/Io/DE8anUq02jZby0xMZW1YD1ncrit/QeyO6VJzrNPyOUF7q+pRNG62aRr6hJctsClxjWUtgqX52Jjdhl2iN0tGo0o4pcSnWTlki7cp/wCzpn70v/7EjFof88fv6Murfxy/e8zcoP7NqP3V/mWI6P8AzR8yT+F+X4OOasfrlL/Hl/zrHtVf45eT9DF3rzXqdT5VqdplLKRFLO09QqjeSVePI0JpVLvczXV+A3tUNW00dILPzpxF5rgE7s8KgZkD3k58AOaRXdaVls7hTp4VntOca5aQq66bfyeoWSn/AA02T+JsvWP4buJO/RoU6UfiV+/Nf0VVJOTyWRPckEwy5tRImKyOyo6q6lTYFgcjn9ZYq09KUIyXcKOUs+82uUDTGkaWfikuRTsBhIlqwVtxUkqTvzz49kV6LTo1I2ltLKjks1sNfRM7TlRLExZiopOW0REJ7QNnuidRaLB2a/r/ANIRdSWZQdOzZj1E0zmV5uKzstsJZbLlYAdFt3RG6ioqCwrIrnfFntMuqv67Tfxk/mEK38cvJ+hFbTq/Kt+z2/fT+aPI0L+Zff0NdT4H+96OKR7ZkO+6i/s+m/hj+seFpf8ALI1UvgRpcnFAkqiV1AxzSzORvPOYAewAC3fxiWmTbnbuVvQ7BZt/V+pRpuuWkaydsZB2RZsOCWvOUX+szAkW6TlG6Oi0accUsymVSTbSOh69i2jqgf8Ab/qI86h/NHzL38L8n6HnRv7JT+yf5cdrfzvzOUfhRyLUX9fpf4g/Ix6+kfxS8jJHavsX/ll/V5H8X/waPO6P/kfl+Uaa3wff8Mj+Rb1qvulfnNi7pH4Y/f8ABXR+Jli0PWhdL1sonN0lMv8AdWx/mHuMZpRvo0Zbm+JZe1TzRUeVfQk0VPlCozSpigFgL4WGVjbdcWse+NWg1Y4cD2ka0Xk0TXJHoWZKWbPmKUEzCqBhYkC5LWPQb5dxivT6sXaK7jlGLvcktF1YXTNXLO+ZKlkduFRce5r+wxTKN9Gi9zZY3/yLy/JH8oeldIUs1XkORTso3S1bC4vcElSRfIi/bE9EhRmmp7TlVyWaNDQ9Tpypl7RJiqt7DaIiE9oGz3dsW1I6LTdmv6/9IRdSWwleTubOaprvKHV5ymWrstsNwHFhYAZbt3RFWlKCpwwLLMlC+N4voUrlP/aM391P5RGvQf4iFf4l5cy88kX6i38ZvySMmn/yLy/LJUNj8/wioaLl1P6WqJtLKE15U2YWQuEBViy7ye2/sjS3Dq0VN2TSIyT1uREa7S6jyt3qZYlTJoDBAwYBbYRmD92LtGcNXaDvY5UxXuyBjQViAEAIAQBmpKl5TrMlsVdDdWG8GONJqzB0jRXKsMIFRIOIfWlEWP8AdYi3vMebPo/P3H/ZdGtvN+dyq0oHNkzyegEIB78Z/KK10fU72v37EtdEoWtetk6vYYwElKbrLU3APEnpPujfQ0aNLZmyqdRyyNzVTXqdRLsyomyRuUmxX91s8uwj3RGvosarvsYhUcS0zOViVh5tPMLcCyge8XP4RkXR8vEW65bih6z6yzq5w00gKvqS19Ve3tPb+UbqNCNJZbd5VObkWSVyjAUgpvJzlJ2WPafdw4rYPba8Z5aFim54u+5KFXCkrGPVLlDallLJmyzNRMkZTZgOFjkbdGYiWkaGqksUXZnIVMKsSOkuVPmkU9PhY72mEZf3V3nvPviqHR+fvv8Aom625EdrRygisp2keT4MRU4tpithYNuwjfa2+LKOh6uani2ciM6uKLjbae9YeUUVVNMkeTlMYAxbS9rEHdhHDjHKehYJqWLYddXK1im6Lq9jOlTbYtnMV8N7XwkG1+i9o2yWKLW9PiUF20pykicZJ8mK7KaJn/FvewYW9TL1t/ZGGGg4b+9tVi+VW6tY3/S0P+kP+N/6RDs7/tw/2d1/0HpaH/SH/G/9Idnf9uH+xr/oVHTetTzqwVcoGS6gADFi3XBvkLgg2taNdLR1Cm6cs0yuc8TTLdQcq4w/TU5xcZbCx9jWt7zGSfR+fuy/ssVbejR0/wAp0yahSnl7K+RmMbvb7oGQPbcxOloCTvN3+gdbcc+j0Cg29FVmxnyptsWzdXw3texBtfoiM44ouO8Fr1s1+FbTmTsNndlOLaYtxvuwj84x0dD1c1K5bKreLVikxuKjoGgeUkU1PKk+TF9muHFtbX7bYDaMFXQtZNyxbS2FXCrWNLVDX1qNDKeXtJWIstjZluSSBcWIuSejeYnX0RVM07M5GrZv6k1pDlUXCfJ6chz9aYRYHjZd/vEUR6Pd/ell9CbrLuRH6b5R/KaaZINPhMxcJfaXzyzth/C8WQ0HBNSxbDmuytYU3KMEpFpvJybStlj2n3cN7YPba8J6Fim54hCrhSVioaC0h5NUSp2HHs2xYb2vkRvsbRsqRxxcd5Ssiwa566eXy0TY7PA+K+PFfIi3qjjGbR9F1MnK9yydTErWNfUrWv8AR5mnZbXahR6+G2HH903vi/CJ6RQ1ySvaxGEsLuaumNZHm1prJQMl7qVF8ViFC77C4OdxbcbRKlQUKereYnPE7l0oeVdcI21O2PjLYYT7GsR3Zxjl0e7+6/7LVW3o1k5Vn2jMacGXYBED2IOdyzYTe+WVha3TEuz1htfM5rs9hVNN6xvOrPK5YMl+bhAbFYgAb7C9+FumNVKgoU8DzITnidy46O5V7KBPpyWH1pTCx/utu95jJPo/P3X/AGTVbejW05yovMQpTStkTltHILD90DIHtJPdHaegJO83c6624g9S9bvINqTKM0zcOePDa2LfzTe940aRo+tSV7WKoTwtsjdaNM+WVLz8GDEFGHFitYAb7DhwidClqoYb3Oznidyd1Q168hkGTsNpdy2LaYd4AtbCeEU6RoutlivYU54LmvoDXHyaqqKjY49uScGO2G7Yt+E34bhHamjY6cYX2HdZ7+I0tcdYvLpyzdns8KBLYsXSxvew4xPR6Gpi1e5yc8ViBjQQEAIAQAgCe1N0AK2eUZyiIhdyou1gQLDtzijSK2qhiJQjilYlP0No6plzTST5qTZa4gs8qFccBu7uy+6KXVr02tYsnuJqMJZJ5ld0doSonqWkyJkxR9ZVy7r9J7BGmdWEHaTsVqLewldWdAJOl1pnB1enlY1X1SGs5swIv9UZZRVXrOGDD3slCF5WZG02r1VMl7RKea0si4YKcxxHSR3RZKtTi7OWZFRbV0jFR6GqJttnImuGvZgjYTa97Na2ViN8SlVhHa0FFvuNLCb26b29sTOPIvdbq7o6keXT1U2ft3UEugAlrfIHMbrjt9kYI1q1ROVNKyLXGMfiNGdqlLXysbSZNMlQ0ppIDI2IMQJhANsxbeOmJrSZNRdrXdnf8B00m8+65ENqxWDFemm8z1ube2V+jflwi7rFLxIhgluNer0LUSkWZMkzERrWZlIGe7uv2xKNWEnhTzOYXa5llau1bBiKafzd95bA8dxAJ9kcdemv8kFGT7jfl6DlnRb1ZxbVZ2C1+ba6jMW35npit1Za9U1sa5klFYG33f6I6o0BVS5e1enmrL34ihAA4npA74sVam3hUsyOF2vYj0tcX3Xz7otIl90ZqtoyoSdMlVNSVkLimEqBYWY5Xl5+qd0YKmkV4NKUVns/bl0YQlsZA1mgFmsP0ctRUSgOe7Jaz3PNBwqN1j7YvjWcV/zWT/fMi4p/DmQ3kUzabLZvtb22eE478MNr9sXYo2xXyINNOxs1egqmVfHTzlCjEx2bFQOJYCwGR6eiIxrU5bJI64yXcfZWgKppe1WnmmXa+IIbEcR0kdoyjjrU08LlmFFtXSJKXqm70EurlYpjM7BpYAsqKXBa9/ujxRW9IUarpy/dhJQvG5sT9VMVDSzqdJsydOJxqMwAMWdrZbhmT09sR6xarKMnZL/R3BeCa2/+ldmaNnLN2JlOJ17bPCcR7hvPGNCnFxxJ5EGmnZmau0JUSSomyJiFzZbqeceAtvPZvjkKsJ/Cw4tbUeKjRE+WhmTJMxEDYSXQrzt9udYx1VIN2TGF7jSiZwQAgBACAEAIAQAgBACAEAIAQAgBACAEAIAQAgBAFl1BpJsypPk88SJyoSt1xBxldLE24Hp3X6IzaVKMYe9G6JQV5bbFzoaSbWbVdJ0MqUFQnykAIwYcDck5XNwbc3tjFOUaSTozfkXRTk7TRHa0S6hqbR/kG1MrZ/8AIxZTObYth3Z3zO44otouCqz1tr/XcRlfVrCWHSmAvpAC218hUTSN2K061+21vZaM8L2huxZcCy9mr7bGSXTulbToy1M1kl5zFOzpVFmHqrkx6LEn6vCOYk6cmrLPzl+/7OWthX/hHafrJ8mjVaQlZs2tnSxhtc3mzzYYshcgZxOlGEqnv7FFPgjs8k7fTicuraJ5U0ypw2bgjHextexvzTY5G+Rj1ISjKN47DNJNbTpVUukZWCS0mVpKnKjC7SxmOBOIgZfWYG++8edHUSbldwZd76WWaJA6MkU/6QSQAqmVLZkBuFY7TIcMrG3bFWsnPA5b+RJxSvbdzPhq5n6eCY2wbD1MRw7ifV3b+mOxiuqt2zvyE3/yR/d5CaIq3m0mlNo7PaZcYiTY4juvu3DIcIunFRlRaW78EU23UXn+SZ0+9cNK02y2vk3NvhvsrXO0x2yvbdfPdaKqOq1MsW3jsyt++Z2piurG0zSbTScOy/SC3+zj+j/zPxitY7x34X+fwSlb3vt+DFMnmXWVDeT6Qm3UhwzS/JimWaY2Ubu2+bX6YkkpUksUV/d+CDbU8k/wcn0pombT4drLKCYMSXKm68eaTxEerCpGd0nmtpmkrZ9z2Fr5Pv1TSn8Afyzoy6Z8VPz5FtD4mbOmpc9tG6P8i2pQKdoJGLFtLL62DP1sfZf2RGDitInrPtfd9zivqlb7lspyvlaBsJrhRZ3tfFdd/be/sjJK+rlh+G/P/RbG144ttuX+yD1Zaq8hrfL9qUt/zr4rWO0tfPDu3ZcIvr6vWQ1Vu7Z5qxCGO0sW4mdKzsFdLdJVfNIQYBIKeSlbHI4mAvnfMjctuiKaavTabit973JS2q1/tsITS1PNqdHBaNHDCrmYpasAygtOurYGw2uy7iRYgxdTcYVk6j/xWf8AW8484ytv/wDSN1hqJsjQ9Gis8psbBwpKm6mZkSM8j0dgi2koz0qTeeXIhmqX35lzVk8vUnOc1FzCLYjziWw3yvujE09VJLZiLY7Y33ciCpZ4WQJZp6/AaiURMrDLuszaS913DkE8Ad57Y0NXmmpRvZ/DfZZ/SxC+Tyf3IzlBasqKiplpdqamCMygqAt0D4jcgk+tuvuieiaqEIyltd/WwqYm7I59HolAgBACAEAIAQAgBACAEAIAQAgBACAEAIAQAgBACAPUtypBUkEZgg2IPYRHNoNyq0xUTVwTJ810+y0xmHuJiCpQi7pI7ie880elJ8kESp02Wp3hHZR7gY7KnCXxK5xNrYY5NfNTHhmOu0FplmIxjPJs+dvO/iY64RdrrZsO3d7mwunKkBVFROCr6o2jWFt1s4jqoXvhQxPZc8NpeecN5004Xxrd2yckkuM8muSb78zHdXDd9PsMT3mvU1DzGLzGZ3O9mJJPRmT2RKMVFWSONt7TZpdM1EtcEufORfsrMYD3AxGVKEndpHVJrYY5OkZyYws2Yu09ezkYv3s8+nfBwi7XWzYLs9fpaftNrtpu1tbaY2x24Yr3tDVwthtkMTvc+U2kJi4gJjhXIMwBjZs/rDp6d8dcIu2WzZ9Dl3n9Sya660mbUl6SomiU0tQcJeWCwxXuDboIztGXRtHwwtUjnf6MtnO7WFlX8smbMyto+yJuZeI4CeJXdftjVhjfFbMqu9hmm6XqGTZtPmtLtbAZjFbcLE2jipwTvZXO4na1zFV10ybh2kx3wiy42LWHAX3R2MIx2I5dimrZksOsuY6K4s4ViAwzyYDeMzv4mEoRla62HU2th7otJzpN9lNmSwd4RyoPfYxyUIy+JXOJtbCS1X0pJlz2eqDuHBG1Unay36HU3vff27u6K61OThaGXp5EoytK7zLBpLWSmlUs+TJqKirmzxhMyfisi5iwxAdBO4bzGeNCcpxcoqKW7vLMaSdncp8rS9QqbNZ81ZdrYBMYLbhYG0bHTg3dpXKlJrYzxQ6RnSb7GbMl334HK377GOyhGXxK5xNrYfKivmzFCPMd0BJCsxYAm9yATvNz74KEU7pHbt5H2dpKc7K7TZjOmSsXJZR903uPZHFCKuktpy7PdTpafMKmZOmuUN1LOxwkbiLnI9sI04R2I65N7QdLT7zDtpt5otMONueALANnzsss+iGrhkrbNgxPeaUTOCAEAIAQAgBACAEAIA2ZVBNaW01ZbGWu9gMh/wDunhGaemUIVY0ZTSnLYr5v949xJU5OOJLI1o0kRACAEAIAQAgBACAEAIAQAgBACAEAIAQAgBACAEAIAQAgBACAEAIAQAgBACAEAIAQAgBACAEAIAQAgBACALhq1qkHCzag81rFZYPrDeCxH5D/AGj4rpv/AOodFyoaIvejlKT2LuyXe+67yvsuenougYkp1Nnci5y62UoVVsq4GYAZAKpAbusSI+JqaLpM5ynO7liir7W5TTcc/rbL7HpqUFZLc+G0resGqSTbzKeyOcym5W7vsn8O7fH03RP/ANRV0f8A4dM96KyxbWrb/EuPmYtI0BT96nk937sKxq5oPyozS0zZSpKY5j4S5A7FXMnI+6Pv6tXBayu3s7jyIxue9I6AAMo0s0Vazr4MClZgI3hpZJI7zwO6OQrbcaw2/docd2Z7odVprPOScGkNKkNOs6XxBbCwzG+/rC+7dCWkRSTjnd2Cg72ZpzNAVSqjNTzQrkBSUOZOSjsuchffElWpttKRzC9x9fV6qBANPMBNrArY5nCMt+/KK5aXQjJRc1d3t9bK74ElSm1ex9m6u1alQ1NOBY4VBQ5mxNh7AT7DFir03/kjmCW41K/R82Q2CdLaW1r2YWuOI4juicJxmrxdyLTW01okBACAEAIAQAgBACAEAIAQAgBACAEAIAQAgBACAEAIAQAgBACAEAIAQAgBACAEAIAQAgC6aS0uZVNKUEgmWlgVZSCALOj2wmx3qej3R8LoPRar6fVm0msU7tNNNNu8JxviT3Nd/wBmexW0jBRiluX07tqex/VH2XqrpCdhYGXacjOBjsMDFGYbsrkrl3x9JGGiUkkl8Ns++8U1F+aXeYHKrJ33345v+zJqzpxpjEMSXJJaylmY+wYUQCwFz/v8t0/0NTowUoJKKVldqMYrv78U5yeez7M9HQ9Kc3Z7f7b/AAkiJ1Mnqk6YfKWpZpX6J7AyybklZgIOW49G457o+20hNxXu3Xfv+x5ENrzsXAaepVssydJNXNlTJbVdOhCKTYpcjed2Y3dl4x6mo9ieFNOzLMUd+e8xUGm6aTJWnmVInMtPOBnjERd2QhEJuWNh3c0dwlOlOUsajbNZeQUklZs3hrFRqZlqmU6s8hlIeZMcqjoWaYWyFgL2FrAX7q9RVy919+5bV3Hccd5BSdNSag16zqvCJk9DKmEklZazCSZf2eb3b4vdKUMDUdid/OxFSTvmTY1gp5c4KKqX5OJZlS0+kLK5F9pNbIm9rXBuMW/MmKNTNxvhz2vZ/SJ4kntKdrtpWXNWnlJNkzdkGuZOMquK3NDzGYvu7Lflt0anKLk2mr7+RTOSdrFWjUQEAIAQAgBACAEAIAQAgBACAEAIAQAgBACAEAIAQAgBACAEAIAQAgBACAEAIAQAgBACAJHSWkFmJLRVcYVAJaYzAkC2SklVHd+EeZoOgzoVKlSck8TbVoxVk3fNpXk99+JorVlOKik8t7b4bEXCg13pEWSGlVJMuVgaz5Fvo8x9Ju5p4bxlE5aJUbeazf73EVVRUNC6RWS92V2U/YmMhHhIDdxivpTQZ6XRw05JP/tGMlxTt5r+iWj1lSleSdvo2vTaZdXtKrTvMLGauNcIeSQJi2ZW5pOVjax7D0xuq03NK3dv2bCmMrMnKXXNECnDOJFuYWUy1Idn2igW+ka9jkBmewRRLRW9352bPImqiMj68SymHyewwkWBFkcyhLBTs9cW4N2Rzqkr3xft7jWrcfKvXOW813vUpiKkFGAYYTMOzOJmGBsYvbK6DmmEdFkopZfts+7MOomzDQafm4JRaXOmokpRZmJQlJ+2LZn7Epk3X5o6LRKVGN3ZpXfqrfk4pM3Ur33NKq5rIxwNOaWXZwk+UwfMc0bQ5jF6p3A5VuK3pX3X3p/g7fzILTulKkiWHacq7FZTY3LByBzmGZviuCT027I0UoU7u1tt/IjJyK/GggIAl/Nir6hvEvxR4vtF0Z85ceRp6nX8PpzHmxV9Q3iX4oe0XRnzlx5Dqdfw+nMebFX1DeJfih7RdGfOXHkOp1/D6cx5sVfUN4l+KHtF0Z85ceQ6nX8PpzHmxV9Q3iX4oe0XRnzlx5Dqdfw+nMebFX1DeJfih7RdGfOXHkOp1/D6cx5sVfUN4l+KHtF0Z85ceQ6nX8PpzHmxV9Q3iX4oe0XRnzlx5Dqdfw+nMebFX1DeJfih7RdGfOXHkOp1/D6cx5sVfUN4l+KHtF0Z85ceQ6nX8PpzHmxV9Q3iX4oe0XRnzlx5Dqdfw+nMebFX1DeJfih7RdGfOXHkOp1/D6cx5sVfUN4l+KHtF0Z85ceQ6nX8PpzHmxV9Q3iX4oe0XRnzlx5Dqdfw+nMebFX1DeJfih7RdGfOXHkOp1/D6cx5sVfUN4l+KHtF0Z85ceQ6nX8PpzHmxV9Q3iX4oe0XRnzlx5Dqdfw+nMebFX1DeJfih7RdGfOXHkOp1/D6cx5sVfUN4l+KHtF0Z85ceQ6nX8PpzHmxV9Q3iX4oe0XRnzlx5Dqdfw+nMebFX1DeJfih7RdGfOXHkOp1/D6cx5sVfUN4l+KHtF0Z85ceQ6nX8PpzHmxV9Q3iX4oe0XRnzlx5Dqdfw+nMebFX1DeJfih7RdGfOXHkOp1/D6cx5sVfUN4l+KHtF0Z85ceQ6nX8PpzHmxV9Q3iX4oe0XRnzlx5Dqdfw+nMebFX1DeJfih7RdGfOXHkOp1/D6cx5sVfUN4l+KHtF0Z85ceQ6nX8PpzHmxV9Q3iX4oe0XRnzlx5Dqdfw+nMebFX1DeJfih7RdGfOXHkOp1/D6cx5sVfUN4l+KHtF0Z85ceQ6nX8PpzHmxV9Q3iX4oe0XRnzlx5Dqdfw+nMebFX1DeJfih7RdGfOXHkOp1/D6cx5sVfUN4l+KHtF0Z85ceQ6nX8PpzHmxV9Q3iX4oe0XRnzlx5Dqdfw+nMebFX1DeJfih7RdGfOXHkOp1/D6cx5sVfUN4l+KHtF0Z85ceQ6nX8PpzHmxV9Q3iX4oe0XRnzlx5Dqdfw+nMebFX1DeJfih7RdGfOXHkOp1/D6cx5sVfUN4l+KHtF0Z85ceQ6nX8PpzHmxV9Q3iX4oe0XRnzlx5Dqdfw+nMebFX1DeJfih7RdGfOXHkOp1/D6czcptGaRljCiOoFsgydDFh08Se+9t2UQl070TLN1Vx5HVoukL/H05mY0+kyblWJG4nZEjoNuFxvHTHO2+iPmr/8AXI71bSfD6GrU6Gr5gAeWxAJIF0ABIUG1jlkoy3Zd8Sj0/wBFR2Vlx5EXomkP/H05mv5sVfUN4l+KJe0XRnzlx5Dqdfw+nMebFX1DeJfih7RdGfOXHkOp1/D6czq0fkB9GResFRORF2AGIvZmKGYVSzEsJYZS5uALA9JOdo16HTpTk9bsSyV7Xd9jk00vN+RXUckvdImTrbhQ40M5pal57yRhWWgZlDMk0hw3NYmWLkWO/K+yXRmKXuywqTtFSzbdk7JxTVs8pZJleuaWau/pu8n6Hqn1sOFWmSSUaaZZmIyYVvOaUl0Z8edhcgWzPcOT6MV2oTzSTs73fuqTzSw+WZyNfva72uNkY5OtrMm2EiZg2KzRLYy1OAk/SYzMt2YLA9PTaJS6MjGWrc1fE43955ruth43t6hV7527r/uZ7bXWWr4HkzFYAYwWTEjFMYUrixHIi5AIBYDjbi6InKOKM013bc0nZu9reSbu0d16uk1+s+09XXsiTMdLabL2gUq4KZBsIs95mRti5tjnYxydLQlOULT9122rPuvs93yzvvOQlUkk1bPhzPuj9Pz9hImTJYnTakBpcuQMFlwBziM17Zcb53GUcraFR104QlhjDJuWed7K2Fd4hVlhTavfZb/Zln61hSxNPOEtTgMw4ABNw4tmRixfdxAEX98Rh0Y5WSmrvO2fw3te9rfW172J67PZu/tnym1rxOqtTTkBZFLMZZC7QXlk4XJ53YMum0J9GYYuSqJ5N297PD8W1d3HuIrSPpu47COfXKYqz2MosBJE6SZct2XCxmlDNIOQKqhvlvaNS6JpuUEpWvLDK7Sd1hvh+7a7+45r3dq3ddW83yN6brbgIDyJma3Qq0shyDLVgAHJXNwQGt07ozx6Lxq8Jr65SyybXdns7rnVWyu0eW1yVf8AiU05M2QXMs3mqQNmMLnM3Fjuz3x1dEuXwVE9j/y+Fq+LNcNo19tq/bX9DWm68bJ5iTpDK6sbSw0sMEEuUzElpmFmu9gENzwyMWx6H1kYypzTTW3O125JZKN0rLNvYcdezs1++hJ0GsqzZqoJUwI7uiTSVwsyXJFg2IZAm5FuiMlbo906bk5K6SbWd0n9rbfqSVZOSVtvK5PR55eIAQAgBACAEAIAQAgBACAEAIAQAgBACAEAIAQAgBACAEAIAQAgBACAEAIAQBqaS0dLnqFmAmxxKVYqytmLqykEGxIuD0mLqFedGV4Pbk9jTW5p5MjKKkrMjzqrS2UbM5XB+ke7gnERMOL6QE3NnvvMae0tJu3i4LLK3u5e7lusQdGDVj4dU6XFiwNfEGsJjhSwczASoaxIYm2W423Q7T0m2HF9Ni2Wta9r7OY1MN37e/qep+q1M6IhVwstURcMx1IVDdM1YHI537uEch0lpEZOSau227pPN7dq7w6MGrGan0BJRw67TEBY3nTCGsLAuC1nNsrtc2A4RCem1Zxwu1vKOXlll9rHVTSd/wAsUGr9PJYtLQg4Sou7MFU71QMSEByyW24cIVdOr1Vab+uxK73uyzfmI0oxd0Y5mrVOURLOFlqqphmupUKCowkMCLgkEj1ha97CJLpCupOV1d3byTvd3zus89m7uOaqNktwfVimLFtmcxbCHYJfDgxYb4cWHLFa/bBdI6Qo2xcFfbe17XtfO2w7qo3vYyzdBSWBBU2OC9mYHmCyZg5WiEdNrRaaey/cv8to1UdnlwzR7bQ0kiYMOUyWJTAEj6NQwAFjlYMcxnHFpdVOLv8AC3Jebtd/XYdVOK2Lut9jSl6o0qkES2yJIG0cgXZXNgWsLsoJt034xe+lNJas5cFuazyzydiGohuNmo0BIcEMlwWdiMTes/rHf7uHRaKoadXg7xfcl3bI7P3v7yTpxe39ysYE1VphmBMDYsRcTpgckhVN3DYiCFW4JsbAxY+ktIeTatsthjba3stbK7OamP62bkrREpSpCm6THmLziee9wxzOd8Ry7YolpVWSab2pJ7Ni2ehLBG9/vwsb8ZyYgBACAEAIAQAgBACAEAIAQAgBACAEAIAQAgBACAEAIAQAgBACAEAIAQAgD//Z"/>
          <p:cNvSpPr>
            <a:spLocks noChangeAspect="1" noChangeArrowheads="1"/>
          </p:cNvSpPr>
          <p:nvPr/>
        </p:nvSpPr>
        <p:spPr bwMode="auto">
          <a:xfrm>
            <a:off x="27305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212" name="Picture 20" descr="http://solarizect.com/wp-content/uploads/2013/10/HamdenBanner.pn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199" y="3885433"/>
            <a:ext cx="5476362" cy="15911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3989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6748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/>
          <a:p>
            <a:pPr lvl="0"/>
            <a:r>
              <a:rPr lang="en-US" sz="2400" b="1" dirty="0"/>
              <a:t>Modernize </a:t>
            </a:r>
            <a:r>
              <a:rPr lang="en-US" sz="2400" b="1" dirty="0" smtClean="0"/>
              <a:t>Regulation </a:t>
            </a:r>
            <a:r>
              <a:rPr lang="en-US" sz="2400" b="1" dirty="0"/>
              <a:t>and </a:t>
            </a:r>
            <a:r>
              <a:rPr lang="en-US" sz="2400" b="1" dirty="0" smtClean="0"/>
              <a:t>Incentives </a:t>
            </a:r>
            <a:r>
              <a:rPr lang="en-US" sz="2400" b="1" dirty="0"/>
              <a:t>for </a:t>
            </a:r>
            <a:r>
              <a:rPr lang="en-US" sz="2400" b="1" dirty="0" smtClean="0"/>
              <a:t>Better Integration </a:t>
            </a:r>
            <a:r>
              <a:rPr lang="en-US" sz="2400" b="1" dirty="0"/>
              <a:t>of </a:t>
            </a:r>
            <a:r>
              <a:rPr lang="en-US" sz="2400" b="1" dirty="0" smtClean="0"/>
              <a:t>Distributed Resources</a:t>
            </a:r>
            <a:r>
              <a:rPr lang="en-US" sz="2400" dirty="0"/>
              <a:t>. 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8658" y="5299586"/>
            <a:ext cx="8976852" cy="1558413"/>
          </a:xfrm>
        </p:spPr>
        <p:txBody>
          <a:bodyPr/>
          <a:lstStyle/>
          <a:p>
            <a:pPr lvl="0"/>
            <a:r>
              <a:rPr lang="en-US" sz="2400" b="1" dirty="0" smtClean="0"/>
              <a:t>As </a:t>
            </a:r>
            <a:r>
              <a:rPr lang="en-US" sz="2400" b="1" dirty="0"/>
              <a:t>part of an ongoing and evolving process, the IRP recommends initiating a proceeding to evaluate the value of distributed generation. </a:t>
            </a:r>
          </a:p>
        </p:txBody>
      </p:sp>
      <p:pic>
        <p:nvPicPr>
          <p:cNvPr id="1026" name="Picture 2" descr="http://www.greenbusinessguide.co.za/wp-content/uploads/2014/11/distributed-generation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19" y="946298"/>
            <a:ext cx="7453423" cy="41892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7024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9907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2014 CT Integrated Resources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07911"/>
            <a:ext cx="8229600" cy="37338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Ten-year outlook for electric system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CT programs highly effective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Expanded investment in efficiency will eliminate growth in annual electricity consumption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Renewable procurements will support 40% of CT 2020 Class I RPS goal (20% by 2020) at lower cost to ratepayers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Air emissions declining significantly due to coal and oil retirements</a:t>
            </a:r>
          </a:p>
        </p:txBody>
      </p:sp>
    </p:spTree>
    <p:extLst>
      <p:ext uri="{BB962C8B-B14F-4D97-AF65-F5344CB8AC3E}">
        <p14:creationId xmlns="" xmlns:p14="http://schemas.microsoft.com/office/powerpoint/2010/main" val="1099833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71948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Effective Energy Efficiency Programs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69" y="1162871"/>
            <a:ext cx="3683101" cy="2475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345" y="1162871"/>
            <a:ext cx="3628103" cy="2475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69" y="4208206"/>
            <a:ext cx="3683101" cy="23373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348" y="4208206"/>
            <a:ext cx="3628103" cy="23468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90100"/>
            <a:ext cx="387798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			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2571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8827" y="3369983"/>
            <a:ext cx="7993621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Annual Energy Consumption — Historical and Projected</a:t>
            </a:r>
            <a:r>
              <a:rPr lang="en-US" sz="1600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en-US" sz="1600" dirty="0" smtClean="0">
              <a:solidFill>
                <a:srgbClr val="00206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Connecticut (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TWh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	              New England (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TWh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7134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3290" y="578096"/>
            <a:ext cx="76691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Peak Load (net of Energy Efficiency) — Historical and 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Projected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	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Connecticut </a:t>
            </a:r>
            <a:r>
              <a:rPr lang="en-US" sz="1600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(GW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			 </a:t>
            </a:r>
            <a:r>
              <a:rPr lang="en-US" sz="1600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New England (GW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lang="en-US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2202426" y="4837470"/>
            <a:ext cx="1130710" cy="529559"/>
          </a:xfrm>
          <a:prstGeom prst="wedgeRoundRectCallout">
            <a:avLst>
              <a:gd name="adj1" fmla="val -20833"/>
              <a:gd name="adj2" fmla="val 92207"/>
              <a:gd name="adj3" fmla="val 16667"/>
            </a:avLst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Consumption growth 0.05%</a:t>
            </a:r>
            <a:endParaRPr lang="en-US" sz="1200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2635045" y="2400402"/>
            <a:ext cx="1160207" cy="539443"/>
          </a:xfrm>
          <a:prstGeom prst="wedgeRoundRectCallout">
            <a:avLst>
              <a:gd name="adj1" fmla="val -37065"/>
              <a:gd name="adj2" fmla="val -84632"/>
              <a:gd name="adj3" fmla="val 16667"/>
            </a:avLst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Peak load growth 0.5%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2014 CT Integrated Resources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07911"/>
            <a:ext cx="8229600" cy="37338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Ten-year outlook for electric system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CT programs highly effective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Expanded investment in efficiency will eliminate growth in annual electricity consumption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Renewable procurements will support 40% of CT 2020 Class I RPS goal (20% by 2020) at lower cost to ratepayers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Air emissions declining significantly due to coal and oil retirements</a:t>
            </a:r>
          </a:p>
        </p:txBody>
      </p:sp>
    </p:spTree>
    <p:extLst>
      <p:ext uri="{BB962C8B-B14F-4D97-AF65-F5344CB8AC3E}">
        <p14:creationId xmlns="" xmlns:p14="http://schemas.microsoft.com/office/powerpoint/2010/main" val="1118926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7252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Recent Shift in Generation Fuel Source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6" name="Content Placeholder 5" descr="http://isonewswire.com/storage/2012%20fuel.jpg?__SQUARESPACE_CACHEVERSION=1396465631485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13" y="1238864"/>
            <a:ext cx="8681884" cy="34019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-1" y="5034115"/>
            <a:ext cx="90456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 smtClean="0"/>
              <a:t>Approximately 50% of generation is now natural gas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/>
              <a:t>Oil generation is now less than 1%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/>
              <a:t>Coal generation is now 3%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0606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Pollution Reduction Trends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7315" y="584537"/>
            <a:ext cx="88981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Annual CO</a:t>
            </a:r>
            <a:r>
              <a:rPr lang="en-US" b="1" baseline="-25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2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Emissions, 2007-2024</a:t>
            </a:r>
          </a:p>
          <a:p>
            <a:pPr algn="ctr"/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(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million tons)	</a:t>
            </a:r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283" y="1230868"/>
            <a:ext cx="5171769" cy="239723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-3" y="3560530"/>
            <a:ext cx="905551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Annual SO2 Emissions, 2007-2024 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		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Annual NOX Emissions, 2007-2024</a:t>
            </a:r>
          </a:p>
          <a:p>
            <a:pPr algn="ctr"/>
            <a:r>
              <a:rPr lang="en-US" sz="1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(thousand tons)                                                         (thousand tons)   </a:t>
            </a:r>
          </a:p>
        </p:txBody>
      </p:sp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15" y="4211600"/>
            <a:ext cx="3559280" cy="2533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963" y="4211600"/>
            <a:ext cx="3703101" cy="2533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00261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2014 CT Integrated Resources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07911"/>
            <a:ext cx="8229600" cy="37338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Ten-year outlook for electric system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CT programs highly effective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Challenging trends in NE electricity markets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Inadequate gas infrastructure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Need for new capacity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Regional shortage of Class I supply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Also: modest increases in gas commodity prices, emissions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4893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Blue Sky theme">
  <a:themeElements>
    <a:clrScheme name="Transformation Blue Theme">
      <a:dk1>
        <a:srgbClr val="FFFFFF"/>
      </a:dk1>
      <a:lt1>
        <a:srgbClr val="002A7E"/>
      </a:lt1>
      <a:dk2>
        <a:srgbClr val="3D6B9D"/>
      </a:dk2>
      <a:lt2>
        <a:srgbClr val="D4E1EE"/>
      </a:lt2>
      <a:accent1>
        <a:srgbClr val="FEFDDB"/>
      </a:accent1>
      <a:accent2>
        <a:srgbClr val="FFFF9F"/>
      </a:accent2>
      <a:accent3>
        <a:srgbClr val="C5DDDA"/>
      </a:accent3>
      <a:accent4>
        <a:srgbClr val="6CA8A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Fresh">
      <a:fillStyleLst>
        <a:solidFill>
          <a:schemeClr val="phClr"/>
        </a:solidFill>
        <a:solidFill>
          <a:schemeClr val="phClr">
            <a:tint val="70000"/>
            <a:satMod val="115000"/>
          </a:schemeClr>
        </a:solidFill>
        <a:solidFill>
          <a:schemeClr val="phClr">
            <a:shade val="80000"/>
            <a:satMod val="115000"/>
          </a:schemeClr>
        </a:solidFill>
      </a:fillStyleLst>
      <a:lnStyleLst>
        <a:ln w="2540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50800" cap="flat" cmpd="sng" algn="ctr">
          <a:solidFill>
            <a:schemeClr val="phClr"/>
          </a:solidFill>
          <a:prstDash val="solid"/>
          <a:miter/>
        </a:ln>
        <a:ln w="76200" cap="flat" cmpd="thickThin" algn="ctr">
          <a:solidFill>
            <a:schemeClr val="phClr">
              <a:alpha val="80000"/>
            </a:schemeClr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outerShdw blurRad="63500" sx="101000" sy="101000" rotWithShape="0">
              <a:srgbClr val="FFFFFF">
                <a:alpha val="50000"/>
              </a:srgbClr>
            </a:outerShdw>
          </a:effectLst>
        </a:effectStyle>
        <a:effectStyle>
          <a:effectLst>
            <a:innerShdw blurRad="101600">
              <a:srgbClr val="FFFFFF">
                <a:alpha val="75000"/>
              </a:srgbClr>
            </a:innerShdw>
            <a:outerShdw blurRad="63500" sx="101000" sy="101000" rotWithShape="0">
              <a:srgbClr val="FFFFFF">
                <a:alpha val="50000"/>
              </a:srgbClr>
            </a:outerShdw>
            <a:reflection blurRad="12700" stA="30000" endPos="35000" dist="38100" dir="5400000" sy="-100000" rotWithShape="0"/>
          </a:effectLst>
          <a:scene3d>
            <a:camera prst="orthographicFront">
              <a:rot lat="0" lon="0" rev="0"/>
            </a:camera>
            <a:lightRig rig="balanced" dir="t">
              <a:rot lat="0" lon="0" rev="30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4881</TotalTime>
  <Words>877</Words>
  <Application>Microsoft Office PowerPoint</Application>
  <PresentationFormat>On-screen Show (4:3)</PresentationFormat>
  <Paragraphs>137</Paragraphs>
  <Slides>23</Slides>
  <Notes>14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Blue Sky theme</vt:lpstr>
      <vt:lpstr>Slide 1</vt:lpstr>
      <vt:lpstr>New England  Electricity Restructuring Roundtable State of the New England States  Connecticut March 13, 2015</vt:lpstr>
      <vt:lpstr>2014 CT Integrated Resources Plan</vt:lpstr>
      <vt:lpstr>Effective Energy Efficiency Programs</vt:lpstr>
      <vt:lpstr>2014 CT Integrated Resources Plan</vt:lpstr>
      <vt:lpstr>Recent Shift in Generation Fuel Source</vt:lpstr>
      <vt:lpstr>Pollution Reduction Trends </vt:lpstr>
      <vt:lpstr>2014 CT Integrated Resources Plan</vt:lpstr>
      <vt:lpstr>Slide 9</vt:lpstr>
      <vt:lpstr>New England Class I Renewable Resource </vt:lpstr>
      <vt:lpstr>2014 CT Integrated Resources Plan</vt:lpstr>
      <vt:lpstr>Continue to Invest in Cost-Effective Energy Efficiency</vt:lpstr>
      <vt:lpstr>Stepped up participation in the Federal Arena </vt:lpstr>
      <vt:lpstr>Procure New Generation if Necessary</vt:lpstr>
      <vt:lpstr>A Regional Solution</vt:lpstr>
      <vt:lpstr>Support Increased Combined Heat and Power Deployment </vt:lpstr>
      <vt:lpstr>Gradually Phase Down REC Values for Class I Biomass and Landfill Methane Gas Beginning in 2018</vt:lpstr>
      <vt:lpstr>Three-State Clean Energy RFP</vt:lpstr>
      <vt:lpstr>Bid Options </vt:lpstr>
      <vt:lpstr>Clean Energy RFP Timeline</vt:lpstr>
      <vt:lpstr>Support Increased Distributed Generation in Connecticut   </vt:lpstr>
      <vt:lpstr>Modernize Regulation and Incentives for Better Integration of Distributed Resources.  </vt:lpstr>
      <vt:lpstr>Questions? </vt:lpstr>
    </vt:vector>
  </TitlesOfParts>
  <Company>DEEP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Jaimeson Sinclair</dc:creator>
  <cp:lastModifiedBy> sr</cp:lastModifiedBy>
  <cp:revision>217</cp:revision>
  <cp:lastPrinted>2015-01-07T15:21:29Z</cp:lastPrinted>
  <dcterms:created xsi:type="dcterms:W3CDTF">2014-06-27T14:18:38Z</dcterms:created>
  <dcterms:modified xsi:type="dcterms:W3CDTF">2015-03-12T18:04:09Z</dcterms:modified>
</cp:coreProperties>
</file>