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0"/>
  </p:notesMasterIdLst>
  <p:sldIdLst>
    <p:sldId id="339" r:id="rId5"/>
    <p:sldId id="342" r:id="rId6"/>
    <p:sldId id="343" r:id="rId7"/>
    <p:sldId id="344" r:id="rId8"/>
    <p:sldId id="345" r:id="rId9"/>
    <p:sldId id="346" r:id="rId10"/>
    <p:sldId id="347" r:id="rId11"/>
    <p:sldId id="349" r:id="rId12"/>
    <p:sldId id="352" r:id="rId13"/>
    <p:sldId id="353" r:id="rId14"/>
    <p:sldId id="354" r:id="rId15"/>
    <p:sldId id="355" r:id="rId16"/>
    <p:sldId id="356" r:id="rId17"/>
    <p:sldId id="357" r:id="rId18"/>
    <p:sldId id="358" r:id="rId19"/>
    <p:sldId id="359" r:id="rId20"/>
    <p:sldId id="360" r:id="rId21"/>
    <p:sldId id="361" r:id="rId22"/>
    <p:sldId id="362" r:id="rId23"/>
    <p:sldId id="363" r:id="rId24"/>
    <p:sldId id="364" r:id="rId25"/>
    <p:sldId id="366" r:id="rId26"/>
    <p:sldId id="368" r:id="rId27"/>
    <p:sldId id="375" r:id="rId28"/>
    <p:sldId id="380" r:id="rId29"/>
  </p:sldIdLst>
  <p:sldSz cx="256032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50333"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Toyota Type Bold"/>
        <a:ea typeface="Toyota Type Bold"/>
        <a:cs typeface="Toyota Type Bold"/>
        <a:sym typeface="Toyota Type Bold"/>
      </a:defRPr>
    </a:lvl1pPr>
    <a:lvl2pPr marL="0" marR="0" indent="228600" algn="ctr" defTabSz="550333"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Toyota Type Bold"/>
        <a:ea typeface="Toyota Type Bold"/>
        <a:cs typeface="Toyota Type Bold"/>
        <a:sym typeface="Toyota Type Bold"/>
      </a:defRPr>
    </a:lvl2pPr>
    <a:lvl3pPr marL="0" marR="0" indent="457200" algn="ctr" defTabSz="550333"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Toyota Type Bold"/>
        <a:ea typeface="Toyota Type Bold"/>
        <a:cs typeface="Toyota Type Bold"/>
        <a:sym typeface="Toyota Type Bold"/>
      </a:defRPr>
    </a:lvl3pPr>
    <a:lvl4pPr marL="0" marR="0" indent="685800" algn="ctr" defTabSz="550333"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Toyota Type Bold"/>
        <a:ea typeface="Toyota Type Bold"/>
        <a:cs typeface="Toyota Type Bold"/>
        <a:sym typeface="Toyota Type Bold"/>
      </a:defRPr>
    </a:lvl4pPr>
    <a:lvl5pPr marL="0" marR="0" indent="914400" algn="ctr" defTabSz="550333"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Toyota Type Bold"/>
        <a:ea typeface="Toyota Type Bold"/>
        <a:cs typeface="Toyota Type Bold"/>
        <a:sym typeface="Toyota Type Bold"/>
      </a:defRPr>
    </a:lvl5pPr>
    <a:lvl6pPr marL="0" marR="0" indent="1143000" algn="ctr" defTabSz="550333"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Toyota Type Bold"/>
        <a:ea typeface="Toyota Type Bold"/>
        <a:cs typeface="Toyota Type Bold"/>
        <a:sym typeface="Toyota Type Bold"/>
      </a:defRPr>
    </a:lvl6pPr>
    <a:lvl7pPr marL="0" marR="0" indent="1371600" algn="ctr" defTabSz="550333"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Toyota Type Bold"/>
        <a:ea typeface="Toyota Type Bold"/>
        <a:cs typeface="Toyota Type Bold"/>
        <a:sym typeface="Toyota Type Bold"/>
      </a:defRPr>
    </a:lvl7pPr>
    <a:lvl8pPr marL="0" marR="0" indent="1600200" algn="ctr" defTabSz="550333"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Toyota Type Bold"/>
        <a:ea typeface="Toyota Type Bold"/>
        <a:cs typeface="Toyota Type Bold"/>
        <a:sym typeface="Toyota Type Bold"/>
      </a:defRPr>
    </a:lvl8pPr>
    <a:lvl9pPr marL="0" marR="0" indent="1828800" algn="ctr" defTabSz="550333"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Toyota Type Bold"/>
        <a:ea typeface="Toyota Type Bold"/>
        <a:cs typeface="Toyota Type Bold"/>
        <a:sym typeface="Toyota Type Bold"/>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ex Alexanian" initials="A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F74DBE-2F18-ADA6-31E0-9A3972A2EE38}" v="7" dt="2021-12-09T20:13:23.546"/>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3175" cap="flat">
              <a:solidFill>
                <a:srgbClr val="D6D6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6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6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929292"/>
              </a:solidFill>
              <a:prstDash val="solid"/>
              <a:miter lim="400000"/>
            </a:ln>
          </a:top>
          <a:bottom>
            <a:ln w="3175" cap="flat">
              <a:solidFill>
                <a:srgbClr val="929292"/>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3175"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3175" cap="flat">
              <a:solidFill>
                <a:srgbClr val="AAAAAA"/>
              </a:solidFill>
              <a:prstDash val="solid"/>
              <a:miter lim="400000"/>
            </a:ln>
          </a:left>
          <a:right>
            <a:ln w="3175" cap="flat">
              <a:solidFill>
                <a:srgbClr val="AAAAAA"/>
              </a:solidFill>
              <a:prstDash val="solid"/>
              <a:miter lim="400000"/>
            </a:ln>
          </a:right>
          <a:top>
            <a:ln w="3175" cap="flat">
              <a:solidFill>
                <a:srgbClr val="AAAAAA"/>
              </a:solidFill>
              <a:prstDash val="solid"/>
              <a:miter lim="400000"/>
            </a:ln>
          </a:top>
          <a:bottom>
            <a:ln w="3175" cap="flat">
              <a:solidFill>
                <a:srgbClr val="AAAAAA"/>
              </a:solidFill>
              <a:prstDash val="solid"/>
              <a:miter lim="400000"/>
            </a:ln>
          </a:bottom>
          <a:insideH>
            <a:ln w="3175" cap="flat">
              <a:solidFill>
                <a:srgbClr val="AAAAAA"/>
              </a:solidFill>
              <a:prstDash val="solid"/>
              <a:miter lim="400000"/>
            </a:ln>
          </a:insideH>
          <a:insideV>
            <a:ln w="3175" cap="flat">
              <a:solidFill>
                <a:srgbClr val="AAAAAA"/>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3175"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3175"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3175" cap="flat">
              <a:solidFill>
                <a:srgbClr val="909090"/>
              </a:solidFill>
              <a:prstDash val="solid"/>
              <a:miter lim="400000"/>
            </a:ln>
          </a:left>
          <a:right>
            <a:ln w="3175" cap="flat">
              <a:solidFill>
                <a:srgbClr val="909090"/>
              </a:solidFill>
              <a:prstDash val="solid"/>
              <a:miter lim="400000"/>
            </a:ln>
          </a:right>
          <a:top>
            <a:ln w="3175" cap="flat">
              <a:solidFill>
                <a:srgbClr val="909090"/>
              </a:solidFill>
              <a:prstDash val="solid"/>
              <a:miter lim="400000"/>
            </a:ln>
          </a:top>
          <a:bottom>
            <a:ln w="3175" cap="flat">
              <a:solidFill>
                <a:srgbClr val="909090"/>
              </a:solidFill>
              <a:prstDash val="solid"/>
              <a:miter lim="400000"/>
            </a:ln>
          </a:bottom>
          <a:insideH>
            <a:ln w="3175" cap="flat">
              <a:solidFill>
                <a:srgbClr val="909090"/>
              </a:solidFill>
              <a:prstDash val="solid"/>
              <a:miter lim="400000"/>
            </a:ln>
          </a:insideH>
          <a:insideV>
            <a:ln w="3175" cap="flat">
              <a:solidFill>
                <a:srgbClr val="909090"/>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3175"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3175" cap="flat">
              <a:solidFill>
                <a:srgbClr val="929292"/>
              </a:solidFill>
              <a:custDash>
                <a:ds d="200000" sp="200000"/>
              </a:custDash>
              <a:miter lim="400000"/>
            </a:ln>
          </a:left>
          <a:right>
            <a:ln w="3175" cap="flat">
              <a:solidFill>
                <a:srgbClr val="929292"/>
              </a:solidFill>
              <a:custDash>
                <a:ds d="200000" sp="200000"/>
              </a:custDash>
              <a:miter lim="400000"/>
            </a:ln>
          </a:right>
          <a:top>
            <a:ln w="3175" cap="flat">
              <a:solidFill>
                <a:srgbClr val="929292"/>
              </a:solidFill>
              <a:custDash>
                <a:ds d="200000" sp="200000"/>
              </a:custDash>
              <a:miter lim="400000"/>
            </a:ln>
          </a:top>
          <a:bottom>
            <a:ln w="3175" cap="flat">
              <a:solidFill>
                <a:srgbClr val="929292"/>
              </a:solidFill>
              <a:custDash>
                <a:ds d="200000" sp="200000"/>
              </a:custDash>
              <a:miter lim="400000"/>
            </a:ln>
          </a:bottom>
          <a:insideH>
            <a:ln w="3175" cap="flat">
              <a:solidFill>
                <a:srgbClr val="929292"/>
              </a:solidFill>
              <a:custDash>
                <a:ds d="200000" sp="200000"/>
              </a:custDash>
              <a:miter lim="400000"/>
            </a:ln>
          </a:insideH>
          <a:insideV>
            <a:ln w="3175" cap="flat">
              <a:solidFill>
                <a:srgbClr val="929292"/>
              </a:solidFill>
              <a:custDash>
                <a:ds d="200000" sp="200000"/>
              </a:custDash>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3175" cap="flat">
              <a:solidFill>
                <a:srgbClr val="929292"/>
              </a:solidFill>
              <a:prstDash val="solid"/>
              <a:miter lim="400000"/>
            </a:ln>
          </a:right>
          <a:top>
            <a:ln w="3175" cap="flat">
              <a:solidFill>
                <a:srgbClr val="929292"/>
              </a:solidFill>
              <a:prstDash val="solid"/>
              <a:miter lim="400000"/>
            </a:ln>
          </a:top>
          <a:bottom>
            <a:ln w="3175" cap="flat">
              <a:solidFill>
                <a:srgbClr val="929292"/>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929292"/>
              </a:solidFill>
              <a:prstDash val="solid"/>
              <a:miter lim="400000"/>
            </a:ln>
          </a:top>
          <a:bottom>
            <a:ln w="12700" cap="flat">
              <a:noFill/>
              <a:miter lim="400000"/>
            </a:ln>
          </a:bottom>
          <a:insideH>
            <a:ln w="3175" cap="flat">
              <a:solidFill>
                <a:srgbClr val="929292"/>
              </a:solidFill>
              <a:prstDash val="solid"/>
              <a:miter lim="400000"/>
            </a:ln>
          </a:insideH>
          <a:insideV>
            <a:ln w="3175"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12700" cap="flat">
              <a:noFill/>
              <a:miter lim="400000"/>
            </a:ln>
          </a:top>
          <a:bottom>
            <a:ln w="3175" cap="flat">
              <a:solidFill>
                <a:srgbClr val="929292"/>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0"/>
    <p:restoredTop sz="63119" autoAdjust="0"/>
  </p:normalViewPr>
  <p:slideViewPr>
    <p:cSldViewPr snapToGrid="0">
      <p:cViewPr varScale="1">
        <p:scale>
          <a:sx n="38" d="100"/>
          <a:sy n="38" d="100"/>
        </p:scale>
        <p:origin x="147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6" name="Shape 126"/>
          <p:cNvSpPr>
            <a:spLocks noGrp="1" noRot="1" noChangeAspect="1"/>
          </p:cNvSpPr>
          <p:nvPr>
            <p:ph type="sldImg"/>
          </p:nvPr>
        </p:nvSpPr>
        <p:spPr>
          <a:xfrm>
            <a:off x="1143000" y="685800"/>
            <a:ext cx="4572000" cy="3429000"/>
          </a:xfrm>
          <a:prstGeom prst="rect">
            <a:avLst/>
          </a:prstGeom>
        </p:spPr>
        <p:txBody>
          <a:bodyPr/>
          <a:lstStyle/>
          <a:p>
            <a:endParaRPr/>
          </a:p>
        </p:txBody>
      </p:sp>
      <p:sp>
        <p:nvSpPr>
          <p:cNvPr id="127" name="Shape 12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4" name="Shape 1304"/>
          <p:cNvSpPr>
            <a:spLocks noGrp="1" noRot="1" noChangeAspect="1"/>
          </p:cNvSpPr>
          <p:nvPr>
            <p:ph type="sldImg"/>
          </p:nvPr>
        </p:nvSpPr>
        <p:spPr>
          <a:xfrm>
            <a:off x="-1371600" y="685800"/>
            <a:ext cx="9601200" cy="3429000"/>
          </a:xfrm>
          <a:prstGeom prst="rect">
            <a:avLst/>
          </a:prstGeom>
        </p:spPr>
        <p:txBody>
          <a:bodyPr/>
          <a:lstStyle/>
          <a:p>
            <a:endParaRPr/>
          </a:p>
        </p:txBody>
      </p:sp>
      <p:sp>
        <p:nvSpPr>
          <p:cNvPr id="1305" name="Shape 1305"/>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1" name="Shape 1451"/>
          <p:cNvSpPr>
            <a:spLocks noGrp="1" noRot="1" noChangeAspect="1"/>
          </p:cNvSpPr>
          <p:nvPr>
            <p:ph type="sldImg"/>
          </p:nvPr>
        </p:nvSpPr>
        <p:spPr>
          <a:xfrm>
            <a:off x="-1371600" y="685800"/>
            <a:ext cx="9601200" cy="3429000"/>
          </a:xfrm>
          <a:prstGeom prst="rect">
            <a:avLst/>
          </a:prstGeom>
        </p:spPr>
        <p:txBody>
          <a:bodyPr/>
          <a:lstStyle/>
          <a:p>
            <a:endParaRPr/>
          </a:p>
        </p:txBody>
      </p:sp>
      <p:sp>
        <p:nvSpPr>
          <p:cNvPr id="1452" name="Shape 1452"/>
          <p:cNvSpPr>
            <a:spLocks noGrp="1"/>
          </p:cNvSpPr>
          <p:nvPr>
            <p:ph type="body" sz="quarter" idx="1"/>
          </p:nvPr>
        </p:nvSpPr>
        <p:spPr>
          <a:prstGeom prst="rect">
            <a:avLst/>
          </a:prstGeom>
        </p:spPr>
        <p:txBody>
          <a:bodyPr/>
          <a:lstStyle/>
          <a:p>
            <a:r>
              <a:rPr dirty="0"/>
              <a:t>With 4</a:t>
            </a:r>
            <a:r>
              <a:rPr lang="en-US" dirty="0"/>
              <a:t>9</a:t>
            </a:r>
            <a:r>
              <a:rPr dirty="0"/>
              <a:t> stations open in the state, 11 more under construction,</a:t>
            </a:r>
          </a:p>
          <a:p>
            <a:endParaRPr dirty="0"/>
          </a:p>
          <a:p>
            <a:r>
              <a:rPr dirty="0"/>
              <a:t>And over 120 funded and now in development </a:t>
            </a:r>
          </a:p>
          <a:p>
            <a:endParaRPr dirty="0"/>
          </a:p>
          <a:p>
            <a:r>
              <a:rPr dirty="0"/>
              <a:t>We think hydrogen station developers in California are making progress in building out the network, but recognize that consumer demand is outpacing the infrastructure.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5" name="Shape 1455"/>
          <p:cNvSpPr>
            <a:spLocks noGrp="1" noRot="1" noChangeAspect="1"/>
          </p:cNvSpPr>
          <p:nvPr>
            <p:ph type="sldImg"/>
          </p:nvPr>
        </p:nvSpPr>
        <p:spPr>
          <a:xfrm>
            <a:off x="-1371600" y="685800"/>
            <a:ext cx="9601200" cy="3429000"/>
          </a:xfrm>
          <a:prstGeom prst="rect">
            <a:avLst/>
          </a:prstGeom>
        </p:spPr>
        <p:txBody>
          <a:bodyPr/>
          <a:lstStyle/>
          <a:p>
            <a:endParaRPr/>
          </a:p>
        </p:txBody>
      </p:sp>
      <p:sp>
        <p:nvSpPr>
          <p:cNvPr id="1456" name="Shape 1456"/>
          <p:cNvSpPr>
            <a:spLocks noGrp="1"/>
          </p:cNvSpPr>
          <p:nvPr>
            <p:ph type="body" sz="quarter" idx="1"/>
          </p:nvPr>
        </p:nvSpPr>
        <p:spPr>
          <a:prstGeom prst="rect">
            <a:avLst/>
          </a:prstGeom>
        </p:spPr>
        <p:txBody>
          <a:bodyPr/>
          <a:lstStyle/>
          <a:p>
            <a:r>
              <a:t>It’s the same issue with BEV’s...</a:t>
            </a:r>
          </a:p>
          <a:p>
            <a:r>
              <a:t> </a:t>
            </a:r>
          </a:p>
          <a:p>
            <a:r>
              <a:t>...as customers adopt that technology pressure will</a:t>
            </a:r>
          </a:p>
          <a:p>
            <a:r>
              <a:t>increase on charging stations and our electrical grids.</a:t>
            </a:r>
          </a:p>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0" name="Shape 1460"/>
          <p:cNvSpPr>
            <a:spLocks noGrp="1" noRot="1" noChangeAspect="1"/>
          </p:cNvSpPr>
          <p:nvPr>
            <p:ph type="sldImg"/>
          </p:nvPr>
        </p:nvSpPr>
        <p:spPr>
          <a:xfrm>
            <a:off x="-1371600" y="685800"/>
            <a:ext cx="9601200" cy="3429000"/>
          </a:xfrm>
          <a:prstGeom prst="rect">
            <a:avLst/>
          </a:prstGeom>
        </p:spPr>
        <p:txBody>
          <a:bodyPr/>
          <a:lstStyle/>
          <a:p>
            <a:endParaRPr/>
          </a:p>
        </p:txBody>
      </p:sp>
      <p:sp>
        <p:nvSpPr>
          <p:cNvPr id="1461" name="Shape 1461"/>
          <p:cNvSpPr>
            <a:spLocks noGrp="1"/>
          </p:cNvSpPr>
          <p:nvPr>
            <p:ph type="body" sz="quarter" idx="1"/>
          </p:nvPr>
        </p:nvSpPr>
        <p:spPr>
          <a:prstGeom prst="rect">
            <a:avLst/>
          </a:prstGeom>
        </p:spPr>
        <p:txBody>
          <a:bodyPr/>
          <a:lstStyle/>
          <a:p>
            <a:r>
              <a:t>For example we announced late last year that we we’re partnering with Iwatani to support the construction </a:t>
            </a:r>
          </a:p>
          <a:p>
            <a:r>
              <a:t>of 7 additional stations and we continue to work </a:t>
            </a:r>
          </a:p>
          <a:p>
            <a:r>
              <a:t>with Shell as it aims to build 50 new stations in California.</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6" name="Shape 1466"/>
          <p:cNvSpPr>
            <a:spLocks noGrp="1" noRot="1" noChangeAspect="1"/>
          </p:cNvSpPr>
          <p:nvPr>
            <p:ph type="sldImg"/>
          </p:nvPr>
        </p:nvSpPr>
        <p:spPr>
          <a:xfrm>
            <a:off x="-1371600" y="685800"/>
            <a:ext cx="9601200" cy="3429000"/>
          </a:xfrm>
          <a:prstGeom prst="rect">
            <a:avLst/>
          </a:prstGeom>
        </p:spPr>
        <p:txBody>
          <a:bodyPr/>
          <a:lstStyle/>
          <a:p>
            <a:endParaRPr/>
          </a:p>
        </p:txBody>
      </p:sp>
      <p:sp>
        <p:nvSpPr>
          <p:cNvPr id="1467" name="Shape 1467"/>
          <p:cNvSpPr>
            <a:spLocks noGrp="1"/>
          </p:cNvSpPr>
          <p:nvPr>
            <p:ph type="body" sz="quarter" idx="1"/>
          </p:nvPr>
        </p:nvSpPr>
        <p:spPr>
          <a:prstGeom prst="rect">
            <a:avLst/>
          </a:prstGeom>
        </p:spPr>
        <p:txBody>
          <a:bodyPr/>
          <a:lstStyle/>
          <a:p>
            <a:r>
              <a:t>But it’s not just about expanding station coverage, Scale-up of hydrogen production is also essential. </a:t>
            </a:r>
          </a:p>
          <a:p>
            <a:endParaRPr/>
          </a:p>
          <a:p>
            <a:r>
              <a:t>More supply is expected, with Air Liquide building a new hydrogen production facility in Las Vegas that will use renewable feedstocks.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2" name="Shape 1472"/>
          <p:cNvSpPr>
            <a:spLocks noGrp="1" noRot="1" noChangeAspect="1"/>
          </p:cNvSpPr>
          <p:nvPr>
            <p:ph type="sldImg"/>
          </p:nvPr>
        </p:nvSpPr>
        <p:spPr>
          <a:xfrm>
            <a:off x="-1371600" y="685800"/>
            <a:ext cx="9601200" cy="3429000"/>
          </a:xfrm>
          <a:prstGeom prst="rect">
            <a:avLst/>
          </a:prstGeom>
        </p:spPr>
        <p:txBody>
          <a:bodyPr/>
          <a:lstStyle/>
          <a:p>
            <a:endParaRPr/>
          </a:p>
        </p:txBody>
      </p:sp>
      <p:sp>
        <p:nvSpPr>
          <p:cNvPr id="1473" name="Shape 1473"/>
          <p:cNvSpPr>
            <a:spLocks noGrp="1"/>
          </p:cNvSpPr>
          <p:nvPr>
            <p:ph type="body" sz="quarter" idx="1"/>
          </p:nvPr>
        </p:nvSpPr>
        <p:spPr>
          <a:prstGeom prst="rect">
            <a:avLst/>
          </a:prstGeom>
        </p:spPr>
        <p:txBody>
          <a:bodyPr/>
          <a:lstStyle/>
          <a:p>
            <a:r>
              <a:t>In fact …</a:t>
            </a:r>
          </a:p>
          <a:p>
            <a:r>
              <a:t>The state of California reported that</a:t>
            </a:r>
          </a:p>
          <a:p>
            <a:r>
              <a:t>over 90% of all hydrogen currently produced </a:t>
            </a:r>
          </a:p>
          <a:p>
            <a:r>
              <a:t>For fuel cell vehicles is from renewable feedstocks.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1" name="Shape 1481"/>
          <p:cNvSpPr>
            <a:spLocks noGrp="1" noRot="1" noChangeAspect="1"/>
          </p:cNvSpPr>
          <p:nvPr>
            <p:ph type="sldImg"/>
          </p:nvPr>
        </p:nvSpPr>
        <p:spPr>
          <a:xfrm>
            <a:off x="-1371600" y="685800"/>
            <a:ext cx="9601200" cy="3429000"/>
          </a:xfrm>
          <a:prstGeom prst="rect">
            <a:avLst/>
          </a:prstGeom>
        </p:spPr>
        <p:txBody>
          <a:bodyPr/>
          <a:lstStyle/>
          <a:p>
            <a:endParaRPr/>
          </a:p>
        </p:txBody>
      </p:sp>
      <p:sp>
        <p:nvSpPr>
          <p:cNvPr id="1482" name="Shape 1482"/>
          <p:cNvSpPr>
            <a:spLocks noGrp="1"/>
          </p:cNvSpPr>
          <p:nvPr>
            <p:ph type="body" sz="quarter" idx="1"/>
          </p:nvPr>
        </p:nvSpPr>
        <p:spPr>
          <a:prstGeom prst="rect">
            <a:avLst/>
          </a:prstGeom>
        </p:spPr>
        <p:txBody>
          <a:bodyPr/>
          <a:lstStyle/>
          <a:p>
            <a:r>
              <a:t>There are many ways to make hydrogen cleaner.</a:t>
            </a:r>
          </a:p>
          <a:p>
            <a:endParaRPr/>
          </a:p>
          <a:p>
            <a:r>
              <a:t>Recently… </a:t>
            </a:r>
          </a:p>
          <a:p>
            <a:r>
              <a:t>SG H2 Energy in partnership with Iwatani is planning new</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7" name="Shape 1487"/>
          <p:cNvSpPr>
            <a:spLocks noGrp="1" noRot="1" noChangeAspect="1"/>
          </p:cNvSpPr>
          <p:nvPr>
            <p:ph type="sldImg"/>
          </p:nvPr>
        </p:nvSpPr>
        <p:spPr>
          <a:xfrm>
            <a:off x="-1371600" y="685800"/>
            <a:ext cx="9601200" cy="3429000"/>
          </a:xfrm>
          <a:prstGeom prst="rect">
            <a:avLst/>
          </a:prstGeom>
        </p:spPr>
        <p:txBody>
          <a:bodyPr/>
          <a:lstStyle/>
          <a:p>
            <a:endParaRPr/>
          </a:p>
        </p:txBody>
      </p:sp>
      <p:sp>
        <p:nvSpPr>
          <p:cNvPr id="1488" name="Shape 1488"/>
          <p:cNvSpPr>
            <a:spLocks noGrp="1"/>
          </p:cNvSpPr>
          <p:nvPr>
            <p:ph type="body" sz="quarter" idx="1"/>
          </p:nvPr>
        </p:nvSpPr>
        <p:spPr>
          <a:prstGeom prst="rect">
            <a:avLst/>
          </a:prstGeom>
        </p:spPr>
        <p:txBody>
          <a:bodyPr/>
          <a:lstStyle/>
          <a:p>
            <a:r>
              <a:t>renewable hydrogen plants in California with a novel process projected to have negative carbon intensity since it’s sourced by bulk waste that would have otherwise ended up in landfills.</a:t>
            </a:r>
          </a:p>
          <a:p>
            <a:endParaRPr/>
          </a:p>
          <a:p>
            <a:r>
              <a:t>And this project plans to have the hydrogen trailers </a:t>
            </a:r>
          </a:p>
          <a:p>
            <a:r>
              <a:t>pulled by trucks powered by Toyota Fuel Cells.</a:t>
            </a:r>
          </a:p>
          <a:p>
            <a:endParaRPr/>
          </a:p>
          <a:p>
            <a:r>
              <a:t>Hydrogen dispensed by large providers in California are estimated to achieve zero carbon intensity by next year.</a:t>
            </a:r>
          </a:p>
          <a:p>
            <a:endParaRPr/>
          </a:p>
          <a:p>
            <a:r>
              <a:t>The take away is that hydrogen for fuel cell vehicles has decarbonized faster then the electric grid.</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6" name="Shape 1516"/>
          <p:cNvSpPr>
            <a:spLocks noGrp="1" noRot="1" noChangeAspect="1"/>
          </p:cNvSpPr>
          <p:nvPr>
            <p:ph type="sldImg"/>
          </p:nvPr>
        </p:nvSpPr>
        <p:spPr>
          <a:xfrm>
            <a:off x="-1371600" y="685800"/>
            <a:ext cx="9601200" cy="3429000"/>
          </a:xfrm>
          <a:prstGeom prst="rect">
            <a:avLst/>
          </a:prstGeom>
        </p:spPr>
        <p:txBody>
          <a:bodyPr/>
          <a:lstStyle/>
          <a:p>
            <a:endParaRPr/>
          </a:p>
        </p:txBody>
      </p:sp>
      <p:sp>
        <p:nvSpPr>
          <p:cNvPr id="1517" name="Shape 1517"/>
          <p:cNvSpPr>
            <a:spLocks noGrp="1"/>
          </p:cNvSpPr>
          <p:nvPr>
            <p:ph type="body" sz="quarter" idx="1"/>
          </p:nvPr>
        </p:nvSpPr>
        <p:spPr>
          <a:prstGeom prst="rect">
            <a:avLst/>
          </a:prstGeom>
        </p:spPr>
        <p:txBody>
          <a:bodyPr/>
          <a:lstStyle/>
          <a:p>
            <a:r>
              <a:t>We’re also hard at work to support the expansion </a:t>
            </a:r>
          </a:p>
          <a:p>
            <a:r>
              <a:t>of hydrogen infrastructure beyond California.</a:t>
            </a:r>
          </a:p>
          <a:p>
            <a:endParaRPr/>
          </a:p>
          <a:p>
            <a:r>
              <a:t>We’re working with Air Liquide to build a network </a:t>
            </a:r>
          </a:p>
          <a:p>
            <a:r>
              <a:t>in the Northeast.</a:t>
            </a:r>
          </a:p>
          <a:p>
            <a:endParaRPr/>
          </a:p>
          <a:p>
            <a:r>
              <a:t>And the Pacific Northwest ... Colorado ... and Texas ...</a:t>
            </a:r>
          </a:p>
          <a:p>
            <a:r>
              <a:t>are expressing interest in building hydrogen networks too.</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1" name="Shape 1521"/>
          <p:cNvSpPr>
            <a:spLocks noGrp="1" noRot="1" noChangeAspect="1"/>
          </p:cNvSpPr>
          <p:nvPr>
            <p:ph type="sldImg"/>
          </p:nvPr>
        </p:nvSpPr>
        <p:spPr>
          <a:xfrm>
            <a:off x="-1371600" y="685800"/>
            <a:ext cx="9601200" cy="3429000"/>
          </a:xfrm>
          <a:prstGeom prst="rect">
            <a:avLst/>
          </a:prstGeom>
        </p:spPr>
        <p:txBody>
          <a:bodyPr/>
          <a:lstStyle/>
          <a:p>
            <a:endParaRPr/>
          </a:p>
        </p:txBody>
      </p:sp>
      <p:sp>
        <p:nvSpPr>
          <p:cNvPr id="1522" name="Shape 1522"/>
          <p:cNvSpPr>
            <a:spLocks noGrp="1"/>
          </p:cNvSpPr>
          <p:nvPr>
            <p:ph type="body" sz="quarter" idx="1"/>
          </p:nvPr>
        </p:nvSpPr>
        <p:spPr>
          <a:prstGeom prst="rect">
            <a:avLst/>
          </a:prstGeom>
        </p:spPr>
        <p:txBody>
          <a:bodyPr/>
          <a:lstStyle/>
          <a:p>
            <a:r>
              <a:t>We know establishing the production distribution and retail network will take time after all building our current gasoline fueling infrastructure took decades...</a:t>
            </a:r>
          </a:p>
          <a:p>
            <a:endParaRPr/>
          </a:p>
          <a:p>
            <a:r>
              <a:t>but we believe in the potential of hydrogen as an energy source and we remain committed to working with all stakeholders as we move to develop the hydrogen society.</a:t>
            </a:r>
          </a:p>
          <a:p>
            <a:endParaRPr/>
          </a:p>
          <a:p>
            <a:r>
              <a:t>We also know we’ve got our work cut out for us we need to continue to educate consumers and policy makers about why building a hydrogen infrastructure is so important and that a balanced mix of fuel cell and BEV funding are both needed to reach carbon neutrality.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8" name="Shape 1528"/>
          <p:cNvSpPr>
            <a:spLocks noGrp="1" noRot="1" noChangeAspect="1"/>
          </p:cNvSpPr>
          <p:nvPr>
            <p:ph type="sldImg"/>
          </p:nvPr>
        </p:nvSpPr>
        <p:spPr>
          <a:xfrm>
            <a:off x="-1371600" y="685800"/>
            <a:ext cx="9601200" cy="3429000"/>
          </a:xfrm>
          <a:prstGeom prst="rect">
            <a:avLst/>
          </a:prstGeom>
        </p:spPr>
        <p:txBody>
          <a:bodyPr/>
          <a:lstStyle/>
          <a:p>
            <a:endParaRPr/>
          </a:p>
        </p:txBody>
      </p:sp>
      <p:sp>
        <p:nvSpPr>
          <p:cNvPr id="1529" name="Shape 1529"/>
          <p:cNvSpPr>
            <a:spLocks noGrp="1"/>
          </p:cNvSpPr>
          <p:nvPr>
            <p:ph type="body" sz="quarter" idx="1"/>
          </p:nvPr>
        </p:nvSpPr>
        <p:spPr>
          <a:prstGeom prst="rect">
            <a:avLst/>
          </a:prstGeom>
        </p:spPr>
        <p:txBody>
          <a:bodyPr/>
          <a:lstStyle/>
          <a:p>
            <a:r>
              <a:t>A program like the Department of Energy’s Hydrogen Shot is a great start ...</a:t>
            </a:r>
          </a:p>
          <a:p>
            <a:endParaRPr/>
          </a:p>
          <a:p>
            <a:r>
              <a:t>with $400 million in funding to reduce the cost of hydrogen to $1 per kilogram in 1 decade …</a:t>
            </a:r>
          </a:p>
          <a:p>
            <a:endParaRPr/>
          </a:p>
          <a:p>
            <a:r>
              <a:t>A goal that would vastly increase access to clean hydrogen for everyone.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5" name="Shape 1325"/>
          <p:cNvSpPr>
            <a:spLocks noGrp="1" noRot="1" noChangeAspect="1"/>
          </p:cNvSpPr>
          <p:nvPr>
            <p:ph type="sldImg"/>
          </p:nvPr>
        </p:nvSpPr>
        <p:spPr>
          <a:xfrm>
            <a:off x="-1371600" y="685800"/>
            <a:ext cx="9601200" cy="3429000"/>
          </a:xfrm>
          <a:prstGeom prst="rect">
            <a:avLst/>
          </a:prstGeom>
        </p:spPr>
        <p:txBody>
          <a:bodyPr/>
          <a:lstStyle/>
          <a:p>
            <a:endParaRPr/>
          </a:p>
        </p:txBody>
      </p:sp>
      <p:sp>
        <p:nvSpPr>
          <p:cNvPr id="1326" name="Shape 1326"/>
          <p:cNvSpPr>
            <a:spLocks noGrp="1"/>
          </p:cNvSpPr>
          <p:nvPr>
            <p:ph type="body" sz="quarter" idx="1"/>
          </p:nvPr>
        </p:nvSpPr>
        <p:spPr>
          <a:prstGeom prst="rect">
            <a:avLst/>
          </a:prstGeom>
        </p:spPr>
        <p:txBody>
          <a:bodyPr/>
          <a:lstStyle/>
          <a:p>
            <a:r>
              <a:t>And here’s some Toyota history back in the mid-90s Toyota began multiple R&amp;D projects to reduce the environmental impact of our vehicles with the goal of </a:t>
            </a:r>
          </a:p>
          <a:p>
            <a:r>
              <a:t>sustainable mobility.</a:t>
            </a:r>
          </a:p>
          <a:p>
            <a:endParaRPr/>
          </a:p>
          <a:p>
            <a:r>
              <a:t>The first prototypes were the RAV4 fuel cell concept ...</a:t>
            </a:r>
          </a:p>
          <a:p>
            <a:r>
              <a:t>and the Prius gas-electric hybrid concept. </a:t>
            </a:r>
          </a:p>
          <a:p>
            <a:endParaRPr/>
          </a:p>
          <a:p>
            <a:r>
              <a:t>And these became our technology foundation for higher-efficient low-emission and zero emission powertrains.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3" name="Shape 1533"/>
          <p:cNvSpPr>
            <a:spLocks noGrp="1" noRot="1" noChangeAspect="1"/>
          </p:cNvSpPr>
          <p:nvPr>
            <p:ph type="sldImg"/>
          </p:nvPr>
        </p:nvSpPr>
        <p:spPr>
          <a:xfrm>
            <a:off x="-1371600" y="685800"/>
            <a:ext cx="9601200" cy="3429000"/>
          </a:xfrm>
          <a:prstGeom prst="rect">
            <a:avLst/>
          </a:prstGeom>
        </p:spPr>
        <p:txBody>
          <a:bodyPr/>
          <a:lstStyle/>
          <a:p>
            <a:endParaRPr/>
          </a:p>
        </p:txBody>
      </p:sp>
      <p:sp>
        <p:nvSpPr>
          <p:cNvPr id="1534" name="Shape 1534"/>
          <p:cNvSpPr>
            <a:spLocks noGrp="1"/>
          </p:cNvSpPr>
          <p:nvPr>
            <p:ph type="body" sz="quarter" idx="1"/>
          </p:nvPr>
        </p:nvSpPr>
        <p:spPr>
          <a:prstGeom prst="rect">
            <a:avLst/>
          </a:prstGeom>
        </p:spPr>
        <p:txBody>
          <a:bodyPr/>
          <a:lstStyle/>
          <a:p>
            <a:r>
              <a:t>Our fuel cell efforts go beyond the Mirai.</a:t>
            </a:r>
          </a:p>
          <a:p>
            <a:endParaRPr/>
          </a:p>
          <a:p>
            <a:r>
              <a:t>Starting in 2023 American workers at Toyota Motor Manufacturing Kentucky will be assembling </a:t>
            </a:r>
          </a:p>
          <a:p>
            <a:r>
              <a:t>a standalone hydrogen fuel cell system to sell to heavy duty truck manufacturers that would normally install </a:t>
            </a:r>
          </a:p>
          <a:p>
            <a:r>
              <a:t>diesel engines.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 name="Shape 1537"/>
          <p:cNvSpPr>
            <a:spLocks noGrp="1" noRot="1" noChangeAspect="1"/>
          </p:cNvSpPr>
          <p:nvPr>
            <p:ph type="sldImg"/>
          </p:nvPr>
        </p:nvSpPr>
        <p:spPr>
          <a:xfrm>
            <a:off x="-1371600" y="685800"/>
            <a:ext cx="9601200" cy="3429000"/>
          </a:xfrm>
          <a:prstGeom prst="rect">
            <a:avLst/>
          </a:prstGeom>
        </p:spPr>
        <p:txBody>
          <a:bodyPr/>
          <a:lstStyle/>
          <a:p>
            <a:endParaRPr/>
          </a:p>
        </p:txBody>
      </p:sp>
      <p:sp>
        <p:nvSpPr>
          <p:cNvPr id="1538" name="Shape 1538"/>
          <p:cNvSpPr>
            <a:spLocks noGrp="1"/>
          </p:cNvSpPr>
          <p:nvPr>
            <p:ph type="body" sz="quarter" idx="1"/>
          </p:nvPr>
        </p:nvSpPr>
        <p:spPr>
          <a:prstGeom prst="rect">
            <a:avLst/>
          </a:prstGeom>
        </p:spPr>
        <p:txBody>
          <a:bodyPr/>
          <a:lstStyle/>
          <a:p>
            <a:r>
              <a:rPr dirty="0"/>
              <a:t>And we’ve already put early versions of this fuel cell system into more than fifteen Class-8 semi-trucks… we have two of those outside for you to check out today.</a:t>
            </a:r>
            <a:endParaRPr lang="en-US" dirty="0"/>
          </a:p>
          <a:p>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These trucks along with another demonstration fuel cell truck for drayage or UTR ...</a:t>
            </a:r>
          </a:p>
          <a:p>
            <a:endParaRPr dirty="0"/>
          </a:p>
          <a:p>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 name="Shape 1546"/>
          <p:cNvSpPr>
            <a:spLocks noGrp="1" noRot="1" noChangeAspect="1"/>
          </p:cNvSpPr>
          <p:nvPr>
            <p:ph type="sldImg"/>
          </p:nvPr>
        </p:nvSpPr>
        <p:spPr>
          <a:xfrm>
            <a:off x="-1371600" y="685800"/>
            <a:ext cx="9601200" cy="3429000"/>
          </a:xfrm>
          <a:prstGeom prst="rect">
            <a:avLst/>
          </a:prstGeom>
        </p:spPr>
        <p:txBody>
          <a:bodyPr/>
          <a:lstStyle/>
          <a:p>
            <a:endParaRPr/>
          </a:p>
        </p:txBody>
      </p:sp>
      <p:sp>
        <p:nvSpPr>
          <p:cNvPr id="1547" name="Shape 1547"/>
          <p:cNvSpPr>
            <a:spLocks noGrp="1"/>
          </p:cNvSpPr>
          <p:nvPr>
            <p:ph type="body" sz="quarter" idx="1"/>
          </p:nvPr>
        </p:nvSpPr>
        <p:spPr>
          <a:prstGeom prst="rect">
            <a:avLst/>
          </a:prstGeom>
        </p:spPr>
        <p:txBody>
          <a:bodyPr/>
          <a:lstStyle/>
          <a:p>
            <a:r>
              <a:rPr dirty="0"/>
              <a:t>are currently moving freight in and around the ports </a:t>
            </a:r>
          </a:p>
          <a:p>
            <a:r>
              <a:rPr dirty="0"/>
              <a:t>of Long Beach and Los Angeles all with zero-emissions.</a:t>
            </a:r>
            <a:endParaRPr lang="en-US" dirty="0"/>
          </a:p>
          <a:p>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And since these heavy-duty fuel cell electrics have much faster fueling times they can maximize their uptime something that’s essential for industrial and commercial use.</a:t>
            </a:r>
          </a:p>
          <a:p>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5" name="Shape 1555"/>
          <p:cNvSpPr>
            <a:spLocks noGrp="1" noRot="1" noChangeAspect="1"/>
          </p:cNvSpPr>
          <p:nvPr>
            <p:ph type="sldImg"/>
          </p:nvPr>
        </p:nvSpPr>
        <p:spPr>
          <a:xfrm>
            <a:off x="-1371600" y="685800"/>
            <a:ext cx="9601200" cy="3429000"/>
          </a:xfrm>
          <a:prstGeom prst="rect">
            <a:avLst/>
          </a:prstGeom>
        </p:spPr>
        <p:txBody>
          <a:bodyPr/>
          <a:lstStyle/>
          <a:p>
            <a:endParaRPr/>
          </a:p>
        </p:txBody>
      </p:sp>
      <p:sp>
        <p:nvSpPr>
          <p:cNvPr id="1556" name="Shape 1556"/>
          <p:cNvSpPr>
            <a:spLocks noGrp="1"/>
          </p:cNvSpPr>
          <p:nvPr>
            <p:ph type="body" sz="quarter" idx="1"/>
          </p:nvPr>
        </p:nvSpPr>
        <p:spPr>
          <a:prstGeom prst="rect">
            <a:avLst/>
          </a:prstGeom>
        </p:spPr>
        <p:txBody>
          <a:bodyPr/>
          <a:lstStyle/>
          <a:p>
            <a:r>
              <a:t>We’re proving the concept that we can have zero emission fuel cell transport to meet the 24/7 demands of these customers.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8" name="Shape 1588"/>
          <p:cNvSpPr>
            <a:spLocks noGrp="1" noRot="1" noChangeAspect="1"/>
          </p:cNvSpPr>
          <p:nvPr>
            <p:ph type="sldImg"/>
          </p:nvPr>
        </p:nvSpPr>
        <p:spPr>
          <a:xfrm>
            <a:off x="-1371600" y="685800"/>
            <a:ext cx="9601200" cy="3429000"/>
          </a:xfrm>
          <a:prstGeom prst="rect">
            <a:avLst/>
          </a:prstGeom>
        </p:spPr>
        <p:txBody>
          <a:bodyPr/>
          <a:lstStyle/>
          <a:p>
            <a:endParaRPr/>
          </a:p>
        </p:txBody>
      </p:sp>
      <p:sp>
        <p:nvSpPr>
          <p:cNvPr id="1589" name="Shape 1589"/>
          <p:cNvSpPr>
            <a:spLocks noGrp="1"/>
          </p:cNvSpPr>
          <p:nvPr>
            <p:ph type="body" sz="quarter" idx="1"/>
          </p:nvPr>
        </p:nvSpPr>
        <p:spPr>
          <a:prstGeom prst="rect">
            <a:avLst/>
          </a:prstGeom>
        </p:spPr>
        <p:txBody>
          <a:bodyPr/>
          <a:lstStyle/>
          <a:p>
            <a:r>
              <a:rPr dirty="0"/>
              <a:t>It’s exciting to see so much innovation </a:t>
            </a:r>
          </a:p>
          <a:p>
            <a:r>
              <a:rPr dirty="0"/>
              <a:t>and altogether, we see the role of hydrogen fuel cell electrics increasing over time</a:t>
            </a:r>
          </a:p>
          <a:p>
            <a:endParaRPr dirty="0"/>
          </a:p>
          <a:p>
            <a:r>
              <a:rPr dirty="0"/>
              <a:t>as a vital part of a carbon neutral future.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 name="Shape 1617"/>
          <p:cNvSpPr>
            <a:spLocks noGrp="1" noRot="1" noChangeAspect="1"/>
          </p:cNvSpPr>
          <p:nvPr>
            <p:ph type="sldImg"/>
          </p:nvPr>
        </p:nvSpPr>
        <p:spPr>
          <a:xfrm>
            <a:off x="-1371600" y="685800"/>
            <a:ext cx="9601200" cy="3429000"/>
          </a:xfrm>
          <a:prstGeom prst="rect">
            <a:avLst/>
          </a:prstGeom>
        </p:spPr>
        <p:txBody>
          <a:bodyPr/>
          <a:lstStyle/>
          <a:p>
            <a:endParaRPr/>
          </a:p>
        </p:txBody>
      </p:sp>
      <p:sp>
        <p:nvSpPr>
          <p:cNvPr id="1618" name="Shape 1618"/>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9" name="Shape 1329"/>
          <p:cNvSpPr>
            <a:spLocks noGrp="1" noRot="1" noChangeAspect="1"/>
          </p:cNvSpPr>
          <p:nvPr>
            <p:ph type="sldImg"/>
          </p:nvPr>
        </p:nvSpPr>
        <p:spPr>
          <a:xfrm>
            <a:off x="-1371600" y="685800"/>
            <a:ext cx="9601200" cy="3429000"/>
          </a:xfrm>
          <a:prstGeom prst="rect">
            <a:avLst/>
          </a:prstGeom>
        </p:spPr>
        <p:txBody>
          <a:bodyPr/>
          <a:lstStyle/>
          <a:p>
            <a:endParaRPr/>
          </a:p>
        </p:txBody>
      </p:sp>
      <p:sp>
        <p:nvSpPr>
          <p:cNvPr id="1330" name="Shape 1330"/>
          <p:cNvSpPr>
            <a:spLocks noGrp="1"/>
          </p:cNvSpPr>
          <p:nvPr>
            <p:ph type="body" sz="quarter" idx="1"/>
          </p:nvPr>
        </p:nvSpPr>
        <p:spPr>
          <a:prstGeom prst="rect">
            <a:avLst/>
          </a:prstGeom>
        </p:spPr>
        <p:txBody>
          <a:bodyPr/>
          <a:lstStyle/>
          <a:p>
            <a:r>
              <a:t>The Prius launched first because the development timeline was shorter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3" name="Shape 1333"/>
          <p:cNvSpPr>
            <a:spLocks noGrp="1" noRot="1" noChangeAspect="1"/>
          </p:cNvSpPr>
          <p:nvPr>
            <p:ph type="sldImg"/>
          </p:nvPr>
        </p:nvSpPr>
        <p:spPr>
          <a:xfrm>
            <a:off x="-1371600" y="685800"/>
            <a:ext cx="9601200" cy="3429000"/>
          </a:xfrm>
          <a:prstGeom prst="rect">
            <a:avLst/>
          </a:prstGeom>
        </p:spPr>
        <p:txBody>
          <a:bodyPr/>
          <a:lstStyle/>
          <a:p>
            <a:endParaRPr/>
          </a:p>
        </p:txBody>
      </p:sp>
      <p:sp>
        <p:nvSpPr>
          <p:cNvPr id="1334" name="Shape 1334"/>
          <p:cNvSpPr>
            <a:spLocks noGrp="1"/>
          </p:cNvSpPr>
          <p:nvPr>
            <p:ph type="body" sz="quarter" idx="1"/>
          </p:nvPr>
        </p:nvSpPr>
        <p:spPr>
          <a:prstGeom prst="rect">
            <a:avLst/>
          </a:prstGeom>
        </p:spPr>
        <p:txBody>
          <a:bodyPr/>
          <a:lstStyle/>
          <a:p>
            <a:r>
              <a:t>But it was because of Toyota’s strong commitment </a:t>
            </a:r>
          </a:p>
          <a:p>
            <a:r>
              <a:t>to the environment that our development continued with fuel cells for nearly two more decades validating the concept with over 100 fuel cell Highlanders with customers as part of a demonstration program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8" name="Shape 1338"/>
          <p:cNvSpPr>
            <a:spLocks noGrp="1" noRot="1" noChangeAspect="1"/>
          </p:cNvSpPr>
          <p:nvPr>
            <p:ph type="sldImg"/>
          </p:nvPr>
        </p:nvSpPr>
        <p:spPr>
          <a:xfrm>
            <a:off x="-1371600" y="685800"/>
            <a:ext cx="9601200" cy="3429000"/>
          </a:xfrm>
          <a:prstGeom prst="rect">
            <a:avLst/>
          </a:prstGeom>
        </p:spPr>
        <p:txBody>
          <a:bodyPr/>
          <a:lstStyle/>
          <a:p>
            <a:endParaRPr/>
          </a:p>
        </p:txBody>
      </p:sp>
      <p:sp>
        <p:nvSpPr>
          <p:cNvPr id="1339" name="Shape 1339"/>
          <p:cNvSpPr>
            <a:spLocks noGrp="1"/>
          </p:cNvSpPr>
          <p:nvPr>
            <p:ph type="body" sz="quarter" idx="1"/>
          </p:nvPr>
        </p:nvSpPr>
        <p:spPr>
          <a:prstGeom prst="rect">
            <a:avLst/>
          </a:prstGeom>
        </p:spPr>
        <p:txBody>
          <a:bodyPr/>
          <a:lstStyle/>
          <a:p>
            <a:r>
              <a:t>until the eventual launch of the Mirai in 2015 the first hydrogen fuel cell vehicle to be offered for sale.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9" name="Shape 1349"/>
          <p:cNvSpPr>
            <a:spLocks noGrp="1" noRot="1" noChangeAspect="1"/>
          </p:cNvSpPr>
          <p:nvPr>
            <p:ph type="sldImg"/>
          </p:nvPr>
        </p:nvSpPr>
        <p:spPr>
          <a:xfrm>
            <a:off x="-1371600" y="685800"/>
            <a:ext cx="9601200" cy="3429000"/>
          </a:xfrm>
          <a:prstGeom prst="rect">
            <a:avLst/>
          </a:prstGeom>
        </p:spPr>
        <p:txBody>
          <a:bodyPr/>
          <a:lstStyle/>
          <a:p>
            <a:endParaRPr/>
          </a:p>
        </p:txBody>
      </p:sp>
      <p:sp>
        <p:nvSpPr>
          <p:cNvPr id="1350" name="Shape 1350"/>
          <p:cNvSpPr>
            <a:spLocks noGrp="1"/>
          </p:cNvSpPr>
          <p:nvPr>
            <p:ph type="body" sz="quarter" idx="1"/>
          </p:nvPr>
        </p:nvSpPr>
        <p:spPr>
          <a:prstGeom prst="rect">
            <a:avLst/>
          </a:prstGeom>
        </p:spPr>
        <p:txBody>
          <a:bodyPr/>
          <a:lstStyle/>
          <a:p>
            <a:r>
              <a:t>Toyota's continued development of Fuel Cell technology is because of its potential to replace gasoline the scalability for Heavy Duty vehicles and new applications and the opportunity to use fuel from renewable </a:t>
            </a:r>
          </a:p>
          <a:p>
            <a:r>
              <a:t>and zero-carbon sources.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4" name="Shape 1354"/>
          <p:cNvSpPr>
            <a:spLocks noGrp="1" noRot="1" noChangeAspect="1"/>
          </p:cNvSpPr>
          <p:nvPr>
            <p:ph type="sldImg"/>
          </p:nvPr>
        </p:nvSpPr>
        <p:spPr>
          <a:xfrm>
            <a:off x="-1371600" y="685800"/>
            <a:ext cx="9601200" cy="3429000"/>
          </a:xfrm>
          <a:prstGeom prst="rect">
            <a:avLst/>
          </a:prstGeom>
        </p:spPr>
        <p:txBody>
          <a:bodyPr/>
          <a:lstStyle/>
          <a:p>
            <a:endParaRPr/>
          </a:p>
        </p:txBody>
      </p:sp>
      <p:sp>
        <p:nvSpPr>
          <p:cNvPr id="1355" name="Shape 1355"/>
          <p:cNvSpPr>
            <a:spLocks noGrp="1"/>
          </p:cNvSpPr>
          <p:nvPr>
            <p:ph type="body" sz="quarter" idx="1"/>
          </p:nvPr>
        </p:nvSpPr>
        <p:spPr>
          <a:prstGeom prst="rect">
            <a:avLst/>
          </a:prstGeom>
        </p:spPr>
        <p:txBody>
          <a:bodyPr/>
          <a:lstStyle/>
          <a:p>
            <a:r>
              <a:t>We brought the second generation Mirai to market late last year and it’s a stylish vehicle with great driving dynamics.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5" name="Shape 1365"/>
          <p:cNvSpPr>
            <a:spLocks noGrp="1" noRot="1" noChangeAspect="1"/>
          </p:cNvSpPr>
          <p:nvPr>
            <p:ph type="sldImg"/>
          </p:nvPr>
        </p:nvSpPr>
        <p:spPr>
          <a:xfrm>
            <a:off x="-1371600" y="685800"/>
            <a:ext cx="9601200" cy="3429000"/>
          </a:xfrm>
          <a:prstGeom prst="rect">
            <a:avLst/>
          </a:prstGeom>
        </p:spPr>
        <p:txBody>
          <a:bodyPr/>
          <a:lstStyle/>
          <a:p>
            <a:endParaRPr/>
          </a:p>
        </p:txBody>
      </p:sp>
      <p:sp>
        <p:nvSpPr>
          <p:cNvPr id="1366" name="Shape 1366"/>
          <p:cNvSpPr>
            <a:spLocks noGrp="1"/>
          </p:cNvSpPr>
          <p:nvPr>
            <p:ph type="body" sz="quarter" idx="1"/>
          </p:nvPr>
        </p:nvSpPr>
        <p:spPr>
          <a:prstGeom prst="rect">
            <a:avLst/>
          </a:prstGeom>
        </p:spPr>
        <p:txBody>
          <a:bodyPr/>
          <a:lstStyle/>
          <a:p>
            <a:r>
              <a:t>The improved fuel cell system provides the XLE version a cruising range</a:t>
            </a:r>
          </a:p>
          <a:p>
            <a:r>
              <a:t>of up to 402 miles.</a:t>
            </a:r>
          </a:p>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 name="Shape 1382"/>
          <p:cNvSpPr>
            <a:spLocks noGrp="1" noRot="1" noChangeAspect="1"/>
          </p:cNvSpPr>
          <p:nvPr>
            <p:ph type="sldImg"/>
          </p:nvPr>
        </p:nvSpPr>
        <p:spPr>
          <a:xfrm>
            <a:off x="-1371600" y="685800"/>
            <a:ext cx="9601200" cy="3429000"/>
          </a:xfrm>
          <a:prstGeom prst="rect">
            <a:avLst/>
          </a:prstGeom>
        </p:spPr>
        <p:txBody>
          <a:bodyPr/>
          <a:lstStyle/>
          <a:p>
            <a:endParaRPr/>
          </a:p>
        </p:txBody>
      </p:sp>
      <p:sp>
        <p:nvSpPr>
          <p:cNvPr id="1383" name="Shape 1383"/>
          <p:cNvSpPr>
            <a:spLocks noGrp="1"/>
          </p:cNvSpPr>
          <p:nvPr>
            <p:ph type="body" sz="quarter" idx="1"/>
          </p:nvPr>
        </p:nvSpPr>
        <p:spPr>
          <a:prstGeom prst="rect">
            <a:avLst/>
          </a:prstGeom>
        </p:spPr>
        <p:txBody>
          <a:bodyPr/>
          <a:lstStyle/>
          <a:p>
            <a:r>
              <a:t>Toyota has partnered with First Element Fuels, Iwatani, Air Liquide, and Shell, to help ensure a viable hydrogen refueling network throughout California.</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5858933" y="1532466"/>
            <a:ext cx="13885333" cy="3098801"/>
          </a:xfrm>
          <a:prstGeom prst="rect">
            <a:avLst/>
          </a:prstGeom>
        </p:spPr>
        <p:txBody>
          <a:bodyPr anchor="b"/>
          <a:lstStyle/>
          <a:p>
            <a:r>
              <a:t>Title Text</a:t>
            </a:r>
          </a:p>
        </p:txBody>
      </p:sp>
      <p:sp>
        <p:nvSpPr>
          <p:cNvPr id="12" name="Body Level One…"/>
          <p:cNvSpPr txBox="1">
            <a:spLocks noGrp="1"/>
          </p:cNvSpPr>
          <p:nvPr>
            <p:ph type="body" sz="quarter" idx="1"/>
          </p:nvPr>
        </p:nvSpPr>
        <p:spPr>
          <a:xfrm>
            <a:off x="5858933" y="4715933"/>
            <a:ext cx="13885333" cy="1058334"/>
          </a:xfrm>
          <a:prstGeom prst="rect">
            <a:avLst/>
          </a:prstGeom>
        </p:spPr>
        <p:txBody>
          <a:bodyPr anchor="t"/>
          <a:lstStyle>
            <a:lvl1pPr marL="0" indent="0" algn="ctr">
              <a:spcBef>
                <a:spcPts val="0"/>
              </a:spcBef>
              <a:buClrTx/>
              <a:buSzTx/>
              <a:buNone/>
              <a:defRPr sz="3400"/>
            </a:lvl1pPr>
            <a:lvl2pPr marL="0" indent="0" algn="ctr">
              <a:spcBef>
                <a:spcPts val="0"/>
              </a:spcBef>
              <a:buClrTx/>
              <a:buSzTx/>
              <a:buNone/>
              <a:defRPr sz="3400"/>
            </a:lvl2pPr>
            <a:lvl3pPr marL="0" indent="0" algn="ctr">
              <a:spcBef>
                <a:spcPts val="0"/>
              </a:spcBef>
              <a:buClrTx/>
              <a:buSzTx/>
              <a:buNone/>
              <a:defRPr sz="3400"/>
            </a:lvl3pPr>
            <a:lvl4pPr marL="0" indent="0" algn="ctr">
              <a:spcBef>
                <a:spcPts val="0"/>
              </a:spcBef>
              <a:buClrTx/>
              <a:buSzTx/>
              <a:buNone/>
              <a:defRPr sz="3400"/>
            </a:lvl4pPr>
            <a:lvl5pPr marL="0" indent="0" algn="ctr">
              <a:spcBef>
                <a:spcPts val="0"/>
              </a:spcBef>
              <a:buClrTx/>
              <a:buSzTx/>
              <a:buNone/>
              <a:defRPr sz="3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6265333" y="5969000"/>
            <a:ext cx="13081001" cy="393700"/>
          </a:xfrm>
          <a:prstGeom prst="rect">
            <a:avLst/>
          </a:prstGeom>
        </p:spPr>
        <p:txBody>
          <a:bodyPr anchor="t">
            <a:spAutoFit/>
          </a:bodyPr>
          <a:lstStyle>
            <a:lvl1pPr marL="0" indent="0" algn="ctr">
              <a:spcBef>
                <a:spcPts val="0"/>
              </a:spcBef>
              <a:buClrTx/>
              <a:buSzTx/>
              <a:buNone/>
              <a:defRPr sz="2000" i="1"/>
            </a:lvl1pPr>
          </a:lstStyle>
          <a:p>
            <a:r>
              <a:t>–Johnny Appleseed</a:t>
            </a:r>
          </a:p>
        </p:txBody>
      </p:sp>
      <p:sp>
        <p:nvSpPr>
          <p:cNvPr id="94" name="“Type a quote here.”"/>
          <p:cNvSpPr txBox="1">
            <a:spLocks noGrp="1"/>
          </p:cNvSpPr>
          <p:nvPr>
            <p:ph type="body" sz="quarter" idx="22"/>
          </p:nvPr>
        </p:nvSpPr>
        <p:spPr>
          <a:xfrm>
            <a:off x="6265333" y="4051299"/>
            <a:ext cx="13081001" cy="550335"/>
          </a:xfrm>
          <a:prstGeom prst="rect">
            <a:avLst/>
          </a:prstGeom>
        </p:spPr>
        <p:txBody>
          <a:bodyPr>
            <a:spAutoFit/>
          </a:bodyPr>
          <a:lstStyle>
            <a:lvl1pPr marL="0" indent="0" algn="ctr">
              <a:spcBef>
                <a:spcPts val="0"/>
              </a:spcBef>
              <a:buClrTx/>
              <a:buSzTx/>
              <a:buNone/>
              <a:defRPr>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river flowing through a tropical forest"/>
          <p:cNvSpPr>
            <a:spLocks noGrp="1"/>
          </p:cNvSpPr>
          <p:nvPr>
            <p:ph type="pic" idx="21"/>
          </p:nvPr>
        </p:nvSpPr>
        <p:spPr>
          <a:xfrm>
            <a:off x="4673600" y="-1526823"/>
            <a:ext cx="16256000" cy="12197645"/>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River flowing through a tropical forest"/>
          <p:cNvSpPr>
            <a:spLocks noGrp="1"/>
          </p:cNvSpPr>
          <p:nvPr>
            <p:ph type="pic" idx="21"/>
          </p:nvPr>
        </p:nvSpPr>
        <p:spPr>
          <a:xfrm>
            <a:off x="6757578" y="-1174733"/>
            <a:ext cx="12090401" cy="9071999"/>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5096933" y="6341533"/>
            <a:ext cx="15409333" cy="1337734"/>
          </a:xfrm>
          <a:prstGeom prst="rect">
            <a:avLst/>
          </a:prstGeom>
        </p:spPr>
        <p:txBody>
          <a:bodyPr/>
          <a:lstStyle/>
          <a:p>
            <a:r>
              <a:t>Title Text</a:t>
            </a:r>
          </a:p>
        </p:txBody>
      </p:sp>
      <p:sp>
        <p:nvSpPr>
          <p:cNvPr id="22" name="Body Level One…"/>
          <p:cNvSpPr txBox="1">
            <a:spLocks noGrp="1"/>
          </p:cNvSpPr>
          <p:nvPr>
            <p:ph type="body" sz="quarter" idx="1"/>
          </p:nvPr>
        </p:nvSpPr>
        <p:spPr>
          <a:xfrm>
            <a:off x="5096933" y="7628466"/>
            <a:ext cx="15409333" cy="1058334"/>
          </a:xfrm>
          <a:prstGeom prst="rect">
            <a:avLst/>
          </a:prstGeom>
        </p:spPr>
        <p:txBody>
          <a:bodyPr anchor="t"/>
          <a:lstStyle>
            <a:lvl1pPr marL="0" indent="0" algn="ctr">
              <a:spcBef>
                <a:spcPts val="0"/>
              </a:spcBef>
              <a:buClrTx/>
              <a:buSzTx/>
              <a:buNone/>
              <a:defRPr sz="3400"/>
            </a:lvl1pPr>
            <a:lvl2pPr marL="0" indent="0" algn="ctr">
              <a:spcBef>
                <a:spcPts val="0"/>
              </a:spcBef>
              <a:buClrTx/>
              <a:buSzTx/>
              <a:buNone/>
              <a:defRPr sz="3400"/>
            </a:lvl2pPr>
            <a:lvl3pPr marL="0" indent="0" algn="ctr">
              <a:spcBef>
                <a:spcPts val="0"/>
              </a:spcBef>
              <a:buClrTx/>
              <a:buSzTx/>
              <a:buNone/>
              <a:defRPr sz="3400"/>
            </a:lvl3pPr>
            <a:lvl4pPr marL="0" indent="0" algn="ctr">
              <a:spcBef>
                <a:spcPts val="0"/>
              </a:spcBef>
              <a:buClrTx/>
              <a:buSzTx/>
              <a:buNone/>
              <a:defRPr sz="3400"/>
            </a:lvl4pPr>
            <a:lvl5pPr marL="0" indent="0" algn="ctr">
              <a:spcBef>
                <a:spcPts val="0"/>
              </a:spcBef>
              <a:buClrTx/>
              <a:buSzTx/>
              <a:buNone/>
              <a:defRPr sz="3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5858933" y="3022600"/>
            <a:ext cx="13885333" cy="3098801"/>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Close-up of an orange flower surrounded by large tropical leaves"/>
          <p:cNvSpPr>
            <a:spLocks noGrp="1"/>
          </p:cNvSpPr>
          <p:nvPr>
            <p:ph type="pic" sz="half" idx="21"/>
          </p:nvPr>
        </p:nvSpPr>
        <p:spPr>
          <a:xfrm>
            <a:off x="8542866" y="635000"/>
            <a:ext cx="11490687" cy="76454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5774266" y="635000"/>
            <a:ext cx="6815668" cy="3699934"/>
          </a:xfrm>
          <a:prstGeom prst="rect">
            <a:avLst/>
          </a:prstGeom>
        </p:spPr>
        <p:txBody>
          <a:bodyPr anchor="b"/>
          <a:lstStyle>
            <a:lvl1pPr>
              <a:defRPr sz="5400"/>
            </a:lvl1pPr>
          </a:lstStyle>
          <a:p>
            <a:r>
              <a:t>Title Text</a:t>
            </a:r>
          </a:p>
        </p:txBody>
      </p:sp>
      <p:sp>
        <p:nvSpPr>
          <p:cNvPr id="40" name="Body Level One…"/>
          <p:cNvSpPr txBox="1">
            <a:spLocks noGrp="1"/>
          </p:cNvSpPr>
          <p:nvPr>
            <p:ph type="body" sz="quarter" idx="1"/>
          </p:nvPr>
        </p:nvSpPr>
        <p:spPr>
          <a:xfrm>
            <a:off x="5774266" y="4351866"/>
            <a:ext cx="6815668" cy="3818468"/>
          </a:xfrm>
          <a:prstGeom prst="rect">
            <a:avLst/>
          </a:prstGeom>
        </p:spPr>
        <p:txBody>
          <a:bodyPr anchor="t"/>
          <a:lstStyle>
            <a:lvl1pPr marL="0" indent="0" algn="ctr">
              <a:spcBef>
                <a:spcPts val="0"/>
              </a:spcBef>
              <a:buClrTx/>
              <a:buSzTx/>
              <a:buNone/>
              <a:defRPr sz="3400"/>
            </a:lvl1pPr>
            <a:lvl2pPr marL="0" indent="0" algn="ctr">
              <a:spcBef>
                <a:spcPts val="0"/>
              </a:spcBef>
              <a:buClrTx/>
              <a:buSzTx/>
              <a:buNone/>
              <a:defRPr sz="3400"/>
            </a:lvl2pPr>
            <a:lvl3pPr marL="0" indent="0" algn="ctr">
              <a:spcBef>
                <a:spcPts val="0"/>
              </a:spcBef>
              <a:buClrTx/>
              <a:buSzTx/>
              <a:buNone/>
              <a:defRPr sz="3400"/>
            </a:lvl3pPr>
            <a:lvl4pPr marL="0" indent="0" algn="ctr">
              <a:spcBef>
                <a:spcPts val="0"/>
              </a:spcBef>
              <a:buClrTx/>
              <a:buSzTx/>
              <a:buNone/>
              <a:defRPr sz="3400"/>
            </a:lvl4pPr>
            <a:lvl5pPr marL="0" indent="0" algn="ctr">
              <a:spcBef>
                <a:spcPts val="0"/>
              </a:spcBef>
              <a:buClrTx/>
              <a:buSzTx/>
              <a:buNone/>
              <a:defRPr sz="3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sz="half" idx="1"/>
          </p:nvPr>
        </p:nvSpPr>
        <p:spPr>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Close-up of a red-eyed tree frog perched on a leaf"/>
          <p:cNvSpPr>
            <a:spLocks noGrp="1"/>
          </p:cNvSpPr>
          <p:nvPr>
            <p:ph type="pic" sz="half" idx="21"/>
          </p:nvPr>
        </p:nvSpPr>
        <p:spPr>
          <a:xfrm>
            <a:off x="10507133" y="2099733"/>
            <a:ext cx="9296401" cy="6197601"/>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quarter" idx="1"/>
          </p:nvPr>
        </p:nvSpPr>
        <p:spPr>
          <a:xfrm>
            <a:off x="5799666" y="2099733"/>
            <a:ext cx="6815668" cy="6197601"/>
          </a:xfrm>
          <a:prstGeom prst="rect">
            <a:avLst/>
          </a:prstGeom>
        </p:spPr>
        <p:txBody>
          <a:bodyPr/>
          <a:lstStyle>
            <a:lvl1pPr marL="352926" indent="-352926">
              <a:spcBef>
                <a:spcPts val="3000"/>
              </a:spcBef>
              <a:buClrTx/>
              <a:defRPr sz="2400"/>
            </a:lvl1pPr>
            <a:lvl2pPr marL="911726" indent="-352926">
              <a:spcBef>
                <a:spcPts val="3000"/>
              </a:spcBef>
              <a:buClrTx/>
              <a:defRPr sz="2400"/>
            </a:lvl2pPr>
            <a:lvl3pPr marL="1470526" indent="-352926">
              <a:spcBef>
                <a:spcPts val="3000"/>
              </a:spcBef>
              <a:buClrTx/>
              <a:defRPr sz="2400"/>
            </a:lvl3pPr>
            <a:lvl4pPr marL="2029326" indent="-352926">
              <a:spcBef>
                <a:spcPts val="3000"/>
              </a:spcBef>
              <a:buClrTx/>
              <a:defRPr sz="2400"/>
            </a:lvl4pPr>
            <a:lvl5pPr marL="2588126" indent="-352926">
              <a:spcBef>
                <a:spcPts val="3000"/>
              </a:spcBef>
              <a:buClrTx/>
              <a:defRPr sz="24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5799666" y="1185333"/>
            <a:ext cx="14003869" cy="6773334"/>
          </a:xfrm>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Close-up of an orange flower surrounded by large tropical leaves"/>
          <p:cNvSpPr>
            <a:spLocks noGrp="1"/>
          </p:cNvSpPr>
          <p:nvPr>
            <p:ph type="pic" sz="quarter" idx="21"/>
          </p:nvPr>
        </p:nvSpPr>
        <p:spPr>
          <a:xfrm>
            <a:off x="14868351" y="4580466"/>
            <a:ext cx="5560831" cy="3699934"/>
          </a:xfrm>
          <a:prstGeom prst="rect">
            <a:avLst/>
          </a:prstGeom>
        </p:spPr>
        <p:txBody>
          <a:bodyPr lIns="91439" tIns="45719" rIns="91439" bIns="45719" anchor="t">
            <a:noAutofit/>
          </a:bodyPr>
          <a:lstStyle/>
          <a:p>
            <a:endParaRPr/>
          </a:p>
        </p:txBody>
      </p:sp>
      <p:sp>
        <p:nvSpPr>
          <p:cNvPr id="84" name="Close-up of a red-eyed tree frog perched on a leaf"/>
          <p:cNvSpPr>
            <a:spLocks noGrp="1"/>
          </p:cNvSpPr>
          <p:nvPr>
            <p:ph type="pic" sz="quarter" idx="22"/>
          </p:nvPr>
        </p:nvSpPr>
        <p:spPr>
          <a:xfrm>
            <a:off x="14579600" y="635000"/>
            <a:ext cx="5549900" cy="3699934"/>
          </a:xfrm>
          <a:prstGeom prst="rect">
            <a:avLst/>
          </a:prstGeom>
        </p:spPr>
        <p:txBody>
          <a:bodyPr lIns="91439" tIns="45719" rIns="91439" bIns="45719" anchor="t">
            <a:noAutofit/>
          </a:bodyPr>
          <a:lstStyle/>
          <a:p>
            <a:endParaRPr/>
          </a:p>
        </p:txBody>
      </p:sp>
      <p:sp>
        <p:nvSpPr>
          <p:cNvPr id="85" name="River flowing through a tropical forest"/>
          <p:cNvSpPr>
            <a:spLocks noGrp="1"/>
          </p:cNvSpPr>
          <p:nvPr>
            <p:ph type="pic" sz="half" idx="23"/>
          </p:nvPr>
        </p:nvSpPr>
        <p:spPr>
          <a:xfrm>
            <a:off x="5107758" y="635000"/>
            <a:ext cx="10189151" cy="7645401"/>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5799666" y="237066"/>
            <a:ext cx="14003869" cy="15240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3866" tIns="33866" rIns="33866" bIns="33866" anchor="ctr">
            <a:normAutofit/>
          </a:bodyPr>
          <a:lstStyle/>
          <a:p>
            <a:r>
              <a:t>Title Text</a:t>
            </a:r>
          </a:p>
        </p:txBody>
      </p:sp>
      <p:sp>
        <p:nvSpPr>
          <p:cNvPr id="3" name="Body Level One…"/>
          <p:cNvSpPr txBox="1">
            <a:spLocks noGrp="1"/>
          </p:cNvSpPr>
          <p:nvPr>
            <p:ph type="body" idx="1"/>
          </p:nvPr>
        </p:nvSpPr>
        <p:spPr>
          <a:xfrm>
            <a:off x="5799666" y="2099733"/>
            <a:ext cx="14003869" cy="61976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3866" tIns="33866" rIns="33866" bIns="33866"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2658292" y="8720666"/>
            <a:ext cx="278148" cy="278477"/>
          </a:xfrm>
          <a:prstGeom prst="rect">
            <a:avLst/>
          </a:prstGeom>
          <a:ln w="3175">
            <a:miter lim="400000"/>
          </a:ln>
        </p:spPr>
        <p:txBody>
          <a:bodyPr wrap="none" lIns="33866" tIns="33866" rIns="33866" bIns="33866">
            <a:spAutoFit/>
          </a:bodyPr>
          <a:lstStyle>
            <a:lvl1pPr>
              <a:defRPr sz="1400">
                <a:latin typeface="Helvetica Neue Light"/>
                <a:ea typeface="Helvetica Neue Light"/>
                <a:cs typeface="Helvetica Neue Light"/>
                <a:sym typeface="Helvetica Neue Light"/>
              </a:defRPr>
            </a:lvl1pPr>
          </a:lstStyle>
          <a:p>
            <a:fld id="{86CB4B4D-7CA3-9044-876B-883B54F8677D}" type="slidenum">
              <a:t>‹#›</a:t>
            </a:fld>
            <a:endParaRPr/>
          </a:p>
        </p:txBody>
      </p:sp>
      <p:sp>
        <p:nvSpPr>
          <p:cNvPr id="5" name="MSIPCMContentMarking" descr="{&quot;HashCode&quot;:-2076618159,&quot;Placement&quot;:&quot;Header&quot;,&quot;Top&quot;:0.0,&quot;Left&quot;:0.0,&quot;SlideWidth&quot;:2016,&quot;SlideHeight&quot;:720}">
            <a:extLst>
              <a:ext uri="{FF2B5EF4-FFF2-40B4-BE49-F238E27FC236}">
                <a16:creationId xmlns:a16="http://schemas.microsoft.com/office/drawing/2014/main" id="{8C535A7D-26EF-4204-B343-7DA022C02882}"/>
              </a:ext>
            </a:extLst>
          </p:cNvPr>
          <p:cNvSpPr txBox="1"/>
          <p:nvPr userDrawn="1"/>
        </p:nvSpPr>
        <p:spPr>
          <a:xfrm>
            <a:off x="0" y="0"/>
            <a:ext cx="1794592" cy="26234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1">
            <a:spAutoFit/>
          </a:bodyPr>
          <a:lstStyle/>
          <a:p>
            <a:pPr marL="0" marR="0" indent="0" algn="l" defTabSz="550333"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solidFill>
                  <a:srgbClr val="000000"/>
                </a:solidFill>
                <a:effectLst/>
                <a:uFillTx/>
                <a:latin typeface="Calibri" panose="020F0502020204030204" pitchFamily="34" charset="0"/>
                <a:ea typeface="Toyota Type Bold"/>
                <a:cs typeface="Toyota Type Bold"/>
                <a:sym typeface="Toyota Type Bold"/>
              </a:rPr>
              <a:t>•• PROTECTED </a:t>
            </a:r>
            <a:r>
              <a:rPr kumimoji="0" lang="ja-JP" altLang="en-US" sz="1000" b="0" i="0" u="none" strike="noStrike" cap="none" spc="0" normalizeH="0" baseline="0">
                <a:ln>
                  <a:noFill/>
                </a:ln>
                <a:solidFill>
                  <a:srgbClr val="000000"/>
                </a:solidFill>
                <a:effectLst/>
                <a:uFillTx/>
                <a:latin typeface="Calibri" panose="020F0502020204030204" pitchFamily="34" charset="0"/>
                <a:ea typeface="Toyota Type Bold"/>
                <a:cs typeface="Toyota Type Bold"/>
                <a:sym typeface="Toyota Type Bold"/>
              </a:rPr>
              <a:t>関係者外秘</a:t>
            </a:r>
            <a:endParaRPr kumimoji="0" lang="en-US" sz="1000" b="0" i="0" u="none" strike="noStrike" cap="none" spc="0" normalizeH="0" baseline="0">
              <a:ln>
                <a:noFill/>
              </a:ln>
              <a:solidFill>
                <a:srgbClr val="000000"/>
              </a:solidFill>
              <a:effectLst/>
              <a:uFillTx/>
              <a:latin typeface="Calibri" panose="020F0502020204030204" pitchFamily="34" charset="0"/>
              <a:ea typeface="Toyota Type Bold"/>
              <a:cs typeface="Toyota Type Bold"/>
              <a:sym typeface="Toyota Type Bo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5033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Helvetica Neue Medium"/>
        </a:defRPr>
      </a:lvl1pPr>
      <a:lvl2pPr marL="0" marR="0" indent="0" algn="ctr" defTabSz="55033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Helvetica Neue Medium"/>
        </a:defRPr>
      </a:lvl2pPr>
      <a:lvl3pPr marL="0" marR="0" indent="0" algn="ctr" defTabSz="55033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Helvetica Neue Medium"/>
        </a:defRPr>
      </a:lvl3pPr>
      <a:lvl4pPr marL="0" marR="0" indent="0" algn="ctr" defTabSz="55033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Helvetica Neue Medium"/>
        </a:defRPr>
      </a:lvl4pPr>
      <a:lvl5pPr marL="0" marR="0" indent="0" algn="ctr" defTabSz="55033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Helvetica Neue Medium"/>
        </a:defRPr>
      </a:lvl5pPr>
      <a:lvl6pPr marL="0" marR="0" indent="0" algn="ctr" defTabSz="55033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Helvetica Neue Medium"/>
        </a:defRPr>
      </a:lvl6pPr>
      <a:lvl7pPr marL="0" marR="0" indent="0" algn="ctr" defTabSz="55033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Helvetica Neue Medium"/>
        </a:defRPr>
      </a:lvl7pPr>
      <a:lvl8pPr marL="0" marR="0" indent="0" algn="ctr" defTabSz="55033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Helvetica Neue Medium"/>
        </a:defRPr>
      </a:lvl8pPr>
      <a:lvl9pPr marL="0" marR="0" indent="0" algn="ctr" defTabSz="55033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Helvetica Neue Medium"/>
        </a:defRPr>
      </a:lvl9pPr>
    </p:titleStyle>
    <p:bodyStyle>
      <a:lvl1pPr marL="396874" marR="0" indent="-396874" algn="l" defTabSz="550333" rtl="0" latinLnBrk="0">
        <a:lnSpc>
          <a:spcPct val="100000"/>
        </a:lnSpc>
        <a:spcBef>
          <a:spcPts val="3900"/>
        </a:spcBef>
        <a:spcAft>
          <a:spcPts val="0"/>
        </a:spcAft>
        <a:buClr>
          <a:srgbClr val="FFFFFF"/>
        </a:buClr>
        <a:buSzPct val="125000"/>
        <a:buFontTx/>
        <a:buChar char="•"/>
        <a:tabLst/>
        <a:defRPr sz="3000" b="0" i="0" u="none" strike="noStrike" cap="none" spc="0" baseline="0">
          <a:solidFill>
            <a:srgbClr val="FFFFFF"/>
          </a:solidFill>
          <a:uFillTx/>
          <a:latin typeface="Helvetica Neue"/>
          <a:ea typeface="Helvetica Neue"/>
          <a:cs typeface="Helvetica Neue"/>
          <a:sym typeface="Helvetica Neue"/>
        </a:defRPr>
      </a:lvl1pPr>
      <a:lvl2pPr marL="1031875" marR="0" indent="-396875" algn="l" defTabSz="550333" rtl="0" latinLnBrk="0">
        <a:lnSpc>
          <a:spcPct val="100000"/>
        </a:lnSpc>
        <a:spcBef>
          <a:spcPts val="3900"/>
        </a:spcBef>
        <a:spcAft>
          <a:spcPts val="0"/>
        </a:spcAft>
        <a:buClr>
          <a:srgbClr val="FFFFFF"/>
        </a:buClr>
        <a:buSzPct val="125000"/>
        <a:buFontTx/>
        <a:buChar char="•"/>
        <a:tabLst/>
        <a:defRPr sz="3000" b="0" i="0" u="none" strike="noStrike" cap="none" spc="0" baseline="0">
          <a:solidFill>
            <a:srgbClr val="FFFFFF"/>
          </a:solidFill>
          <a:uFillTx/>
          <a:latin typeface="Helvetica Neue"/>
          <a:ea typeface="Helvetica Neue"/>
          <a:cs typeface="Helvetica Neue"/>
          <a:sym typeface="Helvetica Neue"/>
        </a:defRPr>
      </a:lvl2pPr>
      <a:lvl3pPr marL="1666875" marR="0" indent="-396875" algn="l" defTabSz="550333" rtl="0" latinLnBrk="0">
        <a:lnSpc>
          <a:spcPct val="100000"/>
        </a:lnSpc>
        <a:spcBef>
          <a:spcPts val="3900"/>
        </a:spcBef>
        <a:spcAft>
          <a:spcPts val="0"/>
        </a:spcAft>
        <a:buClr>
          <a:srgbClr val="FFFFFF"/>
        </a:buClr>
        <a:buSzPct val="125000"/>
        <a:buFontTx/>
        <a:buChar char="•"/>
        <a:tabLst/>
        <a:defRPr sz="3000" b="0" i="0" u="none" strike="noStrike" cap="none" spc="0" baseline="0">
          <a:solidFill>
            <a:srgbClr val="FFFFFF"/>
          </a:solidFill>
          <a:uFillTx/>
          <a:latin typeface="Helvetica Neue"/>
          <a:ea typeface="Helvetica Neue"/>
          <a:cs typeface="Helvetica Neue"/>
          <a:sym typeface="Helvetica Neue"/>
        </a:defRPr>
      </a:lvl3pPr>
      <a:lvl4pPr marL="2301875" marR="0" indent="-396875" algn="l" defTabSz="550333" rtl="0" latinLnBrk="0">
        <a:lnSpc>
          <a:spcPct val="100000"/>
        </a:lnSpc>
        <a:spcBef>
          <a:spcPts val="3900"/>
        </a:spcBef>
        <a:spcAft>
          <a:spcPts val="0"/>
        </a:spcAft>
        <a:buClr>
          <a:srgbClr val="FFFFFF"/>
        </a:buClr>
        <a:buSzPct val="125000"/>
        <a:buFontTx/>
        <a:buChar char="•"/>
        <a:tabLst/>
        <a:defRPr sz="3000" b="0" i="0" u="none" strike="noStrike" cap="none" spc="0" baseline="0">
          <a:solidFill>
            <a:srgbClr val="FFFFFF"/>
          </a:solidFill>
          <a:uFillTx/>
          <a:latin typeface="Helvetica Neue"/>
          <a:ea typeface="Helvetica Neue"/>
          <a:cs typeface="Helvetica Neue"/>
          <a:sym typeface="Helvetica Neue"/>
        </a:defRPr>
      </a:lvl4pPr>
      <a:lvl5pPr marL="2936875" marR="0" indent="-396875" algn="l" defTabSz="550333" rtl="0" latinLnBrk="0">
        <a:lnSpc>
          <a:spcPct val="100000"/>
        </a:lnSpc>
        <a:spcBef>
          <a:spcPts val="3900"/>
        </a:spcBef>
        <a:spcAft>
          <a:spcPts val="0"/>
        </a:spcAft>
        <a:buClr>
          <a:srgbClr val="FFFFFF"/>
        </a:buClr>
        <a:buSzPct val="125000"/>
        <a:buFontTx/>
        <a:buChar char="•"/>
        <a:tabLst/>
        <a:defRPr sz="3000" b="0" i="0" u="none" strike="noStrike" cap="none" spc="0" baseline="0">
          <a:solidFill>
            <a:srgbClr val="FFFFFF"/>
          </a:solidFill>
          <a:uFillTx/>
          <a:latin typeface="Helvetica Neue"/>
          <a:ea typeface="Helvetica Neue"/>
          <a:cs typeface="Helvetica Neue"/>
          <a:sym typeface="Helvetica Neue"/>
        </a:defRPr>
      </a:lvl5pPr>
      <a:lvl6pPr marL="3571875" marR="0" indent="-396875" algn="l" defTabSz="550333" rtl="0" latinLnBrk="0">
        <a:lnSpc>
          <a:spcPct val="100000"/>
        </a:lnSpc>
        <a:spcBef>
          <a:spcPts val="3900"/>
        </a:spcBef>
        <a:spcAft>
          <a:spcPts val="0"/>
        </a:spcAft>
        <a:buClr>
          <a:srgbClr val="FFFFFF"/>
        </a:buClr>
        <a:buSzPct val="125000"/>
        <a:buFontTx/>
        <a:buChar char="•"/>
        <a:tabLst/>
        <a:defRPr sz="3000" b="0" i="0" u="none" strike="noStrike" cap="none" spc="0" baseline="0">
          <a:solidFill>
            <a:srgbClr val="FFFFFF"/>
          </a:solidFill>
          <a:uFillTx/>
          <a:latin typeface="Helvetica Neue"/>
          <a:ea typeface="Helvetica Neue"/>
          <a:cs typeface="Helvetica Neue"/>
          <a:sym typeface="Helvetica Neue"/>
        </a:defRPr>
      </a:lvl6pPr>
      <a:lvl7pPr marL="4206875" marR="0" indent="-396875" algn="l" defTabSz="550333" rtl="0" latinLnBrk="0">
        <a:lnSpc>
          <a:spcPct val="100000"/>
        </a:lnSpc>
        <a:spcBef>
          <a:spcPts val="3900"/>
        </a:spcBef>
        <a:spcAft>
          <a:spcPts val="0"/>
        </a:spcAft>
        <a:buClr>
          <a:srgbClr val="FFFFFF"/>
        </a:buClr>
        <a:buSzPct val="125000"/>
        <a:buFontTx/>
        <a:buChar char="•"/>
        <a:tabLst/>
        <a:defRPr sz="3000" b="0" i="0" u="none" strike="noStrike" cap="none" spc="0" baseline="0">
          <a:solidFill>
            <a:srgbClr val="FFFFFF"/>
          </a:solidFill>
          <a:uFillTx/>
          <a:latin typeface="Helvetica Neue"/>
          <a:ea typeface="Helvetica Neue"/>
          <a:cs typeface="Helvetica Neue"/>
          <a:sym typeface="Helvetica Neue"/>
        </a:defRPr>
      </a:lvl7pPr>
      <a:lvl8pPr marL="4841875" marR="0" indent="-396875" algn="l" defTabSz="550333" rtl="0" latinLnBrk="0">
        <a:lnSpc>
          <a:spcPct val="100000"/>
        </a:lnSpc>
        <a:spcBef>
          <a:spcPts val="3900"/>
        </a:spcBef>
        <a:spcAft>
          <a:spcPts val="0"/>
        </a:spcAft>
        <a:buClr>
          <a:srgbClr val="FFFFFF"/>
        </a:buClr>
        <a:buSzPct val="125000"/>
        <a:buFontTx/>
        <a:buChar char="•"/>
        <a:tabLst/>
        <a:defRPr sz="3000" b="0" i="0" u="none" strike="noStrike" cap="none" spc="0" baseline="0">
          <a:solidFill>
            <a:srgbClr val="FFFFFF"/>
          </a:solidFill>
          <a:uFillTx/>
          <a:latin typeface="Helvetica Neue"/>
          <a:ea typeface="Helvetica Neue"/>
          <a:cs typeface="Helvetica Neue"/>
          <a:sym typeface="Helvetica Neue"/>
        </a:defRPr>
      </a:lvl8pPr>
      <a:lvl9pPr marL="5476875" marR="0" indent="-396875" algn="l" defTabSz="550333" rtl="0" latinLnBrk="0">
        <a:lnSpc>
          <a:spcPct val="100000"/>
        </a:lnSpc>
        <a:spcBef>
          <a:spcPts val="3900"/>
        </a:spcBef>
        <a:spcAft>
          <a:spcPts val="0"/>
        </a:spcAft>
        <a:buClr>
          <a:srgbClr val="FFFFFF"/>
        </a:buClr>
        <a:buSzPct val="125000"/>
        <a:buFontTx/>
        <a:buChar char="•"/>
        <a:tabLst/>
        <a:defRPr sz="3000" b="0" i="0" u="none" strike="noStrike" cap="none" spc="0" baseline="0">
          <a:solidFill>
            <a:srgbClr val="FFFFFF"/>
          </a:solidFill>
          <a:uFillTx/>
          <a:latin typeface="Helvetica Neue"/>
          <a:ea typeface="Helvetica Neue"/>
          <a:cs typeface="Helvetica Neue"/>
          <a:sym typeface="Helvetica Neue"/>
        </a:defRPr>
      </a:lvl9pPr>
    </p:bodyStyle>
    <p:otherStyle>
      <a:lvl1pPr marL="0" marR="0" indent="0" algn="ctr" defTabSz="550333"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Neue Light"/>
        </a:defRPr>
      </a:lvl1pPr>
      <a:lvl2pPr marL="0" marR="0" indent="228600" algn="ctr" defTabSz="550333"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Neue Light"/>
        </a:defRPr>
      </a:lvl2pPr>
      <a:lvl3pPr marL="0" marR="0" indent="457200" algn="ctr" defTabSz="550333"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Neue Light"/>
        </a:defRPr>
      </a:lvl3pPr>
      <a:lvl4pPr marL="0" marR="0" indent="685800" algn="ctr" defTabSz="550333"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Neue Light"/>
        </a:defRPr>
      </a:lvl4pPr>
      <a:lvl5pPr marL="0" marR="0" indent="914400" algn="ctr" defTabSz="550333"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Neue Light"/>
        </a:defRPr>
      </a:lvl5pPr>
      <a:lvl6pPr marL="0" marR="0" indent="1143000" algn="ctr" defTabSz="550333"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Neue Light"/>
        </a:defRPr>
      </a:lvl6pPr>
      <a:lvl7pPr marL="0" marR="0" indent="1371600" algn="ctr" defTabSz="550333"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Neue Light"/>
        </a:defRPr>
      </a:lvl7pPr>
      <a:lvl8pPr marL="0" marR="0" indent="1600200" algn="ctr" defTabSz="550333"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Neue Light"/>
        </a:defRPr>
      </a:lvl8pPr>
      <a:lvl9pPr marL="0" marR="0" indent="1828800" algn="ctr" defTabSz="550333"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9" name="MASTER_Background_v01_Dim.png" descr="MASTER_Background_v01_Dim.png"/>
          <p:cNvPicPr>
            <a:picLocks noChangeAspect="1"/>
          </p:cNvPicPr>
          <p:nvPr/>
        </p:nvPicPr>
        <p:blipFill>
          <a:blip r:embed="rId3">
            <a:alphaModFix amt="76000"/>
          </a:blip>
          <a:srcRect l="31788" t="18887" r="5989" b="18887"/>
          <a:stretch>
            <a:fillRect/>
          </a:stretch>
        </p:blipFill>
        <p:spPr>
          <a:xfrm>
            <a:off x="-325047" y="-242203"/>
            <a:ext cx="26253294" cy="9628405"/>
          </a:xfrm>
          <a:prstGeom prst="rect">
            <a:avLst/>
          </a:prstGeom>
          <a:ln w="3175">
            <a:miter lim="400000"/>
          </a:ln>
        </p:spPr>
      </p:pic>
      <p:sp>
        <p:nvSpPr>
          <p:cNvPr id="1301" name="MATT McCLORY"/>
          <p:cNvSpPr txBox="1"/>
          <p:nvPr/>
        </p:nvSpPr>
        <p:spPr>
          <a:xfrm>
            <a:off x="5871343" y="3835133"/>
            <a:ext cx="7659061" cy="117638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3866" tIns="33866" rIns="33866" bIns="33866" anchor="ctr">
            <a:spAutoFit/>
          </a:bodyPr>
          <a:lstStyle>
            <a:lvl1pPr algn="l">
              <a:defRPr sz="7200" cap="all" spc="432"/>
            </a:lvl1pPr>
          </a:lstStyle>
          <a:p>
            <a:r>
              <a:rPr lang="en-US" dirty="0"/>
              <a:t>Douglas Moore</a:t>
            </a:r>
            <a:endParaRPr dirty="0"/>
          </a:p>
        </p:txBody>
      </p:sp>
      <p:sp>
        <p:nvSpPr>
          <p:cNvPr id="1302" name="Senior Principal Engineer"/>
          <p:cNvSpPr txBox="1"/>
          <p:nvPr/>
        </p:nvSpPr>
        <p:spPr>
          <a:xfrm>
            <a:off x="5949533" y="4995033"/>
            <a:ext cx="6769587" cy="43772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3866" tIns="33866" rIns="33866" bIns="33866" anchor="ctr">
            <a:spAutoFit/>
          </a:bodyPr>
          <a:lstStyle>
            <a:lvl1pPr algn="l">
              <a:defRPr sz="2400" cap="all" spc="288">
                <a:latin typeface="Toyota Type Light"/>
                <a:ea typeface="Toyota Type Light"/>
                <a:cs typeface="Toyota Type Light"/>
                <a:sym typeface="Toyota Type Light"/>
              </a:defRPr>
            </a:lvl1pPr>
          </a:lstStyle>
          <a:p>
            <a:r>
              <a:rPr lang="en-US" dirty="0"/>
              <a:t>General Manager Fuel Cell Solutions</a:t>
            </a:r>
            <a:endParaRPr dirty="0"/>
          </a:p>
        </p:txBody>
      </p:sp>
      <p:pic>
        <p:nvPicPr>
          <p:cNvPr id="1303" name="Image" descr="Image"/>
          <p:cNvPicPr>
            <a:picLocks noChangeAspect="1"/>
          </p:cNvPicPr>
          <p:nvPr/>
        </p:nvPicPr>
        <p:blipFill>
          <a:blip r:embed="rId4"/>
          <a:stretch>
            <a:fillRect/>
          </a:stretch>
        </p:blipFill>
        <p:spPr>
          <a:xfrm>
            <a:off x="638902" y="528791"/>
            <a:ext cx="3466703" cy="926164"/>
          </a:xfrm>
          <a:prstGeom prst="rect">
            <a:avLst/>
          </a:prstGeom>
          <a:ln w="3175">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200"/>
                                  </p:stCondLst>
                                  <p:iterate>
                                    <p:tmAbs val="0"/>
                                  </p:iterate>
                                  <p:childTnLst>
                                    <p:set>
                                      <p:cBhvr>
                                        <p:cTn id="6" fill="hold"/>
                                        <p:tgtEl>
                                          <p:spTgt spid="1303"/>
                                        </p:tgtEl>
                                        <p:attrNameLst>
                                          <p:attrName>style.visibility</p:attrName>
                                        </p:attrNameLst>
                                      </p:cBhvr>
                                      <p:to>
                                        <p:strVal val="visible"/>
                                      </p:to>
                                    </p:set>
                                    <p:animEffect transition="in" filter="fade">
                                      <p:cBhvr>
                                        <p:cTn id="7" dur="1000"/>
                                        <p:tgtEl>
                                          <p:spTgt spid="1303"/>
                                        </p:tgtEl>
                                      </p:cBhvr>
                                    </p:animEffect>
                                  </p:childTnLst>
                                </p:cTn>
                              </p:par>
                            </p:childTnLst>
                          </p:cTn>
                        </p:par>
                        <p:par>
                          <p:cTn id="8" fill="hold">
                            <p:stCondLst>
                              <p:cond delay="1200"/>
                            </p:stCondLst>
                            <p:childTnLst>
                              <p:par>
                                <p:cTn id="9" presetID="2" presetClass="entr" presetSubtype="2" fill="hold" grpId="0" nodeType="afterEffect">
                                  <p:stCondLst>
                                    <p:cond delay="350"/>
                                  </p:stCondLst>
                                  <p:iterate>
                                    <p:tmAbs val="0"/>
                                  </p:iterate>
                                  <p:childTnLst>
                                    <p:set>
                                      <p:cBhvr>
                                        <p:cTn id="10" fill="hold"/>
                                        <p:tgtEl>
                                          <p:spTgt spid="1301"/>
                                        </p:tgtEl>
                                        <p:attrNameLst>
                                          <p:attrName>style.visibility</p:attrName>
                                        </p:attrNameLst>
                                      </p:cBhvr>
                                      <p:to>
                                        <p:strVal val="visible"/>
                                      </p:to>
                                    </p:set>
                                    <p:anim calcmode="lin" valueType="num">
                                      <p:cBhvr>
                                        <p:cTn id="11" dur="1000" fill="hold"/>
                                        <p:tgtEl>
                                          <p:spTgt spid="1301"/>
                                        </p:tgtEl>
                                        <p:attrNameLst>
                                          <p:attrName>ppt_x</p:attrName>
                                        </p:attrNameLst>
                                      </p:cBhvr>
                                      <p:tavLst>
                                        <p:tav tm="0">
                                          <p:val>
                                            <p:strVal val="1+#ppt_w/2"/>
                                          </p:val>
                                        </p:tav>
                                        <p:tav tm="100000">
                                          <p:val>
                                            <p:strVal val="#ppt_x"/>
                                          </p:val>
                                        </p:tav>
                                      </p:tavLst>
                                    </p:anim>
                                    <p:anim calcmode="lin" valueType="num">
                                      <p:cBhvr>
                                        <p:cTn id="12" dur="1000" fill="hold"/>
                                        <p:tgtEl>
                                          <p:spTgt spid="1301"/>
                                        </p:tgtEl>
                                        <p:attrNameLst>
                                          <p:attrName>ppt_y</p:attrName>
                                        </p:attrNameLst>
                                      </p:cBhvr>
                                      <p:tavLst>
                                        <p:tav tm="0">
                                          <p:val>
                                            <p:strVal val="#ppt_y"/>
                                          </p:val>
                                        </p:tav>
                                        <p:tav tm="100000">
                                          <p:val>
                                            <p:strVal val="#ppt_y"/>
                                          </p:val>
                                        </p:tav>
                                      </p:tavLst>
                                    </p:anim>
                                  </p:childTnLst>
                                </p:cTn>
                              </p:par>
                            </p:childTnLst>
                          </p:cTn>
                        </p:par>
                        <p:par>
                          <p:cTn id="13" fill="hold">
                            <p:stCondLst>
                              <p:cond delay="2550"/>
                            </p:stCondLst>
                            <p:childTnLst>
                              <p:par>
                                <p:cTn id="14" presetID="2" presetClass="entr" presetSubtype="2" fill="hold" grpId="0" nodeType="afterEffect">
                                  <p:stCondLst>
                                    <p:cond delay="350"/>
                                  </p:stCondLst>
                                  <p:iterate>
                                    <p:tmAbs val="0"/>
                                  </p:iterate>
                                  <p:childTnLst>
                                    <p:set>
                                      <p:cBhvr>
                                        <p:cTn id="15" fill="hold"/>
                                        <p:tgtEl>
                                          <p:spTgt spid="1302"/>
                                        </p:tgtEl>
                                        <p:attrNameLst>
                                          <p:attrName>style.visibility</p:attrName>
                                        </p:attrNameLst>
                                      </p:cBhvr>
                                      <p:to>
                                        <p:strVal val="visible"/>
                                      </p:to>
                                    </p:set>
                                    <p:anim calcmode="lin" valueType="num">
                                      <p:cBhvr>
                                        <p:cTn id="16" dur="1000" fill="hold"/>
                                        <p:tgtEl>
                                          <p:spTgt spid="1302"/>
                                        </p:tgtEl>
                                        <p:attrNameLst>
                                          <p:attrName>ppt_x</p:attrName>
                                        </p:attrNameLst>
                                      </p:cBhvr>
                                      <p:tavLst>
                                        <p:tav tm="0">
                                          <p:val>
                                            <p:strVal val="1+#ppt_w/2"/>
                                          </p:val>
                                        </p:tav>
                                        <p:tav tm="100000">
                                          <p:val>
                                            <p:strVal val="#ppt_x"/>
                                          </p:val>
                                        </p:tav>
                                      </p:tavLst>
                                    </p:anim>
                                    <p:anim calcmode="lin" valueType="num">
                                      <p:cBhvr>
                                        <p:cTn id="17" dur="1000" fill="hold"/>
                                        <p:tgtEl>
                                          <p:spTgt spid="13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1" grpId="0" animBg="1" advAuto="0"/>
      <p:bldP spid="1302" grpId="0" animBg="1" advAuto="0"/>
      <p:bldP spid="1303" grpId="0"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5" name="MASTER_Background_v01_Dim.png" descr="MASTER_Background_v01_Dim.png"/>
          <p:cNvPicPr>
            <a:picLocks noChangeAspect="1"/>
          </p:cNvPicPr>
          <p:nvPr/>
        </p:nvPicPr>
        <p:blipFill>
          <a:blip r:embed="rId3">
            <a:alphaModFix amt="76000"/>
          </a:blip>
          <a:srcRect l="32091" t="18732" r="18100" b="19211"/>
          <a:stretch>
            <a:fillRect/>
          </a:stretch>
        </p:blipFill>
        <p:spPr>
          <a:xfrm>
            <a:off x="-197514" y="-266048"/>
            <a:ext cx="21015723" cy="9601995"/>
          </a:xfrm>
          <a:custGeom>
            <a:avLst/>
            <a:gdLst/>
            <a:ahLst/>
            <a:cxnLst>
              <a:cxn ang="0">
                <a:pos x="wd2" y="hd2"/>
              </a:cxn>
              <a:cxn ang="5400000">
                <a:pos x="wd2" y="hd2"/>
              </a:cxn>
              <a:cxn ang="10800000">
                <a:pos x="wd2" y="hd2"/>
              </a:cxn>
              <a:cxn ang="16200000">
                <a:pos x="wd2" y="hd2"/>
              </a:cxn>
            </a:cxnLst>
            <a:rect l="0" t="0" r="r" b="b"/>
            <a:pathLst>
              <a:path w="21600" h="21600" extrusionOk="0">
                <a:moveTo>
                  <a:pt x="12508" y="0"/>
                </a:moveTo>
                <a:lnTo>
                  <a:pt x="0" y="21"/>
                </a:lnTo>
                <a:lnTo>
                  <a:pt x="104" y="21403"/>
                </a:lnTo>
                <a:lnTo>
                  <a:pt x="21600" y="21600"/>
                </a:lnTo>
                <a:lnTo>
                  <a:pt x="20777" y="18484"/>
                </a:lnTo>
                <a:lnTo>
                  <a:pt x="19237" y="16908"/>
                </a:lnTo>
                <a:lnTo>
                  <a:pt x="18685" y="16865"/>
                </a:lnTo>
                <a:lnTo>
                  <a:pt x="18437" y="15975"/>
                </a:lnTo>
                <a:lnTo>
                  <a:pt x="17146" y="15790"/>
                </a:lnTo>
                <a:lnTo>
                  <a:pt x="16921" y="15493"/>
                </a:lnTo>
                <a:lnTo>
                  <a:pt x="16874" y="13818"/>
                </a:lnTo>
                <a:lnTo>
                  <a:pt x="16612" y="13719"/>
                </a:lnTo>
                <a:lnTo>
                  <a:pt x="16505" y="12980"/>
                </a:lnTo>
                <a:lnTo>
                  <a:pt x="15323" y="10555"/>
                </a:lnTo>
                <a:lnTo>
                  <a:pt x="15330" y="9605"/>
                </a:lnTo>
                <a:lnTo>
                  <a:pt x="15330" y="8872"/>
                </a:lnTo>
                <a:lnTo>
                  <a:pt x="14739" y="8756"/>
                </a:lnTo>
                <a:lnTo>
                  <a:pt x="14533" y="7104"/>
                </a:lnTo>
                <a:lnTo>
                  <a:pt x="14333" y="6112"/>
                </a:lnTo>
                <a:lnTo>
                  <a:pt x="13005" y="3519"/>
                </a:lnTo>
                <a:lnTo>
                  <a:pt x="12609" y="579"/>
                </a:lnTo>
                <a:lnTo>
                  <a:pt x="12508" y="0"/>
                </a:lnTo>
                <a:close/>
              </a:path>
            </a:pathLst>
          </a:custGeom>
          <a:ln w="3175">
            <a:miter lim="400000"/>
          </a:ln>
        </p:spPr>
      </p:pic>
      <p:pic>
        <p:nvPicPr>
          <p:cNvPr id="1386" name="infrastructure_map.png" descr="infrastructure_map.png"/>
          <p:cNvPicPr>
            <a:picLocks noChangeAspect="1"/>
          </p:cNvPicPr>
          <p:nvPr/>
        </p:nvPicPr>
        <p:blipFill>
          <a:blip r:embed="rId4"/>
          <a:stretch>
            <a:fillRect/>
          </a:stretch>
        </p:blipFill>
        <p:spPr>
          <a:xfrm>
            <a:off x="11376821" y="-3745404"/>
            <a:ext cx="14601692" cy="20819188"/>
          </a:xfrm>
          <a:prstGeom prst="rect">
            <a:avLst/>
          </a:prstGeom>
          <a:ln w="3175">
            <a:miter lim="400000"/>
          </a:ln>
        </p:spPr>
      </p:pic>
      <p:sp>
        <p:nvSpPr>
          <p:cNvPr id="1387" name="Shape 120"/>
          <p:cNvSpPr txBox="1"/>
          <p:nvPr/>
        </p:nvSpPr>
        <p:spPr>
          <a:xfrm>
            <a:off x="17557052" y="3836390"/>
            <a:ext cx="1627718" cy="44026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2333" tIns="42333" rIns="42333" bIns="42333" anchor="ctr">
            <a:spAutoFit/>
          </a:bodyPr>
          <a:lstStyle>
            <a:lvl1pPr defTabSz="687916">
              <a:defRPr sz="2000">
                <a:latin typeface="Toyota Type Semibold"/>
                <a:ea typeface="Toyota Type Semibold"/>
                <a:cs typeface="Toyota Type Semibold"/>
                <a:sym typeface="Toyota Type Semibold"/>
              </a:defRPr>
            </a:lvl1pPr>
          </a:lstStyle>
          <a:p>
            <a:r>
              <a:t>CALIFORNIA</a:t>
            </a:r>
          </a:p>
        </p:txBody>
      </p:sp>
      <p:sp>
        <p:nvSpPr>
          <p:cNvPr id="1388" name="Shape 121"/>
          <p:cNvSpPr txBox="1"/>
          <p:nvPr/>
        </p:nvSpPr>
        <p:spPr>
          <a:xfrm>
            <a:off x="20726917" y="1144058"/>
            <a:ext cx="1146133" cy="44026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2333" tIns="42333" rIns="42333" bIns="42333" anchor="ctr">
            <a:spAutoFit/>
          </a:bodyPr>
          <a:lstStyle>
            <a:lvl1pPr defTabSz="687916">
              <a:defRPr sz="2000">
                <a:latin typeface="Toyota Type Semibold"/>
                <a:ea typeface="Toyota Type Semibold"/>
                <a:cs typeface="Toyota Type Semibold"/>
                <a:sym typeface="Toyota Type Semibold"/>
              </a:defRPr>
            </a:lvl1pPr>
          </a:lstStyle>
          <a:p>
            <a:r>
              <a:t>NEVADA</a:t>
            </a:r>
          </a:p>
        </p:txBody>
      </p:sp>
      <p:sp>
        <p:nvSpPr>
          <p:cNvPr id="1389" name="Shape 122"/>
          <p:cNvSpPr txBox="1"/>
          <p:nvPr/>
        </p:nvSpPr>
        <p:spPr>
          <a:xfrm>
            <a:off x="24028634" y="7750131"/>
            <a:ext cx="1255353" cy="44026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2333" tIns="42333" rIns="42333" bIns="42333" anchor="ctr">
            <a:spAutoFit/>
          </a:bodyPr>
          <a:lstStyle>
            <a:lvl1pPr defTabSz="687916">
              <a:defRPr sz="2000">
                <a:latin typeface="Toyota Type Semibold"/>
                <a:ea typeface="Toyota Type Semibold"/>
                <a:cs typeface="Toyota Type Semibold"/>
                <a:sym typeface="Toyota Type Semibold"/>
              </a:defRPr>
            </a:lvl1pPr>
          </a:lstStyle>
          <a:p>
            <a:r>
              <a:t>ARIZONA</a:t>
            </a:r>
          </a:p>
        </p:txBody>
      </p:sp>
      <p:sp>
        <p:nvSpPr>
          <p:cNvPr id="1390" name="Shape 123"/>
          <p:cNvSpPr/>
          <p:nvPr/>
        </p:nvSpPr>
        <p:spPr>
          <a:xfrm>
            <a:off x="13378358" y="1763139"/>
            <a:ext cx="158751" cy="158752"/>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391" name="Shape 124"/>
          <p:cNvSpPr/>
          <p:nvPr/>
        </p:nvSpPr>
        <p:spPr>
          <a:xfrm>
            <a:off x="13896942" y="1900722"/>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392" name="Shape 125"/>
          <p:cNvSpPr/>
          <p:nvPr/>
        </p:nvSpPr>
        <p:spPr>
          <a:xfrm>
            <a:off x="14860026" y="1572639"/>
            <a:ext cx="158751" cy="158752"/>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393" name="Shape 126"/>
          <p:cNvSpPr/>
          <p:nvPr/>
        </p:nvSpPr>
        <p:spPr>
          <a:xfrm>
            <a:off x="15114026" y="1466805"/>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394" name="Shape 127"/>
          <p:cNvSpPr/>
          <p:nvPr/>
        </p:nvSpPr>
        <p:spPr>
          <a:xfrm>
            <a:off x="13685276" y="2673305"/>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395" name="Shape 128"/>
          <p:cNvSpPr/>
          <p:nvPr/>
        </p:nvSpPr>
        <p:spPr>
          <a:xfrm>
            <a:off x="13759358" y="2546305"/>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396" name="Shape 129"/>
          <p:cNvSpPr/>
          <p:nvPr/>
        </p:nvSpPr>
        <p:spPr>
          <a:xfrm>
            <a:off x="13896942" y="2546305"/>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397" name="Shape 130"/>
          <p:cNvSpPr/>
          <p:nvPr/>
        </p:nvSpPr>
        <p:spPr>
          <a:xfrm>
            <a:off x="13896942" y="2408722"/>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398" name="Shape 131"/>
          <p:cNvSpPr/>
          <p:nvPr/>
        </p:nvSpPr>
        <p:spPr>
          <a:xfrm>
            <a:off x="13801692" y="2800305"/>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399" name="Shape 132"/>
          <p:cNvSpPr/>
          <p:nvPr/>
        </p:nvSpPr>
        <p:spPr>
          <a:xfrm>
            <a:off x="13896942" y="2895555"/>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400" name="Shape 133"/>
          <p:cNvSpPr/>
          <p:nvPr/>
        </p:nvSpPr>
        <p:spPr>
          <a:xfrm>
            <a:off x="14023942" y="2927305"/>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401" name="Shape 134"/>
          <p:cNvSpPr/>
          <p:nvPr/>
        </p:nvSpPr>
        <p:spPr>
          <a:xfrm>
            <a:off x="13918108" y="3011972"/>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402" name="Shape 135"/>
          <p:cNvSpPr/>
          <p:nvPr/>
        </p:nvSpPr>
        <p:spPr>
          <a:xfrm>
            <a:off x="13939276" y="3181305"/>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403" name="Shape 136"/>
          <p:cNvSpPr/>
          <p:nvPr/>
        </p:nvSpPr>
        <p:spPr>
          <a:xfrm>
            <a:off x="14076858" y="3064889"/>
            <a:ext cx="158751" cy="158752"/>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404" name="Shape 137"/>
          <p:cNvSpPr/>
          <p:nvPr/>
        </p:nvSpPr>
        <p:spPr>
          <a:xfrm>
            <a:off x="14225026" y="3117805"/>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405" name="Shape 138"/>
          <p:cNvSpPr/>
          <p:nvPr/>
        </p:nvSpPr>
        <p:spPr>
          <a:xfrm>
            <a:off x="14119192" y="3234222"/>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406" name="Shape 139"/>
          <p:cNvSpPr/>
          <p:nvPr/>
        </p:nvSpPr>
        <p:spPr>
          <a:xfrm>
            <a:off x="14150942" y="2736805"/>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407" name="Shape 140"/>
          <p:cNvSpPr/>
          <p:nvPr/>
        </p:nvSpPr>
        <p:spPr>
          <a:xfrm>
            <a:off x="14013358" y="2630972"/>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408" name="Shape 141"/>
          <p:cNvSpPr/>
          <p:nvPr/>
        </p:nvSpPr>
        <p:spPr>
          <a:xfrm>
            <a:off x="14013358" y="2514555"/>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409" name="Shape 142"/>
          <p:cNvSpPr/>
          <p:nvPr/>
        </p:nvSpPr>
        <p:spPr>
          <a:xfrm>
            <a:off x="14394358" y="3043722"/>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410" name="Shape 143"/>
          <p:cNvSpPr/>
          <p:nvPr/>
        </p:nvSpPr>
        <p:spPr>
          <a:xfrm>
            <a:off x="14330858" y="3223639"/>
            <a:ext cx="158751" cy="158752"/>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411" name="Shape 144"/>
          <p:cNvSpPr/>
          <p:nvPr/>
        </p:nvSpPr>
        <p:spPr>
          <a:xfrm>
            <a:off x="14235608" y="3382389"/>
            <a:ext cx="158751" cy="158752"/>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412" name="Shape 145"/>
          <p:cNvSpPr/>
          <p:nvPr/>
        </p:nvSpPr>
        <p:spPr>
          <a:xfrm>
            <a:off x="14426108" y="2757972"/>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413" name="Shape 146"/>
          <p:cNvSpPr/>
          <p:nvPr/>
        </p:nvSpPr>
        <p:spPr>
          <a:xfrm>
            <a:off x="14330858" y="2641555"/>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414" name="Shape 147"/>
          <p:cNvSpPr/>
          <p:nvPr/>
        </p:nvSpPr>
        <p:spPr>
          <a:xfrm>
            <a:off x="16521608" y="4483055"/>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415" name="Shape 148"/>
          <p:cNvSpPr/>
          <p:nvPr/>
        </p:nvSpPr>
        <p:spPr>
          <a:xfrm>
            <a:off x="17114274" y="6769055"/>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416" name="Shape 149"/>
          <p:cNvSpPr/>
          <p:nvPr/>
        </p:nvSpPr>
        <p:spPr>
          <a:xfrm>
            <a:off x="18458358" y="7128888"/>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417" name="Shape 150"/>
          <p:cNvSpPr/>
          <p:nvPr/>
        </p:nvSpPr>
        <p:spPr>
          <a:xfrm>
            <a:off x="18627692" y="6970138"/>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418" name="Shape 151"/>
          <p:cNvSpPr/>
          <p:nvPr/>
        </p:nvSpPr>
        <p:spPr>
          <a:xfrm>
            <a:off x="18606524" y="7266472"/>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419" name="Shape 152"/>
          <p:cNvSpPr/>
          <p:nvPr/>
        </p:nvSpPr>
        <p:spPr>
          <a:xfrm>
            <a:off x="18871108" y="7128888"/>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420" name="Shape 153"/>
          <p:cNvSpPr/>
          <p:nvPr/>
        </p:nvSpPr>
        <p:spPr>
          <a:xfrm>
            <a:off x="18797024" y="7605138"/>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421" name="Shape 154"/>
          <p:cNvSpPr/>
          <p:nvPr/>
        </p:nvSpPr>
        <p:spPr>
          <a:xfrm>
            <a:off x="19484942" y="7266472"/>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422" name="Shape 155"/>
          <p:cNvSpPr/>
          <p:nvPr/>
        </p:nvSpPr>
        <p:spPr>
          <a:xfrm>
            <a:off x="21220608" y="7467555"/>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423" name="Shape 156"/>
          <p:cNvSpPr/>
          <p:nvPr/>
        </p:nvSpPr>
        <p:spPr>
          <a:xfrm>
            <a:off x="20024692" y="7382888"/>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424" name="Shape 157"/>
          <p:cNvSpPr/>
          <p:nvPr/>
        </p:nvSpPr>
        <p:spPr>
          <a:xfrm>
            <a:off x="19770692" y="8007305"/>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425" name="Shape 158"/>
          <p:cNvSpPr/>
          <p:nvPr/>
        </p:nvSpPr>
        <p:spPr>
          <a:xfrm>
            <a:off x="20236358" y="8642305"/>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426" name="Shape 159"/>
          <p:cNvSpPr/>
          <p:nvPr/>
        </p:nvSpPr>
        <p:spPr>
          <a:xfrm>
            <a:off x="20162274" y="8782039"/>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427" name="Shape 160"/>
          <p:cNvSpPr/>
          <p:nvPr/>
        </p:nvSpPr>
        <p:spPr>
          <a:xfrm>
            <a:off x="19770692" y="7721555"/>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428" name="Shape 161"/>
          <p:cNvSpPr/>
          <p:nvPr/>
        </p:nvSpPr>
        <p:spPr>
          <a:xfrm>
            <a:off x="19643692" y="7890888"/>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429" name="Shape 162"/>
          <p:cNvSpPr/>
          <p:nvPr/>
        </p:nvSpPr>
        <p:spPr>
          <a:xfrm>
            <a:off x="19643692" y="7753305"/>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430" name="Shape 163"/>
          <p:cNvSpPr/>
          <p:nvPr/>
        </p:nvSpPr>
        <p:spPr>
          <a:xfrm>
            <a:off x="19537858" y="7890888"/>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431" name="Shape 164"/>
          <p:cNvSpPr/>
          <p:nvPr/>
        </p:nvSpPr>
        <p:spPr>
          <a:xfrm>
            <a:off x="19537858" y="7679222"/>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432" name="Shape 165"/>
          <p:cNvSpPr/>
          <p:nvPr/>
        </p:nvSpPr>
        <p:spPr>
          <a:xfrm>
            <a:off x="19495524" y="7499305"/>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433" name="Shape 166"/>
          <p:cNvSpPr/>
          <p:nvPr/>
        </p:nvSpPr>
        <p:spPr>
          <a:xfrm>
            <a:off x="19432024" y="7785055"/>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434" name="Shape 167"/>
          <p:cNvSpPr/>
          <p:nvPr/>
        </p:nvSpPr>
        <p:spPr>
          <a:xfrm>
            <a:off x="19326192" y="7679222"/>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435" name="Shape 168"/>
          <p:cNvSpPr/>
          <p:nvPr/>
        </p:nvSpPr>
        <p:spPr>
          <a:xfrm>
            <a:off x="19220358" y="7573388"/>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436" name="Shape 169"/>
          <p:cNvSpPr/>
          <p:nvPr/>
        </p:nvSpPr>
        <p:spPr>
          <a:xfrm>
            <a:off x="19061608" y="7573388"/>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437" name="Shape 170"/>
          <p:cNvSpPr/>
          <p:nvPr/>
        </p:nvSpPr>
        <p:spPr>
          <a:xfrm>
            <a:off x="18902858" y="7467555"/>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438" name="Shape 171"/>
          <p:cNvSpPr/>
          <p:nvPr/>
        </p:nvSpPr>
        <p:spPr>
          <a:xfrm>
            <a:off x="19051024" y="7255888"/>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439" name="Shape 172"/>
          <p:cNvSpPr/>
          <p:nvPr/>
        </p:nvSpPr>
        <p:spPr>
          <a:xfrm>
            <a:off x="19199192" y="7107722"/>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440" name="Shape 173"/>
          <p:cNvSpPr/>
          <p:nvPr/>
        </p:nvSpPr>
        <p:spPr>
          <a:xfrm>
            <a:off x="19114524" y="6938388"/>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441" name="Shape 174"/>
          <p:cNvSpPr/>
          <p:nvPr/>
        </p:nvSpPr>
        <p:spPr>
          <a:xfrm>
            <a:off x="18797024" y="7467555"/>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442" name="Shape 175"/>
          <p:cNvSpPr/>
          <p:nvPr/>
        </p:nvSpPr>
        <p:spPr>
          <a:xfrm>
            <a:off x="18860524" y="7319388"/>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443" name="Shape 176"/>
          <p:cNvSpPr/>
          <p:nvPr/>
        </p:nvSpPr>
        <p:spPr>
          <a:xfrm>
            <a:off x="18733524" y="7255888"/>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444" name="Shape 177"/>
          <p:cNvSpPr/>
          <p:nvPr/>
        </p:nvSpPr>
        <p:spPr>
          <a:xfrm>
            <a:off x="18691192" y="7361722"/>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445" name="Shape 178"/>
          <p:cNvSpPr/>
          <p:nvPr/>
        </p:nvSpPr>
        <p:spPr>
          <a:xfrm>
            <a:off x="19051024" y="7097138"/>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
        <p:nvSpPr>
          <p:cNvPr id="1446" name="47 Stations Open"/>
          <p:cNvSpPr txBox="1"/>
          <p:nvPr/>
        </p:nvSpPr>
        <p:spPr>
          <a:xfrm>
            <a:off x="1292478" y="3927790"/>
            <a:ext cx="5424027" cy="756274"/>
          </a:xfrm>
          <a:prstGeom prst="rect">
            <a:avLst/>
          </a:prstGeom>
          <a:ln w="3175">
            <a:miter lim="400000"/>
          </a:ln>
          <a:effectLst>
            <a:outerShdw blurRad="101600" dist="12700" dir="5400000" rotWithShape="0">
              <a:srgbClr val="000000">
                <a:alpha val="3686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3866" tIns="33866" rIns="33866" bIns="33866">
            <a:spAutoFit/>
          </a:bodyPr>
          <a:lstStyle>
            <a:lvl1pPr algn="l" defTabSz="1625559">
              <a:lnSpc>
                <a:spcPct val="70000"/>
              </a:lnSpc>
              <a:defRPr sz="6000">
                <a:latin typeface="Toyota Type Black"/>
                <a:ea typeface="Toyota Type Black"/>
                <a:cs typeface="Toyota Type Black"/>
                <a:sym typeface="Toyota Type Black"/>
              </a:defRPr>
            </a:lvl1pPr>
          </a:lstStyle>
          <a:p>
            <a:r>
              <a:rPr dirty="0"/>
              <a:t>4</a:t>
            </a:r>
            <a:r>
              <a:rPr lang="en-US" dirty="0"/>
              <a:t>9</a:t>
            </a:r>
            <a:r>
              <a:rPr dirty="0"/>
              <a:t> Stations Open</a:t>
            </a:r>
          </a:p>
        </p:txBody>
      </p:sp>
      <p:sp>
        <p:nvSpPr>
          <p:cNvPr id="1447" name="120 Under Development"/>
          <p:cNvSpPr txBox="1"/>
          <p:nvPr/>
        </p:nvSpPr>
        <p:spPr>
          <a:xfrm>
            <a:off x="1292478" y="4803203"/>
            <a:ext cx="8931065" cy="115993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3866" tIns="33866" rIns="33866" bIns="33866" anchor="ctr">
            <a:spAutoFit/>
          </a:bodyPr>
          <a:lstStyle>
            <a:lvl1pPr algn="l" defTabSz="1625559">
              <a:lnSpc>
                <a:spcPct val="70000"/>
              </a:lnSpc>
              <a:defRPr sz="6000">
                <a:solidFill>
                  <a:srgbClr val="2464E5"/>
                </a:solidFill>
                <a:latin typeface="Toyota Type Black"/>
                <a:ea typeface="Toyota Type Black"/>
                <a:cs typeface="Toyota Type Black"/>
                <a:sym typeface="Toyota Type Black"/>
              </a:defRPr>
            </a:lvl1pPr>
          </a:lstStyle>
          <a:p>
            <a:r>
              <a:t>120 Under Development</a:t>
            </a:r>
          </a:p>
        </p:txBody>
      </p:sp>
      <p:sp>
        <p:nvSpPr>
          <p:cNvPr id="1448" name="Line"/>
          <p:cNvSpPr/>
          <p:nvPr/>
        </p:nvSpPr>
        <p:spPr>
          <a:xfrm>
            <a:off x="1351782" y="3745200"/>
            <a:ext cx="1255353" cy="1"/>
          </a:xfrm>
          <a:prstGeom prst="line">
            <a:avLst/>
          </a:prstGeom>
          <a:ln w="25400">
            <a:solidFill>
              <a:srgbClr val="FFFFFF"/>
            </a:solidFill>
            <a:miter lim="400000"/>
          </a:ln>
        </p:spPr>
        <p:txBody>
          <a:bodyPr lIns="33866" tIns="33866" rIns="33866" bIns="33866" anchor="ctr"/>
          <a:lstStyle/>
          <a:p>
            <a:endParaRPr/>
          </a:p>
        </p:txBody>
      </p:sp>
      <p:pic>
        <p:nvPicPr>
          <p:cNvPr id="1449" name="Image" descr="Image"/>
          <p:cNvPicPr>
            <a:picLocks noChangeAspect="1"/>
          </p:cNvPicPr>
          <p:nvPr/>
        </p:nvPicPr>
        <p:blipFill>
          <a:blip r:embed="rId5"/>
          <a:stretch>
            <a:fillRect/>
          </a:stretch>
        </p:blipFill>
        <p:spPr>
          <a:xfrm>
            <a:off x="1376722" y="1898839"/>
            <a:ext cx="1267305" cy="1453685"/>
          </a:xfrm>
          <a:prstGeom prst="rect">
            <a:avLst/>
          </a:prstGeom>
          <a:ln w="3175">
            <a:miter lim="400000"/>
          </a:ln>
        </p:spPr>
      </p:pic>
      <p:sp>
        <p:nvSpPr>
          <p:cNvPr id="1450" name="Shape 126"/>
          <p:cNvSpPr/>
          <p:nvPr/>
        </p:nvSpPr>
        <p:spPr>
          <a:xfrm>
            <a:off x="16680358" y="705732"/>
            <a:ext cx="158751" cy="158753"/>
          </a:xfrm>
          <a:prstGeom prst="ellipse">
            <a:avLst/>
          </a:prstGeom>
          <a:solidFill>
            <a:srgbClr val="FFFFFF"/>
          </a:solidFill>
          <a:ln w="3175">
            <a:miter lim="400000"/>
          </a:ln>
          <a:effectLst>
            <a:outerShdw blurRad="50800" dir="5400000" rotWithShape="0">
              <a:srgbClr val="000000">
                <a:alpha val="78499"/>
              </a:srgbClr>
            </a:outerShdw>
          </a:effectLst>
        </p:spPr>
        <p:txBody>
          <a:bodyPr lIns="42333" tIns="42333" rIns="42333" bIns="42333" anchor="ctr"/>
          <a:lstStyle/>
          <a:p>
            <a:pPr defTabSz="687916">
              <a:defRPr sz="3000">
                <a:latin typeface="Helvetica Light"/>
                <a:ea typeface="Helvetica Light"/>
                <a:cs typeface="Helvetica Light"/>
                <a:sym typeface="Helvetica Light"/>
              </a:defRPr>
            </a:pPr>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 name="power-lines-2021-08-29-10-59-18-utc.jpeg" descr="power-lines-2021-08-29-10-59-18-utc.jpeg"/>
          <p:cNvPicPr>
            <a:picLocks noChangeAspect="1"/>
          </p:cNvPicPr>
          <p:nvPr/>
        </p:nvPicPr>
        <p:blipFill>
          <a:blip r:embed="rId3"/>
          <a:stretch>
            <a:fillRect/>
          </a:stretch>
        </p:blipFill>
        <p:spPr>
          <a:xfrm>
            <a:off x="-1" y="-6331914"/>
            <a:ext cx="25603201" cy="17074493"/>
          </a:xfrm>
          <a:prstGeom prst="rect">
            <a:avLst/>
          </a:prstGeom>
          <a:ln w="3175">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nodeType="afterEffect">
                                  <p:stCondLst>
                                    <p:cond delay="0"/>
                                  </p:stCondLst>
                                  <p:childTnLst>
                                    <p:animMotion origin="layout" path="M 0.000000 0.000000 L 0.000002 0.113502" pathEditMode="relative">
                                      <p:cBhvr>
                                        <p:cTn id="6" dur="3000" fill="hold"/>
                                        <p:tgtEl>
                                          <p:spTgt spid="145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8" name="Iwatani-HFS-Renderings_Evergreen_Page_2.jpg" descr="Iwatani-HFS-Renderings_Evergreen_Page_2.jpg"/>
          <p:cNvPicPr>
            <a:picLocks noChangeAspect="1"/>
          </p:cNvPicPr>
          <p:nvPr/>
        </p:nvPicPr>
        <p:blipFill>
          <a:blip r:embed="rId3"/>
          <a:srcRect l="9638" r="9638" b="50398"/>
          <a:stretch>
            <a:fillRect/>
          </a:stretch>
        </p:blipFill>
        <p:spPr>
          <a:xfrm>
            <a:off x="-89168" y="-209717"/>
            <a:ext cx="12888578" cy="9566027"/>
          </a:xfrm>
          <a:prstGeom prst="rect">
            <a:avLst/>
          </a:prstGeom>
          <a:ln w="3175">
            <a:miter lim="400000"/>
          </a:ln>
        </p:spPr>
      </p:pic>
      <p:pic>
        <p:nvPicPr>
          <p:cNvPr id="1459" name="Hydrogen_Station_Ceremony_4.jpeg" descr="Hydrogen_Station_Ceremony_4.jpeg"/>
          <p:cNvPicPr>
            <a:picLocks noChangeAspect="1"/>
          </p:cNvPicPr>
          <p:nvPr/>
        </p:nvPicPr>
        <p:blipFill>
          <a:blip r:embed="rId4"/>
          <a:srcRect l="11717" t="8959" r="3441" b="683"/>
          <a:stretch>
            <a:fillRect/>
          </a:stretch>
        </p:blipFill>
        <p:spPr>
          <a:xfrm>
            <a:off x="12801262" y="-4791"/>
            <a:ext cx="12891966" cy="9153488"/>
          </a:xfrm>
          <a:prstGeom prst="rect">
            <a:avLst/>
          </a:prstGeom>
          <a:ln w="3175">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0"/>
                                  </p:stCondLst>
                                  <p:iterate>
                                    <p:tmAbs val="0"/>
                                  </p:iterate>
                                  <p:childTnLst>
                                    <p:set>
                                      <p:cBhvr>
                                        <p:cTn id="6" fill="hold"/>
                                        <p:tgtEl>
                                          <p:spTgt spid="1458"/>
                                        </p:tgtEl>
                                        <p:attrNameLst>
                                          <p:attrName>style.visibility</p:attrName>
                                        </p:attrNameLst>
                                      </p:cBhvr>
                                      <p:to>
                                        <p:strVal val="visible"/>
                                      </p:to>
                                    </p:set>
                                    <p:animEffect transition="in" filter="fade">
                                      <p:cBhvr>
                                        <p:cTn id="7" dur="1000"/>
                                        <p:tgtEl>
                                          <p:spTgt spid="1458"/>
                                        </p:tgtEl>
                                      </p:cBhvr>
                                    </p:animEffect>
                                  </p:childTnLst>
                                </p:cTn>
                              </p:par>
                            </p:childTnLst>
                          </p:cTn>
                        </p:par>
                        <p:par>
                          <p:cTn id="8" fill="hold">
                            <p:stCondLst>
                              <p:cond delay="1000"/>
                            </p:stCondLst>
                            <p:childTnLst>
                              <p:par>
                                <p:cTn id="9" presetID="10" presetClass="entr" fill="hold" grpId="0" nodeType="afterEffect">
                                  <p:stCondLst>
                                    <p:cond delay="200"/>
                                  </p:stCondLst>
                                  <p:iterate>
                                    <p:tmAbs val="0"/>
                                  </p:iterate>
                                  <p:childTnLst>
                                    <p:set>
                                      <p:cBhvr>
                                        <p:cTn id="10" fill="hold"/>
                                        <p:tgtEl>
                                          <p:spTgt spid="1459"/>
                                        </p:tgtEl>
                                        <p:attrNameLst>
                                          <p:attrName>style.visibility</p:attrName>
                                        </p:attrNameLst>
                                      </p:cBhvr>
                                      <p:to>
                                        <p:strVal val="visible"/>
                                      </p:to>
                                    </p:set>
                                    <p:animEffect transition="in" filter="fade">
                                      <p:cBhvr>
                                        <p:cTn id="11" dur="1000"/>
                                        <p:tgtEl>
                                          <p:spTgt spid="1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8" grpId="0" animBg="1" advAuto="0"/>
      <p:bldP spid="1459"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3" name="NLV Plant.jpeg" descr="NLV Plant.jpeg"/>
          <p:cNvPicPr>
            <a:picLocks noChangeAspect="1"/>
          </p:cNvPicPr>
          <p:nvPr/>
        </p:nvPicPr>
        <p:blipFill>
          <a:blip r:embed="rId3"/>
          <a:srcRect t="815" b="1543"/>
          <a:stretch>
            <a:fillRect/>
          </a:stretch>
        </p:blipFill>
        <p:spPr>
          <a:xfrm>
            <a:off x="-73911" y="-4741718"/>
            <a:ext cx="25751022" cy="15916862"/>
          </a:xfrm>
          <a:prstGeom prst="rect">
            <a:avLst/>
          </a:prstGeom>
          <a:ln w="3175">
            <a:miter lim="400000"/>
          </a:ln>
        </p:spPr>
      </p:pic>
      <p:sp>
        <p:nvSpPr>
          <p:cNvPr id="1464" name="Rectangle"/>
          <p:cNvSpPr/>
          <p:nvPr/>
        </p:nvSpPr>
        <p:spPr>
          <a:xfrm>
            <a:off x="-500696" y="-62131"/>
            <a:ext cx="26604592" cy="5429414"/>
          </a:xfrm>
          <a:prstGeom prst="rect">
            <a:avLst/>
          </a:prstGeom>
          <a:gradFill>
            <a:gsLst>
              <a:gs pos="0">
                <a:srgbClr val="36424A">
                  <a:alpha val="0"/>
                </a:srgbClr>
              </a:gs>
              <a:gs pos="100000">
                <a:srgbClr val="000000">
                  <a:alpha val="55661"/>
                </a:srgbClr>
              </a:gs>
            </a:gsLst>
            <a:lin ang="16200000"/>
          </a:gradFill>
          <a:ln w="3175">
            <a:miter lim="400000"/>
          </a:ln>
        </p:spPr>
        <p:txBody>
          <a:bodyPr lIns="33866" tIns="33866" rIns="33866" bIns="33866" anchor="ctr"/>
          <a:lstStyle/>
          <a:p>
            <a:pPr>
              <a:defRPr sz="2000">
                <a:latin typeface="+mn-lt"/>
                <a:ea typeface="+mn-ea"/>
                <a:cs typeface="+mn-cs"/>
                <a:sym typeface="Helvetica Neue Medium"/>
              </a:defRPr>
            </a:pPr>
            <a:endParaRPr/>
          </a:p>
        </p:txBody>
      </p:sp>
      <p:pic>
        <p:nvPicPr>
          <p:cNvPr id="1465" name="Image" descr="Image"/>
          <p:cNvPicPr>
            <a:picLocks noChangeAspect="1"/>
          </p:cNvPicPr>
          <p:nvPr/>
        </p:nvPicPr>
        <p:blipFill>
          <a:blip r:embed="rId4"/>
          <a:srcRect l="5182" t="32717" r="5182" b="32717"/>
          <a:stretch>
            <a:fillRect/>
          </a:stretch>
        </p:blipFill>
        <p:spPr>
          <a:xfrm>
            <a:off x="540683" y="313654"/>
            <a:ext cx="4347245" cy="942992"/>
          </a:xfrm>
          <a:prstGeom prst="rect">
            <a:avLst/>
          </a:prstGeom>
          <a:ln w="3175">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nodeType="afterEffect">
                                  <p:stCondLst>
                                    <p:cond delay="0"/>
                                  </p:stCondLst>
                                  <p:childTnLst>
                                    <p:animMotion origin="layout" path="M 0.000000 0.000000 L -0.000000 0.091027" pathEditMode="relative">
                                      <p:cBhvr>
                                        <p:cTn id="6" dur="3000" fill="hold"/>
                                        <p:tgtEl>
                                          <p:spTgt spid="1463"/>
                                        </p:tgtEl>
                                        <p:attrNameLst>
                                          <p:attrName>ppt_x</p:attrName>
                                          <p:attrName>ppt_y</p:attrName>
                                        </p:attrNameLst>
                                      </p:cBhvr>
                                    </p:animMotion>
                                  </p:childTnLst>
                                </p:cTn>
                              </p:par>
                            </p:childTnLst>
                          </p:cTn>
                        </p:par>
                        <p:par>
                          <p:cTn id="7" fill="hold">
                            <p:stCondLst>
                              <p:cond delay="3000"/>
                            </p:stCondLst>
                            <p:childTnLst>
                              <p:par>
                                <p:cTn id="8" presetID="2" presetClass="entr" presetSubtype="4" fill="hold" grpId="0" nodeType="afterEffect">
                                  <p:stCondLst>
                                    <p:cond delay="600"/>
                                  </p:stCondLst>
                                  <p:iterate>
                                    <p:tmAbs val="0"/>
                                  </p:iterate>
                                  <p:childTnLst>
                                    <p:set>
                                      <p:cBhvr>
                                        <p:cTn id="9" fill="hold"/>
                                        <p:tgtEl>
                                          <p:spTgt spid="1465"/>
                                        </p:tgtEl>
                                        <p:attrNameLst>
                                          <p:attrName>style.visibility</p:attrName>
                                        </p:attrNameLst>
                                      </p:cBhvr>
                                      <p:to>
                                        <p:strVal val="visible"/>
                                      </p:to>
                                    </p:set>
                                    <p:anim calcmode="lin" valueType="num">
                                      <p:cBhvr>
                                        <p:cTn id="10" dur="1000" fill="hold"/>
                                        <p:tgtEl>
                                          <p:spTgt spid="1465"/>
                                        </p:tgtEl>
                                        <p:attrNameLst>
                                          <p:attrName>ppt_x</p:attrName>
                                        </p:attrNameLst>
                                      </p:cBhvr>
                                      <p:tavLst>
                                        <p:tav tm="0">
                                          <p:val>
                                            <p:strVal val="#ppt_x"/>
                                          </p:val>
                                        </p:tav>
                                        <p:tav tm="100000">
                                          <p:val>
                                            <p:strVal val="#ppt_x"/>
                                          </p:val>
                                        </p:tav>
                                      </p:tavLst>
                                    </p:anim>
                                    <p:anim calcmode="lin" valueType="num">
                                      <p:cBhvr>
                                        <p:cTn id="11" dur="1000" fill="hold"/>
                                        <p:tgtEl>
                                          <p:spTgt spid="14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5"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9" name="shutterstock_1771574972.jpg" descr="shutterstock_1771574972.jpg"/>
          <p:cNvPicPr>
            <a:picLocks noChangeAspect="1"/>
          </p:cNvPicPr>
          <p:nvPr/>
        </p:nvPicPr>
        <p:blipFill>
          <a:blip r:embed="rId3"/>
          <a:stretch>
            <a:fillRect/>
          </a:stretch>
        </p:blipFill>
        <p:spPr>
          <a:xfrm>
            <a:off x="0" y="-2823798"/>
            <a:ext cx="25603201" cy="14157584"/>
          </a:xfrm>
          <a:prstGeom prst="rect">
            <a:avLst/>
          </a:prstGeom>
          <a:ln w="3175">
            <a:miter lim="400000"/>
          </a:ln>
        </p:spPr>
      </p:pic>
      <p:sp>
        <p:nvSpPr>
          <p:cNvPr id="1470" name="90%+ Renewable Hydrogen"/>
          <p:cNvSpPr txBox="1"/>
          <p:nvPr/>
        </p:nvSpPr>
        <p:spPr>
          <a:xfrm>
            <a:off x="582411" y="548797"/>
            <a:ext cx="8198478" cy="931334"/>
          </a:xfrm>
          <a:prstGeom prst="rect">
            <a:avLst/>
          </a:prstGeom>
          <a:ln w="3175">
            <a:miter lim="400000"/>
          </a:ln>
          <a:effectLst>
            <a:outerShdw blurRad="609600" dir="5400000" rotWithShape="0">
              <a:srgbClr val="000000">
                <a:alpha val="9183"/>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3866" tIns="33866" rIns="33866" bIns="33866">
            <a:spAutoFit/>
          </a:bodyPr>
          <a:lstStyle>
            <a:lvl1pPr algn="l" defTabSz="1625559">
              <a:lnSpc>
                <a:spcPct val="90000"/>
              </a:lnSpc>
              <a:defRPr sz="4800">
                <a:latin typeface="Toyota Type Black"/>
                <a:ea typeface="Toyota Type Black"/>
                <a:cs typeface="Toyota Type Black"/>
                <a:sym typeface="Toyota Type Black"/>
              </a:defRPr>
            </a:lvl1pPr>
          </a:lstStyle>
          <a:p>
            <a:r>
              <a:t>90%+ Renewable Hydrogen</a:t>
            </a:r>
          </a:p>
        </p:txBody>
      </p:sp>
      <p:sp>
        <p:nvSpPr>
          <p:cNvPr id="1471" name="Source: 2021 CARB AB8 Report"/>
          <p:cNvSpPr txBox="1"/>
          <p:nvPr/>
        </p:nvSpPr>
        <p:spPr>
          <a:xfrm>
            <a:off x="606239" y="1376716"/>
            <a:ext cx="5201785" cy="57573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3866" tIns="33866" rIns="33866" bIns="33866">
            <a:spAutoFit/>
          </a:bodyPr>
          <a:lstStyle>
            <a:lvl1pPr algn="l" defTabSz="1625559">
              <a:lnSpc>
                <a:spcPct val="90000"/>
              </a:lnSpc>
              <a:defRPr sz="2800">
                <a:latin typeface="Toyota Type Light"/>
                <a:ea typeface="Toyota Type Light"/>
                <a:cs typeface="Toyota Type Light"/>
                <a:sym typeface="Toyota Type Light"/>
              </a:defRPr>
            </a:lvl1pPr>
          </a:lstStyle>
          <a:p>
            <a:r>
              <a:t>Source: 2021 CARB AB8 Report</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470"/>
                                        </p:tgtEl>
                                        <p:attrNameLst>
                                          <p:attrName>style.visibility</p:attrName>
                                        </p:attrNameLst>
                                      </p:cBhvr>
                                      <p:to>
                                        <p:strVal val="visible"/>
                                      </p:to>
                                    </p:set>
                                    <p:anim calcmode="lin" valueType="num">
                                      <p:cBhvr>
                                        <p:cTn id="7" dur="1000" fill="hold"/>
                                        <p:tgtEl>
                                          <p:spTgt spid="1470"/>
                                        </p:tgtEl>
                                        <p:attrNameLst>
                                          <p:attrName>ppt_x</p:attrName>
                                        </p:attrNameLst>
                                      </p:cBhvr>
                                      <p:tavLst>
                                        <p:tav tm="0">
                                          <p:val>
                                            <p:strVal val="0-#ppt_w/2"/>
                                          </p:val>
                                        </p:tav>
                                        <p:tav tm="100000">
                                          <p:val>
                                            <p:strVal val="#ppt_x"/>
                                          </p:val>
                                        </p:tav>
                                      </p:tavLst>
                                    </p:anim>
                                    <p:anim calcmode="lin" valueType="num">
                                      <p:cBhvr>
                                        <p:cTn id="8" dur="1000" fill="hold"/>
                                        <p:tgtEl>
                                          <p:spTgt spid="147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250"/>
                                  </p:stCondLst>
                                  <p:iterate>
                                    <p:tmAbs val="0"/>
                                  </p:iterate>
                                  <p:childTnLst>
                                    <p:set>
                                      <p:cBhvr>
                                        <p:cTn id="11" fill="hold"/>
                                        <p:tgtEl>
                                          <p:spTgt spid="1471"/>
                                        </p:tgtEl>
                                        <p:attrNameLst>
                                          <p:attrName>style.visibility</p:attrName>
                                        </p:attrNameLst>
                                      </p:cBhvr>
                                      <p:to>
                                        <p:strVal val="visible"/>
                                      </p:to>
                                    </p:set>
                                    <p:anim calcmode="lin" valueType="num">
                                      <p:cBhvr>
                                        <p:cTn id="12" dur="1000" fill="hold"/>
                                        <p:tgtEl>
                                          <p:spTgt spid="1471"/>
                                        </p:tgtEl>
                                        <p:attrNameLst>
                                          <p:attrName>ppt_x</p:attrName>
                                        </p:attrNameLst>
                                      </p:cBhvr>
                                      <p:tavLst>
                                        <p:tav tm="0">
                                          <p:val>
                                            <p:strVal val="0-#ppt_w/2"/>
                                          </p:val>
                                        </p:tav>
                                        <p:tav tm="100000">
                                          <p:val>
                                            <p:strVal val="#ppt_x"/>
                                          </p:val>
                                        </p:tav>
                                      </p:tavLst>
                                    </p:anim>
                                    <p:anim calcmode="lin" valueType="num">
                                      <p:cBhvr>
                                        <p:cTn id="13" dur="1000" fill="hold"/>
                                        <p:tgtEl>
                                          <p:spTgt spid="14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0" grpId="0" animBg="1" advAuto="0"/>
      <p:bldP spid="1471"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5" name="sources-MPEG-4.mp4" descr="sources-MPEG-4.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7092940" y="-3610491"/>
            <a:ext cx="32668069" cy="18375791"/>
          </a:xfrm>
          <a:prstGeom prst="rect">
            <a:avLst/>
          </a:prstGeom>
          <a:ln w="3175">
            <a:miter lim="400000"/>
          </a:ln>
        </p:spPr>
      </p:pic>
      <p:sp>
        <p:nvSpPr>
          <p:cNvPr id="1476" name="Shape 829"/>
          <p:cNvSpPr txBox="1"/>
          <p:nvPr/>
        </p:nvSpPr>
        <p:spPr>
          <a:xfrm>
            <a:off x="11873188" y="744867"/>
            <a:ext cx="1404332" cy="79168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3891" tIns="33891" rIns="33891" bIns="33891" anchor="ctr">
            <a:spAutoFit/>
          </a:bodyPr>
          <a:lstStyle/>
          <a:p>
            <a:pPr defTabSz="635409">
              <a:defRPr>
                <a:effectLst>
                  <a:outerShdw blurRad="38100" dist="38100" dir="2700000" rotWithShape="0">
                    <a:srgbClr val="000000">
                      <a:alpha val="43137"/>
                    </a:srgbClr>
                  </a:outerShdw>
                </a:effectLst>
              </a:defRPr>
            </a:pPr>
            <a:r>
              <a:t>Wind</a:t>
            </a:r>
          </a:p>
        </p:txBody>
      </p:sp>
      <p:sp>
        <p:nvSpPr>
          <p:cNvPr id="1477" name="Shape 830"/>
          <p:cNvSpPr txBox="1"/>
          <p:nvPr/>
        </p:nvSpPr>
        <p:spPr>
          <a:xfrm>
            <a:off x="20905706" y="744867"/>
            <a:ext cx="1363692" cy="79168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3891" tIns="33891" rIns="33891" bIns="33891" anchor="ctr">
            <a:spAutoFit/>
          </a:bodyPr>
          <a:lstStyle/>
          <a:p>
            <a:pPr defTabSz="635409">
              <a:defRPr>
                <a:effectLst>
                  <a:outerShdw blurRad="38100" dist="38100" dir="2700000" rotWithShape="0">
                    <a:srgbClr val="000000">
                      <a:alpha val="43137"/>
                    </a:srgbClr>
                  </a:outerShdw>
                </a:effectLst>
              </a:defRPr>
            </a:pPr>
            <a:r>
              <a:t>Solar</a:t>
            </a:r>
          </a:p>
        </p:txBody>
      </p:sp>
      <p:sp>
        <p:nvSpPr>
          <p:cNvPr id="1478" name="Shape 831"/>
          <p:cNvSpPr txBox="1"/>
          <p:nvPr/>
        </p:nvSpPr>
        <p:spPr>
          <a:xfrm>
            <a:off x="3872737" y="744867"/>
            <a:ext cx="1740119" cy="79168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3891" tIns="33891" rIns="33891" bIns="33891" anchor="ctr">
            <a:spAutoFit/>
          </a:bodyPr>
          <a:lstStyle/>
          <a:p>
            <a:pPr defTabSz="635409">
              <a:defRPr>
                <a:effectLst>
                  <a:outerShdw blurRad="38100" dist="38100" dir="2700000" rotWithShape="0">
                    <a:srgbClr val="000000">
                      <a:alpha val="43137"/>
                    </a:srgbClr>
                  </a:outerShdw>
                </a:effectLst>
              </a:defRPr>
            </a:pPr>
            <a:r>
              <a:t>Biogas</a:t>
            </a:r>
          </a:p>
        </p:txBody>
      </p:sp>
      <p:sp>
        <p:nvSpPr>
          <p:cNvPr id="1479" name="Shape 828"/>
          <p:cNvSpPr txBox="1"/>
          <p:nvPr/>
        </p:nvSpPr>
        <p:spPr>
          <a:xfrm>
            <a:off x="11069528" y="8040539"/>
            <a:ext cx="3464145" cy="61388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3891" tIns="33891" rIns="33891" bIns="33891" anchor="ctr">
            <a:spAutoFit/>
          </a:bodyPr>
          <a:lstStyle>
            <a:lvl1pPr algn="l" defTabSz="635409">
              <a:defRPr sz="3000">
                <a:effectLst>
                  <a:outerShdw blurRad="38100" dist="38100" dir="2700000" rotWithShape="0">
                    <a:srgbClr val="000000">
                      <a:alpha val="43137"/>
                    </a:srgbClr>
                  </a:outerShdw>
                </a:effectLst>
              </a:defRPr>
            </a:lvl1pPr>
          </a:lstStyle>
          <a:p>
            <a:r>
              <a:t>Renewable Energy</a:t>
            </a:r>
          </a:p>
        </p:txBody>
      </p:sp>
      <p:sp>
        <p:nvSpPr>
          <p:cNvPr id="1480" name="Right Bracket 1"/>
          <p:cNvSpPr/>
          <p:nvPr/>
        </p:nvSpPr>
        <p:spPr>
          <a:xfrm rot="5400000">
            <a:off x="12929650" y="-2133254"/>
            <a:ext cx="196753" cy="194311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29"/>
                  <a:pt x="21600" y="66"/>
                </a:cubicBezTo>
                <a:lnTo>
                  <a:pt x="21600" y="21534"/>
                </a:lnTo>
                <a:cubicBezTo>
                  <a:pt x="21600" y="21571"/>
                  <a:pt x="11929" y="21600"/>
                  <a:pt x="0" y="21600"/>
                </a:cubicBezTo>
              </a:path>
            </a:pathLst>
          </a:custGeom>
          <a:ln w="63500">
            <a:solidFill>
              <a:srgbClr val="2464E5"/>
            </a:solidFill>
          </a:ln>
          <a:effectLst>
            <a:outerShdw blurRad="50800" dist="12700" dir="5400000" rotWithShape="0">
              <a:srgbClr val="000000">
                <a:alpha val="38000"/>
              </a:srgbClr>
            </a:outerShdw>
          </a:effectLst>
        </p:spPr>
        <p:txBody>
          <a:bodyPr lIns="63549" tIns="63549" rIns="63549" bIns="63549" anchor="ctr"/>
          <a:lstStyle/>
          <a:p>
            <a:pPr defTabSz="635409">
              <a:defRPr sz="2400">
                <a:solidFill>
                  <a:srgbClr val="000000"/>
                </a:solidFill>
                <a:latin typeface="Calibri"/>
                <a:ea typeface="Calibri"/>
                <a:cs typeface="Calibri"/>
                <a:sym typeface="Calibri"/>
              </a:defRPr>
            </a:pPr>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3" fill="hold"/>
                                        <p:tgtEl>
                                          <p:spTgt spid="1475"/>
                                        </p:tgtEl>
                                      </p:cBhvr>
                                    </p:cmd>
                                  </p:childTnLst>
                                </p:cTn>
                              </p:par>
                            </p:childTnLst>
                          </p:cTn>
                        </p:par>
                        <p:par>
                          <p:cTn id="7" fill="hold">
                            <p:stCondLst>
                              <p:cond delay="3003"/>
                            </p:stCondLst>
                            <p:childTnLst>
                              <p:par>
                                <p:cTn id="8" presetID="2" presetClass="entr" presetSubtype="4" fill="hold" grpId="0" nodeType="afterEffect">
                                  <p:stCondLst>
                                    <p:cond delay="250"/>
                                  </p:stCondLst>
                                  <p:iterate>
                                    <p:tmAbs val="0"/>
                                  </p:iterate>
                                  <p:childTnLst>
                                    <p:set>
                                      <p:cBhvr>
                                        <p:cTn id="9" fill="hold"/>
                                        <p:tgtEl>
                                          <p:spTgt spid="1478"/>
                                        </p:tgtEl>
                                        <p:attrNameLst>
                                          <p:attrName>style.visibility</p:attrName>
                                        </p:attrNameLst>
                                      </p:cBhvr>
                                      <p:to>
                                        <p:strVal val="visible"/>
                                      </p:to>
                                    </p:set>
                                    <p:anim calcmode="lin" valueType="num">
                                      <p:cBhvr>
                                        <p:cTn id="10" dur="1000" fill="hold"/>
                                        <p:tgtEl>
                                          <p:spTgt spid="1478"/>
                                        </p:tgtEl>
                                        <p:attrNameLst>
                                          <p:attrName>ppt_x</p:attrName>
                                        </p:attrNameLst>
                                      </p:cBhvr>
                                      <p:tavLst>
                                        <p:tav tm="0">
                                          <p:val>
                                            <p:strVal val="#ppt_x"/>
                                          </p:val>
                                        </p:tav>
                                        <p:tav tm="100000">
                                          <p:val>
                                            <p:strVal val="#ppt_x"/>
                                          </p:val>
                                        </p:tav>
                                      </p:tavLst>
                                    </p:anim>
                                    <p:anim calcmode="lin" valueType="num">
                                      <p:cBhvr>
                                        <p:cTn id="11" dur="1000" fill="hold"/>
                                        <p:tgtEl>
                                          <p:spTgt spid="1478"/>
                                        </p:tgtEl>
                                        <p:attrNameLst>
                                          <p:attrName>ppt_y</p:attrName>
                                        </p:attrNameLst>
                                      </p:cBhvr>
                                      <p:tavLst>
                                        <p:tav tm="0">
                                          <p:val>
                                            <p:strVal val="1+#ppt_h/2"/>
                                          </p:val>
                                        </p:tav>
                                        <p:tav tm="100000">
                                          <p:val>
                                            <p:strVal val="#ppt_y"/>
                                          </p:val>
                                        </p:tav>
                                      </p:tavLst>
                                    </p:anim>
                                  </p:childTnLst>
                                </p:cTn>
                              </p:par>
                            </p:childTnLst>
                          </p:cTn>
                        </p:par>
                        <p:par>
                          <p:cTn id="12" fill="hold">
                            <p:stCondLst>
                              <p:cond delay="4253"/>
                            </p:stCondLst>
                            <p:childTnLst>
                              <p:par>
                                <p:cTn id="13" presetID="2" presetClass="entr" presetSubtype="4" fill="hold" grpId="0" nodeType="afterEffect">
                                  <p:stCondLst>
                                    <p:cond delay="250"/>
                                  </p:stCondLst>
                                  <p:iterate>
                                    <p:tmAbs val="0"/>
                                  </p:iterate>
                                  <p:childTnLst>
                                    <p:set>
                                      <p:cBhvr>
                                        <p:cTn id="14" fill="hold"/>
                                        <p:tgtEl>
                                          <p:spTgt spid="1476"/>
                                        </p:tgtEl>
                                        <p:attrNameLst>
                                          <p:attrName>style.visibility</p:attrName>
                                        </p:attrNameLst>
                                      </p:cBhvr>
                                      <p:to>
                                        <p:strVal val="visible"/>
                                      </p:to>
                                    </p:set>
                                    <p:anim calcmode="lin" valueType="num">
                                      <p:cBhvr>
                                        <p:cTn id="15" dur="1000" fill="hold"/>
                                        <p:tgtEl>
                                          <p:spTgt spid="1476"/>
                                        </p:tgtEl>
                                        <p:attrNameLst>
                                          <p:attrName>ppt_x</p:attrName>
                                        </p:attrNameLst>
                                      </p:cBhvr>
                                      <p:tavLst>
                                        <p:tav tm="0">
                                          <p:val>
                                            <p:strVal val="#ppt_x"/>
                                          </p:val>
                                        </p:tav>
                                        <p:tav tm="100000">
                                          <p:val>
                                            <p:strVal val="#ppt_x"/>
                                          </p:val>
                                        </p:tav>
                                      </p:tavLst>
                                    </p:anim>
                                    <p:anim calcmode="lin" valueType="num">
                                      <p:cBhvr>
                                        <p:cTn id="16" dur="1000" fill="hold"/>
                                        <p:tgtEl>
                                          <p:spTgt spid="1476"/>
                                        </p:tgtEl>
                                        <p:attrNameLst>
                                          <p:attrName>ppt_y</p:attrName>
                                        </p:attrNameLst>
                                      </p:cBhvr>
                                      <p:tavLst>
                                        <p:tav tm="0">
                                          <p:val>
                                            <p:strVal val="1+#ppt_h/2"/>
                                          </p:val>
                                        </p:tav>
                                        <p:tav tm="100000">
                                          <p:val>
                                            <p:strVal val="#ppt_y"/>
                                          </p:val>
                                        </p:tav>
                                      </p:tavLst>
                                    </p:anim>
                                  </p:childTnLst>
                                </p:cTn>
                              </p:par>
                            </p:childTnLst>
                          </p:cTn>
                        </p:par>
                        <p:par>
                          <p:cTn id="17" fill="hold">
                            <p:stCondLst>
                              <p:cond delay="5503"/>
                            </p:stCondLst>
                            <p:childTnLst>
                              <p:par>
                                <p:cTn id="18" presetID="2" presetClass="entr" presetSubtype="4" fill="hold" grpId="0" nodeType="afterEffect">
                                  <p:stCondLst>
                                    <p:cond delay="250"/>
                                  </p:stCondLst>
                                  <p:iterate>
                                    <p:tmAbs val="0"/>
                                  </p:iterate>
                                  <p:childTnLst>
                                    <p:set>
                                      <p:cBhvr>
                                        <p:cTn id="19" fill="hold"/>
                                        <p:tgtEl>
                                          <p:spTgt spid="1477"/>
                                        </p:tgtEl>
                                        <p:attrNameLst>
                                          <p:attrName>style.visibility</p:attrName>
                                        </p:attrNameLst>
                                      </p:cBhvr>
                                      <p:to>
                                        <p:strVal val="visible"/>
                                      </p:to>
                                    </p:set>
                                    <p:anim calcmode="lin" valueType="num">
                                      <p:cBhvr>
                                        <p:cTn id="20" dur="1000" fill="hold"/>
                                        <p:tgtEl>
                                          <p:spTgt spid="1477"/>
                                        </p:tgtEl>
                                        <p:attrNameLst>
                                          <p:attrName>ppt_x</p:attrName>
                                        </p:attrNameLst>
                                      </p:cBhvr>
                                      <p:tavLst>
                                        <p:tav tm="0">
                                          <p:val>
                                            <p:strVal val="#ppt_x"/>
                                          </p:val>
                                        </p:tav>
                                        <p:tav tm="100000">
                                          <p:val>
                                            <p:strVal val="#ppt_x"/>
                                          </p:val>
                                        </p:tav>
                                      </p:tavLst>
                                    </p:anim>
                                    <p:anim calcmode="lin" valueType="num">
                                      <p:cBhvr>
                                        <p:cTn id="21" dur="1000" fill="hold"/>
                                        <p:tgtEl>
                                          <p:spTgt spid="1477"/>
                                        </p:tgtEl>
                                        <p:attrNameLst>
                                          <p:attrName>ppt_y</p:attrName>
                                        </p:attrNameLst>
                                      </p:cBhvr>
                                      <p:tavLst>
                                        <p:tav tm="0">
                                          <p:val>
                                            <p:strVal val="1+#ppt_h/2"/>
                                          </p:val>
                                        </p:tav>
                                        <p:tav tm="100000">
                                          <p:val>
                                            <p:strVal val="#ppt_y"/>
                                          </p:val>
                                        </p:tav>
                                      </p:tavLst>
                                    </p:anim>
                                  </p:childTnLst>
                                </p:cTn>
                              </p:par>
                            </p:childTnLst>
                          </p:cTn>
                        </p:par>
                        <p:par>
                          <p:cTn id="22" fill="hold">
                            <p:stCondLst>
                              <p:cond delay="6753"/>
                            </p:stCondLst>
                            <p:childTnLst>
                              <p:par>
                                <p:cTn id="23" presetID="9" presetClass="entr" fill="hold" grpId="0" nodeType="afterEffect">
                                  <p:stCondLst>
                                    <p:cond delay="1000"/>
                                  </p:stCondLst>
                                  <p:iterate>
                                    <p:tmAbs val="0"/>
                                  </p:iterate>
                                  <p:childTnLst>
                                    <p:set>
                                      <p:cBhvr>
                                        <p:cTn id="24" fill="hold"/>
                                        <p:tgtEl>
                                          <p:spTgt spid="1480"/>
                                        </p:tgtEl>
                                        <p:attrNameLst>
                                          <p:attrName>style.visibility</p:attrName>
                                        </p:attrNameLst>
                                      </p:cBhvr>
                                      <p:to>
                                        <p:strVal val="visible"/>
                                      </p:to>
                                    </p:set>
                                    <p:animEffect transition="in" filter="dissolve">
                                      <p:cBhvr>
                                        <p:cTn id="25" dur="1000"/>
                                        <p:tgtEl>
                                          <p:spTgt spid="1480"/>
                                        </p:tgtEl>
                                      </p:cBhvr>
                                    </p:animEffect>
                                  </p:childTnLst>
                                </p:cTn>
                              </p:par>
                            </p:childTnLst>
                          </p:cTn>
                        </p:par>
                        <p:par>
                          <p:cTn id="26" fill="hold">
                            <p:stCondLst>
                              <p:cond delay="8753"/>
                            </p:stCondLst>
                            <p:childTnLst>
                              <p:par>
                                <p:cTn id="27" presetID="10" presetClass="entr" fill="hold" grpId="0" nodeType="afterEffect">
                                  <p:stCondLst>
                                    <p:cond delay="0"/>
                                  </p:stCondLst>
                                  <p:iterate>
                                    <p:tmAbs val="0"/>
                                  </p:iterate>
                                  <p:childTnLst>
                                    <p:set>
                                      <p:cBhvr>
                                        <p:cTn id="28" fill="hold"/>
                                        <p:tgtEl>
                                          <p:spTgt spid="1479"/>
                                        </p:tgtEl>
                                        <p:attrNameLst>
                                          <p:attrName>style.visibility</p:attrName>
                                        </p:attrNameLst>
                                      </p:cBhvr>
                                      <p:to>
                                        <p:strVal val="visible"/>
                                      </p:to>
                                    </p:set>
                                    <p:animEffect transition="in" filter="fade">
                                      <p:cBhvr>
                                        <p:cTn id="29" dur="500"/>
                                        <p:tgtEl>
                                          <p:spTgt spid="147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1475"/>
                </p:tgtEl>
              </p:cMediaNode>
            </p:video>
            <p:seq concurrent="1" prevAc="none" nextAc="seek">
              <p:cTn id="31" restart="whenNotActive" fill="hold" evtFilter="cancelBubble" nodeType="interactiveSeq">
                <p:stCondLst>
                  <p:cond evt="onClick" delay="0">
                    <p:tgtEl>
                      <p:spTgt spid="1475"/>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1475"/>
                                        </p:tgtEl>
                                      </p:cBhvr>
                                    </p:cmd>
                                  </p:childTnLst>
                                </p:cTn>
                              </p:par>
                            </p:childTnLst>
                          </p:cTn>
                        </p:par>
                      </p:childTnLst>
                    </p:cTn>
                  </p:par>
                </p:childTnLst>
              </p:cTn>
              <p:nextCondLst>
                <p:cond evt="onClick" delay="0">
                  <p:tgtEl>
                    <p:spTgt spid="1475"/>
                  </p:tgtEl>
                </p:cond>
              </p:nextCondLst>
            </p:seq>
          </p:childTnLst>
        </p:cTn>
      </p:par>
    </p:tnLst>
    <p:bldLst>
      <p:bldP spid="1476" grpId="0" animBg="1" advAuto="0"/>
      <p:bldP spid="1477" grpId="0" animBg="1" advAuto="0"/>
      <p:bldP spid="1478" grpId="0" animBg="1" advAuto="0"/>
      <p:bldP spid="1479" grpId="0" animBg="1" advAuto="0"/>
      <p:bldP spid="1480"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 name="Trigen-3.jpg" descr="Trigen-3.jpg"/>
          <p:cNvPicPr>
            <a:picLocks noChangeAspect="1"/>
          </p:cNvPicPr>
          <p:nvPr/>
        </p:nvPicPr>
        <p:blipFill>
          <a:blip r:embed="rId3"/>
          <a:stretch>
            <a:fillRect/>
          </a:stretch>
        </p:blipFill>
        <p:spPr>
          <a:xfrm>
            <a:off x="-1" y="-2316752"/>
            <a:ext cx="25603201" cy="12902615"/>
          </a:xfrm>
          <a:prstGeom prst="rect">
            <a:avLst/>
          </a:prstGeom>
          <a:ln w="3175">
            <a:miter lim="400000"/>
          </a:ln>
        </p:spPr>
      </p:pic>
      <p:sp>
        <p:nvSpPr>
          <p:cNvPr id="1485" name="Rectangle"/>
          <p:cNvSpPr/>
          <p:nvPr/>
        </p:nvSpPr>
        <p:spPr>
          <a:xfrm>
            <a:off x="0" y="-62131"/>
            <a:ext cx="25603200" cy="5429414"/>
          </a:xfrm>
          <a:prstGeom prst="rect">
            <a:avLst/>
          </a:prstGeom>
          <a:gradFill>
            <a:gsLst>
              <a:gs pos="0">
                <a:srgbClr val="36424A">
                  <a:alpha val="0"/>
                </a:srgbClr>
              </a:gs>
              <a:gs pos="100000">
                <a:srgbClr val="000000">
                  <a:alpha val="63505"/>
                </a:srgbClr>
              </a:gs>
            </a:gsLst>
            <a:lin ang="16200000"/>
          </a:gradFill>
          <a:ln w="3175">
            <a:miter lim="400000"/>
          </a:ln>
        </p:spPr>
        <p:txBody>
          <a:bodyPr lIns="33866" tIns="33866" rIns="33866" bIns="33866" anchor="ctr"/>
          <a:lstStyle/>
          <a:p>
            <a:pPr>
              <a:defRPr sz="2000">
                <a:latin typeface="+mn-lt"/>
                <a:ea typeface="+mn-ea"/>
                <a:cs typeface="+mn-cs"/>
                <a:sym typeface="Helvetica Neue Medium"/>
              </a:defRPr>
            </a:pPr>
            <a:endParaRPr/>
          </a:p>
        </p:txBody>
      </p:sp>
      <p:sp>
        <p:nvSpPr>
          <p:cNvPr id="1486" name="Toyota Logistics Services…"/>
          <p:cNvSpPr txBox="1"/>
          <p:nvPr/>
        </p:nvSpPr>
        <p:spPr>
          <a:xfrm>
            <a:off x="701202" y="548797"/>
            <a:ext cx="8487428" cy="1708574"/>
          </a:xfrm>
          <a:prstGeom prst="rect">
            <a:avLst/>
          </a:prstGeom>
          <a:ln w="3175">
            <a:miter lim="400000"/>
          </a:ln>
          <a:effectLst>
            <a:outerShdw blurRad="609600" dir="5400000" rotWithShape="0">
              <a:srgbClr val="000000">
                <a:alpha val="9183"/>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3866" tIns="33866" rIns="33866" bIns="33866">
            <a:spAutoFit/>
          </a:bodyPr>
          <a:lstStyle/>
          <a:p>
            <a:pPr algn="l" defTabSz="1625559">
              <a:lnSpc>
                <a:spcPct val="90000"/>
              </a:lnSpc>
              <a:defRPr sz="4800">
                <a:latin typeface="Toyota Type Black"/>
                <a:ea typeface="Toyota Type Black"/>
                <a:cs typeface="Toyota Type Black"/>
                <a:sym typeface="Toyota Type Black"/>
              </a:defRPr>
            </a:pPr>
            <a:r>
              <a:t>Toyota Logistics Services</a:t>
            </a:r>
          </a:p>
          <a:p>
            <a:pPr algn="l" defTabSz="1625559">
              <a:lnSpc>
                <a:spcPct val="90000"/>
              </a:lnSpc>
              <a:defRPr sz="4800">
                <a:latin typeface="Toyota Type Book"/>
                <a:ea typeface="Toyota Type Book"/>
                <a:cs typeface="Toyota Type Book"/>
                <a:sym typeface="Toyota Type Book"/>
              </a:defRPr>
            </a:pPr>
            <a:r>
              <a:t>Tri Gen Plant, Long Beach CA</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250"/>
                                  </p:stCondLst>
                                  <p:iterate>
                                    <p:tmAbs val="0"/>
                                  </p:iterate>
                                  <p:childTnLst>
                                    <p:set>
                                      <p:cBhvr>
                                        <p:cTn id="6" fill="hold"/>
                                        <p:tgtEl>
                                          <p:spTgt spid="1486"/>
                                        </p:tgtEl>
                                        <p:attrNameLst>
                                          <p:attrName>style.visibility</p:attrName>
                                        </p:attrNameLst>
                                      </p:cBhvr>
                                      <p:to>
                                        <p:strVal val="visible"/>
                                      </p:to>
                                    </p:set>
                                    <p:anim calcmode="lin" valueType="num">
                                      <p:cBhvr>
                                        <p:cTn id="7" dur="1000" fill="hold"/>
                                        <p:tgtEl>
                                          <p:spTgt spid="1486"/>
                                        </p:tgtEl>
                                        <p:attrNameLst>
                                          <p:attrName>ppt_x</p:attrName>
                                        </p:attrNameLst>
                                      </p:cBhvr>
                                      <p:tavLst>
                                        <p:tav tm="0">
                                          <p:val>
                                            <p:strVal val="0-#ppt_w/2"/>
                                          </p:val>
                                        </p:tav>
                                        <p:tav tm="100000">
                                          <p:val>
                                            <p:strVal val="#ppt_x"/>
                                          </p:val>
                                        </p:tav>
                                      </p:tavLst>
                                    </p:anim>
                                    <p:anim calcmode="lin" valueType="num">
                                      <p:cBhvr>
                                        <p:cTn id="8" dur="1000" fill="hold"/>
                                        <p:tgtEl>
                                          <p:spTgt spid="1486"/>
                                        </p:tgtEl>
                                        <p:attrNameLst>
                                          <p:attrName>ppt_y</p:attrName>
                                        </p:attrNameLst>
                                      </p:cBhvr>
                                      <p:tavLst>
                                        <p:tav tm="0">
                                          <p:val>
                                            <p:strVal val="#ppt_y"/>
                                          </p:val>
                                        </p:tav>
                                        <p:tav tm="100000">
                                          <p:val>
                                            <p:strVal val="#ppt_y"/>
                                          </p:val>
                                        </p:tav>
                                      </p:tavLst>
                                    </p:anim>
                                  </p:childTnLst>
                                </p:cTn>
                              </p:par>
                            </p:childTnLst>
                          </p:cTn>
                        </p:par>
                        <p:par>
                          <p:cTn id="9" fill="hold">
                            <p:stCondLst>
                              <p:cond delay="0"/>
                            </p:stCondLst>
                            <p:childTnLst>
                              <p:par>
                                <p:cTn id="10" presetID="-1" presetClass="path" presetSubtype="0" accel="50000" decel="50000" fill="hold" nodeType="withEffect">
                                  <p:stCondLst>
                                    <p:cond delay="0"/>
                                  </p:stCondLst>
                                  <p:childTnLst>
                                    <p:animMotion origin="layout" path="M 0.000000 0.000000 L -0.001221 0.126158" pathEditMode="relative">
                                      <p:cBhvr>
                                        <p:cTn id="11" dur="10000" fill="hold"/>
                                        <p:tgtEl>
                                          <p:spTgt spid="148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6"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0" name="MASTER_Background_v01_Dim.png" descr="MASTER_Background_v01_Dim.png"/>
          <p:cNvPicPr>
            <a:picLocks noChangeAspect="1"/>
          </p:cNvPicPr>
          <p:nvPr/>
        </p:nvPicPr>
        <p:blipFill>
          <a:blip r:embed="rId3">
            <a:alphaModFix amt="76000"/>
          </a:blip>
          <a:srcRect l="31788" t="18887" r="5989" b="18887"/>
          <a:stretch>
            <a:fillRect/>
          </a:stretch>
        </p:blipFill>
        <p:spPr>
          <a:xfrm>
            <a:off x="-325047" y="-242203"/>
            <a:ext cx="26253294" cy="9628405"/>
          </a:xfrm>
          <a:prstGeom prst="rect">
            <a:avLst/>
          </a:prstGeom>
          <a:ln w="3175">
            <a:miter lim="400000"/>
          </a:ln>
        </p:spPr>
      </p:pic>
      <p:grpSp>
        <p:nvGrpSpPr>
          <p:cNvPr id="1495" name="Group"/>
          <p:cNvGrpSpPr/>
          <p:nvPr/>
        </p:nvGrpSpPr>
        <p:grpSpPr>
          <a:xfrm>
            <a:off x="6579604" y="239888"/>
            <a:ext cx="12752867" cy="9835446"/>
            <a:chOff x="0" y="0"/>
            <a:chExt cx="12752865" cy="9835444"/>
          </a:xfrm>
        </p:grpSpPr>
        <p:pic>
          <p:nvPicPr>
            <p:cNvPr id="1491" name="USA_50_states_map_fill-01.png" descr="USA_50_states_map_fill-01.png"/>
            <p:cNvPicPr>
              <a:picLocks noChangeAspect="1"/>
            </p:cNvPicPr>
            <p:nvPr/>
          </p:nvPicPr>
          <p:blipFill>
            <a:blip r:embed="rId4">
              <a:alphaModFix amt="11617"/>
            </a:blip>
            <a:srcRect l="3538" r="3538"/>
            <a:stretch>
              <a:fillRect/>
            </a:stretch>
          </p:blipFill>
          <p:spPr>
            <a:xfrm>
              <a:off x="16445" y="691444"/>
              <a:ext cx="12719976" cy="9144001"/>
            </a:xfrm>
            <a:prstGeom prst="rect">
              <a:avLst/>
            </a:prstGeom>
            <a:ln w="3175" cap="flat">
              <a:noFill/>
              <a:miter lim="400000"/>
            </a:ln>
            <a:effectLst/>
          </p:spPr>
        </p:pic>
        <p:pic>
          <p:nvPicPr>
            <p:cNvPr id="1492" name="USA_50_states_map_fill-01.png" descr="USA_50_states_map_fill-01.png"/>
            <p:cNvPicPr>
              <a:picLocks noChangeAspect="1"/>
            </p:cNvPicPr>
            <p:nvPr/>
          </p:nvPicPr>
          <p:blipFill>
            <a:blip r:embed="rId4">
              <a:alphaModFix amt="30361"/>
            </a:blip>
            <a:srcRect l="3538" r="3538"/>
            <a:stretch>
              <a:fillRect/>
            </a:stretch>
          </p:blipFill>
          <p:spPr>
            <a:xfrm>
              <a:off x="16445" y="296333"/>
              <a:ext cx="12719976" cy="9144001"/>
            </a:xfrm>
            <a:prstGeom prst="rect">
              <a:avLst/>
            </a:prstGeom>
            <a:ln w="3175" cap="flat">
              <a:noFill/>
              <a:miter lim="400000"/>
            </a:ln>
            <a:effectLst/>
          </p:spPr>
        </p:pic>
        <p:pic>
          <p:nvPicPr>
            <p:cNvPr id="1493" name="USA_50_states_map_fill-01.png" descr="USA_50_states_map_fill-01.png"/>
            <p:cNvPicPr>
              <a:picLocks noChangeAspect="1"/>
            </p:cNvPicPr>
            <p:nvPr/>
          </p:nvPicPr>
          <p:blipFill>
            <a:blip r:embed="rId4"/>
            <a:srcRect l="3538" r="3538"/>
            <a:stretch>
              <a:fillRect/>
            </a:stretch>
          </p:blipFill>
          <p:spPr>
            <a:xfrm>
              <a:off x="16445" y="0"/>
              <a:ext cx="12719976" cy="9144001"/>
            </a:xfrm>
            <a:prstGeom prst="rect">
              <a:avLst/>
            </a:prstGeom>
            <a:ln w="3175" cap="flat">
              <a:noFill/>
              <a:miter lim="400000"/>
            </a:ln>
            <a:effectLst/>
          </p:spPr>
        </p:pic>
        <p:pic>
          <p:nvPicPr>
            <p:cNvPr id="1494" name="USA_50_states_map_outline-01.png" descr="USA_50_states_map_outline-01.png"/>
            <p:cNvPicPr>
              <a:picLocks noChangeAspect="1"/>
            </p:cNvPicPr>
            <p:nvPr/>
          </p:nvPicPr>
          <p:blipFill>
            <a:blip r:embed="rId5"/>
            <a:srcRect l="3418" r="3418"/>
            <a:stretch>
              <a:fillRect/>
            </a:stretch>
          </p:blipFill>
          <p:spPr>
            <a:xfrm>
              <a:off x="0" y="0"/>
              <a:ext cx="12752866" cy="9144000"/>
            </a:xfrm>
            <a:prstGeom prst="rect">
              <a:avLst/>
            </a:prstGeom>
            <a:ln w="3175" cap="flat">
              <a:noFill/>
              <a:miter lim="400000"/>
            </a:ln>
            <a:effectLst/>
          </p:spPr>
        </p:pic>
      </p:grpSp>
      <p:grpSp>
        <p:nvGrpSpPr>
          <p:cNvPr id="1499" name="Group"/>
          <p:cNvGrpSpPr/>
          <p:nvPr/>
        </p:nvGrpSpPr>
        <p:grpSpPr>
          <a:xfrm>
            <a:off x="8579308" y="747818"/>
            <a:ext cx="821972" cy="1213129"/>
            <a:chOff x="0" y="0"/>
            <a:chExt cx="821971" cy="1213127"/>
          </a:xfrm>
        </p:grpSpPr>
        <p:sp>
          <p:nvSpPr>
            <p:cNvPr id="1496" name="Shape"/>
            <p:cNvSpPr/>
            <p:nvPr/>
          </p:nvSpPr>
          <p:spPr>
            <a:xfrm>
              <a:off x="12191" y="4524"/>
              <a:ext cx="802968" cy="914982"/>
            </a:xfrm>
            <a:custGeom>
              <a:avLst/>
              <a:gdLst/>
              <a:ahLst/>
              <a:cxnLst>
                <a:cxn ang="0">
                  <a:pos x="wd2" y="hd2"/>
                </a:cxn>
                <a:cxn ang="5400000">
                  <a:pos x="wd2" y="hd2"/>
                </a:cxn>
                <a:cxn ang="10800000">
                  <a:pos x="wd2" y="hd2"/>
                </a:cxn>
                <a:cxn ang="16200000">
                  <a:pos x="wd2" y="hd2"/>
                </a:cxn>
              </a:cxnLst>
              <a:rect l="0" t="0" r="r" b="b"/>
              <a:pathLst>
                <a:path w="21600" h="21600" extrusionOk="0">
                  <a:moveTo>
                    <a:pt x="10775" y="0"/>
                  </a:moveTo>
                  <a:lnTo>
                    <a:pt x="21192" y="5249"/>
                  </a:lnTo>
                  <a:lnTo>
                    <a:pt x="21600" y="16192"/>
                  </a:lnTo>
                  <a:lnTo>
                    <a:pt x="10744" y="21600"/>
                  </a:lnTo>
                  <a:lnTo>
                    <a:pt x="261" y="16549"/>
                  </a:lnTo>
                  <a:lnTo>
                    <a:pt x="0" y="5416"/>
                  </a:lnTo>
                  <a:lnTo>
                    <a:pt x="10775" y="0"/>
                  </a:lnTo>
                  <a:close/>
                </a:path>
              </a:pathLst>
            </a:custGeom>
            <a:gradFill flip="none" rotWithShape="1">
              <a:gsLst>
                <a:gs pos="0">
                  <a:srgbClr val="000000">
                    <a:alpha val="50000"/>
                  </a:srgbClr>
                </a:gs>
                <a:gs pos="100000">
                  <a:srgbClr val="27439D"/>
                </a:gs>
              </a:gsLst>
              <a:lin ang="5400000" scaled="0"/>
            </a:gradFill>
            <a:ln w="3175" cap="flat">
              <a:noFill/>
              <a:miter lim="400000"/>
            </a:ln>
            <a:effectLst>
              <a:outerShdw blurRad="101600" dist="12700" dir="5400000" rotWithShape="0">
                <a:srgbClr val="000000">
                  <a:alpha val="36866"/>
                </a:srgbClr>
              </a:outerShdw>
            </a:effectLst>
          </p:spPr>
          <p:txBody>
            <a:bodyPr wrap="square" lIns="33866" tIns="33866" rIns="33866" bIns="33866" numCol="1" anchor="ctr">
              <a:noAutofit/>
            </a:bodyPr>
            <a:lstStyle/>
            <a:p>
              <a:pPr>
                <a:defRPr sz="2000">
                  <a:latin typeface="+mn-lt"/>
                  <a:ea typeface="+mn-ea"/>
                  <a:cs typeface="+mn-cs"/>
                  <a:sym typeface="Helvetica Neue Medium"/>
                </a:defRPr>
              </a:pPr>
              <a:endParaRPr/>
            </a:p>
          </p:txBody>
        </p:sp>
        <p:sp>
          <p:nvSpPr>
            <p:cNvPr id="1497" name="Line"/>
            <p:cNvSpPr/>
            <p:nvPr/>
          </p:nvSpPr>
          <p:spPr>
            <a:xfrm flipV="1">
              <a:off x="413675" y="923890"/>
              <a:ext cx="1" cy="289238"/>
            </a:xfrm>
            <a:prstGeom prst="line">
              <a:avLst/>
            </a:prstGeom>
            <a:noFill/>
            <a:ln w="25400" cap="flat">
              <a:solidFill>
                <a:srgbClr val="FFFFFF"/>
              </a:solidFill>
              <a:prstDash val="solid"/>
              <a:miter lim="400000"/>
              <a:headEnd type="oval" w="med" len="med"/>
            </a:ln>
            <a:effectLst>
              <a:outerShdw blurRad="63500" dir="5400000" rotWithShape="0">
                <a:srgbClr val="000000">
                  <a:alpha val="34378"/>
                </a:srgbClr>
              </a:outerShdw>
            </a:effectLst>
          </p:spPr>
          <p:txBody>
            <a:bodyPr wrap="square" lIns="33866" tIns="33866" rIns="33866" bIns="33866" numCol="1" anchor="ctr">
              <a:noAutofit/>
            </a:bodyPr>
            <a:lstStyle/>
            <a:p>
              <a:pPr>
                <a:defRPr sz="2000" b="1">
                  <a:latin typeface="Helvetica Neue"/>
                  <a:ea typeface="Helvetica Neue"/>
                  <a:cs typeface="Helvetica Neue"/>
                  <a:sym typeface="Helvetica Neue"/>
                </a:defRPr>
              </a:pPr>
              <a:endParaRPr/>
            </a:p>
          </p:txBody>
        </p:sp>
        <p:pic>
          <p:nvPicPr>
            <p:cNvPr id="1498" name="Image" descr="Image"/>
            <p:cNvPicPr>
              <a:picLocks noChangeAspect="1"/>
            </p:cNvPicPr>
            <p:nvPr/>
          </p:nvPicPr>
          <p:blipFill>
            <a:blip r:embed="rId6"/>
            <a:stretch>
              <a:fillRect/>
            </a:stretch>
          </p:blipFill>
          <p:spPr>
            <a:xfrm>
              <a:off x="0" y="0"/>
              <a:ext cx="821972" cy="942858"/>
            </a:xfrm>
            <a:prstGeom prst="rect">
              <a:avLst/>
            </a:prstGeom>
            <a:ln w="3175" cap="flat">
              <a:noFill/>
              <a:miter lim="400000"/>
            </a:ln>
            <a:effectLst/>
          </p:spPr>
        </p:pic>
      </p:grpSp>
      <p:grpSp>
        <p:nvGrpSpPr>
          <p:cNvPr id="1503" name="Group"/>
          <p:cNvGrpSpPr/>
          <p:nvPr/>
        </p:nvGrpSpPr>
        <p:grpSpPr>
          <a:xfrm>
            <a:off x="10672980" y="2621068"/>
            <a:ext cx="821972" cy="1213129"/>
            <a:chOff x="0" y="0"/>
            <a:chExt cx="821971" cy="1213127"/>
          </a:xfrm>
        </p:grpSpPr>
        <p:sp>
          <p:nvSpPr>
            <p:cNvPr id="1500" name="Shape"/>
            <p:cNvSpPr/>
            <p:nvPr/>
          </p:nvSpPr>
          <p:spPr>
            <a:xfrm>
              <a:off x="12191" y="4524"/>
              <a:ext cx="802968" cy="914982"/>
            </a:xfrm>
            <a:custGeom>
              <a:avLst/>
              <a:gdLst/>
              <a:ahLst/>
              <a:cxnLst>
                <a:cxn ang="0">
                  <a:pos x="wd2" y="hd2"/>
                </a:cxn>
                <a:cxn ang="5400000">
                  <a:pos x="wd2" y="hd2"/>
                </a:cxn>
                <a:cxn ang="10800000">
                  <a:pos x="wd2" y="hd2"/>
                </a:cxn>
                <a:cxn ang="16200000">
                  <a:pos x="wd2" y="hd2"/>
                </a:cxn>
              </a:cxnLst>
              <a:rect l="0" t="0" r="r" b="b"/>
              <a:pathLst>
                <a:path w="21600" h="21600" extrusionOk="0">
                  <a:moveTo>
                    <a:pt x="10775" y="0"/>
                  </a:moveTo>
                  <a:lnTo>
                    <a:pt x="21192" y="5249"/>
                  </a:lnTo>
                  <a:lnTo>
                    <a:pt x="21600" y="16192"/>
                  </a:lnTo>
                  <a:lnTo>
                    <a:pt x="10744" y="21600"/>
                  </a:lnTo>
                  <a:lnTo>
                    <a:pt x="261" y="16549"/>
                  </a:lnTo>
                  <a:lnTo>
                    <a:pt x="0" y="5416"/>
                  </a:lnTo>
                  <a:lnTo>
                    <a:pt x="10775" y="0"/>
                  </a:lnTo>
                  <a:close/>
                </a:path>
              </a:pathLst>
            </a:custGeom>
            <a:gradFill flip="none" rotWithShape="1">
              <a:gsLst>
                <a:gs pos="0">
                  <a:srgbClr val="000000">
                    <a:alpha val="50000"/>
                  </a:srgbClr>
                </a:gs>
                <a:gs pos="100000">
                  <a:srgbClr val="27439D"/>
                </a:gs>
              </a:gsLst>
              <a:lin ang="5400000" scaled="0"/>
            </a:gradFill>
            <a:ln w="3175" cap="flat">
              <a:noFill/>
              <a:miter lim="400000"/>
            </a:ln>
            <a:effectLst>
              <a:outerShdw blurRad="101600" dist="12700" dir="5400000" rotWithShape="0">
                <a:srgbClr val="000000">
                  <a:alpha val="36866"/>
                </a:srgbClr>
              </a:outerShdw>
            </a:effectLst>
          </p:spPr>
          <p:txBody>
            <a:bodyPr wrap="square" lIns="33866" tIns="33866" rIns="33866" bIns="33866" numCol="1" anchor="ctr">
              <a:noAutofit/>
            </a:bodyPr>
            <a:lstStyle/>
            <a:p>
              <a:pPr>
                <a:defRPr sz="2000">
                  <a:latin typeface="+mn-lt"/>
                  <a:ea typeface="+mn-ea"/>
                  <a:cs typeface="+mn-cs"/>
                  <a:sym typeface="Helvetica Neue Medium"/>
                </a:defRPr>
              </a:pPr>
              <a:endParaRPr/>
            </a:p>
          </p:txBody>
        </p:sp>
        <p:sp>
          <p:nvSpPr>
            <p:cNvPr id="1501" name="Line"/>
            <p:cNvSpPr/>
            <p:nvPr/>
          </p:nvSpPr>
          <p:spPr>
            <a:xfrm flipV="1">
              <a:off x="413675" y="923890"/>
              <a:ext cx="1" cy="289238"/>
            </a:xfrm>
            <a:prstGeom prst="line">
              <a:avLst/>
            </a:prstGeom>
            <a:noFill/>
            <a:ln w="25400" cap="flat">
              <a:solidFill>
                <a:srgbClr val="FFFFFF"/>
              </a:solidFill>
              <a:prstDash val="solid"/>
              <a:miter lim="400000"/>
              <a:headEnd type="oval" w="med" len="med"/>
            </a:ln>
            <a:effectLst>
              <a:outerShdw blurRad="63500" dir="5400000" rotWithShape="0">
                <a:srgbClr val="000000">
                  <a:alpha val="34378"/>
                </a:srgbClr>
              </a:outerShdw>
            </a:effectLst>
          </p:spPr>
          <p:txBody>
            <a:bodyPr wrap="square" lIns="33866" tIns="33866" rIns="33866" bIns="33866" numCol="1" anchor="ctr">
              <a:noAutofit/>
            </a:bodyPr>
            <a:lstStyle/>
            <a:p>
              <a:pPr>
                <a:defRPr sz="2000" b="1">
                  <a:latin typeface="Helvetica Neue"/>
                  <a:ea typeface="Helvetica Neue"/>
                  <a:cs typeface="Helvetica Neue"/>
                  <a:sym typeface="Helvetica Neue"/>
                </a:defRPr>
              </a:pPr>
              <a:endParaRPr/>
            </a:p>
          </p:txBody>
        </p:sp>
        <p:pic>
          <p:nvPicPr>
            <p:cNvPr id="1502" name="Image" descr="Image"/>
            <p:cNvPicPr>
              <a:picLocks noChangeAspect="1"/>
            </p:cNvPicPr>
            <p:nvPr/>
          </p:nvPicPr>
          <p:blipFill>
            <a:blip r:embed="rId6"/>
            <a:stretch>
              <a:fillRect/>
            </a:stretch>
          </p:blipFill>
          <p:spPr>
            <a:xfrm>
              <a:off x="0" y="0"/>
              <a:ext cx="821972" cy="942858"/>
            </a:xfrm>
            <a:prstGeom prst="rect">
              <a:avLst/>
            </a:prstGeom>
            <a:ln w="3175" cap="flat">
              <a:noFill/>
              <a:miter lim="400000"/>
            </a:ln>
            <a:effectLst/>
          </p:spPr>
        </p:pic>
      </p:grpSp>
      <p:grpSp>
        <p:nvGrpSpPr>
          <p:cNvPr id="1507" name="Group"/>
          <p:cNvGrpSpPr/>
          <p:nvPr/>
        </p:nvGrpSpPr>
        <p:grpSpPr>
          <a:xfrm>
            <a:off x="17979011" y="1657985"/>
            <a:ext cx="821973" cy="1213128"/>
            <a:chOff x="0" y="0"/>
            <a:chExt cx="821971" cy="1213127"/>
          </a:xfrm>
        </p:grpSpPr>
        <p:sp>
          <p:nvSpPr>
            <p:cNvPr id="1504" name="Shape"/>
            <p:cNvSpPr/>
            <p:nvPr/>
          </p:nvSpPr>
          <p:spPr>
            <a:xfrm>
              <a:off x="12191" y="4524"/>
              <a:ext cx="802968" cy="914982"/>
            </a:xfrm>
            <a:custGeom>
              <a:avLst/>
              <a:gdLst/>
              <a:ahLst/>
              <a:cxnLst>
                <a:cxn ang="0">
                  <a:pos x="wd2" y="hd2"/>
                </a:cxn>
                <a:cxn ang="5400000">
                  <a:pos x="wd2" y="hd2"/>
                </a:cxn>
                <a:cxn ang="10800000">
                  <a:pos x="wd2" y="hd2"/>
                </a:cxn>
                <a:cxn ang="16200000">
                  <a:pos x="wd2" y="hd2"/>
                </a:cxn>
              </a:cxnLst>
              <a:rect l="0" t="0" r="r" b="b"/>
              <a:pathLst>
                <a:path w="21600" h="21600" extrusionOk="0">
                  <a:moveTo>
                    <a:pt x="10775" y="0"/>
                  </a:moveTo>
                  <a:lnTo>
                    <a:pt x="21192" y="5249"/>
                  </a:lnTo>
                  <a:lnTo>
                    <a:pt x="21600" y="16192"/>
                  </a:lnTo>
                  <a:lnTo>
                    <a:pt x="10744" y="21600"/>
                  </a:lnTo>
                  <a:lnTo>
                    <a:pt x="261" y="16549"/>
                  </a:lnTo>
                  <a:lnTo>
                    <a:pt x="0" y="5416"/>
                  </a:lnTo>
                  <a:lnTo>
                    <a:pt x="10775" y="0"/>
                  </a:lnTo>
                  <a:close/>
                </a:path>
              </a:pathLst>
            </a:custGeom>
            <a:gradFill flip="none" rotWithShape="1">
              <a:gsLst>
                <a:gs pos="0">
                  <a:srgbClr val="000000">
                    <a:alpha val="50000"/>
                  </a:srgbClr>
                </a:gs>
                <a:gs pos="100000">
                  <a:srgbClr val="27439D"/>
                </a:gs>
              </a:gsLst>
              <a:lin ang="5400000" scaled="0"/>
            </a:gradFill>
            <a:ln w="3175" cap="flat">
              <a:noFill/>
              <a:miter lim="400000"/>
            </a:ln>
            <a:effectLst>
              <a:outerShdw blurRad="101600" dist="12700" dir="5400000" rotWithShape="0">
                <a:srgbClr val="000000">
                  <a:alpha val="36866"/>
                </a:srgbClr>
              </a:outerShdw>
            </a:effectLst>
          </p:spPr>
          <p:txBody>
            <a:bodyPr wrap="square" lIns="33866" tIns="33866" rIns="33866" bIns="33866" numCol="1" anchor="ctr">
              <a:noAutofit/>
            </a:bodyPr>
            <a:lstStyle/>
            <a:p>
              <a:pPr>
                <a:defRPr sz="2000">
                  <a:latin typeface="+mn-lt"/>
                  <a:ea typeface="+mn-ea"/>
                  <a:cs typeface="+mn-cs"/>
                  <a:sym typeface="Helvetica Neue Medium"/>
                </a:defRPr>
              </a:pPr>
              <a:endParaRPr/>
            </a:p>
          </p:txBody>
        </p:sp>
        <p:sp>
          <p:nvSpPr>
            <p:cNvPr id="1505" name="Line"/>
            <p:cNvSpPr/>
            <p:nvPr/>
          </p:nvSpPr>
          <p:spPr>
            <a:xfrm flipV="1">
              <a:off x="413675" y="923890"/>
              <a:ext cx="1" cy="289238"/>
            </a:xfrm>
            <a:prstGeom prst="line">
              <a:avLst/>
            </a:prstGeom>
            <a:noFill/>
            <a:ln w="25400" cap="flat">
              <a:solidFill>
                <a:srgbClr val="FFFFFF"/>
              </a:solidFill>
              <a:prstDash val="solid"/>
              <a:miter lim="400000"/>
              <a:headEnd type="oval" w="med" len="med"/>
            </a:ln>
            <a:effectLst>
              <a:outerShdw blurRad="63500" dir="5400000" rotWithShape="0">
                <a:srgbClr val="000000">
                  <a:alpha val="34378"/>
                </a:srgbClr>
              </a:outerShdw>
            </a:effectLst>
          </p:spPr>
          <p:txBody>
            <a:bodyPr wrap="square" lIns="33866" tIns="33866" rIns="33866" bIns="33866" numCol="1" anchor="ctr">
              <a:noAutofit/>
            </a:bodyPr>
            <a:lstStyle/>
            <a:p>
              <a:pPr>
                <a:defRPr sz="2000" b="1">
                  <a:latin typeface="Helvetica Neue"/>
                  <a:ea typeface="Helvetica Neue"/>
                  <a:cs typeface="Helvetica Neue"/>
                  <a:sym typeface="Helvetica Neue"/>
                </a:defRPr>
              </a:pPr>
              <a:endParaRPr/>
            </a:p>
          </p:txBody>
        </p:sp>
        <p:pic>
          <p:nvPicPr>
            <p:cNvPr id="1506" name="Image" descr="Image"/>
            <p:cNvPicPr>
              <a:picLocks noChangeAspect="1"/>
            </p:cNvPicPr>
            <p:nvPr/>
          </p:nvPicPr>
          <p:blipFill>
            <a:blip r:embed="rId6"/>
            <a:stretch>
              <a:fillRect/>
            </a:stretch>
          </p:blipFill>
          <p:spPr>
            <a:xfrm>
              <a:off x="0" y="0"/>
              <a:ext cx="821972" cy="942858"/>
            </a:xfrm>
            <a:prstGeom prst="rect">
              <a:avLst/>
            </a:prstGeom>
            <a:ln w="3175" cap="flat">
              <a:noFill/>
              <a:miter lim="400000"/>
            </a:ln>
            <a:effectLst/>
          </p:spPr>
        </p:pic>
      </p:grpSp>
      <p:grpSp>
        <p:nvGrpSpPr>
          <p:cNvPr id="1511" name="Group"/>
          <p:cNvGrpSpPr/>
          <p:nvPr/>
        </p:nvGrpSpPr>
        <p:grpSpPr>
          <a:xfrm>
            <a:off x="12221281" y="4843568"/>
            <a:ext cx="821972" cy="1213129"/>
            <a:chOff x="0" y="0"/>
            <a:chExt cx="821971" cy="1213127"/>
          </a:xfrm>
        </p:grpSpPr>
        <p:sp>
          <p:nvSpPr>
            <p:cNvPr id="1508" name="Shape"/>
            <p:cNvSpPr/>
            <p:nvPr/>
          </p:nvSpPr>
          <p:spPr>
            <a:xfrm>
              <a:off x="12191" y="4524"/>
              <a:ext cx="802968" cy="914982"/>
            </a:xfrm>
            <a:custGeom>
              <a:avLst/>
              <a:gdLst/>
              <a:ahLst/>
              <a:cxnLst>
                <a:cxn ang="0">
                  <a:pos x="wd2" y="hd2"/>
                </a:cxn>
                <a:cxn ang="5400000">
                  <a:pos x="wd2" y="hd2"/>
                </a:cxn>
                <a:cxn ang="10800000">
                  <a:pos x="wd2" y="hd2"/>
                </a:cxn>
                <a:cxn ang="16200000">
                  <a:pos x="wd2" y="hd2"/>
                </a:cxn>
              </a:cxnLst>
              <a:rect l="0" t="0" r="r" b="b"/>
              <a:pathLst>
                <a:path w="21600" h="21600" extrusionOk="0">
                  <a:moveTo>
                    <a:pt x="10775" y="0"/>
                  </a:moveTo>
                  <a:lnTo>
                    <a:pt x="21192" y="5249"/>
                  </a:lnTo>
                  <a:lnTo>
                    <a:pt x="21600" y="16192"/>
                  </a:lnTo>
                  <a:lnTo>
                    <a:pt x="10744" y="21600"/>
                  </a:lnTo>
                  <a:lnTo>
                    <a:pt x="261" y="16549"/>
                  </a:lnTo>
                  <a:lnTo>
                    <a:pt x="0" y="5416"/>
                  </a:lnTo>
                  <a:lnTo>
                    <a:pt x="10775" y="0"/>
                  </a:lnTo>
                  <a:close/>
                </a:path>
              </a:pathLst>
            </a:custGeom>
            <a:gradFill flip="none" rotWithShape="1">
              <a:gsLst>
                <a:gs pos="0">
                  <a:srgbClr val="000000">
                    <a:alpha val="50000"/>
                  </a:srgbClr>
                </a:gs>
                <a:gs pos="100000">
                  <a:srgbClr val="27439D"/>
                </a:gs>
              </a:gsLst>
              <a:lin ang="5400000" scaled="0"/>
            </a:gradFill>
            <a:ln w="3175" cap="flat">
              <a:noFill/>
              <a:miter lim="400000"/>
            </a:ln>
            <a:effectLst>
              <a:outerShdw blurRad="101600" dist="12700" dir="5400000" rotWithShape="0">
                <a:srgbClr val="000000">
                  <a:alpha val="36866"/>
                </a:srgbClr>
              </a:outerShdw>
            </a:effectLst>
          </p:spPr>
          <p:txBody>
            <a:bodyPr wrap="square" lIns="33866" tIns="33866" rIns="33866" bIns="33866" numCol="1" anchor="ctr">
              <a:noAutofit/>
            </a:bodyPr>
            <a:lstStyle/>
            <a:p>
              <a:pPr>
                <a:defRPr sz="2000">
                  <a:latin typeface="+mn-lt"/>
                  <a:ea typeface="+mn-ea"/>
                  <a:cs typeface="+mn-cs"/>
                  <a:sym typeface="Helvetica Neue Medium"/>
                </a:defRPr>
              </a:pPr>
              <a:endParaRPr/>
            </a:p>
          </p:txBody>
        </p:sp>
        <p:sp>
          <p:nvSpPr>
            <p:cNvPr id="1509" name="Line"/>
            <p:cNvSpPr/>
            <p:nvPr/>
          </p:nvSpPr>
          <p:spPr>
            <a:xfrm flipV="1">
              <a:off x="413675" y="923890"/>
              <a:ext cx="1" cy="289238"/>
            </a:xfrm>
            <a:prstGeom prst="line">
              <a:avLst/>
            </a:prstGeom>
            <a:noFill/>
            <a:ln w="25400" cap="flat">
              <a:solidFill>
                <a:srgbClr val="FFFFFF"/>
              </a:solidFill>
              <a:prstDash val="solid"/>
              <a:miter lim="400000"/>
              <a:headEnd type="oval" w="med" len="med"/>
            </a:ln>
            <a:effectLst>
              <a:outerShdw blurRad="63500" dir="5400000" rotWithShape="0">
                <a:srgbClr val="000000">
                  <a:alpha val="34378"/>
                </a:srgbClr>
              </a:outerShdw>
            </a:effectLst>
          </p:spPr>
          <p:txBody>
            <a:bodyPr wrap="square" lIns="33866" tIns="33866" rIns="33866" bIns="33866" numCol="1" anchor="ctr">
              <a:noAutofit/>
            </a:bodyPr>
            <a:lstStyle/>
            <a:p>
              <a:pPr>
                <a:defRPr sz="2000" b="1">
                  <a:latin typeface="Helvetica Neue"/>
                  <a:ea typeface="Helvetica Neue"/>
                  <a:cs typeface="Helvetica Neue"/>
                  <a:sym typeface="Helvetica Neue"/>
                </a:defRPr>
              </a:pPr>
              <a:endParaRPr/>
            </a:p>
          </p:txBody>
        </p:sp>
        <p:pic>
          <p:nvPicPr>
            <p:cNvPr id="1510" name="Image" descr="Image"/>
            <p:cNvPicPr>
              <a:picLocks noChangeAspect="1"/>
            </p:cNvPicPr>
            <p:nvPr/>
          </p:nvPicPr>
          <p:blipFill>
            <a:blip r:embed="rId6"/>
            <a:stretch>
              <a:fillRect/>
            </a:stretch>
          </p:blipFill>
          <p:spPr>
            <a:xfrm>
              <a:off x="0" y="0"/>
              <a:ext cx="821972" cy="942858"/>
            </a:xfrm>
            <a:prstGeom prst="rect">
              <a:avLst/>
            </a:prstGeom>
            <a:ln w="3175" cap="flat">
              <a:noFill/>
              <a:miter lim="400000"/>
            </a:ln>
            <a:effectLst/>
          </p:spPr>
        </p:pic>
      </p:grpSp>
      <p:grpSp>
        <p:nvGrpSpPr>
          <p:cNvPr id="1515" name="Group"/>
          <p:cNvGrpSpPr/>
          <p:nvPr/>
        </p:nvGrpSpPr>
        <p:grpSpPr>
          <a:xfrm>
            <a:off x="7206601" y="2959735"/>
            <a:ext cx="821972" cy="1213129"/>
            <a:chOff x="0" y="0"/>
            <a:chExt cx="821971" cy="1213127"/>
          </a:xfrm>
        </p:grpSpPr>
        <p:sp>
          <p:nvSpPr>
            <p:cNvPr id="1512" name="Shape"/>
            <p:cNvSpPr/>
            <p:nvPr/>
          </p:nvSpPr>
          <p:spPr>
            <a:xfrm>
              <a:off x="12191" y="4524"/>
              <a:ext cx="802968" cy="914982"/>
            </a:xfrm>
            <a:custGeom>
              <a:avLst/>
              <a:gdLst/>
              <a:ahLst/>
              <a:cxnLst>
                <a:cxn ang="0">
                  <a:pos x="wd2" y="hd2"/>
                </a:cxn>
                <a:cxn ang="5400000">
                  <a:pos x="wd2" y="hd2"/>
                </a:cxn>
                <a:cxn ang="10800000">
                  <a:pos x="wd2" y="hd2"/>
                </a:cxn>
                <a:cxn ang="16200000">
                  <a:pos x="wd2" y="hd2"/>
                </a:cxn>
              </a:cxnLst>
              <a:rect l="0" t="0" r="r" b="b"/>
              <a:pathLst>
                <a:path w="21600" h="21600" extrusionOk="0">
                  <a:moveTo>
                    <a:pt x="10775" y="0"/>
                  </a:moveTo>
                  <a:lnTo>
                    <a:pt x="21192" y="5249"/>
                  </a:lnTo>
                  <a:lnTo>
                    <a:pt x="21600" y="16192"/>
                  </a:lnTo>
                  <a:lnTo>
                    <a:pt x="10744" y="21600"/>
                  </a:lnTo>
                  <a:lnTo>
                    <a:pt x="261" y="16549"/>
                  </a:lnTo>
                  <a:lnTo>
                    <a:pt x="0" y="5416"/>
                  </a:lnTo>
                  <a:lnTo>
                    <a:pt x="10775" y="0"/>
                  </a:lnTo>
                  <a:close/>
                </a:path>
              </a:pathLst>
            </a:custGeom>
            <a:gradFill flip="none" rotWithShape="1">
              <a:gsLst>
                <a:gs pos="0">
                  <a:srgbClr val="000000">
                    <a:alpha val="50000"/>
                  </a:srgbClr>
                </a:gs>
                <a:gs pos="100000">
                  <a:srgbClr val="27439D"/>
                </a:gs>
              </a:gsLst>
              <a:lin ang="5400000" scaled="0"/>
            </a:gradFill>
            <a:ln w="3175" cap="flat">
              <a:noFill/>
              <a:miter lim="400000"/>
            </a:ln>
            <a:effectLst>
              <a:outerShdw blurRad="101600" dist="12700" dir="5400000" rotWithShape="0">
                <a:srgbClr val="000000">
                  <a:alpha val="36866"/>
                </a:srgbClr>
              </a:outerShdw>
            </a:effectLst>
          </p:spPr>
          <p:txBody>
            <a:bodyPr wrap="square" lIns="33866" tIns="33866" rIns="33866" bIns="33866" numCol="1" anchor="ctr">
              <a:noAutofit/>
            </a:bodyPr>
            <a:lstStyle/>
            <a:p>
              <a:pPr>
                <a:defRPr sz="2000">
                  <a:latin typeface="+mn-lt"/>
                  <a:ea typeface="+mn-ea"/>
                  <a:cs typeface="+mn-cs"/>
                  <a:sym typeface="Helvetica Neue Medium"/>
                </a:defRPr>
              </a:pPr>
              <a:endParaRPr/>
            </a:p>
          </p:txBody>
        </p:sp>
        <p:sp>
          <p:nvSpPr>
            <p:cNvPr id="1513" name="Line"/>
            <p:cNvSpPr/>
            <p:nvPr/>
          </p:nvSpPr>
          <p:spPr>
            <a:xfrm flipV="1">
              <a:off x="413675" y="923890"/>
              <a:ext cx="1" cy="289238"/>
            </a:xfrm>
            <a:prstGeom prst="line">
              <a:avLst/>
            </a:prstGeom>
            <a:noFill/>
            <a:ln w="25400" cap="flat">
              <a:solidFill>
                <a:srgbClr val="FFFFFF"/>
              </a:solidFill>
              <a:prstDash val="solid"/>
              <a:miter lim="400000"/>
              <a:headEnd type="oval" w="med" len="med"/>
            </a:ln>
            <a:effectLst>
              <a:outerShdw blurRad="63500" dir="5400000" rotWithShape="0">
                <a:srgbClr val="000000">
                  <a:alpha val="34378"/>
                </a:srgbClr>
              </a:outerShdw>
            </a:effectLst>
          </p:spPr>
          <p:txBody>
            <a:bodyPr wrap="square" lIns="33866" tIns="33866" rIns="33866" bIns="33866" numCol="1" anchor="ctr">
              <a:noAutofit/>
            </a:bodyPr>
            <a:lstStyle/>
            <a:p>
              <a:pPr>
                <a:defRPr sz="2000" b="1">
                  <a:latin typeface="Helvetica Neue"/>
                  <a:ea typeface="Helvetica Neue"/>
                  <a:cs typeface="Helvetica Neue"/>
                  <a:sym typeface="Helvetica Neue"/>
                </a:defRPr>
              </a:pPr>
              <a:endParaRPr/>
            </a:p>
          </p:txBody>
        </p:sp>
        <p:pic>
          <p:nvPicPr>
            <p:cNvPr id="1514" name="Image" descr="Image"/>
            <p:cNvPicPr>
              <a:picLocks noChangeAspect="1"/>
            </p:cNvPicPr>
            <p:nvPr/>
          </p:nvPicPr>
          <p:blipFill>
            <a:blip r:embed="rId6"/>
            <a:stretch>
              <a:fillRect/>
            </a:stretch>
          </p:blipFill>
          <p:spPr>
            <a:xfrm>
              <a:off x="0" y="0"/>
              <a:ext cx="821972" cy="942858"/>
            </a:xfrm>
            <a:prstGeom prst="rect">
              <a:avLst/>
            </a:prstGeom>
            <a:ln w="3175"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iterate>
                                    <p:tmAbs val="0"/>
                                  </p:iterate>
                                  <p:childTnLst>
                                    <p:set>
                                      <p:cBhvr>
                                        <p:cTn id="6" fill="hold"/>
                                        <p:tgtEl>
                                          <p:spTgt spid="1499"/>
                                        </p:tgtEl>
                                        <p:attrNameLst>
                                          <p:attrName>style.visibility</p:attrName>
                                        </p:attrNameLst>
                                      </p:cBhvr>
                                      <p:to>
                                        <p:strVal val="visible"/>
                                      </p:to>
                                    </p:set>
                                    <p:anim calcmode="lin" valueType="num">
                                      <p:cBhvr>
                                        <p:cTn id="7" dur="1000" fill="hold"/>
                                        <p:tgtEl>
                                          <p:spTgt spid="1499"/>
                                        </p:tgtEl>
                                        <p:attrNameLst>
                                          <p:attrName>ppt_x</p:attrName>
                                        </p:attrNameLst>
                                      </p:cBhvr>
                                      <p:tavLst>
                                        <p:tav tm="0">
                                          <p:val>
                                            <p:strVal val="#ppt_x"/>
                                          </p:val>
                                        </p:tav>
                                        <p:tav tm="100000">
                                          <p:val>
                                            <p:strVal val="#ppt_x"/>
                                          </p:val>
                                        </p:tav>
                                      </p:tavLst>
                                    </p:anim>
                                    <p:anim calcmode="lin" valueType="num">
                                      <p:cBhvr>
                                        <p:cTn id="8" dur="1000" fill="hold"/>
                                        <p:tgtEl>
                                          <p:spTgt spid="149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fill="hold" grpId="0" nodeType="afterEffect">
                                  <p:stCondLst>
                                    <p:cond delay="100"/>
                                  </p:stCondLst>
                                  <p:iterate>
                                    <p:tmAbs val="0"/>
                                  </p:iterate>
                                  <p:childTnLst>
                                    <p:set>
                                      <p:cBhvr>
                                        <p:cTn id="11" fill="hold"/>
                                        <p:tgtEl>
                                          <p:spTgt spid="1507"/>
                                        </p:tgtEl>
                                        <p:attrNameLst>
                                          <p:attrName>style.visibility</p:attrName>
                                        </p:attrNameLst>
                                      </p:cBhvr>
                                      <p:to>
                                        <p:strVal val="visible"/>
                                      </p:to>
                                    </p:set>
                                    <p:anim calcmode="lin" valueType="num">
                                      <p:cBhvr>
                                        <p:cTn id="12" dur="1000" fill="hold"/>
                                        <p:tgtEl>
                                          <p:spTgt spid="1507"/>
                                        </p:tgtEl>
                                        <p:attrNameLst>
                                          <p:attrName>ppt_x</p:attrName>
                                        </p:attrNameLst>
                                      </p:cBhvr>
                                      <p:tavLst>
                                        <p:tav tm="0">
                                          <p:val>
                                            <p:strVal val="#ppt_x"/>
                                          </p:val>
                                        </p:tav>
                                        <p:tav tm="100000">
                                          <p:val>
                                            <p:strVal val="#ppt_x"/>
                                          </p:val>
                                        </p:tav>
                                      </p:tavLst>
                                    </p:anim>
                                    <p:anim calcmode="lin" valueType="num">
                                      <p:cBhvr>
                                        <p:cTn id="13" dur="1000" fill="hold"/>
                                        <p:tgtEl>
                                          <p:spTgt spid="1507"/>
                                        </p:tgtEl>
                                        <p:attrNameLst>
                                          <p:attrName>ppt_y</p:attrName>
                                        </p:attrNameLst>
                                      </p:cBhvr>
                                      <p:tavLst>
                                        <p:tav tm="0">
                                          <p:val>
                                            <p:strVal val="0-#ppt_h/2"/>
                                          </p:val>
                                        </p:tav>
                                        <p:tav tm="100000">
                                          <p:val>
                                            <p:strVal val="#ppt_y"/>
                                          </p:val>
                                        </p:tav>
                                      </p:tavLst>
                                    </p:anim>
                                  </p:childTnLst>
                                </p:cTn>
                              </p:par>
                            </p:childTnLst>
                          </p:cTn>
                        </p:par>
                        <p:par>
                          <p:cTn id="14" fill="hold">
                            <p:stCondLst>
                              <p:cond delay="2100"/>
                            </p:stCondLst>
                            <p:childTnLst>
                              <p:par>
                                <p:cTn id="15" presetID="2" presetClass="entr" presetSubtype="1" fill="hold" grpId="0" nodeType="afterEffect">
                                  <p:stCondLst>
                                    <p:cond delay="200"/>
                                  </p:stCondLst>
                                  <p:iterate>
                                    <p:tmAbs val="0"/>
                                  </p:iterate>
                                  <p:childTnLst>
                                    <p:set>
                                      <p:cBhvr>
                                        <p:cTn id="16" fill="hold"/>
                                        <p:tgtEl>
                                          <p:spTgt spid="1503"/>
                                        </p:tgtEl>
                                        <p:attrNameLst>
                                          <p:attrName>style.visibility</p:attrName>
                                        </p:attrNameLst>
                                      </p:cBhvr>
                                      <p:to>
                                        <p:strVal val="visible"/>
                                      </p:to>
                                    </p:set>
                                    <p:anim calcmode="lin" valueType="num">
                                      <p:cBhvr>
                                        <p:cTn id="17" dur="1000" fill="hold"/>
                                        <p:tgtEl>
                                          <p:spTgt spid="1503"/>
                                        </p:tgtEl>
                                        <p:attrNameLst>
                                          <p:attrName>ppt_x</p:attrName>
                                        </p:attrNameLst>
                                      </p:cBhvr>
                                      <p:tavLst>
                                        <p:tav tm="0">
                                          <p:val>
                                            <p:strVal val="#ppt_x"/>
                                          </p:val>
                                        </p:tav>
                                        <p:tav tm="100000">
                                          <p:val>
                                            <p:strVal val="#ppt_x"/>
                                          </p:val>
                                        </p:tav>
                                      </p:tavLst>
                                    </p:anim>
                                    <p:anim calcmode="lin" valueType="num">
                                      <p:cBhvr>
                                        <p:cTn id="18" dur="1000" fill="hold"/>
                                        <p:tgtEl>
                                          <p:spTgt spid="1503"/>
                                        </p:tgtEl>
                                        <p:attrNameLst>
                                          <p:attrName>ppt_y</p:attrName>
                                        </p:attrNameLst>
                                      </p:cBhvr>
                                      <p:tavLst>
                                        <p:tav tm="0">
                                          <p:val>
                                            <p:strVal val="0-#ppt_h/2"/>
                                          </p:val>
                                        </p:tav>
                                        <p:tav tm="100000">
                                          <p:val>
                                            <p:strVal val="#ppt_y"/>
                                          </p:val>
                                        </p:tav>
                                      </p:tavLst>
                                    </p:anim>
                                  </p:childTnLst>
                                </p:cTn>
                              </p:par>
                            </p:childTnLst>
                          </p:cTn>
                        </p:par>
                        <p:par>
                          <p:cTn id="19" fill="hold">
                            <p:stCondLst>
                              <p:cond delay="3300"/>
                            </p:stCondLst>
                            <p:childTnLst>
                              <p:par>
                                <p:cTn id="20" presetID="2" presetClass="entr" presetSubtype="1" fill="hold" grpId="0" nodeType="afterEffect">
                                  <p:stCondLst>
                                    <p:cond delay="300"/>
                                  </p:stCondLst>
                                  <p:iterate>
                                    <p:tmAbs val="0"/>
                                  </p:iterate>
                                  <p:childTnLst>
                                    <p:set>
                                      <p:cBhvr>
                                        <p:cTn id="21" fill="hold"/>
                                        <p:tgtEl>
                                          <p:spTgt spid="1515"/>
                                        </p:tgtEl>
                                        <p:attrNameLst>
                                          <p:attrName>style.visibility</p:attrName>
                                        </p:attrNameLst>
                                      </p:cBhvr>
                                      <p:to>
                                        <p:strVal val="visible"/>
                                      </p:to>
                                    </p:set>
                                    <p:anim calcmode="lin" valueType="num">
                                      <p:cBhvr>
                                        <p:cTn id="22" dur="1000" fill="hold"/>
                                        <p:tgtEl>
                                          <p:spTgt spid="1515"/>
                                        </p:tgtEl>
                                        <p:attrNameLst>
                                          <p:attrName>ppt_x</p:attrName>
                                        </p:attrNameLst>
                                      </p:cBhvr>
                                      <p:tavLst>
                                        <p:tav tm="0">
                                          <p:val>
                                            <p:strVal val="#ppt_x"/>
                                          </p:val>
                                        </p:tav>
                                        <p:tav tm="100000">
                                          <p:val>
                                            <p:strVal val="#ppt_x"/>
                                          </p:val>
                                        </p:tav>
                                      </p:tavLst>
                                    </p:anim>
                                    <p:anim calcmode="lin" valueType="num">
                                      <p:cBhvr>
                                        <p:cTn id="23" dur="1000" fill="hold"/>
                                        <p:tgtEl>
                                          <p:spTgt spid="1515"/>
                                        </p:tgtEl>
                                        <p:attrNameLst>
                                          <p:attrName>ppt_y</p:attrName>
                                        </p:attrNameLst>
                                      </p:cBhvr>
                                      <p:tavLst>
                                        <p:tav tm="0">
                                          <p:val>
                                            <p:strVal val="0-#ppt_h/2"/>
                                          </p:val>
                                        </p:tav>
                                        <p:tav tm="100000">
                                          <p:val>
                                            <p:strVal val="#ppt_y"/>
                                          </p:val>
                                        </p:tav>
                                      </p:tavLst>
                                    </p:anim>
                                  </p:childTnLst>
                                </p:cTn>
                              </p:par>
                            </p:childTnLst>
                          </p:cTn>
                        </p:par>
                        <p:par>
                          <p:cTn id="24" fill="hold">
                            <p:stCondLst>
                              <p:cond delay="4600"/>
                            </p:stCondLst>
                            <p:childTnLst>
                              <p:par>
                                <p:cTn id="25" presetID="2" presetClass="entr" presetSubtype="1" fill="hold" grpId="0" nodeType="afterEffect">
                                  <p:stCondLst>
                                    <p:cond delay="400"/>
                                  </p:stCondLst>
                                  <p:iterate>
                                    <p:tmAbs val="0"/>
                                  </p:iterate>
                                  <p:childTnLst>
                                    <p:set>
                                      <p:cBhvr>
                                        <p:cTn id="26" fill="hold"/>
                                        <p:tgtEl>
                                          <p:spTgt spid="1511"/>
                                        </p:tgtEl>
                                        <p:attrNameLst>
                                          <p:attrName>style.visibility</p:attrName>
                                        </p:attrNameLst>
                                      </p:cBhvr>
                                      <p:to>
                                        <p:strVal val="visible"/>
                                      </p:to>
                                    </p:set>
                                    <p:anim calcmode="lin" valueType="num">
                                      <p:cBhvr>
                                        <p:cTn id="27" dur="1000" fill="hold"/>
                                        <p:tgtEl>
                                          <p:spTgt spid="1511"/>
                                        </p:tgtEl>
                                        <p:attrNameLst>
                                          <p:attrName>ppt_x</p:attrName>
                                        </p:attrNameLst>
                                      </p:cBhvr>
                                      <p:tavLst>
                                        <p:tav tm="0">
                                          <p:val>
                                            <p:strVal val="#ppt_x"/>
                                          </p:val>
                                        </p:tav>
                                        <p:tav tm="100000">
                                          <p:val>
                                            <p:strVal val="#ppt_x"/>
                                          </p:val>
                                        </p:tav>
                                      </p:tavLst>
                                    </p:anim>
                                    <p:anim calcmode="lin" valueType="num">
                                      <p:cBhvr>
                                        <p:cTn id="28" dur="1000" fill="hold"/>
                                        <p:tgtEl>
                                          <p:spTgt spid="15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9" grpId="0" animBg="1" advAuto="0"/>
      <p:bldP spid="1503" grpId="0" animBg="1" advAuto="0"/>
      <p:bldP spid="1507" grpId="0" animBg="1" advAuto="0"/>
      <p:bldP spid="1511" grpId="0" animBg="1" advAuto="0"/>
      <p:bldP spid="1515"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9" name="austrian-national-library-iDnwnG6I0WE-unsplash.jpeg" descr="austrian-national-library-iDnwnG6I0WE-unsplash.jpeg"/>
          <p:cNvPicPr>
            <a:picLocks noChangeAspect="1"/>
          </p:cNvPicPr>
          <p:nvPr/>
        </p:nvPicPr>
        <p:blipFill>
          <a:blip r:embed="rId3"/>
          <a:srcRect l="19493" t="17766" r="7962" b="5261"/>
          <a:stretch>
            <a:fillRect/>
          </a:stretch>
        </p:blipFill>
        <p:spPr>
          <a:xfrm>
            <a:off x="-128617" y="-54446"/>
            <a:ext cx="12934131" cy="9252892"/>
          </a:xfrm>
          <a:prstGeom prst="rect">
            <a:avLst/>
          </a:prstGeom>
          <a:ln w="3175">
            <a:miter lim="400000"/>
          </a:ln>
        </p:spPr>
      </p:pic>
      <p:pic>
        <p:nvPicPr>
          <p:cNvPr id="1520" name="balazs-kadlicsko-e6Q1D-3Zbek-unsplash.jpeg" descr="balazs-kadlicsko-e6Q1D-3Zbek-unsplash.jpeg"/>
          <p:cNvPicPr>
            <a:picLocks noChangeAspect="1"/>
          </p:cNvPicPr>
          <p:nvPr/>
        </p:nvPicPr>
        <p:blipFill>
          <a:blip r:embed="rId4"/>
          <a:srcRect t="33760" r="183" b="18316"/>
          <a:stretch>
            <a:fillRect/>
          </a:stretch>
        </p:blipFill>
        <p:spPr>
          <a:xfrm>
            <a:off x="12886266" y="-54406"/>
            <a:ext cx="12848224" cy="9252892"/>
          </a:xfrm>
          <a:prstGeom prst="rect">
            <a:avLst/>
          </a:prstGeom>
          <a:ln w="3175">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4" name="andy-feliciotti-EmSWJzRYxG0-unsplash.jpeg" descr="andy-feliciotti-EmSWJzRYxG0-unsplash.jpeg"/>
          <p:cNvPicPr>
            <a:picLocks noChangeAspect="1"/>
          </p:cNvPicPr>
          <p:nvPr/>
        </p:nvPicPr>
        <p:blipFill>
          <a:blip r:embed="rId3"/>
          <a:srcRect t="18225" b="28152"/>
          <a:stretch>
            <a:fillRect/>
          </a:stretch>
        </p:blipFill>
        <p:spPr>
          <a:xfrm>
            <a:off x="-98467" y="-39547"/>
            <a:ext cx="25800134" cy="9223094"/>
          </a:xfrm>
          <a:prstGeom prst="rect">
            <a:avLst/>
          </a:prstGeom>
          <a:ln w="3175">
            <a:miter lim="400000"/>
          </a:ln>
        </p:spPr>
      </p:pic>
      <p:sp>
        <p:nvSpPr>
          <p:cNvPr id="1525" name="Rectangle"/>
          <p:cNvSpPr/>
          <p:nvPr/>
        </p:nvSpPr>
        <p:spPr>
          <a:xfrm>
            <a:off x="-357833" y="-45676"/>
            <a:ext cx="26318866" cy="3560207"/>
          </a:xfrm>
          <a:prstGeom prst="rect">
            <a:avLst/>
          </a:prstGeom>
          <a:gradFill>
            <a:gsLst>
              <a:gs pos="0">
                <a:srgbClr val="000000">
                  <a:alpha val="76816"/>
                </a:srgbClr>
              </a:gs>
              <a:gs pos="100000">
                <a:srgbClr val="000000">
                  <a:alpha val="0"/>
                </a:srgbClr>
              </a:gs>
            </a:gsLst>
            <a:lin ang="5400000"/>
          </a:gradFill>
          <a:ln w="3175">
            <a:miter lim="400000"/>
          </a:ln>
        </p:spPr>
        <p:txBody>
          <a:bodyPr lIns="33866" tIns="33866" rIns="33866" bIns="33866" anchor="ctr"/>
          <a:lstStyle/>
          <a:p>
            <a:pPr>
              <a:defRPr sz="2000">
                <a:latin typeface="+mn-lt"/>
                <a:ea typeface="+mn-ea"/>
                <a:cs typeface="+mn-cs"/>
                <a:sym typeface="Helvetica Neue Medium"/>
              </a:defRPr>
            </a:pPr>
            <a:endParaRPr/>
          </a:p>
        </p:txBody>
      </p:sp>
      <p:pic>
        <p:nvPicPr>
          <p:cNvPr id="1526" name="EarthShots - Logo_Hydrogen.png" descr="EarthShots - Logo_Hydrogen.png"/>
          <p:cNvPicPr>
            <a:picLocks noChangeAspect="1"/>
          </p:cNvPicPr>
          <p:nvPr/>
        </p:nvPicPr>
        <p:blipFill>
          <a:blip r:embed="rId4"/>
          <a:stretch>
            <a:fillRect/>
          </a:stretch>
        </p:blipFill>
        <p:spPr>
          <a:xfrm>
            <a:off x="19061039" y="805239"/>
            <a:ext cx="5745681" cy="1198185"/>
          </a:xfrm>
          <a:prstGeom prst="rect">
            <a:avLst/>
          </a:prstGeom>
          <a:ln w="3175">
            <a:miter lim="400000"/>
          </a:ln>
          <a:effectLst>
            <a:outerShdw blurRad="317500" dir="5400000" rotWithShape="0">
              <a:srgbClr val="000000">
                <a:alpha val="44130"/>
              </a:srgbClr>
            </a:outerShdw>
          </a:effectLst>
        </p:spPr>
      </p:pic>
      <p:pic>
        <p:nvPicPr>
          <p:cNvPr id="1527" name="Image" descr="Image"/>
          <p:cNvPicPr>
            <a:picLocks noChangeAspect="1"/>
          </p:cNvPicPr>
          <p:nvPr/>
        </p:nvPicPr>
        <p:blipFill>
          <a:blip r:embed="rId5"/>
          <a:srcRect l="83" t="83" r="98" b="98"/>
          <a:stretch>
            <a:fillRect/>
          </a:stretch>
        </p:blipFill>
        <p:spPr>
          <a:xfrm>
            <a:off x="960564" y="834154"/>
            <a:ext cx="1140222" cy="1140223"/>
          </a:xfrm>
          <a:custGeom>
            <a:avLst/>
            <a:gdLst/>
            <a:ahLst/>
            <a:cxnLst>
              <a:cxn ang="0">
                <a:pos x="wd2" y="hd2"/>
              </a:cxn>
              <a:cxn ang="5400000">
                <a:pos x="wd2" y="hd2"/>
              </a:cxn>
              <a:cxn ang="10800000">
                <a:pos x="wd2" y="hd2"/>
              </a:cxn>
              <a:cxn ang="16200000">
                <a:pos x="wd2" y="hd2"/>
              </a:cxn>
            </a:cxnLst>
            <a:rect l="0" t="0" r="r" b="b"/>
            <a:pathLst>
              <a:path w="21600" h="21600" extrusionOk="0">
                <a:moveTo>
                  <a:pt x="10729" y="0"/>
                </a:moveTo>
                <a:cubicBezTo>
                  <a:pt x="10282" y="5"/>
                  <a:pt x="9965" y="9"/>
                  <a:pt x="9962" y="15"/>
                </a:cubicBezTo>
                <a:cubicBezTo>
                  <a:pt x="9950" y="34"/>
                  <a:pt x="9807" y="62"/>
                  <a:pt x="9646" y="75"/>
                </a:cubicBezTo>
                <a:cubicBezTo>
                  <a:pt x="9220" y="111"/>
                  <a:pt x="8330" y="283"/>
                  <a:pt x="7849" y="421"/>
                </a:cubicBezTo>
                <a:cubicBezTo>
                  <a:pt x="5602" y="1068"/>
                  <a:pt x="3633" y="2413"/>
                  <a:pt x="2225" y="4255"/>
                </a:cubicBezTo>
                <a:cubicBezTo>
                  <a:pt x="1076" y="5759"/>
                  <a:pt x="304" y="7644"/>
                  <a:pt x="98" y="9473"/>
                </a:cubicBezTo>
                <a:cubicBezTo>
                  <a:pt x="73" y="9695"/>
                  <a:pt x="35" y="9908"/>
                  <a:pt x="15" y="9947"/>
                </a:cubicBezTo>
                <a:cubicBezTo>
                  <a:pt x="8" y="9960"/>
                  <a:pt x="5" y="10297"/>
                  <a:pt x="0" y="10766"/>
                </a:cubicBezTo>
                <a:cubicBezTo>
                  <a:pt x="6" y="11235"/>
                  <a:pt x="13" y="11565"/>
                  <a:pt x="23" y="11571"/>
                </a:cubicBezTo>
                <a:cubicBezTo>
                  <a:pt x="45" y="11584"/>
                  <a:pt x="60" y="11658"/>
                  <a:pt x="60" y="11736"/>
                </a:cubicBezTo>
                <a:cubicBezTo>
                  <a:pt x="60" y="12011"/>
                  <a:pt x="231" y="12982"/>
                  <a:pt x="368" y="13510"/>
                </a:cubicBezTo>
                <a:cubicBezTo>
                  <a:pt x="734" y="14915"/>
                  <a:pt x="1367" y="16221"/>
                  <a:pt x="2271" y="17412"/>
                </a:cubicBezTo>
                <a:cubicBezTo>
                  <a:pt x="2654" y="17918"/>
                  <a:pt x="3631" y="18896"/>
                  <a:pt x="4135" y="19284"/>
                </a:cubicBezTo>
                <a:cubicBezTo>
                  <a:pt x="5662" y="20460"/>
                  <a:pt x="7314" y="21168"/>
                  <a:pt x="9187" y="21457"/>
                </a:cubicBezTo>
                <a:cubicBezTo>
                  <a:pt x="9475" y="21502"/>
                  <a:pt x="9786" y="21540"/>
                  <a:pt x="9879" y="21540"/>
                </a:cubicBezTo>
                <a:cubicBezTo>
                  <a:pt x="9972" y="21540"/>
                  <a:pt x="10061" y="21555"/>
                  <a:pt x="10074" y="21577"/>
                </a:cubicBezTo>
                <a:cubicBezTo>
                  <a:pt x="10080" y="21586"/>
                  <a:pt x="10382" y="21594"/>
                  <a:pt x="10811" y="21600"/>
                </a:cubicBezTo>
                <a:cubicBezTo>
                  <a:pt x="11229" y="21595"/>
                  <a:pt x="11528" y="21592"/>
                  <a:pt x="11541" y="21585"/>
                </a:cubicBezTo>
                <a:cubicBezTo>
                  <a:pt x="11579" y="21565"/>
                  <a:pt x="11808" y="21528"/>
                  <a:pt x="12052" y="21502"/>
                </a:cubicBezTo>
                <a:cubicBezTo>
                  <a:pt x="13548" y="21343"/>
                  <a:pt x="15074" y="20824"/>
                  <a:pt x="16397" y="20021"/>
                </a:cubicBezTo>
                <a:cubicBezTo>
                  <a:pt x="17157" y="19560"/>
                  <a:pt x="17761" y="19078"/>
                  <a:pt x="18420" y="18420"/>
                </a:cubicBezTo>
                <a:cubicBezTo>
                  <a:pt x="19853" y="16987"/>
                  <a:pt x="20811" y="15282"/>
                  <a:pt x="21284" y="13322"/>
                </a:cubicBezTo>
                <a:cubicBezTo>
                  <a:pt x="21399" y="12849"/>
                  <a:pt x="21539" y="11947"/>
                  <a:pt x="21540" y="11683"/>
                </a:cubicBezTo>
                <a:cubicBezTo>
                  <a:pt x="21540" y="11591"/>
                  <a:pt x="21555" y="11502"/>
                  <a:pt x="21577" y="11488"/>
                </a:cubicBezTo>
                <a:cubicBezTo>
                  <a:pt x="21586" y="11483"/>
                  <a:pt x="21594" y="11205"/>
                  <a:pt x="21600" y="10804"/>
                </a:cubicBezTo>
                <a:cubicBezTo>
                  <a:pt x="21594" y="10402"/>
                  <a:pt x="21586" y="10125"/>
                  <a:pt x="21577" y="10120"/>
                </a:cubicBezTo>
                <a:cubicBezTo>
                  <a:pt x="21555" y="10106"/>
                  <a:pt x="21540" y="10023"/>
                  <a:pt x="21540" y="9939"/>
                </a:cubicBezTo>
                <a:cubicBezTo>
                  <a:pt x="21540" y="9608"/>
                  <a:pt x="21398" y="8761"/>
                  <a:pt x="21239" y="8135"/>
                </a:cubicBezTo>
                <a:cubicBezTo>
                  <a:pt x="20173" y="3930"/>
                  <a:pt x="16674" y="770"/>
                  <a:pt x="12383" y="143"/>
                </a:cubicBezTo>
                <a:cubicBezTo>
                  <a:pt x="12089" y="100"/>
                  <a:pt x="11780" y="61"/>
                  <a:pt x="11698" y="60"/>
                </a:cubicBezTo>
                <a:cubicBezTo>
                  <a:pt x="11617" y="60"/>
                  <a:pt x="11539" y="45"/>
                  <a:pt x="11526" y="23"/>
                </a:cubicBezTo>
                <a:cubicBezTo>
                  <a:pt x="11520" y="13"/>
                  <a:pt x="11197" y="6"/>
                  <a:pt x="10729" y="0"/>
                </a:cubicBezTo>
                <a:close/>
              </a:path>
            </a:pathLst>
          </a:custGeom>
          <a:ln w="3175">
            <a:miter lim="400000"/>
          </a:ln>
        </p:spPr>
      </p:pic>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0"/>
                                  </p:stCondLst>
                                  <p:iterate>
                                    <p:tmAbs val="0"/>
                                  </p:iterate>
                                  <p:childTnLst>
                                    <p:set>
                                      <p:cBhvr>
                                        <p:cTn id="6" fill="hold"/>
                                        <p:tgtEl>
                                          <p:spTgt spid="1527"/>
                                        </p:tgtEl>
                                        <p:attrNameLst>
                                          <p:attrName>style.visibility</p:attrName>
                                        </p:attrNameLst>
                                      </p:cBhvr>
                                      <p:to>
                                        <p:strVal val="visible"/>
                                      </p:to>
                                    </p:set>
                                    <p:animEffect transition="in" filter="fade">
                                      <p:cBhvr>
                                        <p:cTn id="7" dur="1000"/>
                                        <p:tgtEl>
                                          <p:spTgt spid="1527"/>
                                        </p:tgtEl>
                                      </p:cBhvr>
                                    </p:animEffect>
                                  </p:childTnLst>
                                </p:cTn>
                              </p:par>
                            </p:childTnLst>
                          </p:cTn>
                        </p:par>
                        <p:par>
                          <p:cTn id="8" fill="hold">
                            <p:stCondLst>
                              <p:cond delay="1000"/>
                            </p:stCondLst>
                            <p:childTnLst>
                              <p:par>
                                <p:cTn id="9" presetID="10" presetClass="entr" fill="hold" grpId="0" nodeType="afterEffect">
                                  <p:stCondLst>
                                    <p:cond delay="200"/>
                                  </p:stCondLst>
                                  <p:iterate>
                                    <p:tmAbs val="0"/>
                                  </p:iterate>
                                  <p:childTnLst>
                                    <p:set>
                                      <p:cBhvr>
                                        <p:cTn id="10" fill="hold"/>
                                        <p:tgtEl>
                                          <p:spTgt spid="1526"/>
                                        </p:tgtEl>
                                        <p:attrNameLst>
                                          <p:attrName>style.visibility</p:attrName>
                                        </p:attrNameLst>
                                      </p:cBhvr>
                                      <p:to>
                                        <p:strVal val="visible"/>
                                      </p:to>
                                    </p:set>
                                    <p:animEffect transition="in" filter="fade">
                                      <p:cBhvr>
                                        <p:cTn id="11" dur="1000"/>
                                        <p:tgtEl>
                                          <p:spTgt spid="1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6" grpId="0" animBg="1" advAuto="0"/>
      <p:bldP spid="1527"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3" name="RAV4-fuel-cell-e1415096008426.jpg" descr="RAV4-fuel-cell-e1415096008426.jpg"/>
          <p:cNvPicPr>
            <a:picLocks noChangeAspect="1"/>
          </p:cNvPicPr>
          <p:nvPr/>
        </p:nvPicPr>
        <p:blipFill>
          <a:blip r:embed="rId3"/>
          <a:srcRect l="6260"/>
          <a:stretch>
            <a:fillRect/>
          </a:stretch>
        </p:blipFill>
        <p:spPr>
          <a:xfrm>
            <a:off x="-45806" y="-708224"/>
            <a:ext cx="14456862" cy="10560448"/>
          </a:xfrm>
          <a:prstGeom prst="rect">
            <a:avLst/>
          </a:prstGeom>
          <a:ln w="3175">
            <a:miter lim="400000"/>
          </a:ln>
        </p:spPr>
      </p:pic>
      <p:pic>
        <p:nvPicPr>
          <p:cNvPr id="1324" name="R_T-341-Edit.jpeg" descr="R_T-341-Edit.jpeg"/>
          <p:cNvPicPr>
            <a:picLocks noChangeAspect="1"/>
          </p:cNvPicPr>
          <p:nvPr/>
        </p:nvPicPr>
        <p:blipFill>
          <a:blip r:embed="rId4"/>
          <a:srcRect l="8146" r="13606"/>
          <a:stretch>
            <a:fillRect/>
          </a:stretch>
        </p:blipFill>
        <p:spPr>
          <a:xfrm>
            <a:off x="14330248" y="-289918"/>
            <a:ext cx="11413722" cy="9723836"/>
          </a:xfrm>
          <a:prstGeom prst="rect">
            <a:avLst/>
          </a:prstGeom>
          <a:ln w="3175">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200"/>
                                  </p:stCondLst>
                                  <p:iterate>
                                    <p:tmAbs val="0"/>
                                  </p:iterate>
                                  <p:childTnLst>
                                    <p:set>
                                      <p:cBhvr>
                                        <p:cTn id="6" fill="hold"/>
                                        <p:tgtEl>
                                          <p:spTgt spid="1324"/>
                                        </p:tgtEl>
                                        <p:attrNameLst>
                                          <p:attrName>style.visibility</p:attrName>
                                        </p:attrNameLst>
                                      </p:cBhvr>
                                      <p:to>
                                        <p:strVal val="visible"/>
                                      </p:to>
                                    </p:set>
                                    <p:animEffect transition="in" filter="fade">
                                      <p:cBhvr>
                                        <p:cTn id="7" dur="1000"/>
                                        <p:tgtEl>
                                          <p:spTgt spid="1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4" grpId="0"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1" name="FuelCellModuleTMMK03.jpeg" descr="FuelCellModuleTMMK03.jpeg"/>
          <p:cNvPicPr>
            <a:picLocks noChangeAspect="1"/>
          </p:cNvPicPr>
          <p:nvPr/>
        </p:nvPicPr>
        <p:blipFill>
          <a:blip r:embed="rId3"/>
          <a:srcRect t="2970"/>
          <a:stretch>
            <a:fillRect/>
          </a:stretch>
        </p:blipFill>
        <p:spPr>
          <a:xfrm>
            <a:off x="10430317" y="-1"/>
            <a:ext cx="15250762" cy="9144001"/>
          </a:xfrm>
          <a:prstGeom prst="rect">
            <a:avLst/>
          </a:prstGeom>
          <a:ln w="3175">
            <a:miter lim="400000"/>
          </a:ln>
        </p:spPr>
      </p:pic>
      <p:pic>
        <p:nvPicPr>
          <p:cNvPr id="1532" name="FuelCellModuleTMMK01-1.jpeg" descr="FuelCellModuleTMMK01-1.jpeg"/>
          <p:cNvPicPr>
            <a:picLocks noChangeAspect="1"/>
          </p:cNvPicPr>
          <p:nvPr/>
        </p:nvPicPr>
        <p:blipFill>
          <a:blip r:embed="rId4"/>
          <a:srcRect l="159" t="3107" r="23626" b="9190"/>
          <a:stretch>
            <a:fillRect/>
          </a:stretch>
        </p:blipFill>
        <p:spPr>
          <a:xfrm>
            <a:off x="-58410" y="0"/>
            <a:ext cx="12860415" cy="9144000"/>
          </a:xfrm>
          <a:prstGeom prst="rect">
            <a:avLst/>
          </a:prstGeom>
          <a:ln w="3175">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 name="Image" descr="Image"/>
          <p:cNvPicPr>
            <a:picLocks noChangeAspect="1"/>
          </p:cNvPicPr>
          <p:nvPr/>
        </p:nvPicPr>
        <p:blipFill>
          <a:blip r:embed="rId3"/>
          <a:stretch>
            <a:fillRect/>
          </a:stretch>
        </p:blipFill>
        <p:spPr>
          <a:xfrm>
            <a:off x="-80729" y="-2774953"/>
            <a:ext cx="25764658" cy="14693906"/>
          </a:xfrm>
          <a:prstGeom prst="rect">
            <a:avLst/>
          </a:prstGeom>
          <a:ln w="3175">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4" name="toyota-fenix-utr.jpeg" descr="toyota-fenix-utr.jpeg"/>
          <p:cNvPicPr>
            <a:picLocks noChangeAspect="1"/>
          </p:cNvPicPr>
          <p:nvPr/>
        </p:nvPicPr>
        <p:blipFill>
          <a:blip r:embed="rId3"/>
          <a:stretch>
            <a:fillRect/>
          </a:stretch>
        </p:blipFill>
        <p:spPr>
          <a:xfrm>
            <a:off x="10542317" y="-757282"/>
            <a:ext cx="15068489" cy="10658564"/>
          </a:xfrm>
          <a:prstGeom prst="rect">
            <a:avLst/>
          </a:prstGeom>
          <a:ln w="3175">
            <a:miter lim="400000"/>
          </a:ln>
        </p:spPr>
      </p:pic>
      <p:pic>
        <p:nvPicPr>
          <p:cNvPr id="1545" name="IMG_8262.jpg" descr="IMG_8262.jpg"/>
          <p:cNvPicPr>
            <a:picLocks noChangeAspect="1"/>
          </p:cNvPicPr>
          <p:nvPr/>
        </p:nvPicPr>
        <p:blipFill>
          <a:blip r:embed="rId4"/>
          <a:stretch>
            <a:fillRect/>
          </a:stretch>
        </p:blipFill>
        <p:spPr>
          <a:xfrm>
            <a:off x="-31367" y="-3569709"/>
            <a:ext cx="10573686" cy="14098247"/>
          </a:xfrm>
          <a:prstGeom prst="rect">
            <a:avLst/>
          </a:prstGeom>
          <a:ln w="3175">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3" name="IMG_4827.jpeg" descr="IMG_4827.jpeg"/>
          <p:cNvPicPr>
            <a:picLocks noChangeAspect="1"/>
          </p:cNvPicPr>
          <p:nvPr/>
        </p:nvPicPr>
        <p:blipFill>
          <a:blip r:embed="rId3"/>
          <a:srcRect l="11326" t="19071" r="11326" b="19071"/>
          <a:stretch>
            <a:fillRect/>
          </a:stretch>
        </p:blipFill>
        <p:spPr>
          <a:xfrm>
            <a:off x="10430317" y="0"/>
            <a:ext cx="15245405" cy="9144000"/>
          </a:xfrm>
          <a:prstGeom prst="rect">
            <a:avLst/>
          </a:prstGeom>
          <a:ln w="3175">
            <a:miter lim="400000"/>
          </a:ln>
        </p:spPr>
      </p:pic>
      <p:pic>
        <p:nvPicPr>
          <p:cNvPr id="1554" name="Ontario O10.jpeg" descr="Ontario O10.jpeg"/>
          <p:cNvPicPr>
            <a:picLocks noChangeAspect="1"/>
          </p:cNvPicPr>
          <p:nvPr/>
        </p:nvPicPr>
        <p:blipFill>
          <a:blip r:embed="rId4"/>
          <a:srcRect l="14830" r="5146"/>
          <a:stretch>
            <a:fillRect/>
          </a:stretch>
        </p:blipFill>
        <p:spPr>
          <a:xfrm>
            <a:off x="-233532" y="0"/>
            <a:ext cx="13035538" cy="9144000"/>
          </a:xfrm>
          <a:prstGeom prst="rect">
            <a:avLst/>
          </a:prstGeom>
          <a:ln w="3175">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6" name="MASTER_Background_v01_Dim.png" descr="MASTER_Background_v01_Dim.png"/>
          <p:cNvPicPr>
            <a:picLocks noChangeAspect="1"/>
          </p:cNvPicPr>
          <p:nvPr/>
        </p:nvPicPr>
        <p:blipFill>
          <a:blip r:embed="rId3">
            <a:alphaModFix amt="76000"/>
          </a:blip>
          <a:srcRect l="31788" t="18887" r="5989" b="18887"/>
          <a:stretch>
            <a:fillRect/>
          </a:stretch>
        </p:blipFill>
        <p:spPr>
          <a:xfrm>
            <a:off x="-325047" y="-242203"/>
            <a:ext cx="26253294" cy="9628405"/>
          </a:xfrm>
          <a:prstGeom prst="rect">
            <a:avLst/>
          </a:prstGeom>
          <a:ln w="3175">
            <a:miter lim="400000"/>
          </a:ln>
        </p:spPr>
      </p:pic>
      <p:pic>
        <p:nvPicPr>
          <p:cNvPr id="1587" name="Image" descr="Image"/>
          <p:cNvPicPr>
            <a:picLocks noChangeAspect="1"/>
          </p:cNvPicPr>
          <p:nvPr/>
        </p:nvPicPr>
        <p:blipFill>
          <a:blip r:embed="rId4"/>
          <a:stretch>
            <a:fillRect/>
          </a:stretch>
        </p:blipFill>
        <p:spPr>
          <a:xfrm>
            <a:off x="9871009" y="1210412"/>
            <a:ext cx="5861183" cy="6723176"/>
          </a:xfrm>
          <a:prstGeom prst="rect">
            <a:avLst/>
          </a:prstGeom>
          <a:ln w="3175">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1587"/>
                                        </p:tgtEl>
                                        <p:attrNameLst>
                                          <p:attrName>style.visibility</p:attrName>
                                        </p:attrNameLst>
                                      </p:cBhvr>
                                      <p:to>
                                        <p:strVal val="visible"/>
                                      </p:to>
                                    </p:set>
                                    <p:anim calcmode="lin" valueType="num">
                                      <p:cBhvr>
                                        <p:cTn id="7" dur="2500" fill="hold"/>
                                        <p:tgtEl>
                                          <p:spTgt spid="1587"/>
                                        </p:tgtEl>
                                        <p:attrNameLst>
                                          <p:attrName>ppt_w</p:attrName>
                                        </p:attrNameLst>
                                      </p:cBhvr>
                                      <p:tavLst>
                                        <p:tav tm="0">
                                          <p:val>
                                            <p:fltVal val="0"/>
                                          </p:val>
                                        </p:tav>
                                        <p:tav tm="100000">
                                          <p:val>
                                            <p:strVal val="#ppt_w"/>
                                          </p:val>
                                        </p:tav>
                                      </p:tavLst>
                                    </p:anim>
                                    <p:anim calcmode="lin" valueType="num">
                                      <p:cBhvr>
                                        <p:cTn id="8" dur="2500" fill="hold"/>
                                        <p:tgtEl>
                                          <p:spTgt spid="15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6" name="Electrified Pack Shot 11.10 copy.jpg" descr="Electrified Pack Shot 11.10 copy.jpg"/>
          <p:cNvPicPr>
            <a:picLocks noChangeAspect="1"/>
          </p:cNvPicPr>
          <p:nvPr/>
        </p:nvPicPr>
        <p:blipFill>
          <a:blip r:embed="rId3"/>
          <a:stretch>
            <a:fillRect/>
          </a:stretch>
        </p:blipFill>
        <p:spPr>
          <a:xfrm>
            <a:off x="-625249" y="-3868471"/>
            <a:ext cx="26853698" cy="15109681"/>
          </a:xfrm>
          <a:prstGeom prst="rect">
            <a:avLst/>
          </a:prstGeom>
          <a:ln w="3175">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grpId="0" nodeType="afterEffect">
                                  <p:stCondLst>
                                    <p:cond delay="0"/>
                                  </p:stCondLst>
                                  <p:childTnLst>
                                    <p:animScale>
                                      <p:cBhvr>
                                        <p:cTn id="6" dur="4000" fill="hold"/>
                                        <p:tgtEl>
                                          <p:spTgt spid="1616"/>
                                        </p:tgtEl>
                                      </p:cBhvr>
                                      <p:by x="95999" y="95999"/>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6"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8" name="R_T-249-Edit.jpeg" descr="R_T-249-Edit.jpeg"/>
          <p:cNvPicPr>
            <a:picLocks noChangeAspect="1"/>
          </p:cNvPicPr>
          <p:nvPr/>
        </p:nvPicPr>
        <p:blipFill>
          <a:blip r:embed="rId3"/>
          <a:srcRect l="2342" t="23901" r="316" b="5939"/>
          <a:stretch>
            <a:fillRect/>
          </a:stretch>
        </p:blipFill>
        <p:spPr>
          <a:xfrm>
            <a:off x="-120144" y="-2483102"/>
            <a:ext cx="25843386" cy="12416742"/>
          </a:xfrm>
          <a:prstGeom prst="rect">
            <a:avLst/>
          </a:prstGeom>
          <a:ln w="3175">
            <a:miter lim="400000"/>
          </a:ln>
          <a:effectLst>
            <a:outerShdw blurRad="215900" dist="88900" rotWithShape="0">
              <a:srgbClr val="000000">
                <a:alpha val="82318"/>
              </a:srgbClr>
            </a:outerShdw>
          </a:effectLst>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0"/>
                                  </p:stCondLst>
                                  <p:iterate>
                                    <p:tmAbs val="0"/>
                                  </p:iterate>
                                  <p:childTnLst>
                                    <p:set>
                                      <p:cBhvr>
                                        <p:cTn id="6" fill="hold"/>
                                        <p:tgtEl>
                                          <p:spTgt spid="1328"/>
                                        </p:tgtEl>
                                        <p:attrNameLst>
                                          <p:attrName>style.visibility</p:attrName>
                                        </p:attrNameLst>
                                      </p:cBhvr>
                                      <p:to>
                                        <p:strVal val="visible"/>
                                      </p:to>
                                    </p:set>
                                    <p:animEffect transition="in" filter="fade">
                                      <p:cBhvr>
                                        <p:cTn id="7" dur="1000"/>
                                        <p:tgtEl>
                                          <p:spTgt spid="1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8"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 name="Image" descr="Image"/>
          <p:cNvPicPr>
            <a:picLocks noChangeAspect="1"/>
          </p:cNvPicPr>
          <p:nvPr/>
        </p:nvPicPr>
        <p:blipFill>
          <a:blip r:embed="rId3"/>
          <a:stretch>
            <a:fillRect/>
          </a:stretch>
        </p:blipFill>
        <p:spPr>
          <a:xfrm>
            <a:off x="-11412" y="-7090416"/>
            <a:ext cx="25626024" cy="17101102"/>
          </a:xfrm>
          <a:prstGeom prst="rect">
            <a:avLst/>
          </a:prstGeom>
          <a:ln w="3175">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6" name="Environmental B-Roll"/>
          <p:cNvSpPr txBox="1"/>
          <p:nvPr/>
        </p:nvSpPr>
        <p:spPr>
          <a:xfrm>
            <a:off x="11480080" y="4383067"/>
            <a:ext cx="2643040" cy="37786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3866" tIns="33866" rIns="33866" bIns="33866" anchor="ctr">
            <a:spAutoFit/>
          </a:bodyPr>
          <a:lstStyle>
            <a:lvl1pPr>
              <a:defRPr sz="2000" b="1">
                <a:latin typeface="Helvetica Neue"/>
                <a:ea typeface="Helvetica Neue"/>
                <a:cs typeface="Helvetica Neue"/>
                <a:sym typeface="Helvetica Neue"/>
              </a:defRPr>
            </a:lvl1pPr>
          </a:lstStyle>
          <a:p>
            <a:r>
              <a:t>Environmental B-Roll</a:t>
            </a:r>
          </a:p>
        </p:txBody>
      </p:sp>
      <p:pic>
        <p:nvPicPr>
          <p:cNvPr id="1337" name="Image" descr="Image"/>
          <p:cNvPicPr>
            <a:picLocks noChangeAspect="1"/>
          </p:cNvPicPr>
          <p:nvPr/>
        </p:nvPicPr>
        <p:blipFill>
          <a:blip r:embed="rId3"/>
          <a:stretch>
            <a:fillRect/>
          </a:stretch>
        </p:blipFill>
        <p:spPr>
          <a:xfrm>
            <a:off x="-132648" y="-7676091"/>
            <a:ext cx="25868496" cy="17236442"/>
          </a:xfrm>
          <a:prstGeom prst="rect">
            <a:avLst/>
          </a:prstGeom>
          <a:ln w="3175">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 name="20170418_04_01.jpg" descr="20170418_04_01.jpg"/>
          <p:cNvPicPr>
            <a:picLocks noChangeAspect="1"/>
          </p:cNvPicPr>
          <p:nvPr/>
        </p:nvPicPr>
        <p:blipFill>
          <a:blip r:embed="rId3"/>
          <a:srcRect t="28801" r="14942" b="2671"/>
          <a:stretch>
            <a:fillRect/>
          </a:stretch>
        </p:blipFill>
        <p:spPr>
          <a:xfrm>
            <a:off x="-58088" y="-1171357"/>
            <a:ext cx="25799618" cy="11562279"/>
          </a:xfrm>
          <a:prstGeom prst="rect">
            <a:avLst/>
          </a:prstGeom>
          <a:ln w="3175">
            <a:miter lim="400000"/>
          </a:ln>
        </p:spPr>
      </p:pic>
      <p:sp>
        <p:nvSpPr>
          <p:cNvPr id="1342" name="Rectangle"/>
          <p:cNvSpPr/>
          <p:nvPr/>
        </p:nvSpPr>
        <p:spPr>
          <a:xfrm>
            <a:off x="-55737" y="-62131"/>
            <a:ext cx="13291607" cy="9268262"/>
          </a:xfrm>
          <a:prstGeom prst="rect">
            <a:avLst/>
          </a:prstGeom>
          <a:gradFill>
            <a:gsLst>
              <a:gs pos="0">
                <a:srgbClr val="36424A">
                  <a:alpha val="0"/>
                </a:srgbClr>
              </a:gs>
              <a:gs pos="100000">
                <a:srgbClr val="000000">
                  <a:alpha val="67961"/>
                </a:srgbClr>
              </a:gs>
            </a:gsLst>
            <a:lin ang="10800000"/>
          </a:gradFill>
          <a:ln w="3175">
            <a:miter lim="400000"/>
          </a:ln>
        </p:spPr>
        <p:txBody>
          <a:bodyPr lIns="33866" tIns="33866" rIns="33866" bIns="33866" anchor="ctr"/>
          <a:lstStyle/>
          <a:p>
            <a:pPr>
              <a:defRPr sz="2000">
                <a:latin typeface="+mn-lt"/>
                <a:ea typeface="+mn-ea"/>
                <a:cs typeface="+mn-cs"/>
                <a:sym typeface="Helvetica Neue Medium"/>
              </a:defRPr>
            </a:pPr>
            <a:endParaRPr/>
          </a:p>
        </p:txBody>
      </p:sp>
      <p:sp>
        <p:nvSpPr>
          <p:cNvPr id="1343" name="Easy Fueling"/>
          <p:cNvSpPr txBox="1"/>
          <p:nvPr/>
        </p:nvSpPr>
        <p:spPr>
          <a:xfrm>
            <a:off x="938011" y="952082"/>
            <a:ext cx="3754494" cy="93133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3866" tIns="33866" rIns="33866" bIns="33866">
            <a:spAutoFit/>
          </a:bodyPr>
          <a:lstStyle>
            <a:lvl1pPr algn="l" defTabSz="1625559">
              <a:lnSpc>
                <a:spcPct val="90000"/>
              </a:lnSpc>
              <a:defRPr sz="4800">
                <a:latin typeface="Toyota Type Black"/>
                <a:ea typeface="Toyota Type Black"/>
                <a:cs typeface="Toyota Type Black"/>
                <a:sym typeface="Toyota Type Black"/>
              </a:defRPr>
            </a:lvl1pPr>
          </a:lstStyle>
          <a:p>
            <a:r>
              <a:t>Easy Fueling</a:t>
            </a:r>
          </a:p>
        </p:txBody>
      </p:sp>
      <p:sp>
        <p:nvSpPr>
          <p:cNvPr id="1344" name="Line"/>
          <p:cNvSpPr/>
          <p:nvPr/>
        </p:nvSpPr>
        <p:spPr>
          <a:xfrm>
            <a:off x="997314" y="936598"/>
            <a:ext cx="1048425" cy="1"/>
          </a:xfrm>
          <a:prstGeom prst="line">
            <a:avLst/>
          </a:prstGeom>
          <a:ln w="25400">
            <a:solidFill>
              <a:srgbClr val="FFFFFF"/>
            </a:solidFill>
            <a:miter lim="400000"/>
          </a:ln>
        </p:spPr>
        <p:txBody>
          <a:bodyPr lIns="33866" tIns="33866" rIns="33866" bIns="33866" anchor="ctr"/>
          <a:lstStyle/>
          <a:p>
            <a:endParaRPr/>
          </a:p>
        </p:txBody>
      </p:sp>
      <p:sp>
        <p:nvSpPr>
          <p:cNvPr id="1345" name="Heavy Duty Scalability"/>
          <p:cNvSpPr txBox="1"/>
          <p:nvPr/>
        </p:nvSpPr>
        <p:spPr>
          <a:xfrm>
            <a:off x="938011" y="2222082"/>
            <a:ext cx="6718369" cy="93133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3866" tIns="33866" rIns="33866" bIns="33866">
            <a:spAutoFit/>
          </a:bodyPr>
          <a:lstStyle>
            <a:lvl1pPr algn="l" defTabSz="1625559">
              <a:lnSpc>
                <a:spcPct val="90000"/>
              </a:lnSpc>
              <a:defRPr sz="4800">
                <a:latin typeface="Toyota Type Black"/>
                <a:ea typeface="Toyota Type Black"/>
                <a:cs typeface="Toyota Type Black"/>
                <a:sym typeface="Toyota Type Black"/>
              </a:defRPr>
            </a:lvl1pPr>
          </a:lstStyle>
          <a:p>
            <a:r>
              <a:t>Heavy Duty Scalability</a:t>
            </a:r>
          </a:p>
        </p:txBody>
      </p:sp>
      <p:sp>
        <p:nvSpPr>
          <p:cNvPr id="1346" name="Line"/>
          <p:cNvSpPr/>
          <p:nvPr/>
        </p:nvSpPr>
        <p:spPr>
          <a:xfrm>
            <a:off x="997314" y="2206598"/>
            <a:ext cx="1048425" cy="1"/>
          </a:xfrm>
          <a:prstGeom prst="line">
            <a:avLst/>
          </a:prstGeom>
          <a:ln w="25400">
            <a:solidFill>
              <a:srgbClr val="FFFFFF"/>
            </a:solidFill>
            <a:miter lim="400000"/>
          </a:ln>
        </p:spPr>
        <p:txBody>
          <a:bodyPr lIns="33866" tIns="33866" rIns="33866" bIns="33866" anchor="ctr"/>
          <a:lstStyle/>
          <a:p>
            <a:endParaRPr/>
          </a:p>
        </p:txBody>
      </p:sp>
      <p:sp>
        <p:nvSpPr>
          <p:cNvPr id="1347" name="Renewable Fuel Sources"/>
          <p:cNvSpPr txBox="1"/>
          <p:nvPr/>
        </p:nvSpPr>
        <p:spPr>
          <a:xfrm>
            <a:off x="938011" y="3481107"/>
            <a:ext cx="7134726" cy="93133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3866" tIns="33866" rIns="33866" bIns="33866">
            <a:spAutoFit/>
          </a:bodyPr>
          <a:lstStyle>
            <a:lvl1pPr algn="l" defTabSz="1625559">
              <a:lnSpc>
                <a:spcPct val="90000"/>
              </a:lnSpc>
              <a:defRPr sz="4800">
                <a:latin typeface="Toyota Type Black"/>
                <a:ea typeface="Toyota Type Black"/>
                <a:cs typeface="Toyota Type Black"/>
                <a:sym typeface="Toyota Type Black"/>
              </a:defRPr>
            </a:lvl1pPr>
          </a:lstStyle>
          <a:p>
            <a:r>
              <a:t>Renewable Fuel Sources</a:t>
            </a:r>
          </a:p>
        </p:txBody>
      </p:sp>
      <p:sp>
        <p:nvSpPr>
          <p:cNvPr id="1348" name="Line"/>
          <p:cNvSpPr/>
          <p:nvPr/>
        </p:nvSpPr>
        <p:spPr>
          <a:xfrm>
            <a:off x="997314" y="3465623"/>
            <a:ext cx="1048425" cy="1"/>
          </a:xfrm>
          <a:prstGeom prst="line">
            <a:avLst/>
          </a:prstGeom>
          <a:ln w="25400">
            <a:solidFill>
              <a:srgbClr val="FFFFFF"/>
            </a:solidFill>
            <a:miter lim="400000"/>
          </a:ln>
        </p:spPr>
        <p:txBody>
          <a:bodyPr lIns="33866" tIns="33866" rIns="33866" bIns="33866" anchor="ctr"/>
          <a:lstStyle/>
          <a:p>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1344"/>
                                        </p:tgtEl>
                                        <p:attrNameLst>
                                          <p:attrName>style.visibility</p:attrName>
                                        </p:attrNameLst>
                                      </p:cBhvr>
                                      <p:to>
                                        <p:strVal val="visible"/>
                                      </p:to>
                                    </p:set>
                                    <p:animEffect transition="in" filter="wipe(left)">
                                      <p:cBhvr>
                                        <p:cTn id="7" dur="500"/>
                                        <p:tgtEl>
                                          <p:spTgt spid="1344"/>
                                        </p:tgtEl>
                                      </p:cBhvr>
                                    </p:animEffect>
                                  </p:childTnLst>
                                </p:cTn>
                              </p:par>
                            </p:childTnLst>
                          </p:cTn>
                        </p:par>
                        <p:par>
                          <p:cTn id="8" fill="hold">
                            <p:stCondLst>
                              <p:cond delay="500"/>
                            </p:stCondLst>
                            <p:childTnLst>
                              <p:par>
                                <p:cTn id="9" presetID="2" presetClass="entr" presetSubtype="8" fill="hold" grpId="0" nodeType="afterEffect">
                                  <p:stCondLst>
                                    <p:cond delay="0"/>
                                  </p:stCondLst>
                                  <p:iterate>
                                    <p:tmAbs val="0"/>
                                  </p:iterate>
                                  <p:childTnLst>
                                    <p:set>
                                      <p:cBhvr>
                                        <p:cTn id="10" fill="hold"/>
                                        <p:tgtEl>
                                          <p:spTgt spid="1343"/>
                                        </p:tgtEl>
                                        <p:attrNameLst>
                                          <p:attrName>style.visibility</p:attrName>
                                        </p:attrNameLst>
                                      </p:cBhvr>
                                      <p:to>
                                        <p:strVal val="visible"/>
                                      </p:to>
                                    </p:set>
                                    <p:anim calcmode="lin" valueType="num">
                                      <p:cBhvr>
                                        <p:cTn id="11" dur="1000" fill="hold"/>
                                        <p:tgtEl>
                                          <p:spTgt spid="1343"/>
                                        </p:tgtEl>
                                        <p:attrNameLst>
                                          <p:attrName>ppt_x</p:attrName>
                                        </p:attrNameLst>
                                      </p:cBhvr>
                                      <p:tavLst>
                                        <p:tav tm="0">
                                          <p:val>
                                            <p:strVal val="0-#ppt_w/2"/>
                                          </p:val>
                                        </p:tav>
                                        <p:tav tm="100000">
                                          <p:val>
                                            <p:strVal val="#ppt_x"/>
                                          </p:val>
                                        </p:tav>
                                      </p:tavLst>
                                    </p:anim>
                                    <p:anim calcmode="lin" valueType="num">
                                      <p:cBhvr>
                                        <p:cTn id="12" dur="1000" fill="hold"/>
                                        <p:tgtEl>
                                          <p:spTgt spid="1343"/>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250"/>
                                  </p:stCondLst>
                                  <p:iterate>
                                    <p:tmAbs val="0"/>
                                  </p:iterate>
                                  <p:childTnLst>
                                    <p:set>
                                      <p:cBhvr>
                                        <p:cTn id="15" fill="hold"/>
                                        <p:tgtEl>
                                          <p:spTgt spid="1346"/>
                                        </p:tgtEl>
                                        <p:attrNameLst>
                                          <p:attrName>style.visibility</p:attrName>
                                        </p:attrNameLst>
                                      </p:cBhvr>
                                      <p:to>
                                        <p:strVal val="visible"/>
                                      </p:to>
                                    </p:set>
                                    <p:animEffect transition="in" filter="wipe(left)">
                                      <p:cBhvr>
                                        <p:cTn id="16" dur="500"/>
                                        <p:tgtEl>
                                          <p:spTgt spid="1346"/>
                                        </p:tgtEl>
                                      </p:cBhvr>
                                    </p:animEffect>
                                  </p:childTnLst>
                                </p:cTn>
                              </p:par>
                            </p:childTnLst>
                          </p:cTn>
                        </p:par>
                        <p:par>
                          <p:cTn id="17" fill="hold">
                            <p:stCondLst>
                              <p:cond delay="2250"/>
                            </p:stCondLst>
                            <p:childTnLst>
                              <p:par>
                                <p:cTn id="18" presetID="2" presetClass="entr" presetSubtype="8" fill="hold" grpId="0" nodeType="afterEffect">
                                  <p:stCondLst>
                                    <p:cond delay="0"/>
                                  </p:stCondLst>
                                  <p:iterate>
                                    <p:tmAbs val="0"/>
                                  </p:iterate>
                                  <p:childTnLst>
                                    <p:set>
                                      <p:cBhvr>
                                        <p:cTn id="19" fill="hold"/>
                                        <p:tgtEl>
                                          <p:spTgt spid="1345"/>
                                        </p:tgtEl>
                                        <p:attrNameLst>
                                          <p:attrName>style.visibility</p:attrName>
                                        </p:attrNameLst>
                                      </p:cBhvr>
                                      <p:to>
                                        <p:strVal val="visible"/>
                                      </p:to>
                                    </p:set>
                                    <p:anim calcmode="lin" valueType="num">
                                      <p:cBhvr>
                                        <p:cTn id="20" dur="1000" fill="hold"/>
                                        <p:tgtEl>
                                          <p:spTgt spid="1345"/>
                                        </p:tgtEl>
                                        <p:attrNameLst>
                                          <p:attrName>ppt_x</p:attrName>
                                        </p:attrNameLst>
                                      </p:cBhvr>
                                      <p:tavLst>
                                        <p:tav tm="0">
                                          <p:val>
                                            <p:strVal val="0-#ppt_w/2"/>
                                          </p:val>
                                        </p:tav>
                                        <p:tav tm="100000">
                                          <p:val>
                                            <p:strVal val="#ppt_x"/>
                                          </p:val>
                                        </p:tav>
                                      </p:tavLst>
                                    </p:anim>
                                    <p:anim calcmode="lin" valueType="num">
                                      <p:cBhvr>
                                        <p:cTn id="21" dur="1000" fill="hold"/>
                                        <p:tgtEl>
                                          <p:spTgt spid="1345"/>
                                        </p:tgtEl>
                                        <p:attrNameLst>
                                          <p:attrName>ppt_y</p:attrName>
                                        </p:attrNameLst>
                                      </p:cBhvr>
                                      <p:tavLst>
                                        <p:tav tm="0">
                                          <p:val>
                                            <p:strVal val="#ppt_y"/>
                                          </p:val>
                                        </p:tav>
                                        <p:tav tm="100000">
                                          <p:val>
                                            <p:strVal val="#ppt_y"/>
                                          </p:val>
                                        </p:tav>
                                      </p:tavLst>
                                    </p:anim>
                                  </p:childTnLst>
                                </p:cTn>
                              </p:par>
                            </p:childTnLst>
                          </p:cTn>
                        </p:par>
                        <p:par>
                          <p:cTn id="22" fill="hold">
                            <p:stCondLst>
                              <p:cond delay="3250"/>
                            </p:stCondLst>
                            <p:childTnLst>
                              <p:par>
                                <p:cTn id="23" presetID="22" presetClass="entr" presetSubtype="8" fill="hold" grpId="0" nodeType="afterEffect">
                                  <p:stCondLst>
                                    <p:cond delay="250"/>
                                  </p:stCondLst>
                                  <p:iterate>
                                    <p:tmAbs val="0"/>
                                  </p:iterate>
                                  <p:childTnLst>
                                    <p:set>
                                      <p:cBhvr>
                                        <p:cTn id="24" fill="hold"/>
                                        <p:tgtEl>
                                          <p:spTgt spid="1348"/>
                                        </p:tgtEl>
                                        <p:attrNameLst>
                                          <p:attrName>style.visibility</p:attrName>
                                        </p:attrNameLst>
                                      </p:cBhvr>
                                      <p:to>
                                        <p:strVal val="visible"/>
                                      </p:to>
                                    </p:set>
                                    <p:animEffect transition="in" filter="wipe(left)">
                                      <p:cBhvr>
                                        <p:cTn id="25" dur="500"/>
                                        <p:tgtEl>
                                          <p:spTgt spid="1348"/>
                                        </p:tgtEl>
                                      </p:cBhvr>
                                    </p:animEffect>
                                  </p:childTnLst>
                                </p:cTn>
                              </p:par>
                            </p:childTnLst>
                          </p:cTn>
                        </p:par>
                        <p:par>
                          <p:cTn id="26" fill="hold">
                            <p:stCondLst>
                              <p:cond delay="4000"/>
                            </p:stCondLst>
                            <p:childTnLst>
                              <p:par>
                                <p:cTn id="27" presetID="2" presetClass="entr" presetSubtype="8" fill="hold" grpId="0" nodeType="afterEffect">
                                  <p:stCondLst>
                                    <p:cond delay="0"/>
                                  </p:stCondLst>
                                  <p:iterate>
                                    <p:tmAbs val="0"/>
                                  </p:iterate>
                                  <p:childTnLst>
                                    <p:set>
                                      <p:cBhvr>
                                        <p:cTn id="28" fill="hold"/>
                                        <p:tgtEl>
                                          <p:spTgt spid="1347"/>
                                        </p:tgtEl>
                                        <p:attrNameLst>
                                          <p:attrName>style.visibility</p:attrName>
                                        </p:attrNameLst>
                                      </p:cBhvr>
                                      <p:to>
                                        <p:strVal val="visible"/>
                                      </p:to>
                                    </p:set>
                                    <p:anim calcmode="lin" valueType="num">
                                      <p:cBhvr>
                                        <p:cTn id="29" dur="1000" fill="hold"/>
                                        <p:tgtEl>
                                          <p:spTgt spid="1347"/>
                                        </p:tgtEl>
                                        <p:attrNameLst>
                                          <p:attrName>ppt_x</p:attrName>
                                        </p:attrNameLst>
                                      </p:cBhvr>
                                      <p:tavLst>
                                        <p:tav tm="0">
                                          <p:val>
                                            <p:strVal val="0-#ppt_w/2"/>
                                          </p:val>
                                        </p:tav>
                                        <p:tav tm="100000">
                                          <p:val>
                                            <p:strVal val="#ppt_x"/>
                                          </p:val>
                                        </p:tav>
                                      </p:tavLst>
                                    </p:anim>
                                    <p:anim calcmode="lin" valueType="num">
                                      <p:cBhvr>
                                        <p:cTn id="30" dur="1000" fill="hold"/>
                                        <p:tgtEl>
                                          <p:spTgt spid="13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3" grpId="0" animBg="1" advAuto="0"/>
      <p:bldP spid="1344" grpId="0" animBg="1" advAuto="0"/>
      <p:bldP spid="1345" grpId="0" animBg="1" advAuto="0"/>
      <p:bldP spid="1346" grpId="0" animBg="1" advAuto="0"/>
      <p:bldP spid="1347" grpId="0" animBg="1" advAuto="0"/>
      <p:bldP spid="1348"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2" name="2021_Toyota-Mirai_012.jpg" descr="2021_Toyota-Mirai_012.jpg"/>
          <p:cNvPicPr>
            <a:picLocks noChangeAspect="1"/>
          </p:cNvPicPr>
          <p:nvPr/>
        </p:nvPicPr>
        <p:blipFill>
          <a:blip r:embed="rId3"/>
          <a:stretch>
            <a:fillRect/>
          </a:stretch>
        </p:blipFill>
        <p:spPr>
          <a:xfrm>
            <a:off x="1749272" y="-4447241"/>
            <a:ext cx="22104656" cy="18038483"/>
          </a:xfrm>
          <a:prstGeom prst="rect">
            <a:avLst/>
          </a:prstGeom>
          <a:ln w="3175">
            <a:miter lim="400000"/>
          </a:ln>
        </p:spPr>
      </p:pic>
      <p:pic>
        <p:nvPicPr>
          <p:cNvPr id="1353" name="2021_Toyota-Mirai_012.jpg" descr="2021_Toyota-Mirai_012.jpg"/>
          <p:cNvPicPr>
            <a:picLocks noChangeAspect="1"/>
          </p:cNvPicPr>
          <p:nvPr/>
        </p:nvPicPr>
        <p:blipFill>
          <a:blip r:embed="rId3"/>
          <a:stretch>
            <a:fillRect/>
          </a:stretch>
        </p:blipFill>
        <p:spPr>
          <a:xfrm>
            <a:off x="-66162" y="-5928724"/>
            <a:ext cx="25735524" cy="21001448"/>
          </a:xfrm>
          <a:prstGeom prst="rect">
            <a:avLst/>
          </a:prstGeom>
          <a:ln w="3175">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2" name="MIRAI INTRO.mp4" descr="MIRAI INTRO.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19176" y="-3242267"/>
            <a:ext cx="25726928" cy="14471399"/>
          </a:xfrm>
          <a:prstGeom prst="rect">
            <a:avLst/>
          </a:prstGeom>
          <a:ln w="12700">
            <a:miter lim="400000"/>
          </a:ln>
        </p:spPr>
      </p:pic>
      <p:sp>
        <p:nvSpPr>
          <p:cNvPr id="1363" name="402 Mile Range"/>
          <p:cNvSpPr txBox="1"/>
          <p:nvPr/>
        </p:nvSpPr>
        <p:spPr>
          <a:xfrm>
            <a:off x="938011" y="983832"/>
            <a:ext cx="6820477" cy="1375834"/>
          </a:xfrm>
          <a:prstGeom prst="rect">
            <a:avLst/>
          </a:prstGeom>
          <a:ln w="3175">
            <a:miter lim="400000"/>
          </a:ln>
          <a:effectLst>
            <a:outerShdw blurRad="101600" dir="5400000" rotWithShape="0">
              <a:srgbClr val="000000">
                <a:alpha val="1897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3866" tIns="33866" rIns="33866" bIns="33866">
            <a:spAutoFit/>
          </a:bodyPr>
          <a:lstStyle>
            <a:lvl1pPr algn="l" defTabSz="1625559">
              <a:lnSpc>
                <a:spcPct val="90000"/>
              </a:lnSpc>
              <a:defRPr sz="7200">
                <a:latin typeface="Toyota Type Black"/>
                <a:ea typeface="Toyota Type Black"/>
                <a:cs typeface="Toyota Type Black"/>
                <a:sym typeface="Toyota Type Black"/>
              </a:defRPr>
            </a:lvl1pPr>
          </a:lstStyle>
          <a:p>
            <a:r>
              <a:t>402 Mile Range</a:t>
            </a:r>
          </a:p>
        </p:txBody>
      </p:sp>
      <p:sp>
        <p:nvSpPr>
          <p:cNvPr id="1364" name="Line"/>
          <p:cNvSpPr/>
          <p:nvPr/>
        </p:nvSpPr>
        <p:spPr>
          <a:xfrm>
            <a:off x="997314" y="936598"/>
            <a:ext cx="1048425" cy="1"/>
          </a:xfrm>
          <a:prstGeom prst="line">
            <a:avLst/>
          </a:prstGeom>
          <a:ln w="25400">
            <a:solidFill>
              <a:srgbClr val="FFFFFF"/>
            </a:solidFill>
            <a:miter lim="400000"/>
          </a:ln>
        </p:spPr>
        <p:txBody>
          <a:bodyPr lIns="33866" tIns="33866" rIns="33866" bIns="33866" anchor="ctr"/>
          <a:lstStyle/>
          <a:p>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68" fill="hold"/>
                                        <p:tgtEl>
                                          <p:spTgt spid="1362"/>
                                        </p:tgtEl>
                                      </p:cBhvr>
                                    </p:cmd>
                                  </p:childTnLst>
                                </p:cTn>
                              </p:par>
                            </p:childTnLst>
                          </p:cTn>
                        </p:par>
                        <p:par>
                          <p:cTn id="7" fill="hold">
                            <p:stCondLst>
                              <p:cond delay="28968"/>
                            </p:stCondLst>
                            <p:childTnLst>
                              <p:par>
                                <p:cTn id="8" presetID="22" presetClass="entr" presetSubtype="8" fill="hold" grpId="0" nodeType="afterEffect">
                                  <p:stCondLst>
                                    <p:cond delay="0"/>
                                  </p:stCondLst>
                                  <p:iterate>
                                    <p:tmAbs val="0"/>
                                  </p:iterate>
                                  <p:childTnLst>
                                    <p:set>
                                      <p:cBhvr>
                                        <p:cTn id="9" fill="hold"/>
                                        <p:tgtEl>
                                          <p:spTgt spid="1364"/>
                                        </p:tgtEl>
                                        <p:attrNameLst>
                                          <p:attrName>style.visibility</p:attrName>
                                        </p:attrNameLst>
                                      </p:cBhvr>
                                      <p:to>
                                        <p:strVal val="visible"/>
                                      </p:to>
                                    </p:set>
                                    <p:animEffect transition="in" filter="wipe(left)">
                                      <p:cBhvr>
                                        <p:cTn id="10" dur="500"/>
                                        <p:tgtEl>
                                          <p:spTgt spid="1364"/>
                                        </p:tgtEl>
                                      </p:cBhvr>
                                    </p:animEffect>
                                  </p:childTnLst>
                                </p:cTn>
                              </p:par>
                            </p:childTnLst>
                          </p:cTn>
                        </p:par>
                        <p:par>
                          <p:cTn id="11" fill="hold">
                            <p:stCondLst>
                              <p:cond delay="29468"/>
                            </p:stCondLst>
                            <p:childTnLst>
                              <p:par>
                                <p:cTn id="12" presetID="2" presetClass="entr" presetSubtype="8" fill="hold" grpId="0" nodeType="afterEffect">
                                  <p:stCondLst>
                                    <p:cond delay="0"/>
                                  </p:stCondLst>
                                  <p:iterate>
                                    <p:tmAbs val="0"/>
                                  </p:iterate>
                                  <p:childTnLst>
                                    <p:set>
                                      <p:cBhvr>
                                        <p:cTn id="13" fill="hold"/>
                                        <p:tgtEl>
                                          <p:spTgt spid="1363"/>
                                        </p:tgtEl>
                                        <p:attrNameLst>
                                          <p:attrName>style.visibility</p:attrName>
                                        </p:attrNameLst>
                                      </p:cBhvr>
                                      <p:to>
                                        <p:strVal val="visible"/>
                                      </p:to>
                                    </p:set>
                                    <p:anim calcmode="lin" valueType="num">
                                      <p:cBhvr>
                                        <p:cTn id="14" dur="1000" fill="hold"/>
                                        <p:tgtEl>
                                          <p:spTgt spid="1363"/>
                                        </p:tgtEl>
                                        <p:attrNameLst>
                                          <p:attrName>ppt_x</p:attrName>
                                        </p:attrNameLst>
                                      </p:cBhvr>
                                      <p:tavLst>
                                        <p:tav tm="0">
                                          <p:val>
                                            <p:strVal val="0-#ppt_w/2"/>
                                          </p:val>
                                        </p:tav>
                                        <p:tav tm="100000">
                                          <p:val>
                                            <p:strVal val="#ppt_x"/>
                                          </p:val>
                                        </p:tav>
                                      </p:tavLst>
                                    </p:anim>
                                    <p:anim calcmode="lin" valueType="num">
                                      <p:cBhvr>
                                        <p:cTn id="15" dur="1000" fill="hold"/>
                                        <p:tgtEl>
                                          <p:spTgt spid="13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0">
                <p:cTn id="16" fill="hold" display="0">
                  <p:stCondLst>
                    <p:cond delay="indefinite"/>
                  </p:stCondLst>
                </p:cTn>
                <p:tgtEl>
                  <p:spTgt spid="1362"/>
                </p:tgtEl>
              </p:cMediaNode>
            </p:video>
            <p:seq concurrent="1" prevAc="none" nextAc="seek">
              <p:cTn id="17" restart="whenNotActive" fill="hold" evtFilter="cancelBubble" nodeType="interactiveSeq">
                <p:stCondLst>
                  <p:cond evt="onClick" delay="0">
                    <p:tgtEl>
                      <p:spTgt spid="136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362"/>
                                        </p:tgtEl>
                                      </p:cBhvr>
                                    </p:cmd>
                                  </p:childTnLst>
                                </p:cTn>
                              </p:par>
                            </p:childTnLst>
                          </p:cTn>
                        </p:par>
                      </p:childTnLst>
                    </p:cTn>
                  </p:par>
                </p:childTnLst>
              </p:cTn>
              <p:nextCondLst>
                <p:cond evt="onClick" delay="0">
                  <p:tgtEl>
                    <p:spTgt spid="1362"/>
                  </p:tgtEl>
                </p:cond>
              </p:nextCondLst>
            </p:seq>
          </p:childTnLst>
        </p:cTn>
      </p:par>
    </p:tnLst>
    <p:bldLst>
      <p:bldP spid="1363" grpId="0" animBg="1" advAuto="0"/>
      <p:bldP spid="1364"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7" name="MASTER_Background_v01_Dim.png" descr="MASTER_Background_v01_Dim.png"/>
          <p:cNvPicPr>
            <a:picLocks noChangeAspect="1"/>
          </p:cNvPicPr>
          <p:nvPr/>
        </p:nvPicPr>
        <p:blipFill>
          <a:blip r:embed="rId3">
            <a:alphaModFix amt="76000"/>
          </a:blip>
          <a:srcRect l="31788" t="18887" r="5989" b="18887"/>
          <a:stretch>
            <a:fillRect/>
          </a:stretch>
        </p:blipFill>
        <p:spPr>
          <a:xfrm>
            <a:off x="-325047" y="-242203"/>
            <a:ext cx="26253294" cy="9628405"/>
          </a:xfrm>
          <a:prstGeom prst="rect">
            <a:avLst/>
          </a:prstGeom>
          <a:ln w="3175">
            <a:miter lim="400000"/>
          </a:ln>
        </p:spPr>
      </p:pic>
      <p:pic>
        <p:nvPicPr>
          <p:cNvPr id="1378" name="pasted-image.pdf" descr="pasted-image.pdf"/>
          <p:cNvPicPr>
            <a:picLocks noChangeAspect="1"/>
          </p:cNvPicPr>
          <p:nvPr/>
        </p:nvPicPr>
        <p:blipFill>
          <a:blip r:embed="rId4"/>
          <a:srcRect b="6294"/>
          <a:stretch>
            <a:fillRect/>
          </a:stretch>
        </p:blipFill>
        <p:spPr>
          <a:xfrm>
            <a:off x="3424910" y="4004634"/>
            <a:ext cx="4381144" cy="1089507"/>
          </a:xfrm>
          <a:prstGeom prst="rect">
            <a:avLst/>
          </a:prstGeom>
          <a:ln w="3175">
            <a:miter lim="400000"/>
          </a:ln>
        </p:spPr>
      </p:pic>
      <p:pic>
        <p:nvPicPr>
          <p:cNvPr id="1379" name="Image" descr="Image"/>
          <p:cNvPicPr>
            <a:picLocks noChangeAspect="1"/>
          </p:cNvPicPr>
          <p:nvPr/>
        </p:nvPicPr>
        <p:blipFill>
          <a:blip r:embed="rId5"/>
          <a:stretch>
            <a:fillRect/>
          </a:stretch>
        </p:blipFill>
        <p:spPr>
          <a:xfrm>
            <a:off x="8857012" y="4163579"/>
            <a:ext cx="3973300" cy="816842"/>
          </a:xfrm>
          <a:prstGeom prst="rect">
            <a:avLst/>
          </a:prstGeom>
          <a:ln w="3175">
            <a:miter lim="400000"/>
          </a:ln>
        </p:spPr>
      </p:pic>
      <p:pic>
        <p:nvPicPr>
          <p:cNvPr id="1380" name="Image" descr="Image"/>
          <p:cNvPicPr>
            <a:picLocks noChangeAspect="1"/>
          </p:cNvPicPr>
          <p:nvPr/>
        </p:nvPicPr>
        <p:blipFill>
          <a:blip r:embed="rId6"/>
          <a:srcRect l="5182" t="32717" r="5182" b="32717"/>
          <a:stretch>
            <a:fillRect/>
          </a:stretch>
        </p:blipFill>
        <p:spPr>
          <a:xfrm>
            <a:off x="14017791" y="4100504"/>
            <a:ext cx="4347245" cy="942992"/>
          </a:xfrm>
          <a:prstGeom prst="rect">
            <a:avLst/>
          </a:prstGeom>
          <a:ln w="3175">
            <a:miter lim="400000"/>
          </a:ln>
        </p:spPr>
      </p:pic>
      <p:pic>
        <p:nvPicPr>
          <p:cNvPr id="1381" name="Shell-Logo.png" descr="Shell-Logo.png"/>
          <p:cNvPicPr>
            <a:picLocks noChangeAspect="1"/>
          </p:cNvPicPr>
          <p:nvPr/>
        </p:nvPicPr>
        <p:blipFill>
          <a:blip r:embed="rId7"/>
          <a:stretch>
            <a:fillRect/>
          </a:stretch>
        </p:blipFill>
        <p:spPr>
          <a:xfrm>
            <a:off x="19757843" y="3779212"/>
            <a:ext cx="1829066" cy="1540266"/>
          </a:xfrm>
          <a:prstGeom prst="rect">
            <a:avLst/>
          </a:prstGeom>
          <a:ln w="3175">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p:tmAbs val="0"/>
                                  </p:iterate>
                                  <p:childTnLst>
                                    <p:set>
                                      <p:cBhvr>
                                        <p:cTn id="6" fill="hold"/>
                                        <p:tgtEl>
                                          <p:spTgt spid="1378"/>
                                        </p:tgtEl>
                                        <p:attrNameLst>
                                          <p:attrName>style.visibility</p:attrName>
                                        </p:attrNameLst>
                                      </p:cBhvr>
                                      <p:to>
                                        <p:strVal val="visible"/>
                                      </p:to>
                                    </p:set>
                                    <p:anim calcmode="lin" valueType="num">
                                      <p:cBhvr>
                                        <p:cTn id="7" dur="1000" fill="hold"/>
                                        <p:tgtEl>
                                          <p:spTgt spid="1378"/>
                                        </p:tgtEl>
                                        <p:attrNameLst>
                                          <p:attrName>ppt_x</p:attrName>
                                        </p:attrNameLst>
                                      </p:cBhvr>
                                      <p:tavLst>
                                        <p:tav tm="0">
                                          <p:val>
                                            <p:strVal val="#ppt_x"/>
                                          </p:val>
                                        </p:tav>
                                        <p:tav tm="100000">
                                          <p:val>
                                            <p:strVal val="#ppt_x"/>
                                          </p:val>
                                        </p:tav>
                                      </p:tavLst>
                                    </p:anim>
                                    <p:anim calcmode="lin" valueType="num">
                                      <p:cBhvr>
                                        <p:cTn id="8" dur="1000" fill="hold"/>
                                        <p:tgtEl>
                                          <p:spTgt spid="137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200"/>
                                  </p:stCondLst>
                                  <p:iterate>
                                    <p:tmAbs val="0"/>
                                  </p:iterate>
                                  <p:childTnLst>
                                    <p:set>
                                      <p:cBhvr>
                                        <p:cTn id="11" fill="hold"/>
                                        <p:tgtEl>
                                          <p:spTgt spid="1379"/>
                                        </p:tgtEl>
                                        <p:attrNameLst>
                                          <p:attrName>style.visibility</p:attrName>
                                        </p:attrNameLst>
                                      </p:cBhvr>
                                      <p:to>
                                        <p:strVal val="visible"/>
                                      </p:to>
                                    </p:set>
                                    <p:anim calcmode="lin" valueType="num">
                                      <p:cBhvr>
                                        <p:cTn id="12" dur="1000" fill="hold"/>
                                        <p:tgtEl>
                                          <p:spTgt spid="1379"/>
                                        </p:tgtEl>
                                        <p:attrNameLst>
                                          <p:attrName>ppt_x</p:attrName>
                                        </p:attrNameLst>
                                      </p:cBhvr>
                                      <p:tavLst>
                                        <p:tav tm="0">
                                          <p:val>
                                            <p:strVal val="#ppt_x"/>
                                          </p:val>
                                        </p:tav>
                                        <p:tav tm="100000">
                                          <p:val>
                                            <p:strVal val="#ppt_x"/>
                                          </p:val>
                                        </p:tav>
                                      </p:tavLst>
                                    </p:anim>
                                    <p:anim calcmode="lin" valueType="num">
                                      <p:cBhvr>
                                        <p:cTn id="13" dur="1000" fill="hold"/>
                                        <p:tgtEl>
                                          <p:spTgt spid="1379"/>
                                        </p:tgtEl>
                                        <p:attrNameLst>
                                          <p:attrName>ppt_y</p:attrName>
                                        </p:attrNameLst>
                                      </p:cBhvr>
                                      <p:tavLst>
                                        <p:tav tm="0">
                                          <p:val>
                                            <p:strVal val="1+#ppt_h/2"/>
                                          </p:val>
                                        </p:tav>
                                        <p:tav tm="100000">
                                          <p:val>
                                            <p:strVal val="#ppt_y"/>
                                          </p:val>
                                        </p:tav>
                                      </p:tavLst>
                                    </p:anim>
                                  </p:childTnLst>
                                </p:cTn>
                              </p:par>
                            </p:childTnLst>
                          </p:cTn>
                        </p:par>
                        <p:par>
                          <p:cTn id="14" fill="hold">
                            <p:stCondLst>
                              <p:cond delay="2200"/>
                            </p:stCondLst>
                            <p:childTnLst>
                              <p:par>
                                <p:cTn id="15" presetID="2" presetClass="entr" presetSubtype="4" fill="hold" grpId="0" nodeType="afterEffect">
                                  <p:stCondLst>
                                    <p:cond delay="200"/>
                                  </p:stCondLst>
                                  <p:iterate>
                                    <p:tmAbs val="0"/>
                                  </p:iterate>
                                  <p:childTnLst>
                                    <p:set>
                                      <p:cBhvr>
                                        <p:cTn id="16" fill="hold"/>
                                        <p:tgtEl>
                                          <p:spTgt spid="1380"/>
                                        </p:tgtEl>
                                        <p:attrNameLst>
                                          <p:attrName>style.visibility</p:attrName>
                                        </p:attrNameLst>
                                      </p:cBhvr>
                                      <p:to>
                                        <p:strVal val="visible"/>
                                      </p:to>
                                    </p:set>
                                    <p:anim calcmode="lin" valueType="num">
                                      <p:cBhvr>
                                        <p:cTn id="17" dur="1000" fill="hold"/>
                                        <p:tgtEl>
                                          <p:spTgt spid="1380"/>
                                        </p:tgtEl>
                                        <p:attrNameLst>
                                          <p:attrName>ppt_x</p:attrName>
                                        </p:attrNameLst>
                                      </p:cBhvr>
                                      <p:tavLst>
                                        <p:tav tm="0">
                                          <p:val>
                                            <p:strVal val="#ppt_x"/>
                                          </p:val>
                                        </p:tav>
                                        <p:tav tm="100000">
                                          <p:val>
                                            <p:strVal val="#ppt_x"/>
                                          </p:val>
                                        </p:tav>
                                      </p:tavLst>
                                    </p:anim>
                                    <p:anim calcmode="lin" valueType="num">
                                      <p:cBhvr>
                                        <p:cTn id="18" dur="1000" fill="hold"/>
                                        <p:tgtEl>
                                          <p:spTgt spid="1380"/>
                                        </p:tgtEl>
                                        <p:attrNameLst>
                                          <p:attrName>ppt_y</p:attrName>
                                        </p:attrNameLst>
                                      </p:cBhvr>
                                      <p:tavLst>
                                        <p:tav tm="0">
                                          <p:val>
                                            <p:strVal val="1+#ppt_h/2"/>
                                          </p:val>
                                        </p:tav>
                                        <p:tav tm="100000">
                                          <p:val>
                                            <p:strVal val="#ppt_y"/>
                                          </p:val>
                                        </p:tav>
                                      </p:tavLst>
                                    </p:anim>
                                  </p:childTnLst>
                                </p:cTn>
                              </p:par>
                            </p:childTnLst>
                          </p:cTn>
                        </p:par>
                        <p:par>
                          <p:cTn id="19" fill="hold">
                            <p:stCondLst>
                              <p:cond delay="3400"/>
                            </p:stCondLst>
                            <p:childTnLst>
                              <p:par>
                                <p:cTn id="20" presetID="2" presetClass="entr" presetSubtype="4" fill="hold" grpId="0" nodeType="afterEffect">
                                  <p:stCondLst>
                                    <p:cond delay="200"/>
                                  </p:stCondLst>
                                  <p:iterate>
                                    <p:tmAbs val="0"/>
                                  </p:iterate>
                                  <p:childTnLst>
                                    <p:set>
                                      <p:cBhvr>
                                        <p:cTn id="21" fill="hold"/>
                                        <p:tgtEl>
                                          <p:spTgt spid="1381"/>
                                        </p:tgtEl>
                                        <p:attrNameLst>
                                          <p:attrName>style.visibility</p:attrName>
                                        </p:attrNameLst>
                                      </p:cBhvr>
                                      <p:to>
                                        <p:strVal val="visible"/>
                                      </p:to>
                                    </p:set>
                                    <p:anim calcmode="lin" valueType="num">
                                      <p:cBhvr>
                                        <p:cTn id="22" dur="1000" fill="hold"/>
                                        <p:tgtEl>
                                          <p:spTgt spid="1381"/>
                                        </p:tgtEl>
                                        <p:attrNameLst>
                                          <p:attrName>ppt_x</p:attrName>
                                        </p:attrNameLst>
                                      </p:cBhvr>
                                      <p:tavLst>
                                        <p:tav tm="0">
                                          <p:val>
                                            <p:strVal val="#ppt_x"/>
                                          </p:val>
                                        </p:tav>
                                        <p:tav tm="100000">
                                          <p:val>
                                            <p:strVal val="#ppt_x"/>
                                          </p:val>
                                        </p:tav>
                                      </p:tavLst>
                                    </p:anim>
                                    <p:anim calcmode="lin" valueType="num">
                                      <p:cBhvr>
                                        <p:cTn id="23" dur="1000" fill="hold"/>
                                        <p:tgtEl>
                                          <p:spTgt spid="13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8" grpId="0" animBg="1" advAuto="0"/>
      <p:bldP spid="1379" grpId="0" animBg="1" advAuto="0"/>
      <p:bldP spid="1380" grpId="0" animBg="1" advAuto="0"/>
      <p:bldP spid="1381" grpId="0" animBg="1" advAuto="0"/>
    </p:bldLst>
  </p:timing>
</p:sld>
</file>

<file path=ppt/theme/theme1.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3175" cap="flat">
          <a:noFill/>
          <a:miter lim="400000"/>
        </a:ln>
        <a:effectLst/>
        <a:sp3d/>
      </a:spPr>
      <a:bodyPr rot="0" spcFirstLastPara="1" vertOverflow="overflow" horzOverflow="overflow" vert="horz" wrap="square" lIns="33866" tIns="33866" rIns="33866" bIns="33866" numCol="1" spcCol="38100" rtlCol="0" anchor="ctr">
        <a:spAutoFit/>
      </a:bodyPr>
      <a:lstStyle>
        <a:defPPr marL="0" marR="0" indent="0" algn="ctr" defTabSz="550333"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175"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3866" tIns="33866" rIns="33866" bIns="33866" numCol="1" spcCol="38100" rtlCol="0" anchor="ctr">
        <a:spAutoFit/>
      </a:bodyPr>
      <a:lstStyle>
        <a:defPPr marL="0" marR="0" indent="0" algn="ctr" defTabSz="550333"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Toyota Type Bold"/>
            <a:ea typeface="Toyota Type Bold"/>
            <a:cs typeface="Toyota Type Bold"/>
            <a:sym typeface="Toyota Type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3175" cap="flat">
          <a:noFill/>
          <a:miter lim="400000"/>
        </a:ln>
        <a:effectLst/>
        <a:sp3d/>
      </a:spPr>
      <a:bodyPr rot="0" spcFirstLastPara="1" vertOverflow="overflow" horzOverflow="overflow" vert="horz" wrap="square" lIns="33866" tIns="33866" rIns="33866" bIns="33866" numCol="1" spcCol="38100" rtlCol="0" anchor="ctr">
        <a:spAutoFit/>
      </a:bodyPr>
      <a:lstStyle>
        <a:defPPr marL="0" marR="0" indent="0" algn="ctr" defTabSz="550333"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175"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3866" tIns="33866" rIns="33866" bIns="33866" numCol="1" spcCol="38100" rtlCol="0" anchor="ctr">
        <a:spAutoFit/>
      </a:bodyPr>
      <a:lstStyle>
        <a:defPPr marL="0" marR="0" indent="0" algn="ctr" defTabSz="550333"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Toyota Type Bold"/>
            <a:ea typeface="Toyota Type Bold"/>
            <a:cs typeface="Toyota Type Bold"/>
            <a:sym typeface="Toyota Type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8E4C622C983624683B0CED0D12482EC" ma:contentTypeVersion="2" ma:contentTypeDescription="Create a new document." ma:contentTypeScope="" ma:versionID="7fc785711a51371caa69c306c1ebc974">
  <xsd:schema xmlns:xsd="http://www.w3.org/2001/XMLSchema" xmlns:xs="http://www.w3.org/2001/XMLSchema" xmlns:p="http://schemas.microsoft.com/office/2006/metadata/properties" xmlns:ns2="00f5b101-a2bf-439a-9807-1ca13a9dd9a1" targetNamespace="http://schemas.microsoft.com/office/2006/metadata/properties" ma:root="true" ma:fieldsID="1ef7586f0efd811793d5328ed817c609" ns2:_="">
    <xsd:import namespace="00f5b101-a2bf-439a-9807-1ca13a9dd9a1"/>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f5b101-a2bf-439a-9807-1ca13a9dd9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BEA622-18B4-41A1-ACCA-89E539AF88A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8732456-7DDA-44F0-ACAE-39311D8AA1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f5b101-a2bf-439a-9807-1ca13a9dd9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71BF9A3-8F4B-4EAF-A676-6E632BC7EF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1689</TotalTime>
  <Words>956</Words>
  <Application>Microsoft Macintosh PowerPoint</Application>
  <PresentationFormat>Custom</PresentationFormat>
  <Paragraphs>103</Paragraphs>
  <Slides>25</Slides>
  <Notes>25</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Calibri</vt:lpstr>
      <vt:lpstr>Helvetica Light</vt:lpstr>
      <vt:lpstr>Helvetica Neue</vt:lpstr>
      <vt:lpstr>Helvetica Neue Light</vt:lpstr>
      <vt:lpstr>Helvetica Neue Medium</vt:lpstr>
      <vt:lpstr>Toyota Type Black</vt:lpstr>
      <vt:lpstr>Toyota Type Bold</vt:lpstr>
      <vt:lpstr>Toyota Type Book</vt:lpstr>
      <vt:lpstr>Toyota Type Light</vt:lpstr>
      <vt:lpstr>Toyota Type Semibold</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Hogard (TMNA)</dc:creator>
  <cp:lastModifiedBy>Susan Rivo</cp:lastModifiedBy>
  <cp:revision>22</cp:revision>
  <dcterms:modified xsi:type="dcterms:W3CDTF">2021-12-09T21:04:29Z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bb3c382-541a-4789-80ed-24b21ea5b276_Enabled">
    <vt:lpwstr>true</vt:lpwstr>
  </property>
  <property fmtid="{D5CDD505-2E9C-101B-9397-08002B2CF9AE}" pid="3" name="MSIP_Label_fbb3c382-541a-4789-80ed-24b21ea5b276_SetDate">
    <vt:lpwstr>2021-12-09T19:27:14Z</vt:lpwstr>
  </property>
  <property fmtid="{D5CDD505-2E9C-101B-9397-08002B2CF9AE}" pid="4" name="MSIP_Label_fbb3c382-541a-4789-80ed-24b21ea5b276_Method">
    <vt:lpwstr>Standard</vt:lpwstr>
  </property>
  <property fmtid="{D5CDD505-2E9C-101B-9397-08002B2CF9AE}" pid="5" name="MSIP_Label_fbb3c382-541a-4789-80ed-24b21ea5b276_Name">
    <vt:lpwstr>Protected 関係者外秘</vt:lpwstr>
  </property>
  <property fmtid="{D5CDD505-2E9C-101B-9397-08002B2CF9AE}" pid="6" name="MSIP_Label_fbb3c382-541a-4789-80ed-24b21ea5b276_SiteId">
    <vt:lpwstr>8c642d1d-d709-47b0-ab10-080af10798fb</vt:lpwstr>
  </property>
  <property fmtid="{D5CDD505-2E9C-101B-9397-08002B2CF9AE}" pid="7" name="MSIP_Label_fbb3c382-541a-4789-80ed-24b21ea5b276_ActionId">
    <vt:lpwstr>1c5d48ef-1ef0-422e-b214-25ce2d35a3c9</vt:lpwstr>
  </property>
  <property fmtid="{D5CDD505-2E9C-101B-9397-08002B2CF9AE}" pid="8" name="MSIP_Label_fbb3c382-541a-4789-80ed-24b21ea5b276_ContentBits">
    <vt:lpwstr>1</vt:lpwstr>
  </property>
  <property fmtid="{D5CDD505-2E9C-101B-9397-08002B2CF9AE}" pid="9" name="ContentTypeId">
    <vt:lpwstr>0x010100D8E4C622C983624683B0CED0D12482EC</vt:lpwstr>
  </property>
</Properties>
</file>