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473" r:id="rId1"/>
    <p:sldMasterId id="2147484485" r:id="rId2"/>
  </p:sldMasterIdLst>
  <p:notesMasterIdLst>
    <p:notesMasterId r:id="rId24"/>
  </p:notesMasterIdLst>
  <p:handoutMasterIdLst>
    <p:handoutMasterId r:id="rId25"/>
  </p:handoutMasterIdLst>
  <p:sldIdLst>
    <p:sldId id="810" r:id="rId3"/>
    <p:sldId id="805" r:id="rId4"/>
    <p:sldId id="821" r:id="rId5"/>
    <p:sldId id="822" r:id="rId6"/>
    <p:sldId id="824" r:id="rId7"/>
    <p:sldId id="828" r:id="rId8"/>
    <p:sldId id="809" r:id="rId9"/>
    <p:sldId id="815" r:id="rId10"/>
    <p:sldId id="807" r:id="rId11"/>
    <p:sldId id="814" r:id="rId12"/>
    <p:sldId id="827" r:id="rId13"/>
    <p:sldId id="818" r:id="rId14"/>
    <p:sldId id="819" r:id="rId15"/>
    <p:sldId id="826" r:id="rId16"/>
    <p:sldId id="836" r:id="rId17"/>
    <p:sldId id="830" r:id="rId18"/>
    <p:sldId id="831" r:id="rId19"/>
    <p:sldId id="832" r:id="rId20"/>
    <p:sldId id="833" r:id="rId21"/>
    <p:sldId id="834" r:id="rId22"/>
    <p:sldId id="83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292929"/>
        </a:solidFill>
        <a:latin typeface="Arial" pitchFamily="34" charset="0"/>
        <a:ea typeface="ＭＳ Ｐゴシック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3E82DE"/>
    <a:srgbClr val="FFCC99"/>
    <a:srgbClr val="FF0000"/>
    <a:srgbClr val="00FF00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6" autoAdjust="0"/>
    <p:restoredTop sz="96267" autoAdjust="0"/>
  </p:normalViewPr>
  <p:slideViewPr>
    <p:cSldViewPr snapToGrid="0">
      <p:cViewPr>
        <p:scale>
          <a:sx n="66" d="100"/>
          <a:sy n="66" d="100"/>
        </p:scale>
        <p:origin x="-1332" y="-612"/>
      </p:cViewPr>
      <p:guideLst>
        <p:guide orient="horz" pos="4168"/>
        <p:guide orient="horz" pos="953"/>
        <p:guide orient="horz" pos="553"/>
        <p:guide orient="horz" pos="2635"/>
        <p:guide orient="horz" pos="3985"/>
        <p:guide pos="3174"/>
        <p:guide pos="768"/>
        <p:guide pos="5466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-4098" y="-56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0" rIns="91404" bIns="4570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0" rIns="91404" bIns="4570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CFBA8180-014A-4EF9-B1B5-D7D092136AD9}" type="datetime1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0" rIns="91404" bIns="45700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0" rIns="91404" bIns="4570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8885709-0355-4633-AE2C-932EBD8C9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13" tIns="46558" rIns="93113" bIns="4655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13" tIns="46558" rIns="93113" bIns="4655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E95A53F-451B-46CA-91B8-2E5206798B92}" type="datetime1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13" tIns="46558" rIns="93113" bIns="46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13" tIns="46558" rIns="93113" bIns="4655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13" tIns="46558" rIns="93113" bIns="4655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C0B2755-5ED3-49D0-B6B1-85D25FF54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3" tIns="46558" rIns="93113" bIns="46558" anchor="b"/>
          <a:lstStyle/>
          <a:p>
            <a:pPr algn="r" defTabSz="930275" eaLnBrk="0" hangingPunct="0"/>
            <a:fld id="{1AB38D08-15FE-4C1D-9735-32BFCAEE0C3F}" type="slidenum">
              <a:rPr lang="en-US" sz="1200">
                <a:solidFill>
                  <a:schemeClr val="tx1"/>
                </a:solidFill>
                <a:latin typeface="Times" pitchFamily="18" charset="0"/>
                <a:cs typeface="ＭＳ Ｐゴシック"/>
              </a:rPr>
              <a:pPr algn="r" defTabSz="930275" eaLnBrk="0" hangingPunct="0"/>
              <a:t>1</a:t>
            </a:fld>
            <a:endParaRPr lang="en-US" sz="1200">
              <a:solidFill>
                <a:schemeClr val="tx1"/>
              </a:solidFill>
              <a:latin typeface="Times" pitchFamily="18" charset="0"/>
              <a:cs typeface="ＭＳ Ｐゴシック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3" tIns="46558" rIns="93113" bIns="46558" anchor="b"/>
          <a:lstStyle/>
          <a:p>
            <a:pPr algn="r" defTabSz="927100" eaLnBrk="0" hangingPunct="0"/>
            <a:fld id="{8874BBA9-158C-4C6B-88FD-BB17582E1631}" type="slidenum">
              <a:rPr lang="en-US" sz="1200">
                <a:solidFill>
                  <a:schemeClr val="tx1"/>
                </a:solidFill>
                <a:latin typeface="Times" pitchFamily="18" charset="0"/>
                <a:cs typeface="ＭＳ Ｐゴシック"/>
              </a:rPr>
              <a:pPr algn="r" defTabSz="927100" eaLnBrk="0" hangingPunct="0"/>
              <a:t>1</a:t>
            </a:fld>
            <a:endParaRPr lang="en-US" sz="1200">
              <a:solidFill>
                <a:schemeClr val="tx1"/>
              </a:solidFill>
              <a:latin typeface="Times" pitchFamily="18" charset="0"/>
              <a:cs typeface="ＭＳ Ｐゴシック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3" tIns="46558" rIns="93113" bIns="46558"/>
          <a:lstStyle/>
          <a:p>
            <a:pPr defTabSz="911225" eaLnBrk="0" hangingPunct="0">
              <a:spcBef>
                <a:spcPct val="30000"/>
              </a:spcBef>
            </a:pPr>
            <a:endParaRPr lang="en-US" sz="1200">
              <a:solidFill>
                <a:schemeClr val="tx1"/>
              </a:solidFill>
              <a:latin typeface="Times" pitchFamily="18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465138"/>
            <a:fld id="{BE66A649-E22A-4452-B9F7-2840E32FC1D1}" type="slidenum">
              <a:rPr lang="en-US" sz="1100">
                <a:solidFill>
                  <a:srgbClr val="000000"/>
                </a:solidFill>
                <a:latin typeface="Calibri" pitchFamily="34" charset="0"/>
              </a:rPr>
              <a:pPr algn="r" defTabSz="465138"/>
              <a:t>13</a:t>
            </a:fld>
            <a:endParaRPr lang="en-US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 lIns="93172" tIns="46587" rIns="93172" bIns="465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970338" y="8828088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2" rIns="91383" bIns="45692" anchor="b"/>
          <a:lstStyle/>
          <a:p>
            <a:pPr algn="r" defTabSz="495300"/>
            <a:fld id="{A61EE70A-AE12-4235-A688-A51709D14CC4}" type="slidenum"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pPr algn="r" defTabSz="495300"/>
              <a:t>13</a:t>
            </a:fld>
            <a:endParaRPr lang="en-US" altLang="en-US" sz="11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99819A8B-90D8-4C4B-924D-C87208AD5F54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16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388938"/>
            <a:ext cx="5592762" cy="4194175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xfrm>
            <a:off x="738188" y="4711700"/>
            <a:ext cx="5613400" cy="4203700"/>
          </a:xfrm>
          <a:noFill/>
        </p:spPr>
        <p:txBody>
          <a:bodyPr lIns="91083" tIns="45542" rIns="91083" bIns="4554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1C77F2B9-A769-4665-8947-892B2833D645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19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45F13C77-8F11-4BC0-9F9B-2E4A55AB1D9E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2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9C834C2F-A352-42D7-B6B3-71D27110DE4D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3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7461374E-CA71-473B-8186-20CD63484821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5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F0C32394-54D1-46CD-8F53-45CC79071A62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7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87313"/>
            <a:ext cx="3935412" cy="2951162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266700" y="3038475"/>
            <a:ext cx="6496050" cy="5943600"/>
          </a:xfrm>
          <a:noFill/>
        </p:spPr>
        <p:txBody>
          <a:bodyPr lIns="91404" tIns="45702" rIns="91404" bIns="45702"/>
          <a:lstStyle/>
          <a:p>
            <a:pPr marL="355600" indent="-355600"/>
            <a:endParaRPr lang="en-US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b"/>
          <a:lstStyle/>
          <a:p>
            <a:pPr algn="r" defTabSz="458788"/>
            <a:fld id="{72C96FC7-010F-408D-AE2F-E5D5E6753160}" type="slidenum">
              <a:rPr lang="en-US" altLang="en-US" sz="1200">
                <a:solidFill>
                  <a:schemeClr val="tx1"/>
                </a:solidFill>
                <a:latin typeface="Calibri" pitchFamily="34" charset="0"/>
                <a:cs typeface="ＭＳ Ｐゴシック"/>
              </a:rPr>
              <a:pPr algn="r" defTabSz="458788"/>
              <a:t>8</a:t>
            </a:fld>
            <a:endParaRPr lang="en-US" altLang="en-US" sz="1200">
              <a:solidFill>
                <a:schemeClr val="tx1"/>
              </a:solidFill>
              <a:latin typeface="Calibri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/>
            <a:fld id="{799682AB-9BE7-40DA-B2BD-67906EC06FA9}" type="slidenum">
              <a:rPr lang="en-US" sz="1200">
                <a:solidFill>
                  <a:schemeClr val="tx1"/>
                </a:solidFill>
                <a:cs typeface="ＭＳ Ｐゴシック"/>
                <a:sym typeface="Arial" pitchFamily="34" charset="0"/>
              </a:rPr>
              <a:pPr algn="r" defTabSz="931863"/>
              <a:t>9</a:t>
            </a:fld>
            <a:endParaRPr lang="en-US" sz="1200">
              <a:solidFill>
                <a:schemeClr val="tx1"/>
              </a:solidFill>
              <a:cs typeface="ＭＳ Ｐゴシック"/>
              <a:sym typeface="Arial" pitchFamily="34" charset="0"/>
            </a:endParaRPr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 lIns="93172" tIns="46587" rIns="93172" bIns="46587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B2C2471-7D37-4DD2-9EEF-32FC8BE9ADBE}" type="slidenum">
              <a:rPr lang="en-US" sz="1200" smtClean="0">
                <a:ea typeface="+mn-ea"/>
                <a:cs typeface="+mn-cs"/>
                <a:sym typeface="Arial" pitchFamily="34" charset="0"/>
              </a:rPr>
              <a:pPr algn="r" eaLnBrk="1" hangingPunct="1">
                <a:defRPr/>
              </a:pPr>
              <a:t>10</a:t>
            </a:fld>
            <a:endParaRPr lang="en-US" sz="1200" dirty="0" smtClean="0"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 lIns="93172" tIns="46587" rIns="93172" bIns="46587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CC65B3-6CB2-4EA3-A16D-C95850D3F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D034C-CE5D-4856-9E6B-C88099B2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265113"/>
            <a:ext cx="2006600" cy="5284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65113"/>
            <a:ext cx="5868987" cy="5284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76BE3-42C3-43CF-B17B-9E613C449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ground blue box transmission gas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U white logo state up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250825"/>
            <a:ext cx="9461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87325" y="390525"/>
            <a:ext cx="4884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sz="20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A0A4-2614-4481-A9F3-CA5DB3E0B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78A71-8D3C-41BA-8495-6B3C33C9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30ADA1-265B-4E75-8656-B26BAD4B0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3375"/>
            <a:ext cx="3810000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3375"/>
            <a:ext cx="3810000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D304A-4D61-4355-BF70-56B23129B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635B7-28A4-427E-BFE0-1A636285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E93939-B7B4-49A5-8CAB-EEF94842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16C926-1697-4534-804F-3D572AF1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34485-BC62-47E0-B573-BA781D893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503A5-BFEE-49FF-8BB8-2C1B879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ChangeArrowheads="1"/>
          </p:cNvSpPr>
          <p:nvPr/>
        </p:nvSpPr>
        <p:spPr bwMode="auto">
          <a:xfrm>
            <a:off x="252413" y="260350"/>
            <a:ext cx="5895975" cy="5989638"/>
          </a:xfrm>
          <a:prstGeom prst="rect">
            <a:avLst/>
          </a:prstGeom>
          <a:solidFill>
            <a:srgbClr val="007DC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latin typeface="Times" pitchFamily="18" charset="0"/>
              <a:cs typeface="ＭＳ Ｐゴシック"/>
            </a:endParaRPr>
          </a:p>
        </p:txBody>
      </p:sp>
      <p:pic>
        <p:nvPicPr>
          <p:cNvPr id="61443" name="Picture 11" descr="slide transmission mono pole analyst ti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00" y="261938"/>
            <a:ext cx="2492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12" descr="slide gas flame analyst 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1588" y="2244725"/>
            <a:ext cx="2492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35725" y="4552950"/>
            <a:ext cx="2444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3375"/>
            <a:ext cx="77724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70AB48-50C7-43CC-BF27-8F910EE5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6500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65000"/>
        </a:spcAft>
        <a:buSzPct val="60000"/>
        <a:buFont typeface="Times" pitchFamily="18" charset="0"/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6500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65000"/>
        </a:spcAft>
        <a:buChar char="–"/>
        <a:defRPr sz="20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3375"/>
            <a:ext cx="77724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607175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9859E3-58C6-4AC4-BF72-5CDE9DD57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6500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65000"/>
        </a:spcAft>
        <a:buSzPct val="60000"/>
        <a:buFont typeface="Times" pitchFamily="18" charset="0"/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6500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65000"/>
        </a:spcAft>
        <a:buChar char="–"/>
        <a:defRPr sz="20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6500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2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425450" y="1493838"/>
            <a:ext cx="5575300" cy="1470025"/>
          </a:xfrm>
        </p:spPr>
        <p:txBody>
          <a:bodyPr/>
          <a:lstStyle/>
          <a:p>
            <a:pPr algn="ctr"/>
            <a:r>
              <a:rPr lang="en-US" sz="2800"/>
              <a:t/>
            </a:r>
            <a:br>
              <a:rPr lang="en-US" sz="2800"/>
            </a:br>
            <a:r>
              <a:rPr lang="en-US" sz="2800"/>
              <a:t>Restructuring Roundtable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New England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Electric Rates and Market Drivers 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59395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39725" y="4240213"/>
            <a:ext cx="5546725" cy="727075"/>
          </a:xfrm>
        </p:spPr>
        <p:txBody>
          <a:bodyPr/>
          <a:lstStyle/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James Daly</a:t>
            </a:r>
          </a:p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Vice President, Energy Supply</a:t>
            </a:r>
          </a:p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Northeast Utilities</a:t>
            </a:r>
          </a:p>
          <a:p>
            <a:pPr marL="0" indent="0" algn="ctr">
              <a:lnSpc>
                <a:spcPct val="60000"/>
              </a:lnSpc>
              <a:buFontTx/>
              <a:buNone/>
            </a:pPr>
            <a:r>
              <a:rPr lang="en-US">
                <a:solidFill>
                  <a:schemeClr val="bg1"/>
                </a:solidFill>
              </a:rPr>
              <a:t>November 21, 2014</a:t>
            </a:r>
          </a:p>
        </p:txBody>
      </p:sp>
      <p:sp>
        <p:nvSpPr>
          <p:cNvPr id="59396" name="Rectangle 9"/>
          <p:cNvSpPr>
            <a:spLocks noChangeArrowheads="1"/>
          </p:cNvSpPr>
          <p:nvPr/>
        </p:nvSpPr>
        <p:spPr bwMode="auto">
          <a:xfrm>
            <a:off x="857250" y="3844925"/>
            <a:ext cx="4721225" cy="42863"/>
          </a:xfrm>
          <a:prstGeom prst="rect">
            <a:avLst/>
          </a:prstGeom>
          <a:solidFill>
            <a:schemeClr val="bg1">
              <a:alpha val="56078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cs typeface="ＭＳ Ｐゴシック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6"/>
          <p:cNvSpPr>
            <a:spLocks noChangeArrowheads="1"/>
          </p:cNvSpPr>
          <p:nvPr/>
        </p:nvSpPr>
        <p:spPr bwMode="auto">
          <a:xfrm>
            <a:off x="4621213" y="5716588"/>
            <a:ext cx="4024312" cy="3254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ＭＳ Ｐゴシック"/>
            </a:endParaRPr>
          </a:p>
        </p:txBody>
      </p:sp>
      <p:sp>
        <p:nvSpPr>
          <p:cNvPr id="67588" name="Rectangle 56"/>
          <p:cNvSpPr>
            <a:spLocks noChangeArrowheads="1"/>
          </p:cNvSpPr>
          <p:nvPr/>
        </p:nvSpPr>
        <p:spPr bwMode="auto">
          <a:xfrm>
            <a:off x="4606925" y="3984625"/>
            <a:ext cx="4024313" cy="819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ＭＳ Ｐゴシック"/>
            </a:endParaRPr>
          </a:p>
        </p:txBody>
      </p:sp>
      <p:sp>
        <p:nvSpPr>
          <p:cNvPr id="67589" name="Rectangle 211"/>
          <p:cNvSpPr>
            <a:spLocks noChangeArrowheads="1"/>
          </p:cNvSpPr>
          <p:nvPr/>
        </p:nvSpPr>
        <p:spPr bwMode="auto">
          <a:xfrm>
            <a:off x="4606925" y="2732088"/>
            <a:ext cx="42386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>
                <a:cs typeface="ＭＳ Ｐゴシック"/>
              </a:rPr>
              <a:t>Biomass/Wood Waste	138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>
                <a:cs typeface="ＭＳ Ｐゴシック"/>
              </a:rPr>
              <a:t>Hydro	62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>
                <a:cs typeface="ＭＳ Ｐゴシック"/>
              </a:rPr>
              <a:t>Landfill Gas	0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 b="1">
                <a:cs typeface="ＭＳ Ｐゴシック"/>
              </a:rPr>
              <a:t>Natural Gas	1,847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 b="1">
                <a:cs typeface="ＭＳ Ｐゴシック"/>
              </a:rPr>
              <a:t>Natural Gas/Oil	2,497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>
                <a:cs typeface="ＭＳ Ｐゴシック"/>
              </a:rPr>
              <a:t>Oil	245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>
                <a:cs typeface="ＭＳ Ｐゴシック"/>
              </a:rPr>
              <a:t>Solar	16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sz="1800" b="1" u="sng">
                <a:cs typeface="ＭＳ Ｐゴシック"/>
              </a:rPr>
              <a:t>Wind	2,110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65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490913" algn="r"/>
                <a:tab pos="5997575" algn="r"/>
              </a:tabLst>
            </a:pPr>
            <a:r>
              <a:rPr lang="en-US" b="1">
                <a:cs typeface="ＭＳ Ｐゴシック"/>
              </a:rPr>
              <a:t>Total	6,915</a:t>
            </a:r>
          </a:p>
        </p:txBody>
      </p:sp>
      <p:sp>
        <p:nvSpPr>
          <p:cNvPr id="67590" name="Text Box 212"/>
          <p:cNvSpPr txBox="1">
            <a:spLocks noChangeArrowheads="1"/>
          </p:cNvSpPr>
          <p:nvPr/>
        </p:nvSpPr>
        <p:spPr bwMode="auto">
          <a:xfrm>
            <a:off x="4814888" y="230505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400" b="1">
                <a:cs typeface="ＭＳ Ｐゴシック"/>
              </a:rPr>
              <a:t>Fuel Type</a:t>
            </a:r>
          </a:p>
        </p:txBody>
      </p:sp>
      <p:sp>
        <p:nvSpPr>
          <p:cNvPr id="67591" name="Text Box 213"/>
          <p:cNvSpPr txBox="1">
            <a:spLocks noChangeArrowheads="1"/>
          </p:cNvSpPr>
          <p:nvPr/>
        </p:nvSpPr>
        <p:spPr bwMode="auto">
          <a:xfrm>
            <a:off x="7710488" y="2116138"/>
            <a:ext cx="922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cs typeface="ＭＳ Ｐゴシック"/>
              </a:rPr>
              <a:t>Capacity</a:t>
            </a:r>
            <a:br>
              <a:rPr lang="en-US" sz="1400" b="1">
                <a:cs typeface="ＭＳ Ｐゴシック"/>
              </a:rPr>
            </a:br>
            <a:r>
              <a:rPr lang="en-US" sz="1400" b="1">
                <a:cs typeface="ＭＳ Ｐゴシック"/>
              </a:rPr>
              <a:t>(MW)</a:t>
            </a:r>
          </a:p>
        </p:txBody>
      </p:sp>
      <p:sp>
        <p:nvSpPr>
          <p:cNvPr id="67592" name="Rectangle 56"/>
          <p:cNvSpPr>
            <a:spLocks noChangeArrowheads="1"/>
          </p:cNvSpPr>
          <p:nvPr/>
        </p:nvSpPr>
        <p:spPr bwMode="auto">
          <a:xfrm flipV="1">
            <a:off x="4630738" y="2627313"/>
            <a:ext cx="3957637" cy="42862"/>
          </a:xfrm>
          <a:prstGeom prst="rect">
            <a:avLst/>
          </a:prstGeom>
          <a:solidFill>
            <a:srgbClr val="16679E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cs typeface="ＭＳ Ｐゴシック"/>
            </a:endParaRPr>
          </a:p>
        </p:txBody>
      </p:sp>
      <p:sp>
        <p:nvSpPr>
          <p:cNvPr id="98519" name="Rectangle 215"/>
          <p:cNvSpPr>
            <a:spLocks noChangeArrowheads="1"/>
          </p:cNvSpPr>
          <p:nvPr/>
        </p:nvSpPr>
        <p:spPr bwMode="auto">
          <a:xfrm>
            <a:off x="247650" y="2112963"/>
            <a:ext cx="4037013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35000"/>
              </a:lnSpc>
              <a:spcAft>
                <a:spcPct val="45000"/>
              </a:spcAft>
            </a:pPr>
            <a:r>
              <a:rPr lang="en-US" sz="1600" b="1">
                <a:cs typeface="ＭＳ Ｐゴシック"/>
              </a:rPr>
              <a:t>Announced (3,230 MW)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ＭＳ Ｐゴシック"/>
              </a:rPr>
              <a:t>Salem Harbor Station (749 MW)</a:t>
            </a:r>
          </a:p>
          <a:p>
            <a:pPr marL="742950" lvl="1" indent="-285750" eaLnBrk="0" hangingPunct="0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600">
                <a:cs typeface="ＭＳ Ｐゴシック"/>
              </a:rPr>
              <a:t>4 units (coal &amp; oil)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ＭＳ Ｐゴシック"/>
              </a:rPr>
              <a:t>Norwalk Harbor Station (342 MW)</a:t>
            </a:r>
          </a:p>
          <a:p>
            <a:pPr marL="742950" lvl="1" indent="-285750" eaLnBrk="0" hangingPunct="0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600">
                <a:cs typeface="ＭＳ Ｐゴシック"/>
              </a:rPr>
              <a:t>3 units (oil)</a:t>
            </a:r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ＭＳ Ｐゴシック"/>
              </a:rPr>
              <a:t>Brayton Point Station (1,535 MW)</a:t>
            </a:r>
          </a:p>
          <a:p>
            <a:pPr marL="742950" lvl="1" indent="-285750" eaLnBrk="0" hangingPunct="0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600">
                <a:cs typeface="ＭＳ Ｐゴシック"/>
              </a:rPr>
              <a:t>4 units (coal &amp; oil)</a:t>
            </a:r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cs typeface="ＭＳ Ｐゴシック"/>
              </a:rPr>
              <a:t>Vermont Yankee Station (604 MW)</a:t>
            </a:r>
          </a:p>
          <a:p>
            <a:pPr marL="742950" lvl="1" indent="-285750" eaLnBrk="0" hangingPunct="0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600">
                <a:cs typeface="ＭＳ Ｐゴシック"/>
              </a:rPr>
              <a:t>1 unit (nuclear)</a:t>
            </a:r>
          </a:p>
          <a:p>
            <a:pPr marL="342900" indent="-342900" eaLnBrk="0" hangingPunct="0">
              <a:spcBef>
                <a:spcPts val="600"/>
              </a:spcBef>
              <a:spcAft>
                <a:spcPct val="45000"/>
              </a:spcAft>
            </a:pPr>
            <a:r>
              <a:rPr lang="en-US" sz="1600" b="1">
                <a:cs typeface="ＭＳ Ｐゴシック"/>
              </a:rPr>
              <a:t>Potential</a:t>
            </a:r>
          </a:p>
          <a:p>
            <a:pPr marL="342900" indent="-342900" eaLnBrk="0" hangingPunct="0">
              <a:spcBef>
                <a:spcPts val="600"/>
              </a:spcBef>
              <a:spcAft>
                <a:spcPct val="45000"/>
              </a:spcAft>
            </a:pPr>
            <a:r>
              <a:rPr lang="en-US" sz="1600">
                <a:cs typeface="ＭＳ Ｐゴシック"/>
              </a:rPr>
              <a:t>Up to </a:t>
            </a:r>
            <a:r>
              <a:rPr lang="en-US" sz="1600" b="1">
                <a:cs typeface="ＭＳ Ｐゴシック"/>
              </a:rPr>
              <a:t>8,000 MW</a:t>
            </a:r>
            <a:r>
              <a:rPr lang="en-US" sz="1600">
                <a:cs typeface="ＭＳ Ｐゴシック"/>
              </a:rPr>
              <a:t> at risk of retirement</a:t>
            </a:r>
          </a:p>
        </p:txBody>
      </p:sp>
      <p:sp>
        <p:nvSpPr>
          <p:cNvPr id="67594" name="Rectangle 216"/>
          <p:cNvSpPr>
            <a:spLocks noChangeArrowheads="1"/>
          </p:cNvSpPr>
          <p:nvPr/>
        </p:nvSpPr>
        <p:spPr bwMode="auto">
          <a:xfrm>
            <a:off x="4357688" y="2105025"/>
            <a:ext cx="4505325" cy="4514850"/>
          </a:xfrm>
          <a:prstGeom prst="rect">
            <a:avLst/>
          </a:prstGeom>
          <a:noFill/>
          <a:ln w="34925" algn="ctr">
            <a:solidFill>
              <a:srgbClr val="16679E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cs typeface="ＭＳ Ｐゴシック"/>
            </a:endParaRPr>
          </a:p>
        </p:txBody>
      </p:sp>
      <p:sp>
        <p:nvSpPr>
          <p:cNvPr id="67595" name="Rectangle 217"/>
          <p:cNvSpPr>
            <a:spLocks noChangeArrowheads="1"/>
          </p:cNvSpPr>
          <p:nvPr/>
        </p:nvSpPr>
        <p:spPr bwMode="auto">
          <a:xfrm>
            <a:off x="204788" y="2122488"/>
            <a:ext cx="3908425" cy="4487862"/>
          </a:xfrm>
          <a:prstGeom prst="rect">
            <a:avLst/>
          </a:prstGeom>
          <a:noFill/>
          <a:ln w="34925" algn="ctr">
            <a:solidFill>
              <a:srgbClr val="16679E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cs typeface="ＭＳ Ｐゴシック"/>
            </a:endParaRPr>
          </a:p>
        </p:txBody>
      </p:sp>
      <p:sp>
        <p:nvSpPr>
          <p:cNvPr id="67596" name="Text Box 218"/>
          <p:cNvSpPr txBox="1">
            <a:spLocks noChangeArrowheads="1"/>
          </p:cNvSpPr>
          <p:nvPr/>
        </p:nvSpPr>
        <p:spPr bwMode="auto">
          <a:xfrm>
            <a:off x="655638" y="1584325"/>
            <a:ext cx="308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b="1">
                <a:cs typeface="ＭＳ Ｐゴシック"/>
              </a:rPr>
              <a:t>Upcoming Retirements</a:t>
            </a:r>
          </a:p>
        </p:txBody>
      </p:sp>
      <p:sp>
        <p:nvSpPr>
          <p:cNvPr id="67597" name="Text Box 219"/>
          <p:cNvSpPr txBox="1">
            <a:spLocks noChangeArrowheads="1"/>
          </p:cNvSpPr>
          <p:nvPr/>
        </p:nvSpPr>
        <p:spPr bwMode="auto">
          <a:xfrm>
            <a:off x="4772025" y="1570038"/>
            <a:ext cx="369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cs typeface="ＭＳ Ｐゴシック"/>
              </a:rPr>
              <a:t>New Generation – ISO Queue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Emerging Challenges</a:t>
            </a:r>
            <a:br>
              <a:rPr lang="en-US" sz="2400" b="1">
                <a:solidFill>
                  <a:schemeClr val="bg1"/>
                </a:solidFill>
                <a:cs typeface="ＭＳ Ｐゴシック"/>
              </a:rPr>
            </a:br>
            <a:r>
              <a:rPr lang="en-US" sz="2400" b="1" i="1">
                <a:solidFill>
                  <a:schemeClr val="bg1"/>
                </a:solidFill>
                <a:cs typeface="ＭＳ Ｐゴシック"/>
              </a:rPr>
              <a:t>Natural Gas Reliance to Grow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84325"/>
            <a:ext cx="8194675" cy="4481513"/>
          </a:xfrm>
        </p:spPr>
        <p:txBody>
          <a:bodyPr/>
          <a:lstStyle/>
          <a:p>
            <a:pPr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smtClean="0">
                <a:latin typeface="Arial" pitchFamily="34" charset="0"/>
              </a:rPr>
              <a:t>NE Governors Initiative makes sense for the region: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</a:rPr>
              <a:t>Electric transmission to clean renewable energy 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</a:rPr>
              <a:t>Natural gas infrastructure to address power market disruptions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</a:rPr>
              <a:t>New England States Committee (NESCOE) tasked to implement</a:t>
            </a:r>
          </a:p>
          <a:p>
            <a:pPr lvl="1">
              <a:spcAft>
                <a:spcPct val="0"/>
              </a:spcAft>
              <a:buClr>
                <a:schemeClr val="accent2"/>
              </a:buClr>
              <a:buSzPct val="95000"/>
              <a:buFont typeface="Times" pitchFamily="18" charset="0"/>
              <a:buNone/>
            </a:pPr>
            <a:endParaRPr lang="en-US" smtClean="0">
              <a:latin typeface="Arial" pitchFamily="34" charset="0"/>
            </a:endParaRPr>
          </a:p>
          <a:p>
            <a:pPr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smtClean="0">
                <a:latin typeface="Arial" pitchFamily="34" charset="0"/>
              </a:rPr>
              <a:t>NU support the use of regional tariffs to expedite construction</a:t>
            </a:r>
            <a:br>
              <a:rPr lang="en-US" b="1" smtClean="0">
                <a:latin typeface="Arial" pitchFamily="34" charset="0"/>
              </a:rPr>
            </a:br>
            <a:r>
              <a:rPr lang="en-US" b="1" smtClean="0">
                <a:latin typeface="Arial" pitchFamily="34" charset="0"/>
              </a:rPr>
              <a:t>of electric and gas infrastructure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</a:rPr>
              <a:t>Precedent exists to lean on regulated utilities to address energy policy objectives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</a:rPr>
              <a:t>Electric Distribution Companies (EDC) proposal to NESCOE:  EDC would contracting for gas transportation capacity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Solving These Challenges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latin typeface="Arial" pitchFamily="34" charset="0"/>
              </a:rPr>
              <a:t>The Northern Pass:</a:t>
            </a:r>
            <a:br>
              <a:rPr lang="en-US" sz="2400" b="1" smtClean="0">
                <a:latin typeface="Arial" pitchFamily="34" charset="0"/>
              </a:rPr>
            </a:br>
            <a:r>
              <a:rPr lang="en-US" sz="2400" b="1" smtClean="0">
                <a:latin typeface="Arial" pitchFamily="34" charset="0"/>
              </a:rPr>
              <a:t>Diversifying Electric Supplies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4294967295"/>
          </p:nvPr>
        </p:nvSpPr>
        <p:spPr>
          <a:xfrm>
            <a:off x="50800" y="1539875"/>
            <a:ext cx="4791075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 b="1" smtClean="0">
                <a:latin typeface="Arial" pitchFamily="34" charset="0"/>
              </a:rPr>
              <a:t>Benefits all of New England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 b="1" smtClean="0">
                <a:latin typeface="Arial" pitchFamily="34" charset="0"/>
              </a:rPr>
              <a:t>A partnership between NU and Hydro-Québec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 b="1" smtClean="0">
                <a:latin typeface="Arial" pitchFamily="34" charset="0"/>
              </a:rPr>
              <a:t>Imports 1,200 MWs of clean hydro electricity into New England </a:t>
            </a: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1800" smtClean="0">
                <a:latin typeface="Arial" pitchFamily="34" charset="0"/>
              </a:rPr>
              <a:t>Enough to power 1 million homes </a:t>
            </a: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1800" smtClean="0">
                <a:latin typeface="Arial" pitchFamily="34" charset="0"/>
              </a:rPr>
              <a:t>Equal to about four natural gas plants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 b="1" smtClean="0">
                <a:latin typeface="Arial" pitchFamily="34" charset="0"/>
              </a:rPr>
              <a:t>New 187-mile transmission line from Quebec to  Deerfield, NH </a:t>
            </a: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1800" smtClean="0">
                <a:latin typeface="Arial" pitchFamily="34" charset="0"/>
              </a:rPr>
              <a:t>147 miles of existing utility owned right of ways </a:t>
            </a:r>
          </a:p>
          <a:p>
            <a:pPr lvl="1"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en-US" sz="1800" smtClean="0">
                <a:latin typeface="Arial" pitchFamily="34" charset="0"/>
              </a:rPr>
              <a:t>Plus new ROW including 8 miles of underground along public roads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5000"/>
              <a:buFont typeface="Wingdings" pitchFamily="2" charset="2"/>
              <a:buChar char="§"/>
            </a:pPr>
            <a:r>
              <a:rPr lang="en-US" sz="1800" b="1" smtClean="0">
                <a:latin typeface="Arial" pitchFamily="34" charset="0"/>
              </a:rPr>
              <a:t>Targeted completion: 2017</a:t>
            </a:r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B2BEAD95-183F-46DF-9DE0-224849E0DB73}" type="slidenum">
              <a:rPr lang="en-U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12</a:t>
            </a:fld>
            <a:endParaRPr lang="en-US"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1482725"/>
            <a:ext cx="423545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2" name="Rectangle 1"/>
          <p:cNvSpPr>
            <a:spLocks noChangeArrowheads="1"/>
          </p:cNvSpPr>
          <p:nvPr/>
        </p:nvSpPr>
        <p:spPr bwMode="auto">
          <a:xfrm>
            <a:off x="5019675" y="4200525"/>
            <a:ext cx="1457325" cy="5048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Times" pitchFamily="18" charset="0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13164"/>
            <a:ext cx="8177645" cy="5216236"/>
          </a:xfrm>
          <a:prstGeom prst="rect">
            <a:avLst/>
          </a:prstGeom>
          <a:gradFill flip="none" rotWithShape="1">
            <a:gsLst>
              <a:gs pos="21000">
                <a:srgbClr val="4BACC6">
                  <a:lumMod val="60000"/>
                  <a:lumOff val="40000"/>
                </a:srgbClr>
              </a:gs>
              <a:gs pos="64000">
                <a:srgbClr val="4BACC6">
                  <a:lumMod val="20000"/>
                  <a:lumOff val="80000"/>
                </a:srgbClr>
              </a:gs>
              <a:gs pos="83000">
                <a:sysClr val="window" lastClr="FFFFFF"/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 b="1" smtClean="0">
                <a:latin typeface="Arial" pitchFamily="34" charset="0"/>
              </a:rPr>
              <a:t>Access Northeast</a:t>
            </a:r>
            <a:endParaRPr lang="en-US" altLang="en-US" sz="2400" smtClean="0">
              <a:latin typeface="Arial" pitchFamily="34" charset="0"/>
            </a:endParaRPr>
          </a:p>
        </p:txBody>
      </p:sp>
      <p:sp>
        <p:nvSpPr>
          <p:cNvPr id="76806" name="Slide Number Placeholder 1"/>
          <p:cNvSpPr txBox="1">
            <a:spLocks/>
          </p:cNvSpPr>
          <p:nvPr/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fld id="{82B048BC-C12E-4EBC-AB96-8B3452DF4F33}" type="slidenum">
              <a:rPr lang="en-US" altLang="en-US" sz="1200">
                <a:solidFill>
                  <a:srgbClr val="000000"/>
                </a:solidFill>
              </a:rPr>
              <a:pPr algn="r" defTabSz="457200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275" y="2362200"/>
            <a:ext cx="2667000" cy="39941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en-US" altLang="en-US" sz="2200" b="1" i="1">
                <a:solidFill>
                  <a:srgbClr val="0070C0"/>
                </a:solidFill>
              </a:rPr>
              <a:t>Access Northeast </a:t>
            </a:r>
            <a:r>
              <a:rPr lang="en-US" altLang="en-US" sz="1600" i="1">
                <a:solidFill>
                  <a:srgbClr val="0070C0"/>
                </a:solidFill>
              </a:rPr>
              <a:t>announced September 16</a:t>
            </a:r>
          </a:p>
          <a:p>
            <a:pPr defTabSz="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US" altLang="en-US" sz="1800">
                <a:solidFill>
                  <a:schemeClr val="tx1"/>
                </a:solidFill>
              </a:rPr>
              <a:t>NU / Spectra Energy partnership to deliver over 1 BCF/day to power plants and LDC customers</a:t>
            </a:r>
          </a:p>
          <a:p>
            <a:pPr defTabSz="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US" altLang="en-US" sz="1800">
                <a:solidFill>
                  <a:schemeClr val="tx1"/>
                </a:solidFill>
              </a:rPr>
              <a:t>Utilizes existing pipeline right of ways</a:t>
            </a:r>
          </a:p>
          <a:p>
            <a:pPr defTabSz="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US" altLang="en-US" sz="1800">
                <a:solidFill>
                  <a:schemeClr val="tx1"/>
                </a:solidFill>
              </a:rPr>
              <a:t>Expands existing infrastructure</a:t>
            </a:r>
          </a:p>
          <a:p>
            <a:pPr defTabSz="4572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US" altLang="en-US" sz="1800">
                <a:solidFill>
                  <a:schemeClr val="tx1"/>
                </a:solidFill>
              </a:rPr>
              <a:t>Connects to 60% of NE gas generation capacity</a:t>
            </a:r>
          </a:p>
        </p:txBody>
      </p:sp>
      <p:pic>
        <p:nvPicPr>
          <p:cNvPr id="768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1408113"/>
            <a:ext cx="6340475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1563688"/>
            <a:ext cx="27368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322263"/>
            <a:ext cx="5646737" cy="850900"/>
          </a:xfrm>
        </p:spPr>
        <p:txBody>
          <a:bodyPr/>
          <a:lstStyle/>
          <a:p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Energy Efficiency First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2513" y="1568450"/>
            <a:ext cx="7038975" cy="50133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 offer energy efficiency solutions to help manage energy costs</a:t>
            </a:r>
          </a:p>
          <a:p>
            <a:pPr marL="0" indent="0" algn="ctr">
              <a:buFontTx/>
              <a:buNone/>
            </a:pPr>
            <a:endParaRPr lang="en-US" sz="1600" smtClean="0">
              <a:latin typeface="Arial" pitchFamily="34" charset="0"/>
            </a:endParaRPr>
          </a:p>
        </p:txBody>
      </p: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1223963" y="2701925"/>
            <a:ext cx="6745287" cy="3465513"/>
            <a:chOff x="771" y="1702"/>
            <a:chExt cx="4249" cy="2183"/>
          </a:xfrm>
        </p:grpSpPr>
        <p:grpSp>
          <p:nvGrpSpPr>
            <p:cNvPr id="93188" name="Group 1"/>
            <p:cNvGrpSpPr>
              <a:grpSpLocks/>
            </p:cNvGrpSpPr>
            <p:nvPr/>
          </p:nvGrpSpPr>
          <p:grpSpPr bwMode="auto">
            <a:xfrm>
              <a:off x="771" y="1702"/>
              <a:ext cx="4218" cy="2181"/>
              <a:chOff x="1328737" y="3155084"/>
              <a:chExt cx="6696075" cy="3461616"/>
            </a:xfrm>
          </p:grpSpPr>
          <p:pic>
            <p:nvPicPr>
              <p:cNvPr id="93189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28737" y="3225800"/>
                <a:ext cx="6696075" cy="339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319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28737" y="3155084"/>
                <a:ext cx="3081338" cy="160741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405" y="2733"/>
              <a:ext cx="2615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198" name="Picture 14" descr="Mass Save Energy Aud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788" y="4445000"/>
            <a:ext cx="1330325" cy="766763"/>
          </a:xfrm>
          <a:prstGeom prst="rect">
            <a:avLst/>
          </a:prstGeom>
          <a:noFill/>
        </p:spPr>
      </p:pic>
      <p:pic>
        <p:nvPicPr>
          <p:cNvPr id="93200" name="Picture 16" descr="hdr_logo"/>
          <p:cNvPicPr>
            <a:picLocks noChangeAspect="1" noChangeArrowheads="1"/>
          </p:cNvPicPr>
          <p:nvPr/>
        </p:nvPicPr>
        <p:blipFill>
          <a:blip r:embed="rId5" cstate="print"/>
          <a:srcRect r="43243"/>
          <a:stretch>
            <a:fillRect/>
          </a:stretch>
        </p:blipFill>
        <p:spPr bwMode="auto">
          <a:xfrm>
            <a:off x="4897438" y="5338763"/>
            <a:ext cx="2735262" cy="461962"/>
          </a:xfrm>
          <a:prstGeom prst="rect">
            <a:avLst/>
          </a:prstGeom>
          <a:noFill/>
        </p:spPr>
      </p:pic>
      <p:pic>
        <p:nvPicPr>
          <p:cNvPr id="93202" name="Picture 18" descr="NH Sav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613" y="4579938"/>
            <a:ext cx="1703387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400" smtClean="0">
                <a:latin typeface="Arial" pitchFamily="34" charset="0"/>
              </a:rPr>
              <a:t/>
            </a:r>
            <a:br>
              <a:rPr lang="en-US" sz="4400" smtClean="0">
                <a:latin typeface="Arial" pitchFamily="34" charset="0"/>
              </a:rPr>
            </a:br>
            <a:r>
              <a:rPr lang="en-US" sz="4400" smtClean="0">
                <a:latin typeface="Arial" pitchFamily="34" charset="0"/>
              </a:rPr>
              <a:t>Appendix</a:t>
            </a:r>
            <a:br>
              <a:rPr lang="en-US" sz="4400" smtClean="0">
                <a:latin typeface="Arial" pitchFamily="34" charset="0"/>
              </a:rPr>
            </a:br>
            <a:endParaRPr lang="en-US" sz="440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433730AE-D47F-4E74-96C9-15370A56159A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16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Energy and Reliability in the News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34975" y="1425575"/>
            <a:ext cx="4035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National Grid: Electric Rates to Rise, Natural Gas Rates to Fall Come November</a:t>
            </a:r>
          </a:p>
          <a:p>
            <a:pPr>
              <a:spcBef>
                <a:spcPct val="50000"/>
              </a:spcBef>
            </a:pPr>
            <a:r>
              <a:rPr lang="en-US" i="1"/>
              <a:t>    </a:t>
            </a:r>
            <a:r>
              <a:rPr lang="en-US" sz="1800" i="1"/>
              <a:t>- Worcester Telegram </a:t>
            </a:r>
          </a:p>
          <a:p>
            <a:pPr>
              <a:spcBef>
                <a:spcPct val="50000"/>
              </a:spcBef>
            </a:pPr>
            <a:r>
              <a:rPr lang="en-US" sz="1800" i="1"/>
              <a:t>        &amp; Gazette, 9/24/14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091113" y="5148263"/>
            <a:ext cx="3613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NSTAR Wants to Charge     29 Percent More Come Jan. 1</a:t>
            </a:r>
          </a:p>
          <a:p>
            <a:pPr algn="r">
              <a:spcBef>
                <a:spcPct val="50000"/>
              </a:spcBef>
            </a:pPr>
            <a:r>
              <a:rPr lang="en-US" i="1"/>
              <a:t>    </a:t>
            </a:r>
            <a:r>
              <a:rPr lang="en-US" sz="1800" i="1"/>
              <a:t>- Boston Herald, 11/7/14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51463" y="1433513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CL&amp;P Electric Rates to Jump 26 Percent Starting  in January</a:t>
            </a:r>
          </a:p>
          <a:p>
            <a:pPr algn="r">
              <a:spcBef>
                <a:spcPct val="50000"/>
              </a:spcBef>
            </a:pPr>
            <a:r>
              <a:rPr lang="en-US" i="1"/>
              <a:t>    </a:t>
            </a:r>
            <a:r>
              <a:rPr lang="en-US" sz="1800" i="1"/>
              <a:t>- Hartford Courant, 11/7/14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73050" y="5091113"/>
            <a:ext cx="3352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Unitil Predicts Higher Electricity Costs This Winter</a:t>
            </a:r>
          </a:p>
          <a:p>
            <a:pPr algn="r">
              <a:spcBef>
                <a:spcPct val="50000"/>
              </a:spcBef>
            </a:pPr>
            <a:r>
              <a:rPr lang="en-US" i="1"/>
              <a:t>    </a:t>
            </a:r>
            <a:r>
              <a:rPr lang="en-US" sz="1800" i="1"/>
              <a:t>- Concord Monitor, 9/27/14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68313" y="3475038"/>
            <a:ext cx="3352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ISO New England Faces Challenges to Electric Grid </a:t>
            </a:r>
          </a:p>
          <a:p>
            <a:pPr algn="r">
              <a:spcBef>
                <a:spcPct val="50000"/>
              </a:spcBef>
            </a:pPr>
            <a:r>
              <a:rPr lang="en-US" i="1"/>
              <a:t>    </a:t>
            </a:r>
            <a:r>
              <a:rPr lang="en-US" sz="1800" i="1"/>
              <a:t>- Patriot Ledger, 10/10/14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49863" y="3149600"/>
            <a:ext cx="3352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ISO New England Burns Jet Fuel To Keep The Lights On During January Cold Snap</a:t>
            </a:r>
          </a:p>
          <a:p>
            <a:pPr>
              <a:spcBef>
                <a:spcPct val="50000"/>
              </a:spcBef>
            </a:pPr>
            <a:r>
              <a:rPr lang="en-US" sz="1800" i="1"/>
              <a:t>    - Forbes 1/24/14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6738938" cy="762000"/>
          </a:xfrm>
        </p:spPr>
        <p:txBody>
          <a:bodyPr anchor="b"/>
          <a:lstStyle/>
          <a:p>
            <a:r>
              <a:rPr lang="en-US" sz="3600" smtClean="0">
                <a:latin typeface="Arial" pitchFamily="34" charset="0"/>
              </a:rPr>
              <a:t>Gas Availability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4294967295"/>
          </p:nvPr>
        </p:nvSpPr>
        <p:spPr>
          <a:xfrm>
            <a:off x="681038" y="1154113"/>
            <a:ext cx="8321675" cy="457200"/>
          </a:xfrm>
        </p:spPr>
        <p:txBody>
          <a:bodyPr/>
          <a:lstStyle/>
          <a:p>
            <a:pPr marL="227013" indent="-227013" algn="ctr">
              <a:buFontTx/>
              <a:buNone/>
            </a:pPr>
            <a:r>
              <a:rPr lang="en-US" b="1" i="1" smtClean="0">
                <a:solidFill>
                  <a:srgbClr val="0070C0"/>
                </a:solidFill>
                <a:latin typeface="Arial" pitchFamily="34" charset="0"/>
              </a:rPr>
              <a:t>Available natural gas pipeline capacity to fuel winter power generation is shrinking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idx="4294967295"/>
          </p:nvPr>
        </p:nvSpPr>
        <p:spPr>
          <a:xfrm>
            <a:off x="5105400" y="2089150"/>
            <a:ext cx="3962400" cy="533400"/>
          </a:xfrm>
        </p:spPr>
        <p:txBody>
          <a:bodyPr/>
          <a:lstStyle/>
          <a:p>
            <a:pPr marL="0" indent="0">
              <a:spcAft>
                <a:spcPct val="0"/>
              </a:spcAft>
              <a:buFontTx/>
              <a:buNone/>
            </a:pPr>
            <a:r>
              <a:rPr lang="en-CA" sz="1200" b="1" smtClean="0">
                <a:latin typeface="Arial" pitchFamily="34" charset="0"/>
              </a:rPr>
              <a:t>Increasing Capacity Constraints on Algonquin</a:t>
            </a:r>
          </a:p>
          <a:p>
            <a:pPr marL="0" indent="0">
              <a:spcAft>
                <a:spcPct val="0"/>
              </a:spcAft>
              <a:buFontTx/>
              <a:buNone/>
            </a:pPr>
            <a:r>
              <a:rPr lang="en-CA" sz="1200" i="1" smtClean="0">
                <a:latin typeface="Arial" pitchFamily="34" charset="0"/>
              </a:rPr>
              <a:t>Days with Zero Interruptible Capacity</a:t>
            </a:r>
            <a:endParaRPr lang="en-US" sz="1200" i="1" smtClean="0">
              <a:latin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133600"/>
            <a:ext cx="4267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Univers" pitchFamily="34" charset="-18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Growing LDC demand and decreasing LNG imports have, in part, caused gas-fired generation to decline</a:t>
            </a:r>
          </a:p>
          <a:p>
            <a:pPr marL="174625" indent="-174625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Univers" pitchFamily="34" charset="-18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ISO-NE emergency oil purchase program played significant role this past winter </a:t>
            </a:r>
          </a:p>
          <a:p>
            <a:pPr marL="174625" indent="-174625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0071BC"/>
              </a:buClr>
              <a:buFont typeface="Univers" pitchFamily="34" charset="-18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Pipeline projects currently under development will help relieve natural gas 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constraints for a period</a:t>
            </a:r>
            <a:r>
              <a:rPr lang="en-US" sz="1800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but growing demand and expensive LNG imports will continue to challenge power market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2100" y="4945063"/>
            <a:ext cx="3733800" cy="1460500"/>
          </a:xfrm>
          <a:prstGeom prst="roundRect">
            <a:avLst>
              <a:gd name="adj" fmla="val 141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61988" y="5441950"/>
            <a:ext cx="1592262" cy="842963"/>
          </a:xfrm>
          <a:prstGeom prst="homePlate">
            <a:avLst>
              <a:gd name="adj" fmla="val 2979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2000">
                <a:srgbClr val="EFEFF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650" y="5024438"/>
            <a:ext cx="3060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kern="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Average Gas-Fired Generation</a:t>
            </a:r>
            <a:endParaRPr lang="en-US" sz="1200" b="1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690" y="5509446"/>
            <a:ext cx="159049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kern="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6,400</a:t>
            </a:r>
            <a:r>
              <a:rPr lang="en-US" sz="1200" kern="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/MW/d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Winter 2010-2011</a:t>
            </a:r>
            <a:endParaRPr lang="en-US" sz="1050" dirty="0">
              <a:solidFill>
                <a:prstClr val="black"/>
              </a:solidFill>
              <a:effectLst>
                <a:glow rad="228600">
                  <a:srgbClr val="FFFFFF"/>
                </a:glo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509446"/>
            <a:ext cx="159049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kern="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4,100</a:t>
            </a:r>
            <a:r>
              <a:rPr lang="en-US" sz="1200" kern="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/MW/d</a:t>
            </a:r>
            <a:endParaRPr lang="en-US" sz="1600" kern="0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Calibri" pitchFamily="34" charset="0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kern="0" dirty="0">
                <a:solidFill>
                  <a:prstClr val="black"/>
                </a:solidFill>
                <a:effectLst>
                  <a:glow rad="228600">
                    <a:srgbClr val="FFFFFF"/>
                  </a:glow>
                </a:effectLst>
                <a:latin typeface="Calibri" pitchFamily="34" charset="0"/>
                <a:ea typeface="+mn-ea"/>
                <a:cs typeface="+mn-cs"/>
              </a:rPr>
              <a:t>Winter 2013-2014</a:t>
            </a:r>
            <a:endParaRPr lang="en-US" sz="1050" dirty="0">
              <a:solidFill>
                <a:prstClr val="black"/>
              </a:solidFill>
              <a:effectLst>
                <a:glow rad="228600">
                  <a:srgbClr val="FFFFFF"/>
                </a:glow>
              </a:effectLst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3435" name="Chart 16"/>
          <p:cNvGraphicFramePr>
            <a:graphicFrameLocks/>
          </p:cNvGraphicFramePr>
          <p:nvPr/>
        </p:nvGraphicFramePr>
        <p:xfrm>
          <a:off x="4716463" y="2490788"/>
          <a:ext cx="4006850" cy="4017962"/>
        </p:xfrm>
        <a:graphic>
          <a:graphicData uri="http://schemas.openxmlformats.org/presentationml/2006/ole">
            <p:oleObj spid="_x0000_s103435" r:id="rId4" imgW="4005419" imgH="4017612" progId="Excel.Chart.8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4779963" y="2936875"/>
            <a:ext cx="39465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7" name="TextBox 19"/>
          <p:cNvSpPr txBox="1">
            <a:spLocks noChangeArrowheads="1"/>
          </p:cNvSpPr>
          <p:nvPr/>
        </p:nvSpPr>
        <p:spPr bwMode="auto">
          <a:xfrm>
            <a:off x="5173663" y="2643188"/>
            <a:ext cx="1069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7F7F7F"/>
                </a:solidFill>
                <a:latin typeface="Calibri" pitchFamily="34" charset="0"/>
                <a:cs typeface="ＭＳ Ｐゴシック"/>
              </a:rPr>
              <a:t>365-DAY YEAR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1138" y="4881563"/>
            <a:ext cx="1828800" cy="4603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DAYS with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ZERO</a:t>
            </a: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INTERRUPTIBLE CAPACITY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3517900"/>
            <a:ext cx="15033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INTERRUPTIBLE CAPACITY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47180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200" b="1">
                <a:solidFill>
                  <a:schemeClr val="bg1"/>
                </a:solidFill>
                <a:cs typeface="ＭＳ Ｐゴシック"/>
              </a:rPr>
              <a:t>Economics of Gas Transportation to Power Generation</a:t>
            </a:r>
            <a:r>
              <a:rPr lang="en-US" sz="2200" b="1" i="1">
                <a:solidFill>
                  <a:schemeClr val="bg1"/>
                </a:solidFill>
                <a:cs typeface="ＭＳ Ｐゴシック"/>
              </a:rPr>
              <a:t> </a:t>
            </a: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/>
        </p:nvGraphicFramePr>
        <p:xfrm>
          <a:off x="442913" y="3141663"/>
          <a:ext cx="8332787" cy="1941512"/>
        </p:xfrm>
        <a:graphic>
          <a:graphicData uri="http://schemas.openxmlformats.org/drawingml/2006/table">
            <a:tbl>
              <a:tblPr/>
              <a:tblGrid>
                <a:gridCol w="1636712"/>
                <a:gridCol w="1293813"/>
                <a:gridCol w="1293812"/>
                <a:gridCol w="1277938"/>
                <a:gridCol w="1495425"/>
                <a:gridCol w="13350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$million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Dec – Feb Capacity Factor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Power Revenue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Fuel Cost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Annual Reservation Charge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Net                Profit / (Loss)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2010/11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55.2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(34)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2011/12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(39)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2013/14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1012825" y="273843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Winter Profit &amp; Loss Backcast (7,000 Btu/kWh unit)</a:t>
            </a:r>
            <a:endParaRPr lang="en-US" sz="1800"/>
          </a:p>
        </p:txBody>
      </p:sp>
      <p:sp>
        <p:nvSpPr>
          <p:cNvPr id="105520" name="Rectangle 3"/>
          <p:cNvSpPr>
            <a:spLocks noChangeArrowheads="1"/>
          </p:cNvSpPr>
          <p:nvPr/>
        </p:nvSpPr>
        <p:spPr bwMode="auto">
          <a:xfrm>
            <a:off x="195263" y="1503363"/>
            <a:ext cx="86725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Merchant energy revenues have historically been insufficient to support power generation investment in firm pipeline capacity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Future merchant pipeline reservation only viable with sustained high electricity prices.</a:t>
            </a:r>
          </a:p>
        </p:txBody>
      </p:sp>
      <p:graphicFrame>
        <p:nvGraphicFramePr>
          <p:cNvPr id="105531" name="Group 59"/>
          <p:cNvGraphicFramePr>
            <a:graphicFrameLocks noGrp="1"/>
          </p:cNvGraphicFramePr>
          <p:nvPr/>
        </p:nvGraphicFramePr>
        <p:xfrm>
          <a:off x="463550" y="5580063"/>
          <a:ext cx="3860800" cy="1285875"/>
        </p:xfrm>
        <a:graphic>
          <a:graphicData uri="http://schemas.openxmlformats.org/drawingml/2006/table">
            <a:tbl>
              <a:tblPr/>
              <a:tblGrid>
                <a:gridCol w="3860800"/>
              </a:tblGrid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Size:  600 MW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Heat Rate: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7,000 Btu/kWh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Pipeline Reservation Charge: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$1.50/Dth/Day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Total Annual Reservation Charge: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$55.2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29" name="Text Box 57"/>
          <p:cNvSpPr txBox="1">
            <a:spLocks noChangeArrowheads="1"/>
          </p:cNvSpPr>
          <p:nvPr/>
        </p:nvSpPr>
        <p:spPr bwMode="auto">
          <a:xfrm>
            <a:off x="454025" y="5227638"/>
            <a:ext cx="712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Assumptions</a:t>
            </a:r>
            <a:endParaRPr lang="en-US" sz="1600" i="1"/>
          </a:p>
        </p:txBody>
      </p:sp>
      <p:sp>
        <p:nvSpPr>
          <p:cNvPr id="105530" name="Text Box 58"/>
          <p:cNvSpPr txBox="1">
            <a:spLocks noChangeArrowheads="1"/>
          </p:cNvSpPr>
          <p:nvPr/>
        </p:nvSpPr>
        <p:spPr bwMode="auto">
          <a:xfrm>
            <a:off x="4706938" y="5126038"/>
            <a:ext cx="3859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/>
              <a:t>4-Year Total:    </a:t>
            </a:r>
            <a:r>
              <a:rPr lang="en-US" sz="1600" b="1">
                <a:solidFill>
                  <a:srgbClr val="FF0000"/>
                </a:solidFill>
              </a:rPr>
              <a:t>($21 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42960675-1429-4B67-80F7-648F698147A1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19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9515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Power v Gas Pricing: High Correlation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1520825"/>
            <a:ext cx="843756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517650"/>
            <a:ext cx="8308975" cy="13335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None/>
            </a:pPr>
            <a:r>
              <a:rPr lang="en-US" altLang="en-US" sz="2200" smtClean="0">
                <a:latin typeface="Arial" pitchFamily="34" charset="0"/>
              </a:rPr>
              <a:t>New England electric markets are approaching a crisis point: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endParaRPr lang="en-US" altLang="en-US" sz="2200" smtClean="0">
              <a:latin typeface="Arial" pitchFamily="34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2200" smtClean="0">
                <a:latin typeface="Arial" pitchFamily="34" charset="0"/>
              </a:rPr>
              <a:t>Retail power prices are increasing significantly this winter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endParaRPr lang="en-US" altLang="en-US" sz="2200" smtClean="0">
              <a:latin typeface="Arial" pitchFamily="34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2200" smtClean="0">
                <a:latin typeface="Arial" pitchFamily="34" charset="0"/>
              </a:rPr>
              <a:t>Winter reliability concerns have been raised by ISO-NE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endParaRPr lang="en-US" altLang="en-US" sz="2200" smtClean="0">
              <a:latin typeface="Arial" pitchFamily="34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2200" smtClean="0">
                <a:latin typeface="Arial" pitchFamily="34" charset="0"/>
              </a:rPr>
              <a:t>Problems will continue until new natural gas pipeline and electric transmission added</a:t>
            </a:r>
          </a:p>
        </p:txBody>
      </p:sp>
      <p:sp>
        <p:nvSpPr>
          <p:cNvPr id="51204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BBBB1B65-989D-48F1-91AD-1BF6B9846667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2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New England Power &amp; Gas </a:t>
            </a:r>
            <a:br>
              <a:rPr lang="en-US" sz="2400" b="1">
                <a:solidFill>
                  <a:schemeClr val="bg1"/>
                </a:solidFill>
                <a:cs typeface="ＭＳ Ｐゴシック"/>
              </a:rPr>
            </a:br>
            <a:r>
              <a:rPr lang="en-US" sz="2400" b="1">
                <a:solidFill>
                  <a:schemeClr val="bg1"/>
                </a:solidFill>
                <a:cs typeface="ＭＳ Ｐゴシック"/>
              </a:rPr>
              <a:t>Market Overview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484188" y="1454150"/>
            <a:ext cx="8461375" cy="3671888"/>
            <a:chOff x="305" y="916"/>
            <a:chExt cx="5330" cy="2313"/>
          </a:xfrm>
        </p:grpSpPr>
        <p:sp>
          <p:nvSpPr>
            <p:cNvPr id="1085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5" y="916"/>
              <a:ext cx="5330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337" y="946"/>
              <a:ext cx="5268" cy="2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998" y="2430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998" y="2204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>
              <a:off x="998" y="1984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2" name="Line 8"/>
            <p:cNvSpPr>
              <a:spLocks noChangeShapeType="1"/>
            </p:cNvSpPr>
            <p:nvPr/>
          </p:nvSpPr>
          <p:spPr bwMode="auto">
            <a:xfrm>
              <a:off x="998" y="1759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3" name="Line 9"/>
            <p:cNvSpPr>
              <a:spLocks noChangeShapeType="1"/>
            </p:cNvSpPr>
            <p:nvPr/>
          </p:nvSpPr>
          <p:spPr bwMode="auto">
            <a:xfrm>
              <a:off x="998" y="1539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>
              <a:off x="998" y="1313"/>
              <a:ext cx="36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5" name="Freeform 11"/>
            <p:cNvSpPr>
              <a:spLocks/>
            </p:cNvSpPr>
            <p:nvPr/>
          </p:nvSpPr>
          <p:spPr bwMode="auto">
            <a:xfrm>
              <a:off x="998" y="2186"/>
              <a:ext cx="3677" cy="464"/>
            </a:xfrm>
            <a:custGeom>
              <a:avLst/>
              <a:gdLst/>
              <a:ahLst/>
              <a:cxnLst>
                <a:cxn ang="0">
                  <a:pos x="104" y="244"/>
                </a:cxn>
                <a:cxn ang="0">
                  <a:pos x="220" y="293"/>
                </a:cxn>
                <a:cxn ang="0">
                  <a:pos x="342" y="256"/>
                </a:cxn>
                <a:cxn ang="0">
                  <a:pos x="465" y="214"/>
                </a:cxn>
                <a:cxn ang="0">
                  <a:pos x="587" y="226"/>
                </a:cxn>
                <a:cxn ang="0">
                  <a:pos x="709" y="159"/>
                </a:cxn>
                <a:cxn ang="0">
                  <a:pos x="826" y="171"/>
                </a:cxn>
                <a:cxn ang="0">
                  <a:pos x="948" y="183"/>
                </a:cxn>
                <a:cxn ang="0">
                  <a:pos x="1070" y="293"/>
                </a:cxn>
                <a:cxn ang="0">
                  <a:pos x="1193" y="122"/>
                </a:cxn>
                <a:cxn ang="0">
                  <a:pos x="1315" y="110"/>
                </a:cxn>
                <a:cxn ang="0">
                  <a:pos x="1431" y="159"/>
                </a:cxn>
                <a:cxn ang="0">
                  <a:pos x="1554" y="134"/>
                </a:cxn>
                <a:cxn ang="0">
                  <a:pos x="1676" y="159"/>
                </a:cxn>
                <a:cxn ang="0">
                  <a:pos x="1799" y="134"/>
                </a:cxn>
                <a:cxn ang="0">
                  <a:pos x="1921" y="256"/>
                </a:cxn>
                <a:cxn ang="0">
                  <a:pos x="2043" y="183"/>
                </a:cxn>
                <a:cxn ang="0">
                  <a:pos x="2160" y="232"/>
                </a:cxn>
                <a:cxn ang="0">
                  <a:pos x="2282" y="281"/>
                </a:cxn>
                <a:cxn ang="0">
                  <a:pos x="2404" y="208"/>
                </a:cxn>
                <a:cxn ang="0">
                  <a:pos x="2527" y="208"/>
                </a:cxn>
                <a:cxn ang="0">
                  <a:pos x="2649" y="244"/>
                </a:cxn>
                <a:cxn ang="0">
                  <a:pos x="2765" y="336"/>
                </a:cxn>
                <a:cxn ang="0">
                  <a:pos x="2888" y="244"/>
                </a:cxn>
                <a:cxn ang="0">
                  <a:pos x="3010" y="336"/>
                </a:cxn>
                <a:cxn ang="0">
                  <a:pos x="3133" y="299"/>
                </a:cxn>
                <a:cxn ang="0">
                  <a:pos x="3255" y="305"/>
                </a:cxn>
                <a:cxn ang="0">
                  <a:pos x="3371" y="281"/>
                </a:cxn>
                <a:cxn ang="0">
                  <a:pos x="3494" y="256"/>
                </a:cxn>
                <a:cxn ang="0">
                  <a:pos x="3616" y="385"/>
                </a:cxn>
                <a:cxn ang="0">
                  <a:pos x="3628" y="464"/>
                </a:cxn>
                <a:cxn ang="0">
                  <a:pos x="3506" y="464"/>
                </a:cxn>
                <a:cxn ang="0">
                  <a:pos x="3383" y="464"/>
                </a:cxn>
                <a:cxn ang="0">
                  <a:pos x="3261" y="464"/>
                </a:cxn>
                <a:cxn ang="0">
                  <a:pos x="3139" y="464"/>
                </a:cxn>
                <a:cxn ang="0">
                  <a:pos x="3022" y="464"/>
                </a:cxn>
                <a:cxn ang="0">
                  <a:pos x="2900" y="464"/>
                </a:cxn>
                <a:cxn ang="0">
                  <a:pos x="2778" y="464"/>
                </a:cxn>
                <a:cxn ang="0">
                  <a:pos x="2655" y="464"/>
                </a:cxn>
                <a:cxn ang="0">
                  <a:pos x="2533" y="464"/>
                </a:cxn>
                <a:cxn ang="0">
                  <a:pos x="2417" y="464"/>
                </a:cxn>
                <a:cxn ang="0">
                  <a:pos x="2294" y="464"/>
                </a:cxn>
                <a:cxn ang="0">
                  <a:pos x="2172" y="464"/>
                </a:cxn>
                <a:cxn ang="0">
                  <a:pos x="2049" y="464"/>
                </a:cxn>
                <a:cxn ang="0">
                  <a:pos x="1927" y="464"/>
                </a:cxn>
                <a:cxn ang="0">
                  <a:pos x="1811" y="464"/>
                </a:cxn>
                <a:cxn ang="0">
                  <a:pos x="1688" y="464"/>
                </a:cxn>
                <a:cxn ang="0">
                  <a:pos x="1566" y="464"/>
                </a:cxn>
                <a:cxn ang="0">
                  <a:pos x="1444" y="464"/>
                </a:cxn>
                <a:cxn ang="0">
                  <a:pos x="1321" y="464"/>
                </a:cxn>
                <a:cxn ang="0">
                  <a:pos x="1199" y="464"/>
                </a:cxn>
                <a:cxn ang="0">
                  <a:pos x="1083" y="464"/>
                </a:cxn>
                <a:cxn ang="0">
                  <a:pos x="960" y="464"/>
                </a:cxn>
                <a:cxn ang="0">
                  <a:pos x="838" y="464"/>
                </a:cxn>
                <a:cxn ang="0">
                  <a:pos x="715" y="464"/>
                </a:cxn>
                <a:cxn ang="0">
                  <a:pos x="593" y="464"/>
                </a:cxn>
                <a:cxn ang="0">
                  <a:pos x="477" y="464"/>
                </a:cxn>
                <a:cxn ang="0">
                  <a:pos x="354" y="464"/>
                </a:cxn>
                <a:cxn ang="0">
                  <a:pos x="232" y="464"/>
                </a:cxn>
                <a:cxn ang="0">
                  <a:pos x="110" y="464"/>
                </a:cxn>
              </a:cxnLst>
              <a:rect l="0" t="0" r="r" b="b"/>
              <a:pathLst>
                <a:path w="3677" h="464">
                  <a:moveTo>
                    <a:pt x="0" y="464"/>
                  </a:moveTo>
                  <a:lnTo>
                    <a:pt x="0" y="281"/>
                  </a:lnTo>
                  <a:lnTo>
                    <a:pt x="12" y="275"/>
                  </a:lnTo>
                  <a:lnTo>
                    <a:pt x="18" y="262"/>
                  </a:lnTo>
                  <a:lnTo>
                    <a:pt x="30" y="208"/>
                  </a:lnTo>
                  <a:lnTo>
                    <a:pt x="42" y="256"/>
                  </a:lnTo>
                  <a:lnTo>
                    <a:pt x="48" y="250"/>
                  </a:lnTo>
                  <a:lnTo>
                    <a:pt x="61" y="256"/>
                  </a:lnTo>
                  <a:lnTo>
                    <a:pt x="73" y="250"/>
                  </a:lnTo>
                  <a:lnTo>
                    <a:pt x="79" y="293"/>
                  </a:lnTo>
                  <a:lnTo>
                    <a:pt x="91" y="281"/>
                  </a:lnTo>
                  <a:lnTo>
                    <a:pt x="104" y="244"/>
                  </a:lnTo>
                  <a:lnTo>
                    <a:pt x="110" y="238"/>
                  </a:lnTo>
                  <a:lnTo>
                    <a:pt x="122" y="250"/>
                  </a:lnTo>
                  <a:lnTo>
                    <a:pt x="128" y="275"/>
                  </a:lnTo>
                  <a:lnTo>
                    <a:pt x="140" y="293"/>
                  </a:lnTo>
                  <a:lnTo>
                    <a:pt x="153" y="305"/>
                  </a:lnTo>
                  <a:lnTo>
                    <a:pt x="159" y="317"/>
                  </a:lnTo>
                  <a:lnTo>
                    <a:pt x="171" y="226"/>
                  </a:lnTo>
                  <a:lnTo>
                    <a:pt x="183" y="232"/>
                  </a:lnTo>
                  <a:lnTo>
                    <a:pt x="189" y="287"/>
                  </a:lnTo>
                  <a:lnTo>
                    <a:pt x="201" y="262"/>
                  </a:lnTo>
                  <a:lnTo>
                    <a:pt x="214" y="275"/>
                  </a:lnTo>
                  <a:lnTo>
                    <a:pt x="220" y="293"/>
                  </a:lnTo>
                  <a:lnTo>
                    <a:pt x="232" y="305"/>
                  </a:lnTo>
                  <a:lnTo>
                    <a:pt x="244" y="232"/>
                  </a:lnTo>
                  <a:lnTo>
                    <a:pt x="250" y="262"/>
                  </a:lnTo>
                  <a:lnTo>
                    <a:pt x="263" y="244"/>
                  </a:lnTo>
                  <a:lnTo>
                    <a:pt x="275" y="232"/>
                  </a:lnTo>
                  <a:lnTo>
                    <a:pt x="281" y="256"/>
                  </a:lnTo>
                  <a:lnTo>
                    <a:pt x="293" y="293"/>
                  </a:lnTo>
                  <a:lnTo>
                    <a:pt x="305" y="299"/>
                  </a:lnTo>
                  <a:lnTo>
                    <a:pt x="312" y="238"/>
                  </a:lnTo>
                  <a:lnTo>
                    <a:pt x="324" y="232"/>
                  </a:lnTo>
                  <a:lnTo>
                    <a:pt x="330" y="250"/>
                  </a:lnTo>
                  <a:lnTo>
                    <a:pt x="342" y="256"/>
                  </a:lnTo>
                  <a:lnTo>
                    <a:pt x="354" y="256"/>
                  </a:lnTo>
                  <a:lnTo>
                    <a:pt x="361" y="262"/>
                  </a:lnTo>
                  <a:lnTo>
                    <a:pt x="373" y="275"/>
                  </a:lnTo>
                  <a:lnTo>
                    <a:pt x="385" y="262"/>
                  </a:lnTo>
                  <a:lnTo>
                    <a:pt x="391" y="250"/>
                  </a:lnTo>
                  <a:lnTo>
                    <a:pt x="403" y="238"/>
                  </a:lnTo>
                  <a:lnTo>
                    <a:pt x="416" y="250"/>
                  </a:lnTo>
                  <a:lnTo>
                    <a:pt x="422" y="256"/>
                  </a:lnTo>
                  <a:lnTo>
                    <a:pt x="434" y="269"/>
                  </a:lnTo>
                  <a:lnTo>
                    <a:pt x="446" y="250"/>
                  </a:lnTo>
                  <a:lnTo>
                    <a:pt x="452" y="189"/>
                  </a:lnTo>
                  <a:lnTo>
                    <a:pt x="465" y="214"/>
                  </a:lnTo>
                  <a:lnTo>
                    <a:pt x="477" y="214"/>
                  </a:lnTo>
                  <a:lnTo>
                    <a:pt x="483" y="238"/>
                  </a:lnTo>
                  <a:lnTo>
                    <a:pt x="495" y="214"/>
                  </a:lnTo>
                  <a:lnTo>
                    <a:pt x="507" y="281"/>
                  </a:lnTo>
                  <a:lnTo>
                    <a:pt x="514" y="269"/>
                  </a:lnTo>
                  <a:lnTo>
                    <a:pt x="526" y="201"/>
                  </a:lnTo>
                  <a:lnTo>
                    <a:pt x="538" y="165"/>
                  </a:lnTo>
                  <a:lnTo>
                    <a:pt x="544" y="183"/>
                  </a:lnTo>
                  <a:lnTo>
                    <a:pt x="556" y="195"/>
                  </a:lnTo>
                  <a:lnTo>
                    <a:pt x="563" y="189"/>
                  </a:lnTo>
                  <a:lnTo>
                    <a:pt x="575" y="220"/>
                  </a:lnTo>
                  <a:lnTo>
                    <a:pt x="587" y="226"/>
                  </a:lnTo>
                  <a:lnTo>
                    <a:pt x="593" y="189"/>
                  </a:lnTo>
                  <a:lnTo>
                    <a:pt x="605" y="195"/>
                  </a:lnTo>
                  <a:lnTo>
                    <a:pt x="618" y="177"/>
                  </a:lnTo>
                  <a:lnTo>
                    <a:pt x="624" y="183"/>
                  </a:lnTo>
                  <a:lnTo>
                    <a:pt x="636" y="183"/>
                  </a:lnTo>
                  <a:lnTo>
                    <a:pt x="648" y="226"/>
                  </a:lnTo>
                  <a:lnTo>
                    <a:pt x="654" y="232"/>
                  </a:lnTo>
                  <a:lnTo>
                    <a:pt x="667" y="177"/>
                  </a:lnTo>
                  <a:lnTo>
                    <a:pt x="679" y="159"/>
                  </a:lnTo>
                  <a:lnTo>
                    <a:pt x="685" y="153"/>
                  </a:lnTo>
                  <a:lnTo>
                    <a:pt x="697" y="165"/>
                  </a:lnTo>
                  <a:lnTo>
                    <a:pt x="709" y="159"/>
                  </a:lnTo>
                  <a:lnTo>
                    <a:pt x="715" y="201"/>
                  </a:lnTo>
                  <a:lnTo>
                    <a:pt x="728" y="238"/>
                  </a:lnTo>
                  <a:lnTo>
                    <a:pt x="740" y="201"/>
                  </a:lnTo>
                  <a:lnTo>
                    <a:pt x="746" y="189"/>
                  </a:lnTo>
                  <a:lnTo>
                    <a:pt x="758" y="201"/>
                  </a:lnTo>
                  <a:lnTo>
                    <a:pt x="764" y="171"/>
                  </a:lnTo>
                  <a:lnTo>
                    <a:pt x="777" y="171"/>
                  </a:lnTo>
                  <a:lnTo>
                    <a:pt x="789" y="232"/>
                  </a:lnTo>
                  <a:lnTo>
                    <a:pt x="795" y="232"/>
                  </a:lnTo>
                  <a:lnTo>
                    <a:pt x="807" y="177"/>
                  </a:lnTo>
                  <a:lnTo>
                    <a:pt x="820" y="146"/>
                  </a:lnTo>
                  <a:lnTo>
                    <a:pt x="826" y="171"/>
                  </a:lnTo>
                  <a:lnTo>
                    <a:pt x="838" y="171"/>
                  </a:lnTo>
                  <a:lnTo>
                    <a:pt x="850" y="226"/>
                  </a:lnTo>
                  <a:lnTo>
                    <a:pt x="856" y="287"/>
                  </a:lnTo>
                  <a:lnTo>
                    <a:pt x="868" y="317"/>
                  </a:lnTo>
                  <a:lnTo>
                    <a:pt x="881" y="311"/>
                  </a:lnTo>
                  <a:lnTo>
                    <a:pt x="887" y="232"/>
                  </a:lnTo>
                  <a:lnTo>
                    <a:pt x="899" y="195"/>
                  </a:lnTo>
                  <a:lnTo>
                    <a:pt x="911" y="128"/>
                  </a:lnTo>
                  <a:lnTo>
                    <a:pt x="917" y="98"/>
                  </a:lnTo>
                  <a:lnTo>
                    <a:pt x="930" y="146"/>
                  </a:lnTo>
                  <a:lnTo>
                    <a:pt x="942" y="183"/>
                  </a:lnTo>
                  <a:lnTo>
                    <a:pt x="948" y="183"/>
                  </a:lnTo>
                  <a:lnTo>
                    <a:pt x="960" y="256"/>
                  </a:lnTo>
                  <a:lnTo>
                    <a:pt x="972" y="250"/>
                  </a:lnTo>
                  <a:lnTo>
                    <a:pt x="979" y="232"/>
                  </a:lnTo>
                  <a:lnTo>
                    <a:pt x="991" y="250"/>
                  </a:lnTo>
                  <a:lnTo>
                    <a:pt x="997" y="287"/>
                  </a:lnTo>
                  <a:lnTo>
                    <a:pt x="1009" y="269"/>
                  </a:lnTo>
                  <a:lnTo>
                    <a:pt x="1021" y="232"/>
                  </a:lnTo>
                  <a:lnTo>
                    <a:pt x="1028" y="226"/>
                  </a:lnTo>
                  <a:lnTo>
                    <a:pt x="1040" y="220"/>
                  </a:lnTo>
                  <a:lnTo>
                    <a:pt x="1052" y="238"/>
                  </a:lnTo>
                  <a:lnTo>
                    <a:pt x="1058" y="262"/>
                  </a:lnTo>
                  <a:lnTo>
                    <a:pt x="1070" y="293"/>
                  </a:lnTo>
                  <a:lnTo>
                    <a:pt x="1083" y="287"/>
                  </a:lnTo>
                  <a:lnTo>
                    <a:pt x="1089" y="183"/>
                  </a:lnTo>
                  <a:lnTo>
                    <a:pt x="1101" y="201"/>
                  </a:lnTo>
                  <a:lnTo>
                    <a:pt x="1113" y="214"/>
                  </a:lnTo>
                  <a:lnTo>
                    <a:pt x="1119" y="208"/>
                  </a:lnTo>
                  <a:lnTo>
                    <a:pt x="1132" y="195"/>
                  </a:lnTo>
                  <a:lnTo>
                    <a:pt x="1144" y="214"/>
                  </a:lnTo>
                  <a:lnTo>
                    <a:pt x="1150" y="171"/>
                  </a:lnTo>
                  <a:lnTo>
                    <a:pt x="1162" y="37"/>
                  </a:lnTo>
                  <a:lnTo>
                    <a:pt x="1174" y="67"/>
                  </a:lnTo>
                  <a:lnTo>
                    <a:pt x="1181" y="98"/>
                  </a:lnTo>
                  <a:lnTo>
                    <a:pt x="1193" y="122"/>
                  </a:lnTo>
                  <a:lnTo>
                    <a:pt x="1199" y="159"/>
                  </a:lnTo>
                  <a:lnTo>
                    <a:pt x="1211" y="183"/>
                  </a:lnTo>
                  <a:lnTo>
                    <a:pt x="1223" y="171"/>
                  </a:lnTo>
                  <a:lnTo>
                    <a:pt x="1230" y="116"/>
                  </a:lnTo>
                  <a:lnTo>
                    <a:pt x="1242" y="116"/>
                  </a:lnTo>
                  <a:lnTo>
                    <a:pt x="1254" y="79"/>
                  </a:lnTo>
                  <a:lnTo>
                    <a:pt x="1260" y="67"/>
                  </a:lnTo>
                  <a:lnTo>
                    <a:pt x="1272" y="6"/>
                  </a:lnTo>
                  <a:lnTo>
                    <a:pt x="1285" y="55"/>
                  </a:lnTo>
                  <a:lnTo>
                    <a:pt x="1291" y="92"/>
                  </a:lnTo>
                  <a:lnTo>
                    <a:pt x="1303" y="55"/>
                  </a:lnTo>
                  <a:lnTo>
                    <a:pt x="1315" y="110"/>
                  </a:lnTo>
                  <a:lnTo>
                    <a:pt x="1321" y="79"/>
                  </a:lnTo>
                  <a:lnTo>
                    <a:pt x="1334" y="92"/>
                  </a:lnTo>
                  <a:lnTo>
                    <a:pt x="1346" y="165"/>
                  </a:lnTo>
                  <a:lnTo>
                    <a:pt x="1352" y="171"/>
                  </a:lnTo>
                  <a:lnTo>
                    <a:pt x="1364" y="104"/>
                  </a:lnTo>
                  <a:lnTo>
                    <a:pt x="1376" y="18"/>
                  </a:lnTo>
                  <a:lnTo>
                    <a:pt x="1382" y="37"/>
                  </a:lnTo>
                  <a:lnTo>
                    <a:pt x="1395" y="30"/>
                  </a:lnTo>
                  <a:lnTo>
                    <a:pt x="1407" y="0"/>
                  </a:lnTo>
                  <a:lnTo>
                    <a:pt x="1413" y="12"/>
                  </a:lnTo>
                  <a:lnTo>
                    <a:pt x="1425" y="55"/>
                  </a:lnTo>
                  <a:lnTo>
                    <a:pt x="1431" y="159"/>
                  </a:lnTo>
                  <a:lnTo>
                    <a:pt x="1444" y="110"/>
                  </a:lnTo>
                  <a:lnTo>
                    <a:pt x="1456" y="98"/>
                  </a:lnTo>
                  <a:lnTo>
                    <a:pt x="1462" y="98"/>
                  </a:lnTo>
                  <a:lnTo>
                    <a:pt x="1474" y="183"/>
                  </a:lnTo>
                  <a:lnTo>
                    <a:pt x="1487" y="195"/>
                  </a:lnTo>
                  <a:lnTo>
                    <a:pt x="1493" y="177"/>
                  </a:lnTo>
                  <a:lnTo>
                    <a:pt x="1505" y="183"/>
                  </a:lnTo>
                  <a:lnTo>
                    <a:pt x="1517" y="110"/>
                  </a:lnTo>
                  <a:lnTo>
                    <a:pt x="1523" y="128"/>
                  </a:lnTo>
                  <a:lnTo>
                    <a:pt x="1535" y="122"/>
                  </a:lnTo>
                  <a:lnTo>
                    <a:pt x="1548" y="153"/>
                  </a:lnTo>
                  <a:lnTo>
                    <a:pt x="1554" y="134"/>
                  </a:lnTo>
                  <a:lnTo>
                    <a:pt x="1566" y="195"/>
                  </a:lnTo>
                  <a:lnTo>
                    <a:pt x="1578" y="226"/>
                  </a:lnTo>
                  <a:lnTo>
                    <a:pt x="1584" y="201"/>
                  </a:lnTo>
                  <a:lnTo>
                    <a:pt x="1597" y="159"/>
                  </a:lnTo>
                  <a:lnTo>
                    <a:pt x="1609" y="146"/>
                  </a:lnTo>
                  <a:lnTo>
                    <a:pt x="1615" y="104"/>
                  </a:lnTo>
                  <a:lnTo>
                    <a:pt x="1627" y="67"/>
                  </a:lnTo>
                  <a:lnTo>
                    <a:pt x="1633" y="140"/>
                  </a:lnTo>
                  <a:lnTo>
                    <a:pt x="1646" y="189"/>
                  </a:lnTo>
                  <a:lnTo>
                    <a:pt x="1658" y="110"/>
                  </a:lnTo>
                  <a:lnTo>
                    <a:pt x="1664" y="104"/>
                  </a:lnTo>
                  <a:lnTo>
                    <a:pt x="1676" y="159"/>
                  </a:lnTo>
                  <a:lnTo>
                    <a:pt x="1688" y="171"/>
                  </a:lnTo>
                  <a:lnTo>
                    <a:pt x="1695" y="165"/>
                  </a:lnTo>
                  <a:lnTo>
                    <a:pt x="1707" y="214"/>
                  </a:lnTo>
                  <a:lnTo>
                    <a:pt x="1719" y="226"/>
                  </a:lnTo>
                  <a:lnTo>
                    <a:pt x="1725" y="134"/>
                  </a:lnTo>
                  <a:lnTo>
                    <a:pt x="1737" y="85"/>
                  </a:lnTo>
                  <a:lnTo>
                    <a:pt x="1750" y="85"/>
                  </a:lnTo>
                  <a:lnTo>
                    <a:pt x="1756" y="92"/>
                  </a:lnTo>
                  <a:lnTo>
                    <a:pt x="1768" y="104"/>
                  </a:lnTo>
                  <a:lnTo>
                    <a:pt x="1780" y="208"/>
                  </a:lnTo>
                  <a:lnTo>
                    <a:pt x="1786" y="220"/>
                  </a:lnTo>
                  <a:lnTo>
                    <a:pt x="1799" y="134"/>
                  </a:lnTo>
                  <a:lnTo>
                    <a:pt x="1811" y="67"/>
                  </a:lnTo>
                  <a:lnTo>
                    <a:pt x="1817" y="67"/>
                  </a:lnTo>
                  <a:lnTo>
                    <a:pt x="1829" y="104"/>
                  </a:lnTo>
                  <a:lnTo>
                    <a:pt x="1841" y="116"/>
                  </a:lnTo>
                  <a:lnTo>
                    <a:pt x="1848" y="128"/>
                  </a:lnTo>
                  <a:lnTo>
                    <a:pt x="1860" y="128"/>
                  </a:lnTo>
                  <a:lnTo>
                    <a:pt x="1866" y="134"/>
                  </a:lnTo>
                  <a:lnTo>
                    <a:pt x="1878" y="116"/>
                  </a:lnTo>
                  <a:lnTo>
                    <a:pt x="1890" y="140"/>
                  </a:lnTo>
                  <a:lnTo>
                    <a:pt x="1897" y="165"/>
                  </a:lnTo>
                  <a:lnTo>
                    <a:pt x="1909" y="220"/>
                  </a:lnTo>
                  <a:lnTo>
                    <a:pt x="1921" y="256"/>
                  </a:lnTo>
                  <a:lnTo>
                    <a:pt x="1927" y="244"/>
                  </a:lnTo>
                  <a:lnTo>
                    <a:pt x="1939" y="183"/>
                  </a:lnTo>
                  <a:lnTo>
                    <a:pt x="1952" y="128"/>
                  </a:lnTo>
                  <a:lnTo>
                    <a:pt x="1958" y="30"/>
                  </a:lnTo>
                  <a:lnTo>
                    <a:pt x="1970" y="49"/>
                  </a:lnTo>
                  <a:lnTo>
                    <a:pt x="1982" y="122"/>
                  </a:lnTo>
                  <a:lnTo>
                    <a:pt x="1988" y="220"/>
                  </a:lnTo>
                  <a:lnTo>
                    <a:pt x="2001" y="262"/>
                  </a:lnTo>
                  <a:lnTo>
                    <a:pt x="2013" y="195"/>
                  </a:lnTo>
                  <a:lnTo>
                    <a:pt x="2019" y="201"/>
                  </a:lnTo>
                  <a:lnTo>
                    <a:pt x="2031" y="189"/>
                  </a:lnTo>
                  <a:lnTo>
                    <a:pt x="2043" y="183"/>
                  </a:lnTo>
                  <a:lnTo>
                    <a:pt x="2049" y="153"/>
                  </a:lnTo>
                  <a:lnTo>
                    <a:pt x="2062" y="201"/>
                  </a:lnTo>
                  <a:lnTo>
                    <a:pt x="2068" y="226"/>
                  </a:lnTo>
                  <a:lnTo>
                    <a:pt x="2080" y="220"/>
                  </a:lnTo>
                  <a:lnTo>
                    <a:pt x="2092" y="208"/>
                  </a:lnTo>
                  <a:lnTo>
                    <a:pt x="2098" y="195"/>
                  </a:lnTo>
                  <a:lnTo>
                    <a:pt x="2111" y="201"/>
                  </a:lnTo>
                  <a:lnTo>
                    <a:pt x="2123" y="220"/>
                  </a:lnTo>
                  <a:lnTo>
                    <a:pt x="2129" y="275"/>
                  </a:lnTo>
                  <a:lnTo>
                    <a:pt x="2141" y="287"/>
                  </a:lnTo>
                  <a:lnTo>
                    <a:pt x="2154" y="226"/>
                  </a:lnTo>
                  <a:lnTo>
                    <a:pt x="2160" y="232"/>
                  </a:lnTo>
                  <a:lnTo>
                    <a:pt x="2172" y="220"/>
                  </a:lnTo>
                  <a:lnTo>
                    <a:pt x="2184" y="208"/>
                  </a:lnTo>
                  <a:lnTo>
                    <a:pt x="2190" y="201"/>
                  </a:lnTo>
                  <a:lnTo>
                    <a:pt x="2202" y="232"/>
                  </a:lnTo>
                  <a:lnTo>
                    <a:pt x="2215" y="238"/>
                  </a:lnTo>
                  <a:lnTo>
                    <a:pt x="2221" y="189"/>
                  </a:lnTo>
                  <a:lnTo>
                    <a:pt x="2233" y="232"/>
                  </a:lnTo>
                  <a:lnTo>
                    <a:pt x="2245" y="214"/>
                  </a:lnTo>
                  <a:lnTo>
                    <a:pt x="2251" y="208"/>
                  </a:lnTo>
                  <a:lnTo>
                    <a:pt x="2264" y="214"/>
                  </a:lnTo>
                  <a:lnTo>
                    <a:pt x="2270" y="262"/>
                  </a:lnTo>
                  <a:lnTo>
                    <a:pt x="2282" y="281"/>
                  </a:lnTo>
                  <a:lnTo>
                    <a:pt x="2294" y="220"/>
                  </a:lnTo>
                  <a:lnTo>
                    <a:pt x="2300" y="195"/>
                  </a:lnTo>
                  <a:lnTo>
                    <a:pt x="2313" y="183"/>
                  </a:lnTo>
                  <a:lnTo>
                    <a:pt x="2325" y="177"/>
                  </a:lnTo>
                  <a:lnTo>
                    <a:pt x="2331" y="208"/>
                  </a:lnTo>
                  <a:lnTo>
                    <a:pt x="2343" y="232"/>
                  </a:lnTo>
                  <a:lnTo>
                    <a:pt x="2355" y="262"/>
                  </a:lnTo>
                  <a:lnTo>
                    <a:pt x="2362" y="201"/>
                  </a:lnTo>
                  <a:lnTo>
                    <a:pt x="2374" y="214"/>
                  </a:lnTo>
                  <a:lnTo>
                    <a:pt x="2386" y="189"/>
                  </a:lnTo>
                  <a:lnTo>
                    <a:pt x="2392" y="208"/>
                  </a:lnTo>
                  <a:lnTo>
                    <a:pt x="2404" y="208"/>
                  </a:lnTo>
                  <a:lnTo>
                    <a:pt x="2417" y="238"/>
                  </a:lnTo>
                  <a:lnTo>
                    <a:pt x="2423" y="269"/>
                  </a:lnTo>
                  <a:lnTo>
                    <a:pt x="2435" y="214"/>
                  </a:lnTo>
                  <a:lnTo>
                    <a:pt x="2447" y="189"/>
                  </a:lnTo>
                  <a:lnTo>
                    <a:pt x="2453" y="189"/>
                  </a:lnTo>
                  <a:lnTo>
                    <a:pt x="2466" y="201"/>
                  </a:lnTo>
                  <a:lnTo>
                    <a:pt x="2478" y="232"/>
                  </a:lnTo>
                  <a:lnTo>
                    <a:pt x="2484" y="293"/>
                  </a:lnTo>
                  <a:lnTo>
                    <a:pt x="2496" y="275"/>
                  </a:lnTo>
                  <a:lnTo>
                    <a:pt x="2502" y="195"/>
                  </a:lnTo>
                  <a:lnTo>
                    <a:pt x="2515" y="201"/>
                  </a:lnTo>
                  <a:lnTo>
                    <a:pt x="2527" y="208"/>
                  </a:lnTo>
                  <a:lnTo>
                    <a:pt x="2533" y="220"/>
                  </a:lnTo>
                  <a:lnTo>
                    <a:pt x="2545" y="232"/>
                  </a:lnTo>
                  <a:lnTo>
                    <a:pt x="2557" y="244"/>
                  </a:lnTo>
                  <a:lnTo>
                    <a:pt x="2563" y="244"/>
                  </a:lnTo>
                  <a:lnTo>
                    <a:pt x="2576" y="201"/>
                  </a:lnTo>
                  <a:lnTo>
                    <a:pt x="2588" y="220"/>
                  </a:lnTo>
                  <a:lnTo>
                    <a:pt x="2594" y="244"/>
                  </a:lnTo>
                  <a:lnTo>
                    <a:pt x="2606" y="232"/>
                  </a:lnTo>
                  <a:lnTo>
                    <a:pt x="2619" y="226"/>
                  </a:lnTo>
                  <a:lnTo>
                    <a:pt x="2625" y="262"/>
                  </a:lnTo>
                  <a:lnTo>
                    <a:pt x="2637" y="250"/>
                  </a:lnTo>
                  <a:lnTo>
                    <a:pt x="2649" y="244"/>
                  </a:lnTo>
                  <a:lnTo>
                    <a:pt x="2655" y="250"/>
                  </a:lnTo>
                  <a:lnTo>
                    <a:pt x="2668" y="232"/>
                  </a:lnTo>
                  <a:lnTo>
                    <a:pt x="2680" y="226"/>
                  </a:lnTo>
                  <a:lnTo>
                    <a:pt x="2686" y="238"/>
                  </a:lnTo>
                  <a:lnTo>
                    <a:pt x="2698" y="342"/>
                  </a:lnTo>
                  <a:lnTo>
                    <a:pt x="2704" y="311"/>
                  </a:lnTo>
                  <a:lnTo>
                    <a:pt x="2716" y="262"/>
                  </a:lnTo>
                  <a:lnTo>
                    <a:pt x="2729" y="250"/>
                  </a:lnTo>
                  <a:lnTo>
                    <a:pt x="2735" y="293"/>
                  </a:lnTo>
                  <a:lnTo>
                    <a:pt x="2747" y="360"/>
                  </a:lnTo>
                  <a:lnTo>
                    <a:pt x="2759" y="342"/>
                  </a:lnTo>
                  <a:lnTo>
                    <a:pt x="2765" y="336"/>
                  </a:lnTo>
                  <a:lnTo>
                    <a:pt x="2778" y="330"/>
                  </a:lnTo>
                  <a:lnTo>
                    <a:pt x="2790" y="287"/>
                  </a:lnTo>
                  <a:lnTo>
                    <a:pt x="2796" y="287"/>
                  </a:lnTo>
                  <a:lnTo>
                    <a:pt x="2808" y="232"/>
                  </a:lnTo>
                  <a:lnTo>
                    <a:pt x="2821" y="214"/>
                  </a:lnTo>
                  <a:lnTo>
                    <a:pt x="2827" y="220"/>
                  </a:lnTo>
                  <a:lnTo>
                    <a:pt x="2839" y="305"/>
                  </a:lnTo>
                  <a:lnTo>
                    <a:pt x="2851" y="299"/>
                  </a:lnTo>
                  <a:lnTo>
                    <a:pt x="2857" y="250"/>
                  </a:lnTo>
                  <a:lnTo>
                    <a:pt x="2869" y="262"/>
                  </a:lnTo>
                  <a:lnTo>
                    <a:pt x="2882" y="244"/>
                  </a:lnTo>
                  <a:lnTo>
                    <a:pt x="2888" y="244"/>
                  </a:lnTo>
                  <a:lnTo>
                    <a:pt x="2900" y="238"/>
                  </a:lnTo>
                  <a:lnTo>
                    <a:pt x="2912" y="262"/>
                  </a:lnTo>
                  <a:lnTo>
                    <a:pt x="2918" y="287"/>
                  </a:lnTo>
                  <a:lnTo>
                    <a:pt x="2931" y="262"/>
                  </a:lnTo>
                  <a:lnTo>
                    <a:pt x="2937" y="220"/>
                  </a:lnTo>
                  <a:lnTo>
                    <a:pt x="2949" y="226"/>
                  </a:lnTo>
                  <a:lnTo>
                    <a:pt x="2961" y="256"/>
                  </a:lnTo>
                  <a:lnTo>
                    <a:pt x="2967" y="269"/>
                  </a:lnTo>
                  <a:lnTo>
                    <a:pt x="2980" y="287"/>
                  </a:lnTo>
                  <a:lnTo>
                    <a:pt x="2992" y="305"/>
                  </a:lnTo>
                  <a:lnTo>
                    <a:pt x="2998" y="269"/>
                  </a:lnTo>
                  <a:lnTo>
                    <a:pt x="3010" y="336"/>
                  </a:lnTo>
                  <a:lnTo>
                    <a:pt x="3022" y="330"/>
                  </a:lnTo>
                  <a:lnTo>
                    <a:pt x="3029" y="287"/>
                  </a:lnTo>
                  <a:lnTo>
                    <a:pt x="3041" y="311"/>
                  </a:lnTo>
                  <a:lnTo>
                    <a:pt x="3053" y="330"/>
                  </a:lnTo>
                  <a:lnTo>
                    <a:pt x="3059" y="324"/>
                  </a:lnTo>
                  <a:lnTo>
                    <a:pt x="3071" y="293"/>
                  </a:lnTo>
                  <a:lnTo>
                    <a:pt x="3084" y="281"/>
                  </a:lnTo>
                  <a:lnTo>
                    <a:pt x="3090" y="342"/>
                  </a:lnTo>
                  <a:lnTo>
                    <a:pt x="3102" y="244"/>
                  </a:lnTo>
                  <a:lnTo>
                    <a:pt x="3114" y="262"/>
                  </a:lnTo>
                  <a:lnTo>
                    <a:pt x="3120" y="275"/>
                  </a:lnTo>
                  <a:lnTo>
                    <a:pt x="3133" y="299"/>
                  </a:lnTo>
                  <a:lnTo>
                    <a:pt x="3139" y="275"/>
                  </a:lnTo>
                  <a:lnTo>
                    <a:pt x="3151" y="287"/>
                  </a:lnTo>
                  <a:lnTo>
                    <a:pt x="3163" y="281"/>
                  </a:lnTo>
                  <a:lnTo>
                    <a:pt x="3169" y="256"/>
                  </a:lnTo>
                  <a:lnTo>
                    <a:pt x="3182" y="269"/>
                  </a:lnTo>
                  <a:lnTo>
                    <a:pt x="3194" y="262"/>
                  </a:lnTo>
                  <a:lnTo>
                    <a:pt x="3200" y="299"/>
                  </a:lnTo>
                  <a:lnTo>
                    <a:pt x="3212" y="250"/>
                  </a:lnTo>
                  <a:lnTo>
                    <a:pt x="3224" y="281"/>
                  </a:lnTo>
                  <a:lnTo>
                    <a:pt x="3230" y="293"/>
                  </a:lnTo>
                  <a:lnTo>
                    <a:pt x="3243" y="287"/>
                  </a:lnTo>
                  <a:lnTo>
                    <a:pt x="3255" y="305"/>
                  </a:lnTo>
                  <a:lnTo>
                    <a:pt x="3261" y="330"/>
                  </a:lnTo>
                  <a:lnTo>
                    <a:pt x="3273" y="348"/>
                  </a:lnTo>
                  <a:lnTo>
                    <a:pt x="3286" y="317"/>
                  </a:lnTo>
                  <a:lnTo>
                    <a:pt x="3292" y="250"/>
                  </a:lnTo>
                  <a:lnTo>
                    <a:pt x="3304" y="275"/>
                  </a:lnTo>
                  <a:lnTo>
                    <a:pt x="3316" y="293"/>
                  </a:lnTo>
                  <a:lnTo>
                    <a:pt x="3322" y="293"/>
                  </a:lnTo>
                  <a:lnTo>
                    <a:pt x="3335" y="348"/>
                  </a:lnTo>
                  <a:lnTo>
                    <a:pt x="3347" y="366"/>
                  </a:lnTo>
                  <a:lnTo>
                    <a:pt x="3353" y="330"/>
                  </a:lnTo>
                  <a:lnTo>
                    <a:pt x="3365" y="330"/>
                  </a:lnTo>
                  <a:lnTo>
                    <a:pt x="3371" y="281"/>
                  </a:lnTo>
                  <a:lnTo>
                    <a:pt x="3383" y="201"/>
                  </a:lnTo>
                  <a:lnTo>
                    <a:pt x="3396" y="256"/>
                  </a:lnTo>
                  <a:lnTo>
                    <a:pt x="3402" y="293"/>
                  </a:lnTo>
                  <a:lnTo>
                    <a:pt x="3414" y="336"/>
                  </a:lnTo>
                  <a:lnTo>
                    <a:pt x="3426" y="287"/>
                  </a:lnTo>
                  <a:lnTo>
                    <a:pt x="3432" y="287"/>
                  </a:lnTo>
                  <a:lnTo>
                    <a:pt x="3445" y="287"/>
                  </a:lnTo>
                  <a:lnTo>
                    <a:pt x="3457" y="311"/>
                  </a:lnTo>
                  <a:lnTo>
                    <a:pt x="3463" y="269"/>
                  </a:lnTo>
                  <a:lnTo>
                    <a:pt x="3475" y="275"/>
                  </a:lnTo>
                  <a:lnTo>
                    <a:pt x="3488" y="281"/>
                  </a:lnTo>
                  <a:lnTo>
                    <a:pt x="3494" y="256"/>
                  </a:lnTo>
                  <a:lnTo>
                    <a:pt x="3506" y="232"/>
                  </a:lnTo>
                  <a:lnTo>
                    <a:pt x="3518" y="220"/>
                  </a:lnTo>
                  <a:lnTo>
                    <a:pt x="3524" y="226"/>
                  </a:lnTo>
                  <a:lnTo>
                    <a:pt x="3536" y="293"/>
                  </a:lnTo>
                  <a:lnTo>
                    <a:pt x="3549" y="324"/>
                  </a:lnTo>
                  <a:lnTo>
                    <a:pt x="3555" y="330"/>
                  </a:lnTo>
                  <a:lnTo>
                    <a:pt x="3567" y="299"/>
                  </a:lnTo>
                  <a:lnTo>
                    <a:pt x="3573" y="262"/>
                  </a:lnTo>
                  <a:lnTo>
                    <a:pt x="3585" y="275"/>
                  </a:lnTo>
                  <a:lnTo>
                    <a:pt x="3598" y="317"/>
                  </a:lnTo>
                  <a:lnTo>
                    <a:pt x="3604" y="324"/>
                  </a:lnTo>
                  <a:lnTo>
                    <a:pt x="3616" y="385"/>
                  </a:lnTo>
                  <a:lnTo>
                    <a:pt x="3628" y="391"/>
                  </a:lnTo>
                  <a:lnTo>
                    <a:pt x="3634" y="342"/>
                  </a:lnTo>
                  <a:lnTo>
                    <a:pt x="3647" y="330"/>
                  </a:lnTo>
                  <a:lnTo>
                    <a:pt x="3659" y="317"/>
                  </a:lnTo>
                  <a:lnTo>
                    <a:pt x="3665" y="281"/>
                  </a:lnTo>
                  <a:lnTo>
                    <a:pt x="3677" y="299"/>
                  </a:lnTo>
                  <a:lnTo>
                    <a:pt x="3677" y="464"/>
                  </a:lnTo>
                  <a:lnTo>
                    <a:pt x="3665" y="464"/>
                  </a:lnTo>
                  <a:lnTo>
                    <a:pt x="3659" y="464"/>
                  </a:lnTo>
                  <a:lnTo>
                    <a:pt x="3647" y="464"/>
                  </a:lnTo>
                  <a:lnTo>
                    <a:pt x="3634" y="464"/>
                  </a:lnTo>
                  <a:lnTo>
                    <a:pt x="3628" y="464"/>
                  </a:lnTo>
                  <a:lnTo>
                    <a:pt x="3616" y="464"/>
                  </a:lnTo>
                  <a:lnTo>
                    <a:pt x="3604" y="464"/>
                  </a:lnTo>
                  <a:lnTo>
                    <a:pt x="3598" y="464"/>
                  </a:lnTo>
                  <a:lnTo>
                    <a:pt x="3585" y="464"/>
                  </a:lnTo>
                  <a:lnTo>
                    <a:pt x="3573" y="464"/>
                  </a:lnTo>
                  <a:lnTo>
                    <a:pt x="3567" y="464"/>
                  </a:lnTo>
                  <a:lnTo>
                    <a:pt x="3555" y="464"/>
                  </a:lnTo>
                  <a:lnTo>
                    <a:pt x="3549" y="464"/>
                  </a:lnTo>
                  <a:lnTo>
                    <a:pt x="3536" y="464"/>
                  </a:lnTo>
                  <a:lnTo>
                    <a:pt x="3524" y="464"/>
                  </a:lnTo>
                  <a:lnTo>
                    <a:pt x="3518" y="464"/>
                  </a:lnTo>
                  <a:lnTo>
                    <a:pt x="3506" y="464"/>
                  </a:lnTo>
                  <a:lnTo>
                    <a:pt x="3494" y="464"/>
                  </a:lnTo>
                  <a:lnTo>
                    <a:pt x="3488" y="464"/>
                  </a:lnTo>
                  <a:lnTo>
                    <a:pt x="3475" y="464"/>
                  </a:lnTo>
                  <a:lnTo>
                    <a:pt x="3463" y="464"/>
                  </a:lnTo>
                  <a:lnTo>
                    <a:pt x="3457" y="464"/>
                  </a:lnTo>
                  <a:lnTo>
                    <a:pt x="3445" y="464"/>
                  </a:lnTo>
                  <a:lnTo>
                    <a:pt x="3432" y="464"/>
                  </a:lnTo>
                  <a:lnTo>
                    <a:pt x="3426" y="464"/>
                  </a:lnTo>
                  <a:lnTo>
                    <a:pt x="3414" y="464"/>
                  </a:lnTo>
                  <a:lnTo>
                    <a:pt x="3402" y="464"/>
                  </a:lnTo>
                  <a:lnTo>
                    <a:pt x="3396" y="464"/>
                  </a:lnTo>
                  <a:lnTo>
                    <a:pt x="3383" y="464"/>
                  </a:lnTo>
                  <a:lnTo>
                    <a:pt x="3371" y="464"/>
                  </a:lnTo>
                  <a:lnTo>
                    <a:pt x="3365" y="464"/>
                  </a:lnTo>
                  <a:lnTo>
                    <a:pt x="3353" y="464"/>
                  </a:lnTo>
                  <a:lnTo>
                    <a:pt x="3347" y="464"/>
                  </a:lnTo>
                  <a:lnTo>
                    <a:pt x="3335" y="464"/>
                  </a:lnTo>
                  <a:lnTo>
                    <a:pt x="3322" y="464"/>
                  </a:lnTo>
                  <a:lnTo>
                    <a:pt x="3316" y="464"/>
                  </a:lnTo>
                  <a:lnTo>
                    <a:pt x="3304" y="464"/>
                  </a:lnTo>
                  <a:lnTo>
                    <a:pt x="3292" y="464"/>
                  </a:lnTo>
                  <a:lnTo>
                    <a:pt x="3286" y="464"/>
                  </a:lnTo>
                  <a:lnTo>
                    <a:pt x="3273" y="464"/>
                  </a:lnTo>
                  <a:lnTo>
                    <a:pt x="3261" y="464"/>
                  </a:lnTo>
                  <a:lnTo>
                    <a:pt x="3255" y="464"/>
                  </a:lnTo>
                  <a:lnTo>
                    <a:pt x="3243" y="464"/>
                  </a:lnTo>
                  <a:lnTo>
                    <a:pt x="3230" y="464"/>
                  </a:lnTo>
                  <a:lnTo>
                    <a:pt x="3224" y="464"/>
                  </a:lnTo>
                  <a:lnTo>
                    <a:pt x="3212" y="464"/>
                  </a:lnTo>
                  <a:lnTo>
                    <a:pt x="3200" y="464"/>
                  </a:lnTo>
                  <a:lnTo>
                    <a:pt x="3194" y="464"/>
                  </a:lnTo>
                  <a:lnTo>
                    <a:pt x="3182" y="464"/>
                  </a:lnTo>
                  <a:lnTo>
                    <a:pt x="3169" y="464"/>
                  </a:lnTo>
                  <a:lnTo>
                    <a:pt x="3163" y="464"/>
                  </a:lnTo>
                  <a:lnTo>
                    <a:pt x="3151" y="464"/>
                  </a:lnTo>
                  <a:lnTo>
                    <a:pt x="3139" y="464"/>
                  </a:lnTo>
                  <a:lnTo>
                    <a:pt x="3133" y="464"/>
                  </a:lnTo>
                  <a:lnTo>
                    <a:pt x="3120" y="464"/>
                  </a:lnTo>
                  <a:lnTo>
                    <a:pt x="3114" y="464"/>
                  </a:lnTo>
                  <a:lnTo>
                    <a:pt x="3102" y="464"/>
                  </a:lnTo>
                  <a:lnTo>
                    <a:pt x="3090" y="464"/>
                  </a:lnTo>
                  <a:lnTo>
                    <a:pt x="3084" y="464"/>
                  </a:lnTo>
                  <a:lnTo>
                    <a:pt x="3071" y="464"/>
                  </a:lnTo>
                  <a:lnTo>
                    <a:pt x="3059" y="464"/>
                  </a:lnTo>
                  <a:lnTo>
                    <a:pt x="3053" y="464"/>
                  </a:lnTo>
                  <a:lnTo>
                    <a:pt x="3041" y="464"/>
                  </a:lnTo>
                  <a:lnTo>
                    <a:pt x="3029" y="464"/>
                  </a:lnTo>
                  <a:lnTo>
                    <a:pt x="3022" y="464"/>
                  </a:lnTo>
                  <a:lnTo>
                    <a:pt x="3010" y="464"/>
                  </a:lnTo>
                  <a:lnTo>
                    <a:pt x="2998" y="464"/>
                  </a:lnTo>
                  <a:lnTo>
                    <a:pt x="2992" y="464"/>
                  </a:lnTo>
                  <a:lnTo>
                    <a:pt x="2980" y="464"/>
                  </a:lnTo>
                  <a:lnTo>
                    <a:pt x="2967" y="464"/>
                  </a:lnTo>
                  <a:lnTo>
                    <a:pt x="2961" y="464"/>
                  </a:lnTo>
                  <a:lnTo>
                    <a:pt x="2949" y="464"/>
                  </a:lnTo>
                  <a:lnTo>
                    <a:pt x="2937" y="464"/>
                  </a:lnTo>
                  <a:lnTo>
                    <a:pt x="2931" y="464"/>
                  </a:lnTo>
                  <a:lnTo>
                    <a:pt x="2918" y="464"/>
                  </a:lnTo>
                  <a:lnTo>
                    <a:pt x="2912" y="464"/>
                  </a:lnTo>
                  <a:lnTo>
                    <a:pt x="2900" y="464"/>
                  </a:lnTo>
                  <a:lnTo>
                    <a:pt x="2888" y="464"/>
                  </a:lnTo>
                  <a:lnTo>
                    <a:pt x="2882" y="464"/>
                  </a:lnTo>
                  <a:lnTo>
                    <a:pt x="2869" y="464"/>
                  </a:lnTo>
                  <a:lnTo>
                    <a:pt x="2857" y="464"/>
                  </a:lnTo>
                  <a:lnTo>
                    <a:pt x="2851" y="464"/>
                  </a:lnTo>
                  <a:lnTo>
                    <a:pt x="2839" y="464"/>
                  </a:lnTo>
                  <a:lnTo>
                    <a:pt x="2827" y="464"/>
                  </a:lnTo>
                  <a:lnTo>
                    <a:pt x="2821" y="464"/>
                  </a:lnTo>
                  <a:lnTo>
                    <a:pt x="2808" y="464"/>
                  </a:lnTo>
                  <a:lnTo>
                    <a:pt x="2796" y="464"/>
                  </a:lnTo>
                  <a:lnTo>
                    <a:pt x="2790" y="464"/>
                  </a:lnTo>
                  <a:lnTo>
                    <a:pt x="2778" y="464"/>
                  </a:lnTo>
                  <a:lnTo>
                    <a:pt x="2765" y="464"/>
                  </a:lnTo>
                  <a:lnTo>
                    <a:pt x="2759" y="464"/>
                  </a:lnTo>
                  <a:lnTo>
                    <a:pt x="2747" y="464"/>
                  </a:lnTo>
                  <a:lnTo>
                    <a:pt x="2735" y="464"/>
                  </a:lnTo>
                  <a:lnTo>
                    <a:pt x="2729" y="464"/>
                  </a:lnTo>
                  <a:lnTo>
                    <a:pt x="2716" y="464"/>
                  </a:lnTo>
                  <a:lnTo>
                    <a:pt x="2704" y="464"/>
                  </a:lnTo>
                  <a:lnTo>
                    <a:pt x="2698" y="464"/>
                  </a:lnTo>
                  <a:lnTo>
                    <a:pt x="2686" y="464"/>
                  </a:lnTo>
                  <a:lnTo>
                    <a:pt x="2680" y="464"/>
                  </a:lnTo>
                  <a:lnTo>
                    <a:pt x="2668" y="464"/>
                  </a:lnTo>
                  <a:lnTo>
                    <a:pt x="2655" y="464"/>
                  </a:lnTo>
                  <a:lnTo>
                    <a:pt x="2649" y="464"/>
                  </a:lnTo>
                  <a:lnTo>
                    <a:pt x="2637" y="464"/>
                  </a:lnTo>
                  <a:lnTo>
                    <a:pt x="2625" y="464"/>
                  </a:lnTo>
                  <a:lnTo>
                    <a:pt x="2619" y="464"/>
                  </a:lnTo>
                  <a:lnTo>
                    <a:pt x="2606" y="464"/>
                  </a:lnTo>
                  <a:lnTo>
                    <a:pt x="2594" y="464"/>
                  </a:lnTo>
                  <a:lnTo>
                    <a:pt x="2588" y="464"/>
                  </a:lnTo>
                  <a:lnTo>
                    <a:pt x="2576" y="464"/>
                  </a:lnTo>
                  <a:lnTo>
                    <a:pt x="2563" y="464"/>
                  </a:lnTo>
                  <a:lnTo>
                    <a:pt x="2557" y="464"/>
                  </a:lnTo>
                  <a:lnTo>
                    <a:pt x="2545" y="464"/>
                  </a:lnTo>
                  <a:lnTo>
                    <a:pt x="2533" y="464"/>
                  </a:lnTo>
                  <a:lnTo>
                    <a:pt x="2527" y="464"/>
                  </a:lnTo>
                  <a:lnTo>
                    <a:pt x="2515" y="464"/>
                  </a:lnTo>
                  <a:lnTo>
                    <a:pt x="2502" y="464"/>
                  </a:lnTo>
                  <a:lnTo>
                    <a:pt x="2496" y="464"/>
                  </a:lnTo>
                  <a:lnTo>
                    <a:pt x="2484" y="464"/>
                  </a:lnTo>
                  <a:lnTo>
                    <a:pt x="2478" y="464"/>
                  </a:lnTo>
                  <a:lnTo>
                    <a:pt x="2466" y="464"/>
                  </a:lnTo>
                  <a:lnTo>
                    <a:pt x="2453" y="464"/>
                  </a:lnTo>
                  <a:lnTo>
                    <a:pt x="2447" y="464"/>
                  </a:lnTo>
                  <a:lnTo>
                    <a:pt x="2435" y="464"/>
                  </a:lnTo>
                  <a:lnTo>
                    <a:pt x="2423" y="464"/>
                  </a:lnTo>
                  <a:lnTo>
                    <a:pt x="2417" y="464"/>
                  </a:lnTo>
                  <a:lnTo>
                    <a:pt x="2404" y="464"/>
                  </a:lnTo>
                  <a:lnTo>
                    <a:pt x="2392" y="464"/>
                  </a:lnTo>
                  <a:lnTo>
                    <a:pt x="2386" y="464"/>
                  </a:lnTo>
                  <a:lnTo>
                    <a:pt x="2374" y="464"/>
                  </a:lnTo>
                  <a:lnTo>
                    <a:pt x="2362" y="464"/>
                  </a:lnTo>
                  <a:lnTo>
                    <a:pt x="2355" y="464"/>
                  </a:lnTo>
                  <a:lnTo>
                    <a:pt x="2343" y="464"/>
                  </a:lnTo>
                  <a:lnTo>
                    <a:pt x="2331" y="464"/>
                  </a:lnTo>
                  <a:lnTo>
                    <a:pt x="2325" y="464"/>
                  </a:lnTo>
                  <a:lnTo>
                    <a:pt x="2313" y="464"/>
                  </a:lnTo>
                  <a:lnTo>
                    <a:pt x="2300" y="464"/>
                  </a:lnTo>
                  <a:lnTo>
                    <a:pt x="2294" y="464"/>
                  </a:lnTo>
                  <a:lnTo>
                    <a:pt x="2282" y="464"/>
                  </a:lnTo>
                  <a:lnTo>
                    <a:pt x="2270" y="464"/>
                  </a:lnTo>
                  <a:lnTo>
                    <a:pt x="2264" y="464"/>
                  </a:lnTo>
                  <a:lnTo>
                    <a:pt x="2251" y="464"/>
                  </a:lnTo>
                  <a:lnTo>
                    <a:pt x="2245" y="464"/>
                  </a:lnTo>
                  <a:lnTo>
                    <a:pt x="2233" y="464"/>
                  </a:lnTo>
                  <a:lnTo>
                    <a:pt x="2221" y="464"/>
                  </a:lnTo>
                  <a:lnTo>
                    <a:pt x="2215" y="464"/>
                  </a:lnTo>
                  <a:lnTo>
                    <a:pt x="2202" y="464"/>
                  </a:lnTo>
                  <a:lnTo>
                    <a:pt x="2190" y="464"/>
                  </a:lnTo>
                  <a:lnTo>
                    <a:pt x="2184" y="464"/>
                  </a:lnTo>
                  <a:lnTo>
                    <a:pt x="2172" y="464"/>
                  </a:lnTo>
                  <a:lnTo>
                    <a:pt x="2160" y="464"/>
                  </a:lnTo>
                  <a:lnTo>
                    <a:pt x="2154" y="464"/>
                  </a:lnTo>
                  <a:lnTo>
                    <a:pt x="2141" y="464"/>
                  </a:lnTo>
                  <a:lnTo>
                    <a:pt x="2129" y="464"/>
                  </a:lnTo>
                  <a:lnTo>
                    <a:pt x="2123" y="464"/>
                  </a:lnTo>
                  <a:lnTo>
                    <a:pt x="2111" y="464"/>
                  </a:lnTo>
                  <a:lnTo>
                    <a:pt x="2098" y="464"/>
                  </a:lnTo>
                  <a:lnTo>
                    <a:pt x="2092" y="464"/>
                  </a:lnTo>
                  <a:lnTo>
                    <a:pt x="2080" y="464"/>
                  </a:lnTo>
                  <a:lnTo>
                    <a:pt x="2068" y="464"/>
                  </a:lnTo>
                  <a:lnTo>
                    <a:pt x="2062" y="464"/>
                  </a:lnTo>
                  <a:lnTo>
                    <a:pt x="2049" y="464"/>
                  </a:lnTo>
                  <a:lnTo>
                    <a:pt x="2043" y="464"/>
                  </a:lnTo>
                  <a:lnTo>
                    <a:pt x="2031" y="464"/>
                  </a:lnTo>
                  <a:lnTo>
                    <a:pt x="2019" y="464"/>
                  </a:lnTo>
                  <a:lnTo>
                    <a:pt x="2013" y="464"/>
                  </a:lnTo>
                  <a:lnTo>
                    <a:pt x="2001" y="464"/>
                  </a:lnTo>
                  <a:lnTo>
                    <a:pt x="1988" y="464"/>
                  </a:lnTo>
                  <a:lnTo>
                    <a:pt x="1982" y="464"/>
                  </a:lnTo>
                  <a:lnTo>
                    <a:pt x="1970" y="464"/>
                  </a:lnTo>
                  <a:lnTo>
                    <a:pt x="1958" y="464"/>
                  </a:lnTo>
                  <a:lnTo>
                    <a:pt x="1952" y="464"/>
                  </a:lnTo>
                  <a:lnTo>
                    <a:pt x="1939" y="464"/>
                  </a:lnTo>
                  <a:lnTo>
                    <a:pt x="1927" y="464"/>
                  </a:lnTo>
                  <a:lnTo>
                    <a:pt x="1921" y="464"/>
                  </a:lnTo>
                  <a:lnTo>
                    <a:pt x="1909" y="464"/>
                  </a:lnTo>
                  <a:lnTo>
                    <a:pt x="1897" y="464"/>
                  </a:lnTo>
                  <a:lnTo>
                    <a:pt x="1890" y="464"/>
                  </a:lnTo>
                  <a:lnTo>
                    <a:pt x="1878" y="464"/>
                  </a:lnTo>
                  <a:lnTo>
                    <a:pt x="1866" y="464"/>
                  </a:lnTo>
                  <a:lnTo>
                    <a:pt x="1860" y="464"/>
                  </a:lnTo>
                  <a:lnTo>
                    <a:pt x="1848" y="464"/>
                  </a:lnTo>
                  <a:lnTo>
                    <a:pt x="1841" y="464"/>
                  </a:lnTo>
                  <a:lnTo>
                    <a:pt x="1829" y="464"/>
                  </a:lnTo>
                  <a:lnTo>
                    <a:pt x="1817" y="464"/>
                  </a:lnTo>
                  <a:lnTo>
                    <a:pt x="1811" y="464"/>
                  </a:lnTo>
                  <a:lnTo>
                    <a:pt x="1799" y="464"/>
                  </a:lnTo>
                  <a:lnTo>
                    <a:pt x="1786" y="464"/>
                  </a:lnTo>
                  <a:lnTo>
                    <a:pt x="1780" y="464"/>
                  </a:lnTo>
                  <a:lnTo>
                    <a:pt x="1768" y="464"/>
                  </a:lnTo>
                  <a:lnTo>
                    <a:pt x="1756" y="464"/>
                  </a:lnTo>
                  <a:lnTo>
                    <a:pt x="1750" y="464"/>
                  </a:lnTo>
                  <a:lnTo>
                    <a:pt x="1737" y="464"/>
                  </a:lnTo>
                  <a:lnTo>
                    <a:pt x="1725" y="464"/>
                  </a:lnTo>
                  <a:lnTo>
                    <a:pt x="1719" y="464"/>
                  </a:lnTo>
                  <a:lnTo>
                    <a:pt x="1707" y="464"/>
                  </a:lnTo>
                  <a:lnTo>
                    <a:pt x="1695" y="464"/>
                  </a:lnTo>
                  <a:lnTo>
                    <a:pt x="1688" y="464"/>
                  </a:lnTo>
                  <a:lnTo>
                    <a:pt x="1676" y="464"/>
                  </a:lnTo>
                  <a:lnTo>
                    <a:pt x="1664" y="464"/>
                  </a:lnTo>
                  <a:lnTo>
                    <a:pt x="1658" y="464"/>
                  </a:lnTo>
                  <a:lnTo>
                    <a:pt x="1646" y="464"/>
                  </a:lnTo>
                  <a:lnTo>
                    <a:pt x="1633" y="464"/>
                  </a:lnTo>
                  <a:lnTo>
                    <a:pt x="1627" y="464"/>
                  </a:lnTo>
                  <a:lnTo>
                    <a:pt x="1615" y="464"/>
                  </a:lnTo>
                  <a:lnTo>
                    <a:pt x="1609" y="464"/>
                  </a:lnTo>
                  <a:lnTo>
                    <a:pt x="1597" y="464"/>
                  </a:lnTo>
                  <a:lnTo>
                    <a:pt x="1584" y="464"/>
                  </a:lnTo>
                  <a:lnTo>
                    <a:pt x="1578" y="464"/>
                  </a:lnTo>
                  <a:lnTo>
                    <a:pt x="1566" y="464"/>
                  </a:lnTo>
                  <a:lnTo>
                    <a:pt x="1554" y="464"/>
                  </a:lnTo>
                  <a:lnTo>
                    <a:pt x="1548" y="464"/>
                  </a:lnTo>
                  <a:lnTo>
                    <a:pt x="1535" y="464"/>
                  </a:lnTo>
                  <a:lnTo>
                    <a:pt x="1523" y="464"/>
                  </a:lnTo>
                  <a:lnTo>
                    <a:pt x="1517" y="464"/>
                  </a:lnTo>
                  <a:lnTo>
                    <a:pt x="1505" y="464"/>
                  </a:lnTo>
                  <a:lnTo>
                    <a:pt x="1493" y="464"/>
                  </a:lnTo>
                  <a:lnTo>
                    <a:pt x="1487" y="464"/>
                  </a:lnTo>
                  <a:lnTo>
                    <a:pt x="1474" y="464"/>
                  </a:lnTo>
                  <a:lnTo>
                    <a:pt x="1462" y="464"/>
                  </a:lnTo>
                  <a:lnTo>
                    <a:pt x="1456" y="464"/>
                  </a:lnTo>
                  <a:lnTo>
                    <a:pt x="1444" y="464"/>
                  </a:lnTo>
                  <a:lnTo>
                    <a:pt x="1431" y="464"/>
                  </a:lnTo>
                  <a:lnTo>
                    <a:pt x="1425" y="464"/>
                  </a:lnTo>
                  <a:lnTo>
                    <a:pt x="1413" y="464"/>
                  </a:lnTo>
                  <a:lnTo>
                    <a:pt x="1407" y="464"/>
                  </a:lnTo>
                  <a:lnTo>
                    <a:pt x="1395" y="464"/>
                  </a:lnTo>
                  <a:lnTo>
                    <a:pt x="1382" y="464"/>
                  </a:lnTo>
                  <a:lnTo>
                    <a:pt x="1376" y="464"/>
                  </a:lnTo>
                  <a:lnTo>
                    <a:pt x="1364" y="464"/>
                  </a:lnTo>
                  <a:lnTo>
                    <a:pt x="1352" y="464"/>
                  </a:lnTo>
                  <a:lnTo>
                    <a:pt x="1346" y="464"/>
                  </a:lnTo>
                  <a:lnTo>
                    <a:pt x="1334" y="464"/>
                  </a:lnTo>
                  <a:lnTo>
                    <a:pt x="1321" y="464"/>
                  </a:lnTo>
                  <a:lnTo>
                    <a:pt x="1315" y="464"/>
                  </a:lnTo>
                  <a:lnTo>
                    <a:pt x="1303" y="464"/>
                  </a:lnTo>
                  <a:lnTo>
                    <a:pt x="1291" y="464"/>
                  </a:lnTo>
                  <a:lnTo>
                    <a:pt x="1285" y="464"/>
                  </a:lnTo>
                  <a:lnTo>
                    <a:pt x="1272" y="464"/>
                  </a:lnTo>
                  <a:lnTo>
                    <a:pt x="1260" y="464"/>
                  </a:lnTo>
                  <a:lnTo>
                    <a:pt x="1254" y="464"/>
                  </a:lnTo>
                  <a:lnTo>
                    <a:pt x="1242" y="464"/>
                  </a:lnTo>
                  <a:lnTo>
                    <a:pt x="1230" y="464"/>
                  </a:lnTo>
                  <a:lnTo>
                    <a:pt x="1223" y="464"/>
                  </a:lnTo>
                  <a:lnTo>
                    <a:pt x="1211" y="464"/>
                  </a:lnTo>
                  <a:lnTo>
                    <a:pt x="1199" y="464"/>
                  </a:lnTo>
                  <a:lnTo>
                    <a:pt x="1193" y="464"/>
                  </a:lnTo>
                  <a:lnTo>
                    <a:pt x="1181" y="464"/>
                  </a:lnTo>
                  <a:lnTo>
                    <a:pt x="1174" y="464"/>
                  </a:lnTo>
                  <a:lnTo>
                    <a:pt x="1162" y="464"/>
                  </a:lnTo>
                  <a:lnTo>
                    <a:pt x="1150" y="464"/>
                  </a:lnTo>
                  <a:lnTo>
                    <a:pt x="1144" y="464"/>
                  </a:lnTo>
                  <a:lnTo>
                    <a:pt x="1132" y="464"/>
                  </a:lnTo>
                  <a:lnTo>
                    <a:pt x="1119" y="464"/>
                  </a:lnTo>
                  <a:lnTo>
                    <a:pt x="1113" y="464"/>
                  </a:lnTo>
                  <a:lnTo>
                    <a:pt x="1101" y="464"/>
                  </a:lnTo>
                  <a:lnTo>
                    <a:pt x="1089" y="464"/>
                  </a:lnTo>
                  <a:lnTo>
                    <a:pt x="1083" y="464"/>
                  </a:lnTo>
                  <a:lnTo>
                    <a:pt x="1070" y="464"/>
                  </a:lnTo>
                  <a:lnTo>
                    <a:pt x="1058" y="464"/>
                  </a:lnTo>
                  <a:lnTo>
                    <a:pt x="1052" y="464"/>
                  </a:lnTo>
                  <a:lnTo>
                    <a:pt x="1040" y="464"/>
                  </a:lnTo>
                  <a:lnTo>
                    <a:pt x="1028" y="464"/>
                  </a:lnTo>
                  <a:lnTo>
                    <a:pt x="1021" y="464"/>
                  </a:lnTo>
                  <a:lnTo>
                    <a:pt x="1009" y="464"/>
                  </a:lnTo>
                  <a:lnTo>
                    <a:pt x="997" y="464"/>
                  </a:lnTo>
                  <a:lnTo>
                    <a:pt x="991" y="464"/>
                  </a:lnTo>
                  <a:lnTo>
                    <a:pt x="979" y="464"/>
                  </a:lnTo>
                  <a:lnTo>
                    <a:pt x="972" y="464"/>
                  </a:lnTo>
                  <a:lnTo>
                    <a:pt x="960" y="464"/>
                  </a:lnTo>
                  <a:lnTo>
                    <a:pt x="948" y="464"/>
                  </a:lnTo>
                  <a:lnTo>
                    <a:pt x="942" y="464"/>
                  </a:lnTo>
                  <a:lnTo>
                    <a:pt x="930" y="464"/>
                  </a:lnTo>
                  <a:lnTo>
                    <a:pt x="917" y="464"/>
                  </a:lnTo>
                  <a:lnTo>
                    <a:pt x="911" y="464"/>
                  </a:lnTo>
                  <a:lnTo>
                    <a:pt x="899" y="464"/>
                  </a:lnTo>
                  <a:lnTo>
                    <a:pt x="887" y="464"/>
                  </a:lnTo>
                  <a:lnTo>
                    <a:pt x="881" y="464"/>
                  </a:lnTo>
                  <a:lnTo>
                    <a:pt x="868" y="464"/>
                  </a:lnTo>
                  <a:lnTo>
                    <a:pt x="856" y="464"/>
                  </a:lnTo>
                  <a:lnTo>
                    <a:pt x="850" y="464"/>
                  </a:lnTo>
                  <a:lnTo>
                    <a:pt x="838" y="464"/>
                  </a:lnTo>
                  <a:lnTo>
                    <a:pt x="826" y="464"/>
                  </a:lnTo>
                  <a:lnTo>
                    <a:pt x="820" y="464"/>
                  </a:lnTo>
                  <a:lnTo>
                    <a:pt x="807" y="464"/>
                  </a:lnTo>
                  <a:lnTo>
                    <a:pt x="795" y="464"/>
                  </a:lnTo>
                  <a:lnTo>
                    <a:pt x="789" y="464"/>
                  </a:lnTo>
                  <a:lnTo>
                    <a:pt x="777" y="464"/>
                  </a:lnTo>
                  <a:lnTo>
                    <a:pt x="764" y="464"/>
                  </a:lnTo>
                  <a:lnTo>
                    <a:pt x="758" y="464"/>
                  </a:lnTo>
                  <a:lnTo>
                    <a:pt x="746" y="464"/>
                  </a:lnTo>
                  <a:lnTo>
                    <a:pt x="740" y="464"/>
                  </a:lnTo>
                  <a:lnTo>
                    <a:pt x="728" y="464"/>
                  </a:lnTo>
                  <a:lnTo>
                    <a:pt x="715" y="464"/>
                  </a:lnTo>
                  <a:lnTo>
                    <a:pt x="709" y="464"/>
                  </a:lnTo>
                  <a:lnTo>
                    <a:pt x="697" y="464"/>
                  </a:lnTo>
                  <a:lnTo>
                    <a:pt x="685" y="464"/>
                  </a:lnTo>
                  <a:lnTo>
                    <a:pt x="679" y="464"/>
                  </a:lnTo>
                  <a:lnTo>
                    <a:pt x="667" y="464"/>
                  </a:lnTo>
                  <a:lnTo>
                    <a:pt x="654" y="464"/>
                  </a:lnTo>
                  <a:lnTo>
                    <a:pt x="648" y="464"/>
                  </a:lnTo>
                  <a:lnTo>
                    <a:pt x="636" y="464"/>
                  </a:lnTo>
                  <a:lnTo>
                    <a:pt x="624" y="464"/>
                  </a:lnTo>
                  <a:lnTo>
                    <a:pt x="618" y="464"/>
                  </a:lnTo>
                  <a:lnTo>
                    <a:pt x="605" y="464"/>
                  </a:lnTo>
                  <a:lnTo>
                    <a:pt x="593" y="464"/>
                  </a:lnTo>
                  <a:lnTo>
                    <a:pt x="587" y="464"/>
                  </a:lnTo>
                  <a:lnTo>
                    <a:pt x="575" y="464"/>
                  </a:lnTo>
                  <a:lnTo>
                    <a:pt x="563" y="464"/>
                  </a:lnTo>
                  <a:lnTo>
                    <a:pt x="556" y="464"/>
                  </a:lnTo>
                  <a:lnTo>
                    <a:pt x="544" y="464"/>
                  </a:lnTo>
                  <a:lnTo>
                    <a:pt x="538" y="464"/>
                  </a:lnTo>
                  <a:lnTo>
                    <a:pt x="526" y="464"/>
                  </a:lnTo>
                  <a:lnTo>
                    <a:pt x="514" y="464"/>
                  </a:lnTo>
                  <a:lnTo>
                    <a:pt x="507" y="464"/>
                  </a:lnTo>
                  <a:lnTo>
                    <a:pt x="495" y="464"/>
                  </a:lnTo>
                  <a:lnTo>
                    <a:pt x="483" y="464"/>
                  </a:lnTo>
                  <a:lnTo>
                    <a:pt x="477" y="464"/>
                  </a:lnTo>
                  <a:lnTo>
                    <a:pt x="465" y="464"/>
                  </a:lnTo>
                  <a:lnTo>
                    <a:pt x="452" y="464"/>
                  </a:lnTo>
                  <a:lnTo>
                    <a:pt x="446" y="464"/>
                  </a:lnTo>
                  <a:lnTo>
                    <a:pt x="434" y="464"/>
                  </a:lnTo>
                  <a:lnTo>
                    <a:pt x="422" y="464"/>
                  </a:lnTo>
                  <a:lnTo>
                    <a:pt x="416" y="464"/>
                  </a:lnTo>
                  <a:lnTo>
                    <a:pt x="403" y="464"/>
                  </a:lnTo>
                  <a:lnTo>
                    <a:pt x="391" y="464"/>
                  </a:lnTo>
                  <a:lnTo>
                    <a:pt x="385" y="464"/>
                  </a:lnTo>
                  <a:lnTo>
                    <a:pt x="373" y="464"/>
                  </a:lnTo>
                  <a:lnTo>
                    <a:pt x="361" y="464"/>
                  </a:lnTo>
                  <a:lnTo>
                    <a:pt x="354" y="464"/>
                  </a:lnTo>
                  <a:lnTo>
                    <a:pt x="342" y="464"/>
                  </a:lnTo>
                  <a:lnTo>
                    <a:pt x="330" y="464"/>
                  </a:lnTo>
                  <a:lnTo>
                    <a:pt x="324" y="464"/>
                  </a:lnTo>
                  <a:lnTo>
                    <a:pt x="312" y="464"/>
                  </a:lnTo>
                  <a:lnTo>
                    <a:pt x="305" y="464"/>
                  </a:lnTo>
                  <a:lnTo>
                    <a:pt x="293" y="464"/>
                  </a:lnTo>
                  <a:lnTo>
                    <a:pt x="281" y="464"/>
                  </a:lnTo>
                  <a:lnTo>
                    <a:pt x="275" y="464"/>
                  </a:lnTo>
                  <a:lnTo>
                    <a:pt x="263" y="464"/>
                  </a:lnTo>
                  <a:lnTo>
                    <a:pt x="250" y="464"/>
                  </a:lnTo>
                  <a:lnTo>
                    <a:pt x="244" y="464"/>
                  </a:lnTo>
                  <a:lnTo>
                    <a:pt x="232" y="464"/>
                  </a:lnTo>
                  <a:lnTo>
                    <a:pt x="220" y="464"/>
                  </a:lnTo>
                  <a:lnTo>
                    <a:pt x="214" y="464"/>
                  </a:lnTo>
                  <a:lnTo>
                    <a:pt x="201" y="464"/>
                  </a:lnTo>
                  <a:lnTo>
                    <a:pt x="189" y="464"/>
                  </a:lnTo>
                  <a:lnTo>
                    <a:pt x="183" y="464"/>
                  </a:lnTo>
                  <a:lnTo>
                    <a:pt x="171" y="464"/>
                  </a:lnTo>
                  <a:lnTo>
                    <a:pt x="159" y="464"/>
                  </a:lnTo>
                  <a:lnTo>
                    <a:pt x="153" y="464"/>
                  </a:lnTo>
                  <a:lnTo>
                    <a:pt x="140" y="464"/>
                  </a:lnTo>
                  <a:lnTo>
                    <a:pt x="128" y="464"/>
                  </a:lnTo>
                  <a:lnTo>
                    <a:pt x="122" y="464"/>
                  </a:lnTo>
                  <a:lnTo>
                    <a:pt x="110" y="464"/>
                  </a:lnTo>
                  <a:lnTo>
                    <a:pt x="104" y="464"/>
                  </a:lnTo>
                  <a:lnTo>
                    <a:pt x="91" y="464"/>
                  </a:lnTo>
                  <a:lnTo>
                    <a:pt x="79" y="464"/>
                  </a:lnTo>
                  <a:lnTo>
                    <a:pt x="73" y="464"/>
                  </a:lnTo>
                  <a:lnTo>
                    <a:pt x="61" y="464"/>
                  </a:lnTo>
                  <a:lnTo>
                    <a:pt x="48" y="464"/>
                  </a:lnTo>
                  <a:lnTo>
                    <a:pt x="42" y="464"/>
                  </a:lnTo>
                  <a:lnTo>
                    <a:pt x="30" y="464"/>
                  </a:lnTo>
                  <a:lnTo>
                    <a:pt x="18" y="464"/>
                  </a:lnTo>
                  <a:lnTo>
                    <a:pt x="12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6" name="Freeform 12"/>
            <p:cNvSpPr>
              <a:spLocks/>
            </p:cNvSpPr>
            <p:nvPr/>
          </p:nvSpPr>
          <p:spPr bwMode="auto">
            <a:xfrm>
              <a:off x="998" y="2186"/>
              <a:ext cx="3677" cy="464"/>
            </a:xfrm>
            <a:custGeom>
              <a:avLst/>
              <a:gdLst/>
              <a:ahLst/>
              <a:cxnLst>
                <a:cxn ang="0">
                  <a:pos x="104" y="244"/>
                </a:cxn>
                <a:cxn ang="0">
                  <a:pos x="220" y="293"/>
                </a:cxn>
                <a:cxn ang="0">
                  <a:pos x="342" y="256"/>
                </a:cxn>
                <a:cxn ang="0">
                  <a:pos x="465" y="214"/>
                </a:cxn>
                <a:cxn ang="0">
                  <a:pos x="587" y="226"/>
                </a:cxn>
                <a:cxn ang="0">
                  <a:pos x="709" y="159"/>
                </a:cxn>
                <a:cxn ang="0">
                  <a:pos x="826" y="171"/>
                </a:cxn>
                <a:cxn ang="0">
                  <a:pos x="948" y="183"/>
                </a:cxn>
                <a:cxn ang="0">
                  <a:pos x="1070" y="293"/>
                </a:cxn>
                <a:cxn ang="0">
                  <a:pos x="1193" y="122"/>
                </a:cxn>
                <a:cxn ang="0">
                  <a:pos x="1315" y="110"/>
                </a:cxn>
                <a:cxn ang="0">
                  <a:pos x="1431" y="159"/>
                </a:cxn>
                <a:cxn ang="0">
                  <a:pos x="1554" y="134"/>
                </a:cxn>
                <a:cxn ang="0">
                  <a:pos x="1676" y="159"/>
                </a:cxn>
                <a:cxn ang="0">
                  <a:pos x="1799" y="134"/>
                </a:cxn>
                <a:cxn ang="0">
                  <a:pos x="1921" y="256"/>
                </a:cxn>
                <a:cxn ang="0">
                  <a:pos x="2043" y="183"/>
                </a:cxn>
                <a:cxn ang="0">
                  <a:pos x="2160" y="232"/>
                </a:cxn>
                <a:cxn ang="0">
                  <a:pos x="2282" y="281"/>
                </a:cxn>
                <a:cxn ang="0">
                  <a:pos x="2404" y="208"/>
                </a:cxn>
                <a:cxn ang="0">
                  <a:pos x="2527" y="208"/>
                </a:cxn>
                <a:cxn ang="0">
                  <a:pos x="2649" y="244"/>
                </a:cxn>
                <a:cxn ang="0">
                  <a:pos x="2765" y="336"/>
                </a:cxn>
                <a:cxn ang="0">
                  <a:pos x="2888" y="244"/>
                </a:cxn>
                <a:cxn ang="0">
                  <a:pos x="3010" y="336"/>
                </a:cxn>
                <a:cxn ang="0">
                  <a:pos x="3133" y="299"/>
                </a:cxn>
                <a:cxn ang="0">
                  <a:pos x="3255" y="305"/>
                </a:cxn>
                <a:cxn ang="0">
                  <a:pos x="3371" y="281"/>
                </a:cxn>
                <a:cxn ang="0">
                  <a:pos x="3494" y="256"/>
                </a:cxn>
                <a:cxn ang="0">
                  <a:pos x="3616" y="385"/>
                </a:cxn>
                <a:cxn ang="0">
                  <a:pos x="3628" y="464"/>
                </a:cxn>
                <a:cxn ang="0">
                  <a:pos x="3506" y="464"/>
                </a:cxn>
                <a:cxn ang="0">
                  <a:pos x="3383" y="464"/>
                </a:cxn>
                <a:cxn ang="0">
                  <a:pos x="3261" y="464"/>
                </a:cxn>
                <a:cxn ang="0">
                  <a:pos x="3139" y="464"/>
                </a:cxn>
                <a:cxn ang="0">
                  <a:pos x="3022" y="464"/>
                </a:cxn>
                <a:cxn ang="0">
                  <a:pos x="2900" y="464"/>
                </a:cxn>
                <a:cxn ang="0">
                  <a:pos x="2778" y="464"/>
                </a:cxn>
                <a:cxn ang="0">
                  <a:pos x="2655" y="464"/>
                </a:cxn>
                <a:cxn ang="0">
                  <a:pos x="2533" y="464"/>
                </a:cxn>
                <a:cxn ang="0">
                  <a:pos x="2417" y="464"/>
                </a:cxn>
                <a:cxn ang="0">
                  <a:pos x="2294" y="464"/>
                </a:cxn>
                <a:cxn ang="0">
                  <a:pos x="2172" y="464"/>
                </a:cxn>
                <a:cxn ang="0">
                  <a:pos x="2049" y="464"/>
                </a:cxn>
                <a:cxn ang="0">
                  <a:pos x="1927" y="464"/>
                </a:cxn>
                <a:cxn ang="0">
                  <a:pos x="1811" y="464"/>
                </a:cxn>
                <a:cxn ang="0">
                  <a:pos x="1688" y="464"/>
                </a:cxn>
                <a:cxn ang="0">
                  <a:pos x="1566" y="464"/>
                </a:cxn>
                <a:cxn ang="0">
                  <a:pos x="1444" y="464"/>
                </a:cxn>
                <a:cxn ang="0">
                  <a:pos x="1321" y="464"/>
                </a:cxn>
                <a:cxn ang="0">
                  <a:pos x="1199" y="464"/>
                </a:cxn>
                <a:cxn ang="0">
                  <a:pos x="1083" y="464"/>
                </a:cxn>
                <a:cxn ang="0">
                  <a:pos x="960" y="464"/>
                </a:cxn>
                <a:cxn ang="0">
                  <a:pos x="838" y="464"/>
                </a:cxn>
                <a:cxn ang="0">
                  <a:pos x="715" y="464"/>
                </a:cxn>
                <a:cxn ang="0">
                  <a:pos x="593" y="464"/>
                </a:cxn>
                <a:cxn ang="0">
                  <a:pos x="477" y="464"/>
                </a:cxn>
                <a:cxn ang="0">
                  <a:pos x="354" y="464"/>
                </a:cxn>
                <a:cxn ang="0">
                  <a:pos x="232" y="464"/>
                </a:cxn>
                <a:cxn ang="0">
                  <a:pos x="110" y="464"/>
                </a:cxn>
              </a:cxnLst>
              <a:rect l="0" t="0" r="r" b="b"/>
              <a:pathLst>
                <a:path w="3677" h="464">
                  <a:moveTo>
                    <a:pt x="0" y="464"/>
                  </a:moveTo>
                  <a:lnTo>
                    <a:pt x="0" y="281"/>
                  </a:lnTo>
                  <a:lnTo>
                    <a:pt x="12" y="275"/>
                  </a:lnTo>
                  <a:lnTo>
                    <a:pt x="18" y="262"/>
                  </a:lnTo>
                  <a:lnTo>
                    <a:pt x="30" y="208"/>
                  </a:lnTo>
                  <a:lnTo>
                    <a:pt x="42" y="256"/>
                  </a:lnTo>
                  <a:lnTo>
                    <a:pt x="48" y="250"/>
                  </a:lnTo>
                  <a:lnTo>
                    <a:pt x="61" y="256"/>
                  </a:lnTo>
                  <a:lnTo>
                    <a:pt x="73" y="250"/>
                  </a:lnTo>
                  <a:lnTo>
                    <a:pt x="79" y="293"/>
                  </a:lnTo>
                  <a:lnTo>
                    <a:pt x="91" y="281"/>
                  </a:lnTo>
                  <a:lnTo>
                    <a:pt x="104" y="244"/>
                  </a:lnTo>
                  <a:lnTo>
                    <a:pt x="110" y="238"/>
                  </a:lnTo>
                  <a:lnTo>
                    <a:pt x="122" y="250"/>
                  </a:lnTo>
                  <a:lnTo>
                    <a:pt x="128" y="275"/>
                  </a:lnTo>
                  <a:lnTo>
                    <a:pt x="140" y="293"/>
                  </a:lnTo>
                  <a:lnTo>
                    <a:pt x="153" y="305"/>
                  </a:lnTo>
                  <a:lnTo>
                    <a:pt x="159" y="317"/>
                  </a:lnTo>
                  <a:lnTo>
                    <a:pt x="171" y="226"/>
                  </a:lnTo>
                  <a:lnTo>
                    <a:pt x="183" y="232"/>
                  </a:lnTo>
                  <a:lnTo>
                    <a:pt x="189" y="287"/>
                  </a:lnTo>
                  <a:lnTo>
                    <a:pt x="201" y="262"/>
                  </a:lnTo>
                  <a:lnTo>
                    <a:pt x="214" y="275"/>
                  </a:lnTo>
                  <a:lnTo>
                    <a:pt x="220" y="293"/>
                  </a:lnTo>
                  <a:lnTo>
                    <a:pt x="232" y="305"/>
                  </a:lnTo>
                  <a:lnTo>
                    <a:pt x="244" y="232"/>
                  </a:lnTo>
                  <a:lnTo>
                    <a:pt x="250" y="262"/>
                  </a:lnTo>
                  <a:lnTo>
                    <a:pt x="263" y="244"/>
                  </a:lnTo>
                  <a:lnTo>
                    <a:pt x="275" y="232"/>
                  </a:lnTo>
                  <a:lnTo>
                    <a:pt x="281" y="256"/>
                  </a:lnTo>
                  <a:lnTo>
                    <a:pt x="293" y="293"/>
                  </a:lnTo>
                  <a:lnTo>
                    <a:pt x="305" y="299"/>
                  </a:lnTo>
                  <a:lnTo>
                    <a:pt x="312" y="238"/>
                  </a:lnTo>
                  <a:lnTo>
                    <a:pt x="324" y="232"/>
                  </a:lnTo>
                  <a:lnTo>
                    <a:pt x="330" y="250"/>
                  </a:lnTo>
                  <a:lnTo>
                    <a:pt x="342" y="256"/>
                  </a:lnTo>
                  <a:lnTo>
                    <a:pt x="354" y="256"/>
                  </a:lnTo>
                  <a:lnTo>
                    <a:pt x="361" y="262"/>
                  </a:lnTo>
                  <a:lnTo>
                    <a:pt x="373" y="275"/>
                  </a:lnTo>
                  <a:lnTo>
                    <a:pt x="385" y="262"/>
                  </a:lnTo>
                  <a:lnTo>
                    <a:pt x="391" y="250"/>
                  </a:lnTo>
                  <a:lnTo>
                    <a:pt x="403" y="238"/>
                  </a:lnTo>
                  <a:lnTo>
                    <a:pt x="416" y="250"/>
                  </a:lnTo>
                  <a:lnTo>
                    <a:pt x="422" y="256"/>
                  </a:lnTo>
                  <a:lnTo>
                    <a:pt x="434" y="269"/>
                  </a:lnTo>
                  <a:lnTo>
                    <a:pt x="446" y="250"/>
                  </a:lnTo>
                  <a:lnTo>
                    <a:pt x="452" y="189"/>
                  </a:lnTo>
                  <a:lnTo>
                    <a:pt x="465" y="214"/>
                  </a:lnTo>
                  <a:lnTo>
                    <a:pt x="477" y="214"/>
                  </a:lnTo>
                  <a:lnTo>
                    <a:pt x="483" y="238"/>
                  </a:lnTo>
                  <a:lnTo>
                    <a:pt x="495" y="214"/>
                  </a:lnTo>
                  <a:lnTo>
                    <a:pt x="507" y="281"/>
                  </a:lnTo>
                  <a:lnTo>
                    <a:pt x="514" y="269"/>
                  </a:lnTo>
                  <a:lnTo>
                    <a:pt x="526" y="201"/>
                  </a:lnTo>
                  <a:lnTo>
                    <a:pt x="538" y="165"/>
                  </a:lnTo>
                  <a:lnTo>
                    <a:pt x="544" y="183"/>
                  </a:lnTo>
                  <a:lnTo>
                    <a:pt x="556" y="195"/>
                  </a:lnTo>
                  <a:lnTo>
                    <a:pt x="563" y="189"/>
                  </a:lnTo>
                  <a:lnTo>
                    <a:pt x="575" y="220"/>
                  </a:lnTo>
                  <a:lnTo>
                    <a:pt x="587" y="226"/>
                  </a:lnTo>
                  <a:lnTo>
                    <a:pt x="593" y="189"/>
                  </a:lnTo>
                  <a:lnTo>
                    <a:pt x="605" y="195"/>
                  </a:lnTo>
                  <a:lnTo>
                    <a:pt x="618" y="177"/>
                  </a:lnTo>
                  <a:lnTo>
                    <a:pt x="624" y="183"/>
                  </a:lnTo>
                  <a:lnTo>
                    <a:pt x="636" y="183"/>
                  </a:lnTo>
                  <a:lnTo>
                    <a:pt x="648" y="226"/>
                  </a:lnTo>
                  <a:lnTo>
                    <a:pt x="654" y="232"/>
                  </a:lnTo>
                  <a:lnTo>
                    <a:pt x="667" y="177"/>
                  </a:lnTo>
                  <a:lnTo>
                    <a:pt x="679" y="159"/>
                  </a:lnTo>
                  <a:lnTo>
                    <a:pt x="685" y="153"/>
                  </a:lnTo>
                  <a:lnTo>
                    <a:pt x="697" y="165"/>
                  </a:lnTo>
                  <a:lnTo>
                    <a:pt x="709" y="159"/>
                  </a:lnTo>
                  <a:lnTo>
                    <a:pt x="715" y="201"/>
                  </a:lnTo>
                  <a:lnTo>
                    <a:pt x="728" y="238"/>
                  </a:lnTo>
                  <a:lnTo>
                    <a:pt x="740" y="201"/>
                  </a:lnTo>
                  <a:lnTo>
                    <a:pt x="746" y="189"/>
                  </a:lnTo>
                  <a:lnTo>
                    <a:pt x="758" y="201"/>
                  </a:lnTo>
                  <a:lnTo>
                    <a:pt x="764" y="171"/>
                  </a:lnTo>
                  <a:lnTo>
                    <a:pt x="777" y="171"/>
                  </a:lnTo>
                  <a:lnTo>
                    <a:pt x="789" y="232"/>
                  </a:lnTo>
                  <a:lnTo>
                    <a:pt x="795" y="232"/>
                  </a:lnTo>
                  <a:lnTo>
                    <a:pt x="807" y="177"/>
                  </a:lnTo>
                  <a:lnTo>
                    <a:pt x="820" y="146"/>
                  </a:lnTo>
                  <a:lnTo>
                    <a:pt x="826" y="171"/>
                  </a:lnTo>
                  <a:lnTo>
                    <a:pt x="838" y="171"/>
                  </a:lnTo>
                  <a:lnTo>
                    <a:pt x="850" y="226"/>
                  </a:lnTo>
                  <a:lnTo>
                    <a:pt x="856" y="287"/>
                  </a:lnTo>
                  <a:lnTo>
                    <a:pt x="868" y="317"/>
                  </a:lnTo>
                  <a:lnTo>
                    <a:pt x="881" y="311"/>
                  </a:lnTo>
                  <a:lnTo>
                    <a:pt x="887" y="232"/>
                  </a:lnTo>
                  <a:lnTo>
                    <a:pt x="899" y="195"/>
                  </a:lnTo>
                  <a:lnTo>
                    <a:pt x="911" y="128"/>
                  </a:lnTo>
                  <a:lnTo>
                    <a:pt x="917" y="98"/>
                  </a:lnTo>
                  <a:lnTo>
                    <a:pt x="930" y="146"/>
                  </a:lnTo>
                  <a:lnTo>
                    <a:pt x="942" y="183"/>
                  </a:lnTo>
                  <a:lnTo>
                    <a:pt x="948" y="183"/>
                  </a:lnTo>
                  <a:lnTo>
                    <a:pt x="960" y="256"/>
                  </a:lnTo>
                  <a:lnTo>
                    <a:pt x="972" y="250"/>
                  </a:lnTo>
                  <a:lnTo>
                    <a:pt x="979" y="232"/>
                  </a:lnTo>
                  <a:lnTo>
                    <a:pt x="991" y="250"/>
                  </a:lnTo>
                  <a:lnTo>
                    <a:pt x="997" y="287"/>
                  </a:lnTo>
                  <a:lnTo>
                    <a:pt x="1009" y="269"/>
                  </a:lnTo>
                  <a:lnTo>
                    <a:pt x="1021" y="232"/>
                  </a:lnTo>
                  <a:lnTo>
                    <a:pt x="1028" y="226"/>
                  </a:lnTo>
                  <a:lnTo>
                    <a:pt x="1040" y="220"/>
                  </a:lnTo>
                  <a:lnTo>
                    <a:pt x="1052" y="238"/>
                  </a:lnTo>
                  <a:lnTo>
                    <a:pt x="1058" y="262"/>
                  </a:lnTo>
                  <a:lnTo>
                    <a:pt x="1070" y="293"/>
                  </a:lnTo>
                  <a:lnTo>
                    <a:pt x="1083" y="287"/>
                  </a:lnTo>
                  <a:lnTo>
                    <a:pt x="1089" y="183"/>
                  </a:lnTo>
                  <a:lnTo>
                    <a:pt x="1101" y="201"/>
                  </a:lnTo>
                  <a:lnTo>
                    <a:pt x="1113" y="214"/>
                  </a:lnTo>
                  <a:lnTo>
                    <a:pt x="1119" y="208"/>
                  </a:lnTo>
                  <a:lnTo>
                    <a:pt x="1132" y="195"/>
                  </a:lnTo>
                  <a:lnTo>
                    <a:pt x="1144" y="214"/>
                  </a:lnTo>
                  <a:lnTo>
                    <a:pt x="1150" y="171"/>
                  </a:lnTo>
                  <a:lnTo>
                    <a:pt x="1162" y="37"/>
                  </a:lnTo>
                  <a:lnTo>
                    <a:pt x="1174" y="67"/>
                  </a:lnTo>
                  <a:lnTo>
                    <a:pt x="1181" y="98"/>
                  </a:lnTo>
                  <a:lnTo>
                    <a:pt x="1193" y="122"/>
                  </a:lnTo>
                  <a:lnTo>
                    <a:pt x="1199" y="159"/>
                  </a:lnTo>
                  <a:lnTo>
                    <a:pt x="1211" y="183"/>
                  </a:lnTo>
                  <a:lnTo>
                    <a:pt x="1223" y="171"/>
                  </a:lnTo>
                  <a:lnTo>
                    <a:pt x="1230" y="116"/>
                  </a:lnTo>
                  <a:lnTo>
                    <a:pt x="1242" y="116"/>
                  </a:lnTo>
                  <a:lnTo>
                    <a:pt x="1254" y="79"/>
                  </a:lnTo>
                  <a:lnTo>
                    <a:pt x="1260" y="67"/>
                  </a:lnTo>
                  <a:lnTo>
                    <a:pt x="1272" y="6"/>
                  </a:lnTo>
                  <a:lnTo>
                    <a:pt x="1285" y="55"/>
                  </a:lnTo>
                  <a:lnTo>
                    <a:pt x="1291" y="92"/>
                  </a:lnTo>
                  <a:lnTo>
                    <a:pt x="1303" y="55"/>
                  </a:lnTo>
                  <a:lnTo>
                    <a:pt x="1315" y="110"/>
                  </a:lnTo>
                  <a:lnTo>
                    <a:pt x="1321" y="79"/>
                  </a:lnTo>
                  <a:lnTo>
                    <a:pt x="1334" y="92"/>
                  </a:lnTo>
                  <a:lnTo>
                    <a:pt x="1346" y="165"/>
                  </a:lnTo>
                  <a:lnTo>
                    <a:pt x="1352" y="171"/>
                  </a:lnTo>
                  <a:lnTo>
                    <a:pt x="1364" y="104"/>
                  </a:lnTo>
                  <a:lnTo>
                    <a:pt x="1376" y="18"/>
                  </a:lnTo>
                  <a:lnTo>
                    <a:pt x="1382" y="37"/>
                  </a:lnTo>
                  <a:lnTo>
                    <a:pt x="1395" y="30"/>
                  </a:lnTo>
                  <a:lnTo>
                    <a:pt x="1407" y="0"/>
                  </a:lnTo>
                  <a:lnTo>
                    <a:pt x="1413" y="12"/>
                  </a:lnTo>
                  <a:lnTo>
                    <a:pt x="1425" y="55"/>
                  </a:lnTo>
                  <a:lnTo>
                    <a:pt x="1431" y="159"/>
                  </a:lnTo>
                  <a:lnTo>
                    <a:pt x="1444" y="110"/>
                  </a:lnTo>
                  <a:lnTo>
                    <a:pt x="1456" y="98"/>
                  </a:lnTo>
                  <a:lnTo>
                    <a:pt x="1462" y="98"/>
                  </a:lnTo>
                  <a:lnTo>
                    <a:pt x="1474" y="183"/>
                  </a:lnTo>
                  <a:lnTo>
                    <a:pt x="1487" y="195"/>
                  </a:lnTo>
                  <a:lnTo>
                    <a:pt x="1493" y="177"/>
                  </a:lnTo>
                  <a:lnTo>
                    <a:pt x="1505" y="183"/>
                  </a:lnTo>
                  <a:lnTo>
                    <a:pt x="1517" y="110"/>
                  </a:lnTo>
                  <a:lnTo>
                    <a:pt x="1523" y="128"/>
                  </a:lnTo>
                  <a:lnTo>
                    <a:pt x="1535" y="122"/>
                  </a:lnTo>
                  <a:lnTo>
                    <a:pt x="1548" y="153"/>
                  </a:lnTo>
                  <a:lnTo>
                    <a:pt x="1554" y="134"/>
                  </a:lnTo>
                  <a:lnTo>
                    <a:pt x="1566" y="195"/>
                  </a:lnTo>
                  <a:lnTo>
                    <a:pt x="1578" y="226"/>
                  </a:lnTo>
                  <a:lnTo>
                    <a:pt x="1584" y="201"/>
                  </a:lnTo>
                  <a:lnTo>
                    <a:pt x="1597" y="159"/>
                  </a:lnTo>
                  <a:lnTo>
                    <a:pt x="1609" y="146"/>
                  </a:lnTo>
                  <a:lnTo>
                    <a:pt x="1615" y="104"/>
                  </a:lnTo>
                  <a:lnTo>
                    <a:pt x="1627" y="67"/>
                  </a:lnTo>
                  <a:lnTo>
                    <a:pt x="1633" y="140"/>
                  </a:lnTo>
                  <a:lnTo>
                    <a:pt x="1646" y="189"/>
                  </a:lnTo>
                  <a:lnTo>
                    <a:pt x="1658" y="110"/>
                  </a:lnTo>
                  <a:lnTo>
                    <a:pt x="1664" y="104"/>
                  </a:lnTo>
                  <a:lnTo>
                    <a:pt x="1676" y="159"/>
                  </a:lnTo>
                  <a:lnTo>
                    <a:pt x="1688" y="171"/>
                  </a:lnTo>
                  <a:lnTo>
                    <a:pt x="1695" y="165"/>
                  </a:lnTo>
                  <a:lnTo>
                    <a:pt x="1707" y="214"/>
                  </a:lnTo>
                  <a:lnTo>
                    <a:pt x="1719" y="226"/>
                  </a:lnTo>
                  <a:lnTo>
                    <a:pt x="1725" y="134"/>
                  </a:lnTo>
                  <a:lnTo>
                    <a:pt x="1737" y="85"/>
                  </a:lnTo>
                  <a:lnTo>
                    <a:pt x="1750" y="85"/>
                  </a:lnTo>
                  <a:lnTo>
                    <a:pt x="1756" y="92"/>
                  </a:lnTo>
                  <a:lnTo>
                    <a:pt x="1768" y="104"/>
                  </a:lnTo>
                  <a:lnTo>
                    <a:pt x="1780" y="208"/>
                  </a:lnTo>
                  <a:lnTo>
                    <a:pt x="1786" y="220"/>
                  </a:lnTo>
                  <a:lnTo>
                    <a:pt x="1799" y="134"/>
                  </a:lnTo>
                  <a:lnTo>
                    <a:pt x="1811" y="67"/>
                  </a:lnTo>
                  <a:lnTo>
                    <a:pt x="1817" y="67"/>
                  </a:lnTo>
                  <a:lnTo>
                    <a:pt x="1829" y="104"/>
                  </a:lnTo>
                  <a:lnTo>
                    <a:pt x="1841" y="116"/>
                  </a:lnTo>
                  <a:lnTo>
                    <a:pt x="1848" y="128"/>
                  </a:lnTo>
                  <a:lnTo>
                    <a:pt x="1860" y="128"/>
                  </a:lnTo>
                  <a:lnTo>
                    <a:pt x="1866" y="134"/>
                  </a:lnTo>
                  <a:lnTo>
                    <a:pt x="1878" y="116"/>
                  </a:lnTo>
                  <a:lnTo>
                    <a:pt x="1890" y="140"/>
                  </a:lnTo>
                  <a:lnTo>
                    <a:pt x="1897" y="165"/>
                  </a:lnTo>
                  <a:lnTo>
                    <a:pt x="1909" y="220"/>
                  </a:lnTo>
                  <a:lnTo>
                    <a:pt x="1921" y="256"/>
                  </a:lnTo>
                  <a:lnTo>
                    <a:pt x="1927" y="244"/>
                  </a:lnTo>
                  <a:lnTo>
                    <a:pt x="1939" y="183"/>
                  </a:lnTo>
                  <a:lnTo>
                    <a:pt x="1952" y="128"/>
                  </a:lnTo>
                  <a:lnTo>
                    <a:pt x="1958" y="30"/>
                  </a:lnTo>
                  <a:lnTo>
                    <a:pt x="1970" y="49"/>
                  </a:lnTo>
                  <a:lnTo>
                    <a:pt x="1982" y="122"/>
                  </a:lnTo>
                  <a:lnTo>
                    <a:pt x="1988" y="220"/>
                  </a:lnTo>
                  <a:lnTo>
                    <a:pt x="2001" y="262"/>
                  </a:lnTo>
                  <a:lnTo>
                    <a:pt x="2013" y="195"/>
                  </a:lnTo>
                  <a:lnTo>
                    <a:pt x="2019" y="201"/>
                  </a:lnTo>
                  <a:lnTo>
                    <a:pt x="2031" y="189"/>
                  </a:lnTo>
                  <a:lnTo>
                    <a:pt x="2043" y="183"/>
                  </a:lnTo>
                  <a:lnTo>
                    <a:pt x="2049" y="153"/>
                  </a:lnTo>
                  <a:lnTo>
                    <a:pt x="2062" y="201"/>
                  </a:lnTo>
                  <a:lnTo>
                    <a:pt x="2068" y="226"/>
                  </a:lnTo>
                  <a:lnTo>
                    <a:pt x="2080" y="220"/>
                  </a:lnTo>
                  <a:lnTo>
                    <a:pt x="2092" y="208"/>
                  </a:lnTo>
                  <a:lnTo>
                    <a:pt x="2098" y="195"/>
                  </a:lnTo>
                  <a:lnTo>
                    <a:pt x="2111" y="201"/>
                  </a:lnTo>
                  <a:lnTo>
                    <a:pt x="2123" y="220"/>
                  </a:lnTo>
                  <a:lnTo>
                    <a:pt x="2129" y="275"/>
                  </a:lnTo>
                  <a:lnTo>
                    <a:pt x="2141" y="287"/>
                  </a:lnTo>
                  <a:lnTo>
                    <a:pt x="2154" y="226"/>
                  </a:lnTo>
                  <a:lnTo>
                    <a:pt x="2160" y="232"/>
                  </a:lnTo>
                  <a:lnTo>
                    <a:pt x="2172" y="220"/>
                  </a:lnTo>
                  <a:lnTo>
                    <a:pt x="2184" y="208"/>
                  </a:lnTo>
                  <a:lnTo>
                    <a:pt x="2190" y="201"/>
                  </a:lnTo>
                  <a:lnTo>
                    <a:pt x="2202" y="232"/>
                  </a:lnTo>
                  <a:lnTo>
                    <a:pt x="2215" y="238"/>
                  </a:lnTo>
                  <a:lnTo>
                    <a:pt x="2221" y="189"/>
                  </a:lnTo>
                  <a:lnTo>
                    <a:pt x="2233" y="232"/>
                  </a:lnTo>
                  <a:lnTo>
                    <a:pt x="2245" y="214"/>
                  </a:lnTo>
                  <a:lnTo>
                    <a:pt x="2251" y="208"/>
                  </a:lnTo>
                  <a:lnTo>
                    <a:pt x="2264" y="214"/>
                  </a:lnTo>
                  <a:lnTo>
                    <a:pt x="2270" y="262"/>
                  </a:lnTo>
                  <a:lnTo>
                    <a:pt x="2282" y="281"/>
                  </a:lnTo>
                  <a:lnTo>
                    <a:pt x="2294" y="220"/>
                  </a:lnTo>
                  <a:lnTo>
                    <a:pt x="2300" y="195"/>
                  </a:lnTo>
                  <a:lnTo>
                    <a:pt x="2313" y="183"/>
                  </a:lnTo>
                  <a:lnTo>
                    <a:pt x="2325" y="177"/>
                  </a:lnTo>
                  <a:lnTo>
                    <a:pt x="2331" y="208"/>
                  </a:lnTo>
                  <a:lnTo>
                    <a:pt x="2343" y="232"/>
                  </a:lnTo>
                  <a:lnTo>
                    <a:pt x="2355" y="262"/>
                  </a:lnTo>
                  <a:lnTo>
                    <a:pt x="2362" y="201"/>
                  </a:lnTo>
                  <a:lnTo>
                    <a:pt x="2374" y="214"/>
                  </a:lnTo>
                  <a:lnTo>
                    <a:pt x="2386" y="189"/>
                  </a:lnTo>
                  <a:lnTo>
                    <a:pt x="2392" y="208"/>
                  </a:lnTo>
                  <a:lnTo>
                    <a:pt x="2404" y="208"/>
                  </a:lnTo>
                  <a:lnTo>
                    <a:pt x="2417" y="238"/>
                  </a:lnTo>
                  <a:lnTo>
                    <a:pt x="2423" y="269"/>
                  </a:lnTo>
                  <a:lnTo>
                    <a:pt x="2435" y="214"/>
                  </a:lnTo>
                  <a:lnTo>
                    <a:pt x="2447" y="189"/>
                  </a:lnTo>
                  <a:lnTo>
                    <a:pt x="2453" y="189"/>
                  </a:lnTo>
                  <a:lnTo>
                    <a:pt x="2466" y="201"/>
                  </a:lnTo>
                  <a:lnTo>
                    <a:pt x="2478" y="232"/>
                  </a:lnTo>
                  <a:lnTo>
                    <a:pt x="2484" y="293"/>
                  </a:lnTo>
                  <a:lnTo>
                    <a:pt x="2496" y="275"/>
                  </a:lnTo>
                  <a:lnTo>
                    <a:pt x="2502" y="195"/>
                  </a:lnTo>
                  <a:lnTo>
                    <a:pt x="2515" y="201"/>
                  </a:lnTo>
                  <a:lnTo>
                    <a:pt x="2527" y="208"/>
                  </a:lnTo>
                  <a:lnTo>
                    <a:pt x="2533" y="220"/>
                  </a:lnTo>
                  <a:lnTo>
                    <a:pt x="2545" y="232"/>
                  </a:lnTo>
                  <a:lnTo>
                    <a:pt x="2557" y="244"/>
                  </a:lnTo>
                  <a:lnTo>
                    <a:pt x="2563" y="244"/>
                  </a:lnTo>
                  <a:lnTo>
                    <a:pt x="2576" y="201"/>
                  </a:lnTo>
                  <a:lnTo>
                    <a:pt x="2588" y="220"/>
                  </a:lnTo>
                  <a:lnTo>
                    <a:pt x="2594" y="244"/>
                  </a:lnTo>
                  <a:lnTo>
                    <a:pt x="2606" y="232"/>
                  </a:lnTo>
                  <a:lnTo>
                    <a:pt x="2619" y="226"/>
                  </a:lnTo>
                  <a:lnTo>
                    <a:pt x="2625" y="262"/>
                  </a:lnTo>
                  <a:lnTo>
                    <a:pt x="2637" y="250"/>
                  </a:lnTo>
                  <a:lnTo>
                    <a:pt x="2649" y="244"/>
                  </a:lnTo>
                  <a:lnTo>
                    <a:pt x="2655" y="250"/>
                  </a:lnTo>
                  <a:lnTo>
                    <a:pt x="2668" y="232"/>
                  </a:lnTo>
                  <a:lnTo>
                    <a:pt x="2680" y="226"/>
                  </a:lnTo>
                  <a:lnTo>
                    <a:pt x="2686" y="238"/>
                  </a:lnTo>
                  <a:lnTo>
                    <a:pt x="2698" y="342"/>
                  </a:lnTo>
                  <a:lnTo>
                    <a:pt x="2704" y="311"/>
                  </a:lnTo>
                  <a:lnTo>
                    <a:pt x="2716" y="262"/>
                  </a:lnTo>
                  <a:lnTo>
                    <a:pt x="2729" y="250"/>
                  </a:lnTo>
                  <a:lnTo>
                    <a:pt x="2735" y="293"/>
                  </a:lnTo>
                  <a:lnTo>
                    <a:pt x="2747" y="360"/>
                  </a:lnTo>
                  <a:lnTo>
                    <a:pt x="2759" y="342"/>
                  </a:lnTo>
                  <a:lnTo>
                    <a:pt x="2765" y="336"/>
                  </a:lnTo>
                  <a:lnTo>
                    <a:pt x="2778" y="330"/>
                  </a:lnTo>
                  <a:lnTo>
                    <a:pt x="2790" y="287"/>
                  </a:lnTo>
                  <a:lnTo>
                    <a:pt x="2796" y="287"/>
                  </a:lnTo>
                  <a:lnTo>
                    <a:pt x="2808" y="232"/>
                  </a:lnTo>
                  <a:lnTo>
                    <a:pt x="2821" y="214"/>
                  </a:lnTo>
                  <a:lnTo>
                    <a:pt x="2827" y="220"/>
                  </a:lnTo>
                  <a:lnTo>
                    <a:pt x="2839" y="305"/>
                  </a:lnTo>
                  <a:lnTo>
                    <a:pt x="2851" y="299"/>
                  </a:lnTo>
                  <a:lnTo>
                    <a:pt x="2857" y="250"/>
                  </a:lnTo>
                  <a:lnTo>
                    <a:pt x="2869" y="262"/>
                  </a:lnTo>
                  <a:lnTo>
                    <a:pt x="2882" y="244"/>
                  </a:lnTo>
                  <a:lnTo>
                    <a:pt x="2888" y="244"/>
                  </a:lnTo>
                  <a:lnTo>
                    <a:pt x="2900" y="238"/>
                  </a:lnTo>
                  <a:lnTo>
                    <a:pt x="2912" y="262"/>
                  </a:lnTo>
                  <a:lnTo>
                    <a:pt x="2918" y="287"/>
                  </a:lnTo>
                  <a:lnTo>
                    <a:pt x="2931" y="262"/>
                  </a:lnTo>
                  <a:lnTo>
                    <a:pt x="2937" y="220"/>
                  </a:lnTo>
                  <a:lnTo>
                    <a:pt x="2949" y="226"/>
                  </a:lnTo>
                  <a:lnTo>
                    <a:pt x="2961" y="256"/>
                  </a:lnTo>
                  <a:lnTo>
                    <a:pt x="2967" y="269"/>
                  </a:lnTo>
                  <a:lnTo>
                    <a:pt x="2980" y="287"/>
                  </a:lnTo>
                  <a:lnTo>
                    <a:pt x="2992" y="305"/>
                  </a:lnTo>
                  <a:lnTo>
                    <a:pt x="2998" y="269"/>
                  </a:lnTo>
                  <a:lnTo>
                    <a:pt x="3010" y="336"/>
                  </a:lnTo>
                  <a:lnTo>
                    <a:pt x="3022" y="330"/>
                  </a:lnTo>
                  <a:lnTo>
                    <a:pt x="3029" y="287"/>
                  </a:lnTo>
                  <a:lnTo>
                    <a:pt x="3041" y="311"/>
                  </a:lnTo>
                  <a:lnTo>
                    <a:pt x="3053" y="330"/>
                  </a:lnTo>
                  <a:lnTo>
                    <a:pt x="3059" y="324"/>
                  </a:lnTo>
                  <a:lnTo>
                    <a:pt x="3071" y="293"/>
                  </a:lnTo>
                  <a:lnTo>
                    <a:pt x="3084" y="281"/>
                  </a:lnTo>
                  <a:lnTo>
                    <a:pt x="3090" y="342"/>
                  </a:lnTo>
                  <a:lnTo>
                    <a:pt x="3102" y="244"/>
                  </a:lnTo>
                  <a:lnTo>
                    <a:pt x="3114" y="262"/>
                  </a:lnTo>
                  <a:lnTo>
                    <a:pt x="3120" y="275"/>
                  </a:lnTo>
                  <a:lnTo>
                    <a:pt x="3133" y="299"/>
                  </a:lnTo>
                  <a:lnTo>
                    <a:pt x="3139" y="275"/>
                  </a:lnTo>
                  <a:lnTo>
                    <a:pt x="3151" y="287"/>
                  </a:lnTo>
                  <a:lnTo>
                    <a:pt x="3163" y="281"/>
                  </a:lnTo>
                  <a:lnTo>
                    <a:pt x="3169" y="256"/>
                  </a:lnTo>
                  <a:lnTo>
                    <a:pt x="3182" y="269"/>
                  </a:lnTo>
                  <a:lnTo>
                    <a:pt x="3194" y="262"/>
                  </a:lnTo>
                  <a:lnTo>
                    <a:pt x="3200" y="299"/>
                  </a:lnTo>
                  <a:lnTo>
                    <a:pt x="3212" y="250"/>
                  </a:lnTo>
                  <a:lnTo>
                    <a:pt x="3224" y="281"/>
                  </a:lnTo>
                  <a:lnTo>
                    <a:pt x="3230" y="293"/>
                  </a:lnTo>
                  <a:lnTo>
                    <a:pt x="3243" y="287"/>
                  </a:lnTo>
                  <a:lnTo>
                    <a:pt x="3255" y="305"/>
                  </a:lnTo>
                  <a:lnTo>
                    <a:pt x="3261" y="330"/>
                  </a:lnTo>
                  <a:lnTo>
                    <a:pt x="3273" y="348"/>
                  </a:lnTo>
                  <a:lnTo>
                    <a:pt x="3286" y="317"/>
                  </a:lnTo>
                  <a:lnTo>
                    <a:pt x="3292" y="250"/>
                  </a:lnTo>
                  <a:lnTo>
                    <a:pt x="3304" y="275"/>
                  </a:lnTo>
                  <a:lnTo>
                    <a:pt x="3316" y="293"/>
                  </a:lnTo>
                  <a:lnTo>
                    <a:pt x="3322" y="293"/>
                  </a:lnTo>
                  <a:lnTo>
                    <a:pt x="3335" y="348"/>
                  </a:lnTo>
                  <a:lnTo>
                    <a:pt x="3347" y="366"/>
                  </a:lnTo>
                  <a:lnTo>
                    <a:pt x="3353" y="330"/>
                  </a:lnTo>
                  <a:lnTo>
                    <a:pt x="3365" y="330"/>
                  </a:lnTo>
                  <a:lnTo>
                    <a:pt x="3371" y="281"/>
                  </a:lnTo>
                  <a:lnTo>
                    <a:pt x="3383" y="201"/>
                  </a:lnTo>
                  <a:lnTo>
                    <a:pt x="3396" y="256"/>
                  </a:lnTo>
                  <a:lnTo>
                    <a:pt x="3402" y="293"/>
                  </a:lnTo>
                  <a:lnTo>
                    <a:pt x="3414" y="336"/>
                  </a:lnTo>
                  <a:lnTo>
                    <a:pt x="3426" y="287"/>
                  </a:lnTo>
                  <a:lnTo>
                    <a:pt x="3432" y="287"/>
                  </a:lnTo>
                  <a:lnTo>
                    <a:pt x="3445" y="287"/>
                  </a:lnTo>
                  <a:lnTo>
                    <a:pt x="3457" y="311"/>
                  </a:lnTo>
                  <a:lnTo>
                    <a:pt x="3463" y="269"/>
                  </a:lnTo>
                  <a:lnTo>
                    <a:pt x="3475" y="275"/>
                  </a:lnTo>
                  <a:lnTo>
                    <a:pt x="3488" y="281"/>
                  </a:lnTo>
                  <a:lnTo>
                    <a:pt x="3494" y="256"/>
                  </a:lnTo>
                  <a:lnTo>
                    <a:pt x="3506" y="232"/>
                  </a:lnTo>
                  <a:lnTo>
                    <a:pt x="3518" y="220"/>
                  </a:lnTo>
                  <a:lnTo>
                    <a:pt x="3524" y="226"/>
                  </a:lnTo>
                  <a:lnTo>
                    <a:pt x="3536" y="293"/>
                  </a:lnTo>
                  <a:lnTo>
                    <a:pt x="3549" y="324"/>
                  </a:lnTo>
                  <a:lnTo>
                    <a:pt x="3555" y="330"/>
                  </a:lnTo>
                  <a:lnTo>
                    <a:pt x="3567" y="299"/>
                  </a:lnTo>
                  <a:lnTo>
                    <a:pt x="3573" y="262"/>
                  </a:lnTo>
                  <a:lnTo>
                    <a:pt x="3585" y="275"/>
                  </a:lnTo>
                  <a:lnTo>
                    <a:pt x="3598" y="317"/>
                  </a:lnTo>
                  <a:lnTo>
                    <a:pt x="3604" y="324"/>
                  </a:lnTo>
                  <a:lnTo>
                    <a:pt x="3616" y="385"/>
                  </a:lnTo>
                  <a:lnTo>
                    <a:pt x="3628" y="391"/>
                  </a:lnTo>
                  <a:lnTo>
                    <a:pt x="3634" y="342"/>
                  </a:lnTo>
                  <a:lnTo>
                    <a:pt x="3647" y="330"/>
                  </a:lnTo>
                  <a:lnTo>
                    <a:pt x="3659" y="317"/>
                  </a:lnTo>
                  <a:lnTo>
                    <a:pt x="3665" y="281"/>
                  </a:lnTo>
                  <a:lnTo>
                    <a:pt x="3677" y="299"/>
                  </a:lnTo>
                  <a:lnTo>
                    <a:pt x="3677" y="464"/>
                  </a:lnTo>
                  <a:lnTo>
                    <a:pt x="3665" y="464"/>
                  </a:lnTo>
                  <a:lnTo>
                    <a:pt x="3659" y="464"/>
                  </a:lnTo>
                  <a:lnTo>
                    <a:pt x="3647" y="464"/>
                  </a:lnTo>
                  <a:lnTo>
                    <a:pt x="3634" y="464"/>
                  </a:lnTo>
                  <a:lnTo>
                    <a:pt x="3628" y="464"/>
                  </a:lnTo>
                  <a:lnTo>
                    <a:pt x="3616" y="464"/>
                  </a:lnTo>
                  <a:lnTo>
                    <a:pt x="3604" y="464"/>
                  </a:lnTo>
                  <a:lnTo>
                    <a:pt x="3598" y="464"/>
                  </a:lnTo>
                  <a:lnTo>
                    <a:pt x="3585" y="464"/>
                  </a:lnTo>
                  <a:lnTo>
                    <a:pt x="3573" y="464"/>
                  </a:lnTo>
                  <a:lnTo>
                    <a:pt x="3567" y="464"/>
                  </a:lnTo>
                  <a:lnTo>
                    <a:pt x="3555" y="464"/>
                  </a:lnTo>
                  <a:lnTo>
                    <a:pt x="3549" y="464"/>
                  </a:lnTo>
                  <a:lnTo>
                    <a:pt x="3536" y="464"/>
                  </a:lnTo>
                  <a:lnTo>
                    <a:pt x="3524" y="464"/>
                  </a:lnTo>
                  <a:lnTo>
                    <a:pt x="3518" y="464"/>
                  </a:lnTo>
                  <a:lnTo>
                    <a:pt x="3506" y="464"/>
                  </a:lnTo>
                  <a:lnTo>
                    <a:pt x="3494" y="464"/>
                  </a:lnTo>
                  <a:lnTo>
                    <a:pt x="3488" y="464"/>
                  </a:lnTo>
                  <a:lnTo>
                    <a:pt x="3475" y="464"/>
                  </a:lnTo>
                  <a:lnTo>
                    <a:pt x="3463" y="464"/>
                  </a:lnTo>
                  <a:lnTo>
                    <a:pt x="3457" y="464"/>
                  </a:lnTo>
                  <a:lnTo>
                    <a:pt x="3445" y="464"/>
                  </a:lnTo>
                  <a:lnTo>
                    <a:pt x="3432" y="464"/>
                  </a:lnTo>
                  <a:lnTo>
                    <a:pt x="3426" y="464"/>
                  </a:lnTo>
                  <a:lnTo>
                    <a:pt x="3414" y="464"/>
                  </a:lnTo>
                  <a:lnTo>
                    <a:pt x="3402" y="464"/>
                  </a:lnTo>
                  <a:lnTo>
                    <a:pt x="3396" y="464"/>
                  </a:lnTo>
                  <a:lnTo>
                    <a:pt x="3383" y="464"/>
                  </a:lnTo>
                  <a:lnTo>
                    <a:pt x="3371" y="464"/>
                  </a:lnTo>
                  <a:lnTo>
                    <a:pt x="3365" y="464"/>
                  </a:lnTo>
                  <a:lnTo>
                    <a:pt x="3353" y="464"/>
                  </a:lnTo>
                  <a:lnTo>
                    <a:pt x="3347" y="464"/>
                  </a:lnTo>
                  <a:lnTo>
                    <a:pt x="3335" y="464"/>
                  </a:lnTo>
                  <a:lnTo>
                    <a:pt x="3322" y="464"/>
                  </a:lnTo>
                  <a:lnTo>
                    <a:pt x="3316" y="464"/>
                  </a:lnTo>
                  <a:lnTo>
                    <a:pt x="3304" y="464"/>
                  </a:lnTo>
                  <a:lnTo>
                    <a:pt x="3292" y="464"/>
                  </a:lnTo>
                  <a:lnTo>
                    <a:pt x="3286" y="464"/>
                  </a:lnTo>
                  <a:lnTo>
                    <a:pt x="3273" y="464"/>
                  </a:lnTo>
                  <a:lnTo>
                    <a:pt x="3261" y="464"/>
                  </a:lnTo>
                  <a:lnTo>
                    <a:pt x="3255" y="464"/>
                  </a:lnTo>
                  <a:lnTo>
                    <a:pt x="3243" y="464"/>
                  </a:lnTo>
                  <a:lnTo>
                    <a:pt x="3230" y="464"/>
                  </a:lnTo>
                  <a:lnTo>
                    <a:pt x="3224" y="464"/>
                  </a:lnTo>
                  <a:lnTo>
                    <a:pt x="3212" y="464"/>
                  </a:lnTo>
                  <a:lnTo>
                    <a:pt x="3200" y="464"/>
                  </a:lnTo>
                  <a:lnTo>
                    <a:pt x="3194" y="464"/>
                  </a:lnTo>
                  <a:lnTo>
                    <a:pt x="3182" y="464"/>
                  </a:lnTo>
                  <a:lnTo>
                    <a:pt x="3169" y="464"/>
                  </a:lnTo>
                  <a:lnTo>
                    <a:pt x="3163" y="464"/>
                  </a:lnTo>
                  <a:lnTo>
                    <a:pt x="3151" y="464"/>
                  </a:lnTo>
                  <a:lnTo>
                    <a:pt x="3139" y="464"/>
                  </a:lnTo>
                  <a:lnTo>
                    <a:pt x="3133" y="464"/>
                  </a:lnTo>
                  <a:lnTo>
                    <a:pt x="3120" y="464"/>
                  </a:lnTo>
                  <a:lnTo>
                    <a:pt x="3114" y="464"/>
                  </a:lnTo>
                  <a:lnTo>
                    <a:pt x="3102" y="464"/>
                  </a:lnTo>
                  <a:lnTo>
                    <a:pt x="3090" y="464"/>
                  </a:lnTo>
                  <a:lnTo>
                    <a:pt x="3084" y="464"/>
                  </a:lnTo>
                  <a:lnTo>
                    <a:pt x="3071" y="464"/>
                  </a:lnTo>
                  <a:lnTo>
                    <a:pt x="3059" y="464"/>
                  </a:lnTo>
                  <a:lnTo>
                    <a:pt x="3053" y="464"/>
                  </a:lnTo>
                  <a:lnTo>
                    <a:pt x="3041" y="464"/>
                  </a:lnTo>
                  <a:lnTo>
                    <a:pt x="3029" y="464"/>
                  </a:lnTo>
                  <a:lnTo>
                    <a:pt x="3022" y="464"/>
                  </a:lnTo>
                  <a:lnTo>
                    <a:pt x="3010" y="464"/>
                  </a:lnTo>
                  <a:lnTo>
                    <a:pt x="2998" y="464"/>
                  </a:lnTo>
                  <a:lnTo>
                    <a:pt x="2992" y="464"/>
                  </a:lnTo>
                  <a:lnTo>
                    <a:pt x="2980" y="464"/>
                  </a:lnTo>
                  <a:lnTo>
                    <a:pt x="2967" y="464"/>
                  </a:lnTo>
                  <a:lnTo>
                    <a:pt x="2961" y="464"/>
                  </a:lnTo>
                  <a:lnTo>
                    <a:pt x="2949" y="464"/>
                  </a:lnTo>
                  <a:lnTo>
                    <a:pt x="2937" y="464"/>
                  </a:lnTo>
                  <a:lnTo>
                    <a:pt x="2931" y="464"/>
                  </a:lnTo>
                  <a:lnTo>
                    <a:pt x="2918" y="464"/>
                  </a:lnTo>
                  <a:lnTo>
                    <a:pt x="2912" y="464"/>
                  </a:lnTo>
                  <a:lnTo>
                    <a:pt x="2900" y="464"/>
                  </a:lnTo>
                  <a:lnTo>
                    <a:pt x="2888" y="464"/>
                  </a:lnTo>
                  <a:lnTo>
                    <a:pt x="2882" y="464"/>
                  </a:lnTo>
                  <a:lnTo>
                    <a:pt x="2869" y="464"/>
                  </a:lnTo>
                  <a:lnTo>
                    <a:pt x="2857" y="464"/>
                  </a:lnTo>
                  <a:lnTo>
                    <a:pt x="2851" y="464"/>
                  </a:lnTo>
                  <a:lnTo>
                    <a:pt x="2839" y="464"/>
                  </a:lnTo>
                  <a:lnTo>
                    <a:pt x="2827" y="464"/>
                  </a:lnTo>
                  <a:lnTo>
                    <a:pt x="2821" y="464"/>
                  </a:lnTo>
                  <a:lnTo>
                    <a:pt x="2808" y="464"/>
                  </a:lnTo>
                  <a:lnTo>
                    <a:pt x="2796" y="464"/>
                  </a:lnTo>
                  <a:lnTo>
                    <a:pt x="2790" y="464"/>
                  </a:lnTo>
                  <a:lnTo>
                    <a:pt x="2778" y="464"/>
                  </a:lnTo>
                  <a:lnTo>
                    <a:pt x="2765" y="464"/>
                  </a:lnTo>
                  <a:lnTo>
                    <a:pt x="2759" y="464"/>
                  </a:lnTo>
                  <a:lnTo>
                    <a:pt x="2747" y="464"/>
                  </a:lnTo>
                  <a:lnTo>
                    <a:pt x="2735" y="464"/>
                  </a:lnTo>
                  <a:lnTo>
                    <a:pt x="2729" y="464"/>
                  </a:lnTo>
                  <a:lnTo>
                    <a:pt x="2716" y="464"/>
                  </a:lnTo>
                  <a:lnTo>
                    <a:pt x="2704" y="464"/>
                  </a:lnTo>
                  <a:lnTo>
                    <a:pt x="2698" y="464"/>
                  </a:lnTo>
                  <a:lnTo>
                    <a:pt x="2686" y="464"/>
                  </a:lnTo>
                  <a:lnTo>
                    <a:pt x="2680" y="464"/>
                  </a:lnTo>
                  <a:lnTo>
                    <a:pt x="2668" y="464"/>
                  </a:lnTo>
                  <a:lnTo>
                    <a:pt x="2655" y="464"/>
                  </a:lnTo>
                  <a:lnTo>
                    <a:pt x="2649" y="464"/>
                  </a:lnTo>
                  <a:lnTo>
                    <a:pt x="2637" y="464"/>
                  </a:lnTo>
                  <a:lnTo>
                    <a:pt x="2625" y="464"/>
                  </a:lnTo>
                  <a:lnTo>
                    <a:pt x="2619" y="464"/>
                  </a:lnTo>
                  <a:lnTo>
                    <a:pt x="2606" y="464"/>
                  </a:lnTo>
                  <a:lnTo>
                    <a:pt x="2594" y="464"/>
                  </a:lnTo>
                  <a:lnTo>
                    <a:pt x="2588" y="464"/>
                  </a:lnTo>
                  <a:lnTo>
                    <a:pt x="2576" y="464"/>
                  </a:lnTo>
                  <a:lnTo>
                    <a:pt x="2563" y="464"/>
                  </a:lnTo>
                  <a:lnTo>
                    <a:pt x="2557" y="464"/>
                  </a:lnTo>
                  <a:lnTo>
                    <a:pt x="2545" y="464"/>
                  </a:lnTo>
                  <a:lnTo>
                    <a:pt x="2533" y="464"/>
                  </a:lnTo>
                  <a:lnTo>
                    <a:pt x="2527" y="464"/>
                  </a:lnTo>
                  <a:lnTo>
                    <a:pt x="2515" y="464"/>
                  </a:lnTo>
                  <a:lnTo>
                    <a:pt x="2502" y="464"/>
                  </a:lnTo>
                  <a:lnTo>
                    <a:pt x="2496" y="464"/>
                  </a:lnTo>
                  <a:lnTo>
                    <a:pt x="2484" y="464"/>
                  </a:lnTo>
                  <a:lnTo>
                    <a:pt x="2478" y="464"/>
                  </a:lnTo>
                  <a:lnTo>
                    <a:pt x="2466" y="464"/>
                  </a:lnTo>
                  <a:lnTo>
                    <a:pt x="2453" y="464"/>
                  </a:lnTo>
                  <a:lnTo>
                    <a:pt x="2447" y="464"/>
                  </a:lnTo>
                  <a:lnTo>
                    <a:pt x="2435" y="464"/>
                  </a:lnTo>
                  <a:lnTo>
                    <a:pt x="2423" y="464"/>
                  </a:lnTo>
                  <a:lnTo>
                    <a:pt x="2417" y="464"/>
                  </a:lnTo>
                  <a:lnTo>
                    <a:pt x="2404" y="464"/>
                  </a:lnTo>
                  <a:lnTo>
                    <a:pt x="2392" y="464"/>
                  </a:lnTo>
                  <a:lnTo>
                    <a:pt x="2386" y="464"/>
                  </a:lnTo>
                  <a:lnTo>
                    <a:pt x="2374" y="464"/>
                  </a:lnTo>
                  <a:lnTo>
                    <a:pt x="2362" y="464"/>
                  </a:lnTo>
                  <a:lnTo>
                    <a:pt x="2355" y="464"/>
                  </a:lnTo>
                  <a:lnTo>
                    <a:pt x="2343" y="464"/>
                  </a:lnTo>
                  <a:lnTo>
                    <a:pt x="2331" y="464"/>
                  </a:lnTo>
                  <a:lnTo>
                    <a:pt x="2325" y="464"/>
                  </a:lnTo>
                  <a:lnTo>
                    <a:pt x="2313" y="464"/>
                  </a:lnTo>
                  <a:lnTo>
                    <a:pt x="2300" y="464"/>
                  </a:lnTo>
                  <a:lnTo>
                    <a:pt x="2294" y="464"/>
                  </a:lnTo>
                  <a:lnTo>
                    <a:pt x="2282" y="464"/>
                  </a:lnTo>
                  <a:lnTo>
                    <a:pt x="2270" y="464"/>
                  </a:lnTo>
                  <a:lnTo>
                    <a:pt x="2264" y="464"/>
                  </a:lnTo>
                  <a:lnTo>
                    <a:pt x="2251" y="464"/>
                  </a:lnTo>
                  <a:lnTo>
                    <a:pt x="2245" y="464"/>
                  </a:lnTo>
                  <a:lnTo>
                    <a:pt x="2233" y="464"/>
                  </a:lnTo>
                  <a:lnTo>
                    <a:pt x="2221" y="464"/>
                  </a:lnTo>
                  <a:lnTo>
                    <a:pt x="2215" y="464"/>
                  </a:lnTo>
                  <a:lnTo>
                    <a:pt x="2202" y="464"/>
                  </a:lnTo>
                  <a:lnTo>
                    <a:pt x="2190" y="464"/>
                  </a:lnTo>
                  <a:lnTo>
                    <a:pt x="2184" y="464"/>
                  </a:lnTo>
                  <a:lnTo>
                    <a:pt x="2172" y="464"/>
                  </a:lnTo>
                  <a:lnTo>
                    <a:pt x="2160" y="464"/>
                  </a:lnTo>
                  <a:lnTo>
                    <a:pt x="2154" y="464"/>
                  </a:lnTo>
                  <a:lnTo>
                    <a:pt x="2141" y="464"/>
                  </a:lnTo>
                  <a:lnTo>
                    <a:pt x="2129" y="464"/>
                  </a:lnTo>
                  <a:lnTo>
                    <a:pt x="2123" y="464"/>
                  </a:lnTo>
                  <a:lnTo>
                    <a:pt x="2111" y="464"/>
                  </a:lnTo>
                  <a:lnTo>
                    <a:pt x="2098" y="464"/>
                  </a:lnTo>
                  <a:lnTo>
                    <a:pt x="2092" y="464"/>
                  </a:lnTo>
                  <a:lnTo>
                    <a:pt x="2080" y="464"/>
                  </a:lnTo>
                  <a:lnTo>
                    <a:pt x="2068" y="464"/>
                  </a:lnTo>
                  <a:lnTo>
                    <a:pt x="2062" y="464"/>
                  </a:lnTo>
                  <a:lnTo>
                    <a:pt x="2049" y="464"/>
                  </a:lnTo>
                  <a:lnTo>
                    <a:pt x="2043" y="464"/>
                  </a:lnTo>
                  <a:lnTo>
                    <a:pt x="2031" y="464"/>
                  </a:lnTo>
                  <a:lnTo>
                    <a:pt x="2019" y="464"/>
                  </a:lnTo>
                  <a:lnTo>
                    <a:pt x="2013" y="464"/>
                  </a:lnTo>
                  <a:lnTo>
                    <a:pt x="2001" y="464"/>
                  </a:lnTo>
                  <a:lnTo>
                    <a:pt x="1988" y="464"/>
                  </a:lnTo>
                  <a:lnTo>
                    <a:pt x="1982" y="464"/>
                  </a:lnTo>
                  <a:lnTo>
                    <a:pt x="1970" y="464"/>
                  </a:lnTo>
                  <a:lnTo>
                    <a:pt x="1958" y="464"/>
                  </a:lnTo>
                  <a:lnTo>
                    <a:pt x="1952" y="464"/>
                  </a:lnTo>
                  <a:lnTo>
                    <a:pt x="1939" y="464"/>
                  </a:lnTo>
                  <a:lnTo>
                    <a:pt x="1927" y="464"/>
                  </a:lnTo>
                  <a:lnTo>
                    <a:pt x="1921" y="464"/>
                  </a:lnTo>
                  <a:lnTo>
                    <a:pt x="1909" y="464"/>
                  </a:lnTo>
                  <a:lnTo>
                    <a:pt x="1897" y="464"/>
                  </a:lnTo>
                  <a:lnTo>
                    <a:pt x="1890" y="464"/>
                  </a:lnTo>
                  <a:lnTo>
                    <a:pt x="1878" y="464"/>
                  </a:lnTo>
                  <a:lnTo>
                    <a:pt x="1866" y="464"/>
                  </a:lnTo>
                  <a:lnTo>
                    <a:pt x="1860" y="464"/>
                  </a:lnTo>
                  <a:lnTo>
                    <a:pt x="1848" y="464"/>
                  </a:lnTo>
                  <a:lnTo>
                    <a:pt x="1841" y="464"/>
                  </a:lnTo>
                  <a:lnTo>
                    <a:pt x="1829" y="464"/>
                  </a:lnTo>
                  <a:lnTo>
                    <a:pt x="1817" y="464"/>
                  </a:lnTo>
                  <a:lnTo>
                    <a:pt x="1811" y="464"/>
                  </a:lnTo>
                  <a:lnTo>
                    <a:pt x="1799" y="464"/>
                  </a:lnTo>
                  <a:lnTo>
                    <a:pt x="1786" y="464"/>
                  </a:lnTo>
                  <a:lnTo>
                    <a:pt x="1780" y="464"/>
                  </a:lnTo>
                  <a:lnTo>
                    <a:pt x="1768" y="464"/>
                  </a:lnTo>
                  <a:lnTo>
                    <a:pt x="1756" y="464"/>
                  </a:lnTo>
                  <a:lnTo>
                    <a:pt x="1750" y="464"/>
                  </a:lnTo>
                  <a:lnTo>
                    <a:pt x="1737" y="464"/>
                  </a:lnTo>
                  <a:lnTo>
                    <a:pt x="1725" y="464"/>
                  </a:lnTo>
                  <a:lnTo>
                    <a:pt x="1719" y="464"/>
                  </a:lnTo>
                  <a:lnTo>
                    <a:pt x="1707" y="464"/>
                  </a:lnTo>
                  <a:lnTo>
                    <a:pt x="1695" y="464"/>
                  </a:lnTo>
                  <a:lnTo>
                    <a:pt x="1688" y="464"/>
                  </a:lnTo>
                  <a:lnTo>
                    <a:pt x="1676" y="464"/>
                  </a:lnTo>
                  <a:lnTo>
                    <a:pt x="1664" y="464"/>
                  </a:lnTo>
                  <a:lnTo>
                    <a:pt x="1658" y="464"/>
                  </a:lnTo>
                  <a:lnTo>
                    <a:pt x="1646" y="464"/>
                  </a:lnTo>
                  <a:lnTo>
                    <a:pt x="1633" y="464"/>
                  </a:lnTo>
                  <a:lnTo>
                    <a:pt x="1627" y="464"/>
                  </a:lnTo>
                  <a:lnTo>
                    <a:pt x="1615" y="464"/>
                  </a:lnTo>
                  <a:lnTo>
                    <a:pt x="1609" y="464"/>
                  </a:lnTo>
                  <a:lnTo>
                    <a:pt x="1597" y="464"/>
                  </a:lnTo>
                  <a:lnTo>
                    <a:pt x="1584" y="464"/>
                  </a:lnTo>
                  <a:lnTo>
                    <a:pt x="1578" y="464"/>
                  </a:lnTo>
                  <a:lnTo>
                    <a:pt x="1566" y="464"/>
                  </a:lnTo>
                  <a:lnTo>
                    <a:pt x="1554" y="464"/>
                  </a:lnTo>
                  <a:lnTo>
                    <a:pt x="1548" y="464"/>
                  </a:lnTo>
                  <a:lnTo>
                    <a:pt x="1535" y="464"/>
                  </a:lnTo>
                  <a:lnTo>
                    <a:pt x="1523" y="464"/>
                  </a:lnTo>
                  <a:lnTo>
                    <a:pt x="1517" y="464"/>
                  </a:lnTo>
                  <a:lnTo>
                    <a:pt x="1505" y="464"/>
                  </a:lnTo>
                  <a:lnTo>
                    <a:pt x="1493" y="464"/>
                  </a:lnTo>
                  <a:lnTo>
                    <a:pt x="1487" y="464"/>
                  </a:lnTo>
                  <a:lnTo>
                    <a:pt x="1474" y="464"/>
                  </a:lnTo>
                  <a:lnTo>
                    <a:pt x="1462" y="464"/>
                  </a:lnTo>
                  <a:lnTo>
                    <a:pt x="1456" y="464"/>
                  </a:lnTo>
                  <a:lnTo>
                    <a:pt x="1444" y="464"/>
                  </a:lnTo>
                  <a:lnTo>
                    <a:pt x="1431" y="464"/>
                  </a:lnTo>
                  <a:lnTo>
                    <a:pt x="1425" y="464"/>
                  </a:lnTo>
                  <a:lnTo>
                    <a:pt x="1413" y="464"/>
                  </a:lnTo>
                  <a:lnTo>
                    <a:pt x="1407" y="464"/>
                  </a:lnTo>
                  <a:lnTo>
                    <a:pt x="1395" y="464"/>
                  </a:lnTo>
                  <a:lnTo>
                    <a:pt x="1382" y="464"/>
                  </a:lnTo>
                  <a:lnTo>
                    <a:pt x="1376" y="464"/>
                  </a:lnTo>
                  <a:lnTo>
                    <a:pt x="1364" y="464"/>
                  </a:lnTo>
                  <a:lnTo>
                    <a:pt x="1352" y="464"/>
                  </a:lnTo>
                  <a:lnTo>
                    <a:pt x="1346" y="464"/>
                  </a:lnTo>
                  <a:lnTo>
                    <a:pt x="1334" y="464"/>
                  </a:lnTo>
                  <a:lnTo>
                    <a:pt x="1321" y="464"/>
                  </a:lnTo>
                  <a:lnTo>
                    <a:pt x="1315" y="464"/>
                  </a:lnTo>
                  <a:lnTo>
                    <a:pt x="1303" y="464"/>
                  </a:lnTo>
                  <a:lnTo>
                    <a:pt x="1291" y="464"/>
                  </a:lnTo>
                  <a:lnTo>
                    <a:pt x="1285" y="464"/>
                  </a:lnTo>
                  <a:lnTo>
                    <a:pt x="1272" y="464"/>
                  </a:lnTo>
                  <a:lnTo>
                    <a:pt x="1260" y="464"/>
                  </a:lnTo>
                  <a:lnTo>
                    <a:pt x="1254" y="464"/>
                  </a:lnTo>
                  <a:lnTo>
                    <a:pt x="1242" y="464"/>
                  </a:lnTo>
                  <a:lnTo>
                    <a:pt x="1230" y="464"/>
                  </a:lnTo>
                  <a:lnTo>
                    <a:pt x="1223" y="464"/>
                  </a:lnTo>
                  <a:lnTo>
                    <a:pt x="1211" y="464"/>
                  </a:lnTo>
                  <a:lnTo>
                    <a:pt x="1199" y="464"/>
                  </a:lnTo>
                  <a:lnTo>
                    <a:pt x="1193" y="464"/>
                  </a:lnTo>
                  <a:lnTo>
                    <a:pt x="1181" y="464"/>
                  </a:lnTo>
                  <a:lnTo>
                    <a:pt x="1174" y="464"/>
                  </a:lnTo>
                  <a:lnTo>
                    <a:pt x="1162" y="464"/>
                  </a:lnTo>
                  <a:lnTo>
                    <a:pt x="1150" y="464"/>
                  </a:lnTo>
                  <a:lnTo>
                    <a:pt x="1144" y="464"/>
                  </a:lnTo>
                  <a:lnTo>
                    <a:pt x="1132" y="464"/>
                  </a:lnTo>
                  <a:lnTo>
                    <a:pt x="1119" y="464"/>
                  </a:lnTo>
                  <a:lnTo>
                    <a:pt x="1113" y="464"/>
                  </a:lnTo>
                  <a:lnTo>
                    <a:pt x="1101" y="464"/>
                  </a:lnTo>
                  <a:lnTo>
                    <a:pt x="1089" y="464"/>
                  </a:lnTo>
                  <a:lnTo>
                    <a:pt x="1083" y="464"/>
                  </a:lnTo>
                  <a:lnTo>
                    <a:pt x="1070" y="464"/>
                  </a:lnTo>
                  <a:lnTo>
                    <a:pt x="1058" y="464"/>
                  </a:lnTo>
                  <a:lnTo>
                    <a:pt x="1052" y="464"/>
                  </a:lnTo>
                  <a:lnTo>
                    <a:pt x="1040" y="464"/>
                  </a:lnTo>
                  <a:lnTo>
                    <a:pt x="1028" y="464"/>
                  </a:lnTo>
                  <a:lnTo>
                    <a:pt x="1021" y="464"/>
                  </a:lnTo>
                  <a:lnTo>
                    <a:pt x="1009" y="464"/>
                  </a:lnTo>
                  <a:lnTo>
                    <a:pt x="997" y="464"/>
                  </a:lnTo>
                  <a:lnTo>
                    <a:pt x="991" y="464"/>
                  </a:lnTo>
                  <a:lnTo>
                    <a:pt x="979" y="464"/>
                  </a:lnTo>
                  <a:lnTo>
                    <a:pt x="972" y="464"/>
                  </a:lnTo>
                  <a:lnTo>
                    <a:pt x="960" y="464"/>
                  </a:lnTo>
                  <a:lnTo>
                    <a:pt x="948" y="464"/>
                  </a:lnTo>
                  <a:lnTo>
                    <a:pt x="942" y="464"/>
                  </a:lnTo>
                  <a:lnTo>
                    <a:pt x="930" y="464"/>
                  </a:lnTo>
                  <a:lnTo>
                    <a:pt x="917" y="464"/>
                  </a:lnTo>
                  <a:lnTo>
                    <a:pt x="911" y="464"/>
                  </a:lnTo>
                  <a:lnTo>
                    <a:pt x="899" y="464"/>
                  </a:lnTo>
                  <a:lnTo>
                    <a:pt x="887" y="464"/>
                  </a:lnTo>
                  <a:lnTo>
                    <a:pt x="881" y="464"/>
                  </a:lnTo>
                  <a:lnTo>
                    <a:pt x="868" y="464"/>
                  </a:lnTo>
                  <a:lnTo>
                    <a:pt x="856" y="464"/>
                  </a:lnTo>
                  <a:lnTo>
                    <a:pt x="850" y="464"/>
                  </a:lnTo>
                  <a:lnTo>
                    <a:pt x="838" y="464"/>
                  </a:lnTo>
                  <a:lnTo>
                    <a:pt x="826" y="464"/>
                  </a:lnTo>
                  <a:lnTo>
                    <a:pt x="820" y="464"/>
                  </a:lnTo>
                  <a:lnTo>
                    <a:pt x="807" y="464"/>
                  </a:lnTo>
                  <a:lnTo>
                    <a:pt x="795" y="464"/>
                  </a:lnTo>
                  <a:lnTo>
                    <a:pt x="789" y="464"/>
                  </a:lnTo>
                  <a:lnTo>
                    <a:pt x="777" y="464"/>
                  </a:lnTo>
                  <a:lnTo>
                    <a:pt x="764" y="464"/>
                  </a:lnTo>
                  <a:lnTo>
                    <a:pt x="758" y="464"/>
                  </a:lnTo>
                  <a:lnTo>
                    <a:pt x="746" y="464"/>
                  </a:lnTo>
                  <a:lnTo>
                    <a:pt x="740" y="464"/>
                  </a:lnTo>
                  <a:lnTo>
                    <a:pt x="728" y="464"/>
                  </a:lnTo>
                  <a:lnTo>
                    <a:pt x="715" y="464"/>
                  </a:lnTo>
                  <a:lnTo>
                    <a:pt x="709" y="464"/>
                  </a:lnTo>
                  <a:lnTo>
                    <a:pt x="697" y="464"/>
                  </a:lnTo>
                  <a:lnTo>
                    <a:pt x="685" y="464"/>
                  </a:lnTo>
                  <a:lnTo>
                    <a:pt x="679" y="464"/>
                  </a:lnTo>
                  <a:lnTo>
                    <a:pt x="667" y="464"/>
                  </a:lnTo>
                  <a:lnTo>
                    <a:pt x="654" y="464"/>
                  </a:lnTo>
                  <a:lnTo>
                    <a:pt x="648" y="464"/>
                  </a:lnTo>
                  <a:lnTo>
                    <a:pt x="636" y="464"/>
                  </a:lnTo>
                  <a:lnTo>
                    <a:pt x="624" y="464"/>
                  </a:lnTo>
                  <a:lnTo>
                    <a:pt x="618" y="464"/>
                  </a:lnTo>
                  <a:lnTo>
                    <a:pt x="605" y="464"/>
                  </a:lnTo>
                  <a:lnTo>
                    <a:pt x="593" y="464"/>
                  </a:lnTo>
                  <a:lnTo>
                    <a:pt x="587" y="464"/>
                  </a:lnTo>
                  <a:lnTo>
                    <a:pt x="575" y="464"/>
                  </a:lnTo>
                  <a:lnTo>
                    <a:pt x="563" y="464"/>
                  </a:lnTo>
                  <a:lnTo>
                    <a:pt x="556" y="464"/>
                  </a:lnTo>
                  <a:lnTo>
                    <a:pt x="544" y="464"/>
                  </a:lnTo>
                  <a:lnTo>
                    <a:pt x="538" y="464"/>
                  </a:lnTo>
                  <a:lnTo>
                    <a:pt x="526" y="464"/>
                  </a:lnTo>
                  <a:lnTo>
                    <a:pt x="514" y="464"/>
                  </a:lnTo>
                  <a:lnTo>
                    <a:pt x="507" y="464"/>
                  </a:lnTo>
                  <a:lnTo>
                    <a:pt x="495" y="464"/>
                  </a:lnTo>
                  <a:lnTo>
                    <a:pt x="483" y="464"/>
                  </a:lnTo>
                  <a:lnTo>
                    <a:pt x="477" y="464"/>
                  </a:lnTo>
                  <a:lnTo>
                    <a:pt x="465" y="464"/>
                  </a:lnTo>
                  <a:lnTo>
                    <a:pt x="452" y="464"/>
                  </a:lnTo>
                  <a:lnTo>
                    <a:pt x="446" y="464"/>
                  </a:lnTo>
                  <a:lnTo>
                    <a:pt x="434" y="464"/>
                  </a:lnTo>
                  <a:lnTo>
                    <a:pt x="422" y="464"/>
                  </a:lnTo>
                  <a:lnTo>
                    <a:pt x="416" y="464"/>
                  </a:lnTo>
                  <a:lnTo>
                    <a:pt x="403" y="464"/>
                  </a:lnTo>
                  <a:lnTo>
                    <a:pt x="391" y="464"/>
                  </a:lnTo>
                  <a:lnTo>
                    <a:pt x="385" y="464"/>
                  </a:lnTo>
                  <a:lnTo>
                    <a:pt x="373" y="464"/>
                  </a:lnTo>
                  <a:lnTo>
                    <a:pt x="361" y="464"/>
                  </a:lnTo>
                  <a:lnTo>
                    <a:pt x="354" y="464"/>
                  </a:lnTo>
                  <a:lnTo>
                    <a:pt x="342" y="464"/>
                  </a:lnTo>
                  <a:lnTo>
                    <a:pt x="330" y="464"/>
                  </a:lnTo>
                  <a:lnTo>
                    <a:pt x="324" y="464"/>
                  </a:lnTo>
                  <a:lnTo>
                    <a:pt x="312" y="464"/>
                  </a:lnTo>
                  <a:lnTo>
                    <a:pt x="305" y="464"/>
                  </a:lnTo>
                  <a:lnTo>
                    <a:pt x="293" y="464"/>
                  </a:lnTo>
                  <a:lnTo>
                    <a:pt x="281" y="464"/>
                  </a:lnTo>
                  <a:lnTo>
                    <a:pt x="275" y="464"/>
                  </a:lnTo>
                  <a:lnTo>
                    <a:pt x="263" y="464"/>
                  </a:lnTo>
                  <a:lnTo>
                    <a:pt x="250" y="464"/>
                  </a:lnTo>
                  <a:lnTo>
                    <a:pt x="244" y="464"/>
                  </a:lnTo>
                  <a:lnTo>
                    <a:pt x="232" y="464"/>
                  </a:lnTo>
                  <a:lnTo>
                    <a:pt x="220" y="464"/>
                  </a:lnTo>
                  <a:lnTo>
                    <a:pt x="214" y="464"/>
                  </a:lnTo>
                  <a:lnTo>
                    <a:pt x="201" y="464"/>
                  </a:lnTo>
                  <a:lnTo>
                    <a:pt x="189" y="464"/>
                  </a:lnTo>
                  <a:lnTo>
                    <a:pt x="183" y="464"/>
                  </a:lnTo>
                  <a:lnTo>
                    <a:pt x="171" y="464"/>
                  </a:lnTo>
                  <a:lnTo>
                    <a:pt x="159" y="464"/>
                  </a:lnTo>
                  <a:lnTo>
                    <a:pt x="153" y="464"/>
                  </a:lnTo>
                  <a:lnTo>
                    <a:pt x="140" y="464"/>
                  </a:lnTo>
                  <a:lnTo>
                    <a:pt x="128" y="464"/>
                  </a:lnTo>
                  <a:lnTo>
                    <a:pt x="122" y="464"/>
                  </a:lnTo>
                  <a:lnTo>
                    <a:pt x="110" y="464"/>
                  </a:lnTo>
                  <a:lnTo>
                    <a:pt x="104" y="464"/>
                  </a:lnTo>
                  <a:lnTo>
                    <a:pt x="91" y="464"/>
                  </a:lnTo>
                  <a:lnTo>
                    <a:pt x="79" y="464"/>
                  </a:lnTo>
                  <a:lnTo>
                    <a:pt x="73" y="464"/>
                  </a:lnTo>
                  <a:lnTo>
                    <a:pt x="61" y="464"/>
                  </a:lnTo>
                  <a:lnTo>
                    <a:pt x="48" y="464"/>
                  </a:lnTo>
                  <a:lnTo>
                    <a:pt x="42" y="464"/>
                  </a:lnTo>
                  <a:lnTo>
                    <a:pt x="30" y="464"/>
                  </a:lnTo>
                  <a:lnTo>
                    <a:pt x="18" y="464"/>
                  </a:lnTo>
                  <a:lnTo>
                    <a:pt x="12" y="464"/>
                  </a:lnTo>
                  <a:lnTo>
                    <a:pt x="0" y="46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7" name="Freeform 13"/>
            <p:cNvSpPr>
              <a:spLocks/>
            </p:cNvSpPr>
            <p:nvPr/>
          </p:nvSpPr>
          <p:spPr bwMode="auto">
            <a:xfrm>
              <a:off x="998" y="1404"/>
              <a:ext cx="3677" cy="1173"/>
            </a:xfrm>
            <a:custGeom>
              <a:avLst/>
              <a:gdLst/>
              <a:ahLst/>
              <a:cxnLst>
                <a:cxn ang="0">
                  <a:pos x="104" y="648"/>
                </a:cxn>
                <a:cxn ang="0">
                  <a:pos x="220" y="574"/>
                </a:cxn>
                <a:cxn ang="0">
                  <a:pos x="342" y="635"/>
                </a:cxn>
                <a:cxn ang="0">
                  <a:pos x="465" y="733"/>
                </a:cxn>
                <a:cxn ang="0">
                  <a:pos x="587" y="788"/>
                </a:cxn>
                <a:cxn ang="0">
                  <a:pos x="709" y="758"/>
                </a:cxn>
                <a:cxn ang="0">
                  <a:pos x="826" y="764"/>
                </a:cxn>
                <a:cxn ang="0">
                  <a:pos x="948" y="788"/>
                </a:cxn>
                <a:cxn ang="0">
                  <a:pos x="1070" y="916"/>
                </a:cxn>
                <a:cxn ang="0">
                  <a:pos x="1193" y="727"/>
                </a:cxn>
                <a:cxn ang="0">
                  <a:pos x="1315" y="721"/>
                </a:cxn>
                <a:cxn ang="0">
                  <a:pos x="1431" y="782"/>
                </a:cxn>
                <a:cxn ang="0">
                  <a:pos x="1554" y="751"/>
                </a:cxn>
                <a:cxn ang="0">
                  <a:pos x="1676" y="758"/>
                </a:cxn>
                <a:cxn ang="0">
                  <a:pos x="1799" y="733"/>
                </a:cxn>
                <a:cxn ang="0">
                  <a:pos x="1921" y="880"/>
                </a:cxn>
                <a:cxn ang="0">
                  <a:pos x="2043" y="764"/>
                </a:cxn>
                <a:cxn ang="0">
                  <a:pos x="2160" y="837"/>
                </a:cxn>
                <a:cxn ang="0">
                  <a:pos x="2282" y="855"/>
                </a:cxn>
                <a:cxn ang="0">
                  <a:pos x="2404" y="593"/>
                </a:cxn>
                <a:cxn ang="0">
                  <a:pos x="2527" y="727"/>
                </a:cxn>
                <a:cxn ang="0">
                  <a:pos x="2649" y="727"/>
                </a:cxn>
                <a:cxn ang="0">
                  <a:pos x="2765" y="574"/>
                </a:cxn>
                <a:cxn ang="0">
                  <a:pos x="2888" y="257"/>
                </a:cxn>
                <a:cxn ang="0">
                  <a:pos x="3010" y="526"/>
                </a:cxn>
                <a:cxn ang="0">
                  <a:pos x="3133" y="507"/>
                </a:cxn>
                <a:cxn ang="0">
                  <a:pos x="3255" y="556"/>
                </a:cxn>
                <a:cxn ang="0">
                  <a:pos x="3371" y="214"/>
                </a:cxn>
                <a:cxn ang="0">
                  <a:pos x="3494" y="220"/>
                </a:cxn>
                <a:cxn ang="0">
                  <a:pos x="3616" y="684"/>
                </a:cxn>
                <a:cxn ang="0">
                  <a:pos x="3628" y="1173"/>
                </a:cxn>
                <a:cxn ang="0">
                  <a:pos x="3506" y="1014"/>
                </a:cxn>
                <a:cxn ang="0">
                  <a:pos x="3383" y="983"/>
                </a:cxn>
                <a:cxn ang="0">
                  <a:pos x="3261" y="1112"/>
                </a:cxn>
                <a:cxn ang="0">
                  <a:pos x="3139" y="1057"/>
                </a:cxn>
                <a:cxn ang="0">
                  <a:pos x="3022" y="1112"/>
                </a:cxn>
                <a:cxn ang="0">
                  <a:pos x="2900" y="1020"/>
                </a:cxn>
                <a:cxn ang="0">
                  <a:pos x="2778" y="1112"/>
                </a:cxn>
                <a:cxn ang="0">
                  <a:pos x="2655" y="1032"/>
                </a:cxn>
                <a:cxn ang="0">
                  <a:pos x="2533" y="1002"/>
                </a:cxn>
                <a:cxn ang="0">
                  <a:pos x="2417" y="1020"/>
                </a:cxn>
                <a:cxn ang="0">
                  <a:pos x="2294" y="1002"/>
                </a:cxn>
                <a:cxn ang="0">
                  <a:pos x="2172" y="1002"/>
                </a:cxn>
                <a:cxn ang="0">
                  <a:pos x="2049" y="935"/>
                </a:cxn>
                <a:cxn ang="0">
                  <a:pos x="1927" y="1026"/>
                </a:cxn>
                <a:cxn ang="0">
                  <a:pos x="1811" y="849"/>
                </a:cxn>
                <a:cxn ang="0">
                  <a:pos x="1688" y="953"/>
                </a:cxn>
                <a:cxn ang="0">
                  <a:pos x="1566" y="977"/>
                </a:cxn>
                <a:cxn ang="0">
                  <a:pos x="1444" y="892"/>
                </a:cxn>
                <a:cxn ang="0">
                  <a:pos x="1321" y="861"/>
                </a:cxn>
                <a:cxn ang="0">
                  <a:pos x="1199" y="941"/>
                </a:cxn>
                <a:cxn ang="0">
                  <a:pos x="1083" y="1069"/>
                </a:cxn>
                <a:cxn ang="0">
                  <a:pos x="960" y="1038"/>
                </a:cxn>
                <a:cxn ang="0">
                  <a:pos x="838" y="953"/>
                </a:cxn>
                <a:cxn ang="0">
                  <a:pos x="715" y="983"/>
                </a:cxn>
                <a:cxn ang="0">
                  <a:pos x="593" y="971"/>
                </a:cxn>
                <a:cxn ang="0">
                  <a:pos x="477" y="996"/>
                </a:cxn>
                <a:cxn ang="0">
                  <a:pos x="354" y="1038"/>
                </a:cxn>
                <a:cxn ang="0">
                  <a:pos x="232" y="1087"/>
                </a:cxn>
                <a:cxn ang="0">
                  <a:pos x="110" y="1020"/>
                </a:cxn>
              </a:cxnLst>
              <a:rect l="0" t="0" r="r" b="b"/>
              <a:pathLst>
                <a:path w="3677" h="1173">
                  <a:moveTo>
                    <a:pt x="0" y="1063"/>
                  </a:moveTo>
                  <a:lnTo>
                    <a:pt x="0" y="568"/>
                  </a:lnTo>
                  <a:lnTo>
                    <a:pt x="12" y="526"/>
                  </a:lnTo>
                  <a:lnTo>
                    <a:pt x="18" y="464"/>
                  </a:lnTo>
                  <a:lnTo>
                    <a:pt x="30" y="403"/>
                  </a:lnTo>
                  <a:lnTo>
                    <a:pt x="42" y="556"/>
                  </a:lnTo>
                  <a:lnTo>
                    <a:pt x="48" y="464"/>
                  </a:lnTo>
                  <a:lnTo>
                    <a:pt x="61" y="440"/>
                  </a:lnTo>
                  <a:lnTo>
                    <a:pt x="73" y="464"/>
                  </a:lnTo>
                  <a:lnTo>
                    <a:pt x="79" y="648"/>
                  </a:lnTo>
                  <a:lnTo>
                    <a:pt x="91" y="635"/>
                  </a:lnTo>
                  <a:lnTo>
                    <a:pt x="104" y="648"/>
                  </a:lnTo>
                  <a:lnTo>
                    <a:pt x="110" y="611"/>
                  </a:lnTo>
                  <a:lnTo>
                    <a:pt x="122" y="562"/>
                  </a:lnTo>
                  <a:lnTo>
                    <a:pt x="128" y="422"/>
                  </a:lnTo>
                  <a:lnTo>
                    <a:pt x="140" y="544"/>
                  </a:lnTo>
                  <a:lnTo>
                    <a:pt x="153" y="550"/>
                  </a:lnTo>
                  <a:lnTo>
                    <a:pt x="159" y="501"/>
                  </a:lnTo>
                  <a:lnTo>
                    <a:pt x="171" y="391"/>
                  </a:lnTo>
                  <a:lnTo>
                    <a:pt x="183" y="434"/>
                  </a:lnTo>
                  <a:lnTo>
                    <a:pt x="189" y="532"/>
                  </a:lnTo>
                  <a:lnTo>
                    <a:pt x="201" y="464"/>
                  </a:lnTo>
                  <a:lnTo>
                    <a:pt x="214" y="526"/>
                  </a:lnTo>
                  <a:lnTo>
                    <a:pt x="220" y="574"/>
                  </a:lnTo>
                  <a:lnTo>
                    <a:pt x="232" y="611"/>
                  </a:lnTo>
                  <a:lnTo>
                    <a:pt x="244" y="507"/>
                  </a:lnTo>
                  <a:lnTo>
                    <a:pt x="250" y="550"/>
                  </a:lnTo>
                  <a:lnTo>
                    <a:pt x="263" y="605"/>
                  </a:lnTo>
                  <a:lnTo>
                    <a:pt x="275" y="623"/>
                  </a:lnTo>
                  <a:lnTo>
                    <a:pt x="281" y="703"/>
                  </a:lnTo>
                  <a:lnTo>
                    <a:pt x="293" y="745"/>
                  </a:lnTo>
                  <a:lnTo>
                    <a:pt x="305" y="764"/>
                  </a:lnTo>
                  <a:lnTo>
                    <a:pt x="312" y="611"/>
                  </a:lnTo>
                  <a:lnTo>
                    <a:pt x="324" y="489"/>
                  </a:lnTo>
                  <a:lnTo>
                    <a:pt x="330" y="513"/>
                  </a:lnTo>
                  <a:lnTo>
                    <a:pt x="342" y="635"/>
                  </a:lnTo>
                  <a:lnTo>
                    <a:pt x="354" y="672"/>
                  </a:lnTo>
                  <a:lnTo>
                    <a:pt x="361" y="654"/>
                  </a:lnTo>
                  <a:lnTo>
                    <a:pt x="373" y="733"/>
                  </a:lnTo>
                  <a:lnTo>
                    <a:pt x="385" y="812"/>
                  </a:lnTo>
                  <a:lnTo>
                    <a:pt x="391" y="831"/>
                  </a:lnTo>
                  <a:lnTo>
                    <a:pt x="403" y="800"/>
                  </a:lnTo>
                  <a:lnTo>
                    <a:pt x="416" y="745"/>
                  </a:lnTo>
                  <a:lnTo>
                    <a:pt x="422" y="617"/>
                  </a:lnTo>
                  <a:lnTo>
                    <a:pt x="434" y="751"/>
                  </a:lnTo>
                  <a:lnTo>
                    <a:pt x="446" y="696"/>
                  </a:lnTo>
                  <a:lnTo>
                    <a:pt x="452" y="648"/>
                  </a:lnTo>
                  <a:lnTo>
                    <a:pt x="465" y="733"/>
                  </a:lnTo>
                  <a:lnTo>
                    <a:pt x="477" y="739"/>
                  </a:lnTo>
                  <a:lnTo>
                    <a:pt x="483" y="764"/>
                  </a:lnTo>
                  <a:lnTo>
                    <a:pt x="495" y="782"/>
                  </a:lnTo>
                  <a:lnTo>
                    <a:pt x="507" y="770"/>
                  </a:lnTo>
                  <a:lnTo>
                    <a:pt x="514" y="733"/>
                  </a:lnTo>
                  <a:lnTo>
                    <a:pt x="526" y="654"/>
                  </a:lnTo>
                  <a:lnTo>
                    <a:pt x="538" y="556"/>
                  </a:lnTo>
                  <a:lnTo>
                    <a:pt x="544" y="733"/>
                  </a:lnTo>
                  <a:lnTo>
                    <a:pt x="556" y="709"/>
                  </a:lnTo>
                  <a:lnTo>
                    <a:pt x="563" y="733"/>
                  </a:lnTo>
                  <a:lnTo>
                    <a:pt x="575" y="788"/>
                  </a:lnTo>
                  <a:lnTo>
                    <a:pt x="587" y="788"/>
                  </a:lnTo>
                  <a:lnTo>
                    <a:pt x="593" y="709"/>
                  </a:lnTo>
                  <a:lnTo>
                    <a:pt x="605" y="721"/>
                  </a:lnTo>
                  <a:lnTo>
                    <a:pt x="618" y="733"/>
                  </a:lnTo>
                  <a:lnTo>
                    <a:pt x="624" y="751"/>
                  </a:lnTo>
                  <a:lnTo>
                    <a:pt x="636" y="758"/>
                  </a:lnTo>
                  <a:lnTo>
                    <a:pt x="648" y="806"/>
                  </a:lnTo>
                  <a:lnTo>
                    <a:pt x="654" y="800"/>
                  </a:lnTo>
                  <a:lnTo>
                    <a:pt x="667" y="745"/>
                  </a:lnTo>
                  <a:lnTo>
                    <a:pt x="679" y="745"/>
                  </a:lnTo>
                  <a:lnTo>
                    <a:pt x="685" y="727"/>
                  </a:lnTo>
                  <a:lnTo>
                    <a:pt x="697" y="739"/>
                  </a:lnTo>
                  <a:lnTo>
                    <a:pt x="709" y="758"/>
                  </a:lnTo>
                  <a:lnTo>
                    <a:pt x="715" y="812"/>
                  </a:lnTo>
                  <a:lnTo>
                    <a:pt x="728" y="812"/>
                  </a:lnTo>
                  <a:lnTo>
                    <a:pt x="740" y="709"/>
                  </a:lnTo>
                  <a:lnTo>
                    <a:pt x="746" y="696"/>
                  </a:lnTo>
                  <a:lnTo>
                    <a:pt x="758" y="758"/>
                  </a:lnTo>
                  <a:lnTo>
                    <a:pt x="764" y="751"/>
                  </a:lnTo>
                  <a:lnTo>
                    <a:pt x="777" y="751"/>
                  </a:lnTo>
                  <a:lnTo>
                    <a:pt x="789" y="831"/>
                  </a:lnTo>
                  <a:lnTo>
                    <a:pt x="795" y="819"/>
                  </a:lnTo>
                  <a:lnTo>
                    <a:pt x="807" y="758"/>
                  </a:lnTo>
                  <a:lnTo>
                    <a:pt x="820" y="733"/>
                  </a:lnTo>
                  <a:lnTo>
                    <a:pt x="826" y="764"/>
                  </a:lnTo>
                  <a:lnTo>
                    <a:pt x="838" y="770"/>
                  </a:lnTo>
                  <a:lnTo>
                    <a:pt x="850" y="794"/>
                  </a:lnTo>
                  <a:lnTo>
                    <a:pt x="856" y="812"/>
                  </a:lnTo>
                  <a:lnTo>
                    <a:pt x="868" y="892"/>
                  </a:lnTo>
                  <a:lnTo>
                    <a:pt x="881" y="904"/>
                  </a:lnTo>
                  <a:lnTo>
                    <a:pt x="887" y="812"/>
                  </a:lnTo>
                  <a:lnTo>
                    <a:pt x="899" y="782"/>
                  </a:lnTo>
                  <a:lnTo>
                    <a:pt x="911" y="721"/>
                  </a:lnTo>
                  <a:lnTo>
                    <a:pt x="917" y="703"/>
                  </a:lnTo>
                  <a:lnTo>
                    <a:pt x="930" y="776"/>
                  </a:lnTo>
                  <a:lnTo>
                    <a:pt x="942" y="812"/>
                  </a:lnTo>
                  <a:lnTo>
                    <a:pt x="948" y="788"/>
                  </a:lnTo>
                  <a:lnTo>
                    <a:pt x="960" y="855"/>
                  </a:lnTo>
                  <a:lnTo>
                    <a:pt x="972" y="849"/>
                  </a:lnTo>
                  <a:lnTo>
                    <a:pt x="979" y="843"/>
                  </a:lnTo>
                  <a:lnTo>
                    <a:pt x="991" y="855"/>
                  </a:lnTo>
                  <a:lnTo>
                    <a:pt x="997" y="910"/>
                  </a:lnTo>
                  <a:lnTo>
                    <a:pt x="1009" y="886"/>
                  </a:lnTo>
                  <a:lnTo>
                    <a:pt x="1021" y="831"/>
                  </a:lnTo>
                  <a:lnTo>
                    <a:pt x="1028" y="825"/>
                  </a:lnTo>
                  <a:lnTo>
                    <a:pt x="1040" y="825"/>
                  </a:lnTo>
                  <a:lnTo>
                    <a:pt x="1052" y="831"/>
                  </a:lnTo>
                  <a:lnTo>
                    <a:pt x="1058" y="874"/>
                  </a:lnTo>
                  <a:lnTo>
                    <a:pt x="1070" y="916"/>
                  </a:lnTo>
                  <a:lnTo>
                    <a:pt x="1083" y="910"/>
                  </a:lnTo>
                  <a:lnTo>
                    <a:pt x="1089" y="776"/>
                  </a:lnTo>
                  <a:lnTo>
                    <a:pt x="1101" y="800"/>
                  </a:lnTo>
                  <a:lnTo>
                    <a:pt x="1113" y="812"/>
                  </a:lnTo>
                  <a:lnTo>
                    <a:pt x="1119" y="806"/>
                  </a:lnTo>
                  <a:lnTo>
                    <a:pt x="1132" y="788"/>
                  </a:lnTo>
                  <a:lnTo>
                    <a:pt x="1144" y="825"/>
                  </a:lnTo>
                  <a:lnTo>
                    <a:pt x="1150" y="782"/>
                  </a:lnTo>
                  <a:lnTo>
                    <a:pt x="1162" y="593"/>
                  </a:lnTo>
                  <a:lnTo>
                    <a:pt x="1174" y="660"/>
                  </a:lnTo>
                  <a:lnTo>
                    <a:pt x="1181" y="696"/>
                  </a:lnTo>
                  <a:lnTo>
                    <a:pt x="1193" y="727"/>
                  </a:lnTo>
                  <a:lnTo>
                    <a:pt x="1199" y="764"/>
                  </a:lnTo>
                  <a:lnTo>
                    <a:pt x="1211" y="806"/>
                  </a:lnTo>
                  <a:lnTo>
                    <a:pt x="1223" y="788"/>
                  </a:lnTo>
                  <a:lnTo>
                    <a:pt x="1230" y="721"/>
                  </a:lnTo>
                  <a:lnTo>
                    <a:pt x="1242" y="715"/>
                  </a:lnTo>
                  <a:lnTo>
                    <a:pt x="1254" y="690"/>
                  </a:lnTo>
                  <a:lnTo>
                    <a:pt x="1260" y="696"/>
                  </a:lnTo>
                  <a:lnTo>
                    <a:pt x="1272" y="605"/>
                  </a:lnTo>
                  <a:lnTo>
                    <a:pt x="1285" y="678"/>
                  </a:lnTo>
                  <a:lnTo>
                    <a:pt x="1291" y="715"/>
                  </a:lnTo>
                  <a:lnTo>
                    <a:pt x="1303" y="666"/>
                  </a:lnTo>
                  <a:lnTo>
                    <a:pt x="1315" y="721"/>
                  </a:lnTo>
                  <a:lnTo>
                    <a:pt x="1321" y="696"/>
                  </a:lnTo>
                  <a:lnTo>
                    <a:pt x="1334" y="703"/>
                  </a:lnTo>
                  <a:lnTo>
                    <a:pt x="1346" y="782"/>
                  </a:lnTo>
                  <a:lnTo>
                    <a:pt x="1352" y="800"/>
                  </a:lnTo>
                  <a:lnTo>
                    <a:pt x="1364" y="715"/>
                  </a:lnTo>
                  <a:lnTo>
                    <a:pt x="1376" y="580"/>
                  </a:lnTo>
                  <a:lnTo>
                    <a:pt x="1382" y="611"/>
                  </a:lnTo>
                  <a:lnTo>
                    <a:pt x="1395" y="605"/>
                  </a:lnTo>
                  <a:lnTo>
                    <a:pt x="1407" y="550"/>
                  </a:lnTo>
                  <a:lnTo>
                    <a:pt x="1413" y="580"/>
                  </a:lnTo>
                  <a:lnTo>
                    <a:pt x="1425" y="690"/>
                  </a:lnTo>
                  <a:lnTo>
                    <a:pt x="1431" y="782"/>
                  </a:lnTo>
                  <a:lnTo>
                    <a:pt x="1444" y="721"/>
                  </a:lnTo>
                  <a:lnTo>
                    <a:pt x="1456" y="703"/>
                  </a:lnTo>
                  <a:lnTo>
                    <a:pt x="1462" y="696"/>
                  </a:lnTo>
                  <a:lnTo>
                    <a:pt x="1474" y="782"/>
                  </a:lnTo>
                  <a:lnTo>
                    <a:pt x="1487" y="806"/>
                  </a:lnTo>
                  <a:lnTo>
                    <a:pt x="1493" y="812"/>
                  </a:lnTo>
                  <a:lnTo>
                    <a:pt x="1505" y="812"/>
                  </a:lnTo>
                  <a:lnTo>
                    <a:pt x="1517" y="715"/>
                  </a:lnTo>
                  <a:lnTo>
                    <a:pt x="1523" y="733"/>
                  </a:lnTo>
                  <a:lnTo>
                    <a:pt x="1535" y="721"/>
                  </a:lnTo>
                  <a:lnTo>
                    <a:pt x="1548" y="758"/>
                  </a:lnTo>
                  <a:lnTo>
                    <a:pt x="1554" y="751"/>
                  </a:lnTo>
                  <a:lnTo>
                    <a:pt x="1566" y="825"/>
                  </a:lnTo>
                  <a:lnTo>
                    <a:pt x="1578" y="843"/>
                  </a:lnTo>
                  <a:lnTo>
                    <a:pt x="1584" y="806"/>
                  </a:lnTo>
                  <a:lnTo>
                    <a:pt x="1597" y="764"/>
                  </a:lnTo>
                  <a:lnTo>
                    <a:pt x="1609" y="758"/>
                  </a:lnTo>
                  <a:lnTo>
                    <a:pt x="1615" y="709"/>
                  </a:lnTo>
                  <a:lnTo>
                    <a:pt x="1627" y="684"/>
                  </a:lnTo>
                  <a:lnTo>
                    <a:pt x="1633" y="770"/>
                  </a:lnTo>
                  <a:lnTo>
                    <a:pt x="1646" y="800"/>
                  </a:lnTo>
                  <a:lnTo>
                    <a:pt x="1658" y="715"/>
                  </a:lnTo>
                  <a:lnTo>
                    <a:pt x="1664" y="703"/>
                  </a:lnTo>
                  <a:lnTo>
                    <a:pt x="1676" y="758"/>
                  </a:lnTo>
                  <a:lnTo>
                    <a:pt x="1688" y="770"/>
                  </a:lnTo>
                  <a:lnTo>
                    <a:pt x="1695" y="776"/>
                  </a:lnTo>
                  <a:lnTo>
                    <a:pt x="1707" y="837"/>
                  </a:lnTo>
                  <a:lnTo>
                    <a:pt x="1719" y="837"/>
                  </a:lnTo>
                  <a:lnTo>
                    <a:pt x="1725" y="739"/>
                  </a:lnTo>
                  <a:lnTo>
                    <a:pt x="1737" y="690"/>
                  </a:lnTo>
                  <a:lnTo>
                    <a:pt x="1750" y="672"/>
                  </a:lnTo>
                  <a:lnTo>
                    <a:pt x="1756" y="690"/>
                  </a:lnTo>
                  <a:lnTo>
                    <a:pt x="1768" y="709"/>
                  </a:lnTo>
                  <a:lnTo>
                    <a:pt x="1780" y="825"/>
                  </a:lnTo>
                  <a:lnTo>
                    <a:pt x="1786" y="837"/>
                  </a:lnTo>
                  <a:lnTo>
                    <a:pt x="1799" y="733"/>
                  </a:lnTo>
                  <a:lnTo>
                    <a:pt x="1811" y="660"/>
                  </a:lnTo>
                  <a:lnTo>
                    <a:pt x="1817" y="660"/>
                  </a:lnTo>
                  <a:lnTo>
                    <a:pt x="1829" y="703"/>
                  </a:lnTo>
                  <a:lnTo>
                    <a:pt x="1841" y="721"/>
                  </a:lnTo>
                  <a:lnTo>
                    <a:pt x="1848" y="758"/>
                  </a:lnTo>
                  <a:lnTo>
                    <a:pt x="1860" y="764"/>
                  </a:lnTo>
                  <a:lnTo>
                    <a:pt x="1866" y="751"/>
                  </a:lnTo>
                  <a:lnTo>
                    <a:pt x="1878" y="715"/>
                  </a:lnTo>
                  <a:lnTo>
                    <a:pt x="1890" y="745"/>
                  </a:lnTo>
                  <a:lnTo>
                    <a:pt x="1897" y="764"/>
                  </a:lnTo>
                  <a:lnTo>
                    <a:pt x="1909" y="831"/>
                  </a:lnTo>
                  <a:lnTo>
                    <a:pt x="1921" y="880"/>
                  </a:lnTo>
                  <a:lnTo>
                    <a:pt x="1927" y="849"/>
                  </a:lnTo>
                  <a:lnTo>
                    <a:pt x="1939" y="782"/>
                  </a:lnTo>
                  <a:lnTo>
                    <a:pt x="1952" y="721"/>
                  </a:lnTo>
                  <a:lnTo>
                    <a:pt x="1958" y="593"/>
                  </a:lnTo>
                  <a:lnTo>
                    <a:pt x="1970" y="654"/>
                  </a:lnTo>
                  <a:lnTo>
                    <a:pt x="1982" y="733"/>
                  </a:lnTo>
                  <a:lnTo>
                    <a:pt x="1988" y="837"/>
                  </a:lnTo>
                  <a:lnTo>
                    <a:pt x="2001" y="874"/>
                  </a:lnTo>
                  <a:lnTo>
                    <a:pt x="2013" y="782"/>
                  </a:lnTo>
                  <a:lnTo>
                    <a:pt x="2019" y="770"/>
                  </a:lnTo>
                  <a:lnTo>
                    <a:pt x="2031" y="776"/>
                  </a:lnTo>
                  <a:lnTo>
                    <a:pt x="2043" y="764"/>
                  </a:lnTo>
                  <a:lnTo>
                    <a:pt x="2049" y="758"/>
                  </a:lnTo>
                  <a:lnTo>
                    <a:pt x="2062" y="825"/>
                  </a:lnTo>
                  <a:lnTo>
                    <a:pt x="2068" y="831"/>
                  </a:lnTo>
                  <a:lnTo>
                    <a:pt x="2080" y="788"/>
                  </a:lnTo>
                  <a:lnTo>
                    <a:pt x="2092" y="782"/>
                  </a:lnTo>
                  <a:lnTo>
                    <a:pt x="2098" y="782"/>
                  </a:lnTo>
                  <a:lnTo>
                    <a:pt x="2111" y="788"/>
                  </a:lnTo>
                  <a:lnTo>
                    <a:pt x="2123" y="812"/>
                  </a:lnTo>
                  <a:lnTo>
                    <a:pt x="2129" y="880"/>
                  </a:lnTo>
                  <a:lnTo>
                    <a:pt x="2141" y="892"/>
                  </a:lnTo>
                  <a:lnTo>
                    <a:pt x="2154" y="825"/>
                  </a:lnTo>
                  <a:lnTo>
                    <a:pt x="2160" y="837"/>
                  </a:lnTo>
                  <a:lnTo>
                    <a:pt x="2172" y="819"/>
                  </a:lnTo>
                  <a:lnTo>
                    <a:pt x="2184" y="819"/>
                  </a:lnTo>
                  <a:lnTo>
                    <a:pt x="2190" y="819"/>
                  </a:lnTo>
                  <a:lnTo>
                    <a:pt x="2202" y="843"/>
                  </a:lnTo>
                  <a:lnTo>
                    <a:pt x="2215" y="843"/>
                  </a:lnTo>
                  <a:lnTo>
                    <a:pt x="2221" y="776"/>
                  </a:lnTo>
                  <a:lnTo>
                    <a:pt x="2233" y="800"/>
                  </a:lnTo>
                  <a:lnTo>
                    <a:pt x="2245" y="770"/>
                  </a:lnTo>
                  <a:lnTo>
                    <a:pt x="2251" y="770"/>
                  </a:lnTo>
                  <a:lnTo>
                    <a:pt x="2264" y="806"/>
                  </a:lnTo>
                  <a:lnTo>
                    <a:pt x="2270" y="861"/>
                  </a:lnTo>
                  <a:lnTo>
                    <a:pt x="2282" y="855"/>
                  </a:lnTo>
                  <a:lnTo>
                    <a:pt x="2294" y="794"/>
                  </a:lnTo>
                  <a:lnTo>
                    <a:pt x="2300" y="776"/>
                  </a:lnTo>
                  <a:lnTo>
                    <a:pt x="2313" y="770"/>
                  </a:lnTo>
                  <a:lnTo>
                    <a:pt x="2325" y="770"/>
                  </a:lnTo>
                  <a:lnTo>
                    <a:pt x="2331" y="776"/>
                  </a:lnTo>
                  <a:lnTo>
                    <a:pt x="2343" y="819"/>
                  </a:lnTo>
                  <a:lnTo>
                    <a:pt x="2355" y="812"/>
                  </a:lnTo>
                  <a:lnTo>
                    <a:pt x="2362" y="751"/>
                  </a:lnTo>
                  <a:lnTo>
                    <a:pt x="2374" y="727"/>
                  </a:lnTo>
                  <a:lnTo>
                    <a:pt x="2386" y="635"/>
                  </a:lnTo>
                  <a:lnTo>
                    <a:pt x="2392" y="617"/>
                  </a:lnTo>
                  <a:lnTo>
                    <a:pt x="2404" y="593"/>
                  </a:lnTo>
                  <a:lnTo>
                    <a:pt x="2417" y="727"/>
                  </a:lnTo>
                  <a:lnTo>
                    <a:pt x="2423" y="721"/>
                  </a:lnTo>
                  <a:lnTo>
                    <a:pt x="2435" y="660"/>
                  </a:lnTo>
                  <a:lnTo>
                    <a:pt x="2447" y="587"/>
                  </a:lnTo>
                  <a:lnTo>
                    <a:pt x="2453" y="635"/>
                  </a:lnTo>
                  <a:lnTo>
                    <a:pt x="2466" y="751"/>
                  </a:lnTo>
                  <a:lnTo>
                    <a:pt x="2478" y="794"/>
                  </a:lnTo>
                  <a:lnTo>
                    <a:pt x="2484" y="837"/>
                  </a:lnTo>
                  <a:lnTo>
                    <a:pt x="2496" y="648"/>
                  </a:lnTo>
                  <a:lnTo>
                    <a:pt x="2502" y="495"/>
                  </a:lnTo>
                  <a:lnTo>
                    <a:pt x="2515" y="599"/>
                  </a:lnTo>
                  <a:lnTo>
                    <a:pt x="2527" y="727"/>
                  </a:lnTo>
                  <a:lnTo>
                    <a:pt x="2533" y="642"/>
                  </a:lnTo>
                  <a:lnTo>
                    <a:pt x="2545" y="587"/>
                  </a:lnTo>
                  <a:lnTo>
                    <a:pt x="2557" y="654"/>
                  </a:lnTo>
                  <a:lnTo>
                    <a:pt x="2563" y="660"/>
                  </a:lnTo>
                  <a:lnTo>
                    <a:pt x="2576" y="605"/>
                  </a:lnTo>
                  <a:lnTo>
                    <a:pt x="2588" y="422"/>
                  </a:lnTo>
                  <a:lnTo>
                    <a:pt x="2594" y="483"/>
                  </a:lnTo>
                  <a:lnTo>
                    <a:pt x="2606" y="550"/>
                  </a:lnTo>
                  <a:lnTo>
                    <a:pt x="2619" y="623"/>
                  </a:lnTo>
                  <a:lnTo>
                    <a:pt x="2625" y="733"/>
                  </a:lnTo>
                  <a:lnTo>
                    <a:pt x="2637" y="776"/>
                  </a:lnTo>
                  <a:lnTo>
                    <a:pt x="2649" y="727"/>
                  </a:lnTo>
                  <a:lnTo>
                    <a:pt x="2655" y="519"/>
                  </a:lnTo>
                  <a:lnTo>
                    <a:pt x="2668" y="440"/>
                  </a:lnTo>
                  <a:lnTo>
                    <a:pt x="2680" y="593"/>
                  </a:lnTo>
                  <a:lnTo>
                    <a:pt x="2686" y="654"/>
                  </a:lnTo>
                  <a:lnTo>
                    <a:pt x="2698" y="611"/>
                  </a:lnTo>
                  <a:lnTo>
                    <a:pt x="2704" y="391"/>
                  </a:lnTo>
                  <a:lnTo>
                    <a:pt x="2716" y="452"/>
                  </a:lnTo>
                  <a:lnTo>
                    <a:pt x="2729" y="574"/>
                  </a:lnTo>
                  <a:lnTo>
                    <a:pt x="2735" y="635"/>
                  </a:lnTo>
                  <a:lnTo>
                    <a:pt x="2747" y="574"/>
                  </a:lnTo>
                  <a:lnTo>
                    <a:pt x="2759" y="507"/>
                  </a:lnTo>
                  <a:lnTo>
                    <a:pt x="2765" y="574"/>
                  </a:lnTo>
                  <a:lnTo>
                    <a:pt x="2778" y="635"/>
                  </a:lnTo>
                  <a:lnTo>
                    <a:pt x="2790" y="544"/>
                  </a:lnTo>
                  <a:lnTo>
                    <a:pt x="2796" y="556"/>
                  </a:lnTo>
                  <a:lnTo>
                    <a:pt x="2808" y="556"/>
                  </a:lnTo>
                  <a:lnTo>
                    <a:pt x="2821" y="635"/>
                  </a:lnTo>
                  <a:lnTo>
                    <a:pt x="2827" y="562"/>
                  </a:lnTo>
                  <a:lnTo>
                    <a:pt x="2839" y="526"/>
                  </a:lnTo>
                  <a:lnTo>
                    <a:pt x="2851" y="464"/>
                  </a:lnTo>
                  <a:lnTo>
                    <a:pt x="2857" y="458"/>
                  </a:lnTo>
                  <a:lnTo>
                    <a:pt x="2869" y="385"/>
                  </a:lnTo>
                  <a:lnTo>
                    <a:pt x="2882" y="324"/>
                  </a:lnTo>
                  <a:lnTo>
                    <a:pt x="2888" y="257"/>
                  </a:lnTo>
                  <a:lnTo>
                    <a:pt x="2900" y="318"/>
                  </a:lnTo>
                  <a:lnTo>
                    <a:pt x="2912" y="336"/>
                  </a:lnTo>
                  <a:lnTo>
                    <a:pt x="2918" y="422"/>
                  </a:lnTo>
                  <a:lnTo>
                    <a:pt x="2931" y="263"/>
                  </a:lnTo>
                  <a:lnTo>
                    <a:pt x="2937" y="190"/>
                  </a:lnTo>
                  <a:lnTo>
                    <a:pt x="2949" y="336"/>
                  </a:lnTo>
                  <a:lnTo>
                    <a:pt x="2961" y="483"/>
                  </a:lnTo>
                  <a:lnTo>
                    <a:pt x="2967" y="593"/>
                  </a:lnTo>
                  <a:lnTo>
                    <a:pt x="2980" y="751"/>
                  </a:lnTo>
                  <a:lnTo>
                    <a:pt x="2992" y="825"/>
                  </a:lnTo>
                  <a:lnTo>
                    <a:pt x="2998" y="635"/>
                  </a:lnTo>
                  <a:lnTo>
                    <a:pt x="3010" y="526"/>
                  </a:lnTo>
                  <a:lnTo>
                    <a:pt x="3022" y="452"/>
                  </a:lnTo>
                  <a:lnTo>
                    <a:pt x="3029" y="379"/>
                  </a:lnTo>
                  <a:lnTo>
                    <a:pt x="3041" y="464"/>
                  </a:lnTo>
                  <a:lnTo>
                    <a:pt x="3053" y="611"/>
                  </a:lnTo>
                  <a:lnTo>
                    <a:pt x="3059" y="599"/>
                  </a:lnTo>
                  <a:lnTo>
                    <a:pt x="3071" y="367"/>
                  </a:lnTo>
                  <a:lnTo>
                    <a:pt x="3084" y="336"/>
                  </a:lnTo>
                  <a:lnTo>
                    <a:pt x="3090" y="434"/>
                  </a:lnTo>
                  <a:lnTo>
                    <a:pt x="3102" y="104"/>
                  </a:lnTo>
                  <a:lnTo>
                    <a:pt x="3114" y="37"/>
                  </a:lnTo>
                  <a:lnTo>
                    <a:pt x="3120" y="251"/>
                  </a:lnTo>
                  <a:lnTo>
                    <a:pt x="3133" y="507"/>
                  </a:lnTo>
                  <a:lnTo>
                    <a:pt x="3139" y="379"/>
                  </a:lnTo>
                  <a:lnTo>
                    <a:pt x="3151" y="0"/>
                  </a:lnTo>
                  <a:lnTo>
                    <a:pt x="3163" y="190"/>
                  </a:lnTo>
                  <a:lnTo>
                    <a:pt x="3169" y="245"/>
                  </a:lnTo>
                  <a:lnTo>
                    <a:pt x="3182" y="452"/>
                  </a:lnTo>
                  <a:lnTo>
                    <a:pt x="3194" y="666"/>
                  </a:lnTo>
                  <a:lnTo>
                    <a:pt x="3200" y="538"/>
                  </a:lnTo>
                  <a:lnTo>
                    <a:pt x="3212" y="562"/>
                  </a:lnTo>
                  <a:lnTo>
                    <a:pt x="3224" y="562"/>
                  </a:lnTo>
                  <a:lnTo>
                    <a:pt x="3230" y="574"/>
                  </a:lnTo>
                  <a:lnTo>
                    <a:pt x="3243" y="501"/>
                  </a:lnTo>
                  <a:lnTo>
                    <a:pt x="3255" y="556"/>
                  </a:lnTo>
                  <a:lnTo>
                    <a:pt x="3261" y="526"/>
                  </a:lnTo>
                  <a:lnTo>
                    <a:pt x="3273" y="513"/>
                  </a:lnTo>
                  <a:lnTo>
                    <a:pt x="3286" y="446"/>
                  </a:lnTo>
                  <a:lnTo>
                    <a:pt x="3292" y="68"/>
                  </a:lnTo>
                  <a:lnTo>
                    <a:pt x="3304" y="55"/>
                  </a:lnTo>
                  <a:lnTo>
                    <a:pt x="3316" y="110"/>
                  </a:lnTo>
                  <a:lnTo>
                    <a:pt x="3322" y="214"/>
                  </a:lnTo>
                  <a:lnTo>
                    <a:pt x="3335" y="373"/>
                  </a:lnTo>
                  <a:lnTo>
                    <a:pt x="3347" y="379"/>
                  </a:lnTo>
                  <a:lnTo>
                    <a:pt x="3353" y="318"/>
                  </a:lnTo>
                  <a:lnTo>
                    <a:pt x="3365" y="257"/>
                  </a:lnTo>
                  <a:lnTo>
                    <a:pt x="3371" y="214"/>
                  </a:lnTo>
                  <a:lnTo>
                    <a:pt x="3383" y="202"/>
                  </a:lnTo>
                  <a:lnTo>
                    <a:pt x="3396" y="446"/>
                  </a:lnTo>
                  <a:lnTo>
                    <a:pt x="3402" y="556"/>
                  </a:lnTo>
                  <a:lnTo>
                    <a:pt x="3414" y="623"/>
                  </a:lnTo>
                  <a:lnTo>
                    <a:pt x="3426" y="373"/>
                  </a:lnTo>
                  <a:lnTo>
                    <a:pt x="3432" y="416"/>
                  </a:lnTo>
                  <a:lnTo>
                    <a:pt x="3445" y="367"/>
                  </a:lnTo>
                  <a:lnTo>
                    <a:pt x="3457" y="336"/>
                  </a:lnTo>
                  <a:lnTo>
                    <a:pt x="3463" y="330"/>
                  </a:lnTo>
                  <a:lnTo>
                    <a:pt x="3475" y="342"/>
                  </a:lnTo>
                  <a:lnTo>
                    <a:pt x="3488" y="355"/>
                  </a:lnTo>
                  <a:lnTo>
                    <a:pt x="3494" y="220"/>
                  </a:lnTo>
                  <a:lnTo>
                    <a:pt x="3506" y="159"/>
                  </a:lnTo>
                  <a:lnTo>
                    <a:pt x="3518" y="208"/>
                  </a:lnTo>
                  <a:lnTo>
                    <a:pt x="3524" y="312"/>
                  </a:lnTo>
                  <a:lnTo>
                    <a:pt x="3536" y="452"/>
                  </a:lnTo>
                  <a:lnTo>
                    <a:pt x="3549" y="422"/>
                  </a:lnTo>
                  <a:lnTo>
                    <a:pt x="3555" y="373"/>
                  </a:lnTo>
                  <a:lnTo>
                    <a:pt x="3567" y="300"/>
                  </a:lnTo>
                  <a:lnTo>
                    <a:pt x="3573" y="281"/>
                  </a:lnTo>
                  <a:lnTo>
                    <a:pt x="3585" y="416"/>
                  </a:lnTo>
                  <a:lnTo>
                    <a:pt x="3598" y="568"/>
                  </a:lnTo>
                  <a:lnTo>
                    <a:pt x="3604" y="544"/>
                  </a:lnTo>
                  <a:lnTo>
                    <a:pt x="3616" y="684"/>
                  </a:lnTo>
                  <a:lnTo>
                    <a:pt x="3628" y="678"/>
                  </a:lnTo>
                  <a:lnTo>
                    <a:pt x="3634" y="428"/>
                  </a:lnTo>
                  <a:lnTo>
                    <a:pt x="3647" y="336"/>
                  </a:lnTo>
                  <a:lnTo>
                    <a:pt x="3659" y="275"/>
                  </a:lnTo>
                  <a:lnTo>
                    <a:pt x="3665" y="214"/>
                  </a:lnTo>
                  <a:lnTo>
                    <a:pt x="3677" y="239"/>
                  </a:lnTo>
                  <a:lnTo>
                    <a:pt x="3677" y="1081"/>
                  </a:lnTo>
                  <a:lnTo>
                    <a:pt x="3665" y="1063"/>
                  </a:lnTo>
                  <a:lnTo>
                    <a:pt x="3659" y="1099"/>
                  </a:lnTo>
                  <a:lnTo>
                    <a:pt x="3647" y="1112"/>
                  </a:lnTo>
                  <a:lnTo>
                    <a:pt x="3634" y="1124"/>
                  </a:lnTo>
                  <a:lnTo>
                    <a:pt x="3628" y="1173"/>
                  </a:lnTo>
                  <a:lnTo>
                    <a:pt x="3616" y="1167"/>
                  </a:lnTo>
                  <a:lnTo>
                    <a:pt x="3604" y="1106"/>
                  </a:lnTo>
                  <a:lnTo>
                    <a:pt x="3598" y="1099"/>
                  </a:lnTo>
                  <a:lnTo>
                    <a:pt x="3585" y="1057"/>
                  </a:lnTo>
                  <a:lnTo>
                    <a:pt x="3573" y="1044"/>
                  </a:lnTo>
                  <a:lnTo>
                    <a:pt x="3567" y="1081"/>
                  </a:lnTo>
                  <a:lnTo>
                    <a:pt x="3555" y="1112"/>
                  </a:lnTo>
                  <a:lnTo>
                    <a:pt x="3549" y="1106"/>
                  </a:lnTo>
                  <a:lnTo>
                    <a:pt x="3536" y="1075"/>
                  </a:lnTo>
                  <a:lnTo>
                    <a:pt x="3524" y="1008"/>
                  </a:lnTo>
                  <a:lnTo>
                    <a:pt x="3518" y="1002"/>
                  </a:lnTo>
                  <a:lnTo>
                    <a:pt x="3506" y="1014"/>
                  </a:lnTo>
                  <a:lnTo>
                    <a:pt x="3494" y="1038"/>
                  </a:lnTo>
                  <a:lnTo>
                    <a:pt x="3488" y="1063"/>
                  </a:lnTo>
                  <a:lnTo>
                    <a:pt x="3475" y="1057"/>
                  </a:lnTo>
                  <a:lnTo>
                    <a:pt x="3463" y="1051"/>
                  </a:lnTo>
                  <a:lnTo>
                    <a:pt x="3457" y="1093"/>
                  </a:lnTo>
                  <a:lnTo>
                    <a:pt x="3445" y="1069"/>
                  </a:lnTo>
                  <a:lnTo>
                    <a:pt x="3432" y="1069"/>
                  </a:lnTo>
                  <a:lnTo>
                    <a:pt x="3426" y="1069"/>
                  </a:lnTo>
                  <a:lnTo>
                    <a:pt x="3414" y="1118"/>
                  </a:lnTo>
                  <a:lnTo>
                    <a:pt x="3402" y="1075"/>
                  </a:lnTo>
                  <a:lnTo>
                    <a:pt x="3396" y="1038"/>
                  </a:lnTo>
                  <a:lnTo>
                    <a:pt x="3383" y="983"/>
                  </a:lnTo>
                  <a:lnTo>
                    <a:pt x="3371" y="1063"/>
                  </a:lnTo>
                  <a:lnTo>
                    <a:pt x="3365" y="1112"/>
                  </a:lnTo>
                  <a:lnTo>
                    <a:pt x="3353" y="1112"/>
                  </a:lnTo>
                  <a:lnTo>
                    <a:pt x="3347" y="1148"/>
                  </a:lnTo>
                  <a:lnTo>
                    <a:pt x="3335" y="1130"/>
                  </a:lnTo>
                  <a:lnTo>
                    <a:pt x="3322" y="1075"/>
                  </a:lnTo>
                  <a:lnTo>
                    <a:pt x="3316" y="1075"/>
                  </a:lnTo>
                  <a:lnTo>
                    <a:pt x="3304" y="1057"/>
                  </a:lnTo>
                  <a:lnTo>
                    <a:pt x="3292" y="1032"/>
                  </a:lnTo>
                  <a:lnTo>
                    <a:pt x="3286" y="1099"/>
                  </a:lnTo>
                  <a:lnTo>
                    <a:pt x="3273" y="1130"/>
                  </a:lnTo>
                  <a:lnTo>
                    <a:pt x="3261" y="1112"/>
                  </a:lnTo>
                  <a:lnTo>
                    <a:pt x="3255" y="1087"/>
                  </a:lnTo>
                  <a:lnTo>
                    <a:pt x="3243" y="1069"/>
                  </a:lnTo>
                  <a:lnTo>
                    <a:pt x="3230" y="1075"/>
                  </a:lnTo>
                  <a:lnTo>
                    <a:pt x="3224" y="1063"/>
                  </a:lnTo>
                  <a:lnTo>
                    <a:pt x="3212" y="1032"/>
                  </a:lnTo>
                  <a:lnTo>
                    <a:pt x="3200" y="1081"/>
                  </a:lnTo>
                  <a:lnTo>
                    <a:pt x="3194" y="1044"/>
                  </a:lnTo>
                  <a:lnTo>
                    <a:pt x="3182" y="1051"/>
                  </a:lnTo>
                  <a:lnTo>
                    <a:pt x="3169" y="1038"/>
                  </a:lnTo>
                  <a:lnTo>
                    <a:pt x="3163" y="1063"/>
                  </a:lnTo>
                  <a:lnTo>
                    <a:pt x="3151" y="1069"/>
                  </a:lnTo>
                  <a:lnTo>
                    <a:pt x="3139" y="1057"/>
                  </a:lnTo>
                  <a:lnTo>
                    <a:pt x="3133" y="1081"/>
                  </a:lnTo>
                  <a:lnTo>
                    <a:pt x="3120" y="1057"/>
                  </a:lnTo>
                  <a:lnTo>
                    <a:pt x="3114" y="1044"/>
                  </a:lnTo>
                  <a:lnTo>
                    <a:pt x="3102" y="1026"/>
                  </a:lnTo>
                  <a:lnTo>
                    <a:pt x="3090" y="1124"/>
                  </a:lnTo>
                  <a:lnTo>
                    <a:pt x="3084" y="1063"/>
                  </a:lnTo>
                  <a:lnTo>
                    <a:pt x="3071" y="1075"/>
                  </a:lnTo>
                  <a:lnTo>
                    <a:pt x="3059" y="1106"/>
                  </a:lnTo>
                  <a:lnTo>
                    <a:pt x="3053" y="1112"/>
                  </a:lnTo>
                  <a:lnTo>
                    <a:pt x="3041" y="1093"/>
                  </a:lnTo>
                  <a:lnTo>
                    <a:pt x="3029" y="1069"/>
                  </a:lnTo>
                  <a:lnTo>
                    <a:pt x="3022" y="1112"/>
                  </a:lnTo>
                  <a:lnTo>
                    <a:pt x="3010" y="1118"/>
                  </a:lnTo>
                  <a:lnTo>
                    <a:pt x="2998" y="1051"/>
                  </a:lnTo>
                  <a:lnTo>
                    <a:pt x="2992" y="1087"/>
                  </a:lnTo>
                  <a:lnTo>
                    <a:pt x="2980" y="1069"/>
                  </a:lnTo>
                  <a:lnTo>
                    <a:pt x="2967" y="1051"/>
                  </a:lnTo>
                  <a:lnTo>
                    <a:pt x="2961" y="1038"/>
                  </a:lnTo>
                  <a:lnTo>
                    <a:pt x="2949" y="1008"/>
                  </a:lnTo>
                  <a:lnTo>
                    <a:pt x="2937" y="1002"/>
                  </a:lnTo>
                  <a:lnTo>
                    <a:pt x="2931" y="1044"/>
                  </a:lnTo>
                  <a:lnTo>
                    <a:pt x="2918" y="1069"/>
                  </a:lnTo>
                  <a:lnTo>
                    <a:pt x="2912" y="1044"/>
                  </a:lnTo>
                  <a:lnTo>
                    <a:pt x="2900" y="1020"/>
                  </a:lnTo>
                  <a:lnTo>
                    <a:pt x="2888" y="1026"/>
                  </a:lnTo>
                  <a:lnTo>
                    <a:pt x="2882" y="1026"/>
                  </a:lnTo>
                  <a:lnTo>
                    <a:pt x="2869" y="1044"/>
                  </a:lnTo>
                  <a:lnTo>
                    <a:pt x="2857" y="1032"/>
                  </a:lnTo>
                  <a:lnTo>
                    <a:pt x="2851" y="1081"/>
                  </a:lnTo>
                  <a:lnTo>
                    <a:pt x="2839" y="1087"/>
                  </a:lnTo>
                  <a:lnTo>
                    <a:pt x="2827" y="1002"/>
                  </a:lnTo>
                  <a:lnTo>
                    <a:pt x="2821" y="996"/>
                  </a:lnTo>
                  <a:lnTo>
                    <a:pt x="2808" y="1014"/>
                  </a:lnTo>
                  <a:lnTo>
                    <a:pt x="2796" y="1069"/>
                  </a:lnTo>
                  <a:lnTo>
                    <a:pt x="2790" y="1069"/>
                  </a:lnTo>
                  <a:lnTo>
                    <a:pt x="2778" y="1112"/>
                  </a:lnTo>
                  <a:lnTo>
                    <a:pt x="2765" y="1118"/>
                  </a:lnTo>
                  <a:lnTo>
                    <a:pt x="2759" y="1124"/>
                  </a:lnTo>
                  <a:lnTo>
                    <a:pt x="2747" y="1142"/>
                  </a:lnTo>
                  <a:lnTo>
                    <a:pt x="2735" y="1075"/>
                  </a:lnTo>
                  <a:lnTo>
                    <a:pt x="2729" y="1032"/>
                  </a:lnTo>
                  <a:lnTo>
                    <a:pt x="2716" y="1044"/>
                  </a:lnTo>
                  <a:lnTo>
                    <a:pt x="2704" y="1093"/>
                  </a:lnTo>
                  <a:lnTo>
                    <a:pt x="2698" y="1124"/>
                  </a:lnTo>
                  <a:lnTo>
                    <a:pt x="2686" y="1020"/>
                  </a:lnTo>
                  <a:lnTo>
                    <a:pt x="2680" y="1008"/>
                  </a:lnTo>
                  <a:lnTo>
                    <a:pt x="2668" y="1014"/>
                  </a:lnTo>
                  <a:lnTo>
                    <a:pt x="2655" y="1032"/>
                  </a:lnTo>
                  <a:lnTo>
                    <a:pt x="2649" y="1026"/>
                  </a:lnTo>
                  <a:lnTo>
                    <a:pt x="2637" y="1032"/>
                  </a:lnTo>
                  <a:lnTo>
                    <a:pt x="2625" y="1044"/>
                  </a:lnTo>
                  <a:lnTo>
                    <a:pt x="2619" y="1008"/>
                  </a:lnTo>
                  <a:lnTo>
                    <a:pt x="2606" y="1014"/>
                  </a:lnTo>
                  <a:lnTo>
                    <a:pt x="2594" y="1026"/>
                  </a:lnTo>
                  <a:lnTo>
                    <a:pt x="2588" y="1002"/>
                  </a:lnTo>
                  <a:lnTo>
                    <a:pt x="2576" y="983"/>
                  </a:lnTo>
                  <a:lnTo>
                    <a:pt x="2563" y="1026"/>
                  </a:lnTo>
                  <a:lnTo>
                    <a:pt x="2557" y="1026"/>
                  </a:lnTo>
                  <a:lnTo>
                    <a:pt x="2545" y="1014"/>
                  </a:lnTo>
                  <a:lnTo>
                    <a:pt x="2533" y="1002"/>
                  </a:lnTo>
                  <a:lnTo>
                    <a:pt x="2527" y="990"/>
                  </a:lnTo>
                  <a:lnTo>
                    <a:pt x="2515" y="983"/>
                  </a:lnTo>
                  <a:lnTo>
                    <a:pt x="2502" y="977"/>
                  </a:lnTo>
                  <a:lnTo>
                    <a:pt x="2496" y="1057"/>
                  </a:lnTo>
                  <a:lnTo>
                    <a:pt x="2484" y="1075"/>
                  </a:lnTo>
                  <a:lnTo>
                    <a:pt x="2478" y="1014"/>
                  </a:lnTo>
                  <a:lnTo>
                    <a:pt x="2466" y="983"/>
                  </a:lnTo>
                  <a:lnTo>
                    <a:pt x="2453" y="971"/>
                  </a:lnTo>
                  <a:lnTo>
                    <a:pt x="2447" y="971"/>
                  </a:lnTo>
                  <a:lnTo>
                    <a:pt x="2435" y="996"/>
                  </a:lnTo>
                  <a:lnTo>
                    <a:pt x="2423" y="1051"/>
                  </a:lnTo>
                  <a:lnTo>
                    <a:pt x="2417" y="1020"/>
                  </a:lnTo>
                  <a:lnTo>
                    <a:pt x="2404" y="990"/>
                  </a:lnTo>
                  <a:lnTo>
                    <a:pt x="2392" y="990"/>
                  </a:lnTo>
                  <a:lnTo>
                    <a:pt x="2386" y="971"/>
                  </a:lnTo>
                  <a:lnTo>
                    <a:pt x="2374" y="996"/>
                  </a:lnTo>
                  <a:lnTo>
                    <a:pt x="2362" y="983"/>
                  </a:lnTo>
                  <a:lnTo>
                    <a:pt x="2355" y="1044"/>
                  </a:lnTo>
                  <a:lnTo>
                    <a:pt x="2343" y="1014"/>
                  </a:lnTo>
                  <a:lnTo>
                    <a:pt x="2331" y="990"/>
                  </a:lnTo>
                  <a:lnTo>
                    <a:pt x="2325" y="959"/>
                  </a:lnTo>
                  <a:lnTo>
                    <a:pt x="2313" y="965"/>
                  </a:lnTo>
                  <a:lnTo>
                    <a:pt x="2300" y="977"/>
                  </a:lnTo>
                  <a:lnTo>
                    <a:pt x="2294" y="1002"/>
                  </a:lnTo>
                  <a:lnTo>
                    <a:pt x="2282" y="1063"/>
                  </a:lnTo>
                  <a:lnTo>
                    <a:pt x="2270" y="1044"/>
                  </a:lnTo>
                  <a:lnTo>
                    <a:pt x="2264" y="996"/>
                  </a:lnTo>
                  <a:lnTo>
                    <a:pt x="2251" y="990"/>
                  </a:lnTo>
                  <a:lnTo>
                    <a:pt x="2245" y="996"/>
                  </a:lnTo>
                  <a:lnTo>
                    <a:pt x="2233" y="1014"/>
                  </a:lnTo>
                  <a:lnTo>
                    <a:pt x="2221" y="971"/>
                  </a:lnTo>
                  <a:lnTo>
                    <a:pt x="2215" y="1020"/>
                  </a:lnTo>
                  <a:lnTo>
                    <a:pt x="2202" y="1014"/>
                  </a:lnTo>
                  <a:lnTo>
                    <a:pt x="2190" y="983"/>
                  </a:lnTo>
                  <a:lnTo>
                    <a:pt x="2184" y="990"/>
                  </a:lnTo>
                  <a:lnTo>
                    <a:pt x="2172" y="1002"/>
                  </a:lnTo>
                  <a:lnTo>
                    <a:pt x="2160" y="1014"/>
                  </a:lnTo>
                  <a:lnTo>
                    <a:pt x="2154" y="1008"/>
                  </a:lnTo>
                  <a:lnTo>
                    <a:pt x="2141" y="1069"/>
                  </a:lnTo>
                  <a:lnTo>
                    <a:pt x="2129" y="1057"/>
                  </a:lnTo>
                  <a:lnTo>
                    <a:pt x="2123" y="1002"/>
                  </a:lnTo>
                  <a:lnTo>
                    <a:pt x="2111" y="983"/>
                  </a:lnTo>
                  <a:lnTo>
                    <a:pt x="2098" y="977"/>
                  </a:lnTo>
                  <a:lnTo>
                    <a:pt x="2092" y="990"/>
                  </a:lnTo>
                  <a:lnTo>
                    <a:pt x="2080" y="1002"/>
                  </a:lnTo>
                  <a:lnTo>
                    <a:pt x="2068" y="1008"/>
                  </a:lnTo>
                  <a:lnTo>
                    <a:pt x="2062" y="983"/>
                  </a:lnTo>
                  <a:lnTo>
                    <a:pt x="2049" y="935"/>
                  </a:lnTo>
                  <a:lnTo>
                    <a:pt x="2043" y="965"/>
                  </a:lnTo>
                  <a:lnTo>
                    <a:pt x="2031" y="971"/>
                  </a:lnTo>
                  <a:lnTo>
                    <a:pt x="2019" y="983"/>
                  </a:lnTo>
                  <a:lnTo>
                    <a:pt x="2013" y="977"/>
                  </a:lnTo>
                  <a:lnTo>
                    <a:pt x="2001" y="1044"/>
                  </a:lnTo>
                  <a:lnTo>
                    <a:pt x="1988" y="1002"/>
                  </a:lnTo>
                  <a:lnTo>
                    <a:pt x="1982" y="904"/>
                  </a:lnTo>
                  <a:lnTo>
                    <a:pt x="1970" y="831"/>
                  </a:lnTo>
                  <a:lnTo>
                    <a:pt x="1958" y="812"/>
                  </a:lnTo>
                  <a:lnTo>
                    <a:pt x="1952" y="910"/>
                  </a:lnTo>
                  <a:lnTo>
                    <a:pt x="1939" y="965"/>
                  </a:lnTo>
                  <a:lnTo>
                    <a:pt x="1927" y="1026"/>
                  </a:lnTo>
                  <a:lnTo>
                    <a:pt x="1921" y="1038"/>
                  </a:lnTo>
                  <a:lnTo>
                    <a:pt x="1909" y="1002"/>
                  </a:lnTo>
                  <a:lnTo>
                    <a:pt x="1897" y="947"/>
                  </a:lnTo>
                  <a:lnTo>
                    <a:pt x="1890" y="922"/>
                  </a:lnTo>
                  <a:lnTo>
                    <a:pt x="1878" y="898"/>
                  </a:lnTo>
                  <a:lnTo>
                    <a:pt x="1866" y="916"/>
                  </a:lnTo>
                  <a:lnTo>
                    <a:pt x="1860" y="910"/>
                  </a:lnTo>
                  <a:lnTo>
                    <a:pt x="1848" y="910"/>
                  </a:lnTo>
                  <a:lnTo>
                    <a:pt x="1841" y="898"/>
                  </a:lnTo>
                  <a:lnTo>
                    <a:pt x="1829" y="886"/>
                  </a:lnTo>
                  <a:lnTo>
                    <a:pt x="1817" y="849"/>
                  </a:lnTo>
                  <a:lnTo>
                    <a:pt x="1811" y="849"/>
                  </a:lnTo>
                  <a:lnTo>
                    <a:pt x="1799" y="916"/>
                  </a:lnTo>
                  <a:lnTo>
                    <a:pt x="1786" y="1002"/>
                  </a:lnTo>
                  <a:lnTo>
                    <a:pt x="1780" y="990"/>
                  </a:lnTo>
                  <a:lnTo>
                    <a:pt x="1768" y="886"/>
                  </a:lnTo>
                  <a:lnTo>
                    <a:pt x="1756" y="874"/>
                  </a:lnTo>
                  <a:lnTo>
                    <a:pt x="1750" y="867"/>
                  </a:lnTo>
                  <a:lnTo>
                    <a:pt x="1737" y="867"/>
                  </a:lnTo>
                  <a:lnTo>
                    <a:pt x="1725" y="916"/>
                  </a:lnTo>
                  <a:lnTo>
                    <a:pt x="1719" y="1008"/>
                  </a:lnTo>
                  <a:lnTo>
                    <a:pt x="1707" y="996"/>
                  </a:lnTo>
                  <a:lnTo>
                    <a:pt x="1695" y="947"/>
                  </a:lnTo>
                  <a:lnTo>
                    <a:pt x="1688" y="953"/>
                  </a:lnTo>
                  <a:lnTo>
                    <a:pt x="1676" y="941"/>
                  </a:lnTo>
                  <a:lnTo>
                    <a:pt x="1664" y="886"/>
                  </a:lnTo>
                  <a:lnTo>
                    <a:pt x="1658" y="892"/>
                  </a:lnTo>
                  <a:lnTo>
                    <a:pt x="1646" y="971"/>
                  </a:lnTo>
                  <a:lnTo>
                    <a:pt x="1633" y="922"/>
                  </a:lnTo>
                  <a:lnTo>
                    <a:pt x="1627" y="849"/>
                  </a:lnTo>
                  <a:lnTo>
                    <a:pt x="1615" y="886"/>
                  </a:lnTo>
                  <a:lnTo>
                    <a:pt x="1609" y="928"/>
                  </a:lnTo>
                  <a:lnTo>
                    <a:pt x="1597" y="941"/>
                  </a:lnTo>
                  <a:lnTo>
                    <a:pt x="1584" y="983"/>
                  </a:lnTo>
                  <a:lnTo>
                    <a:pt x="1578" y="1008"/>
                  </a:lnTo>
                  <a:lnTo>
                    <a:pt x="1566" y="977"/>
                  </a:lnTo>
                  <a:lnTo>
                    <a:pt x="1554" y="916"/>
                  </a:lnTo>
                  <a:lnTo>
                    <a:pt x="1548" y="935"/>
                  </a:lnTo>
                  <a:lnTo>
                    <a:pt x="1535" y="904"/>
                  </a:lnTo>
                  <a:lnTo>
                    <a:pt x="1523" y="910"/>
                  </a:lnTo>
                  <a:lnTo>
                    <a:pt x="1517" y="892"/>
                  </a:lnTo>
                  <a:lnTo>
                    <a:pt x="1505" y="965"/>
                  </a:lnTo>
                  <a:lnTo>
                    <a:pt x="1493" y="959"/>
                  </a:lnTo>
                  <a:lnTo>
                    <a:pt x="1487" y="977"/>
                  </a:lnTo>
                  <a:lnTo>
                    <a:pt x="1474" y="965"/>
                  </a:lnTo>
                  <a:lnTo>
                    <a:pt x="1462" y="880"/>
                  </a:lnTo>
                  <a:lnTo>
                    <a:pt x="1456" y="880"/>
                  </a:lnTo>
                  <a:lnTo>
                    <a:pt x="1444" y="892"/>
                  </a:lnTo>
                  <a:lnTo>
                    <a:pt x="1431" y="941"/>
                  </a:lnTo>
                  <a:lnTo>
                    <a:pt x="1425" y="837"/>
                  </a:lnTo>
                  <a:lnTo>
                    <a:pt x="1413" y="794"/>
                  </a:lnTo>
                  <a:lnTo>
                    <a:pt x="1407" y="782"/>
                  </a:lnTo>
                  <a:lnTo>
                    <a:pt x="1395" y="812"/>
                  </a:lnTo>
                  <a:lnTo>
                    <a:pt x="1382" y="819"/>
                  </a:lnTo>
                  <a:lnTo>
                    <a:pt x="1376" y="800"/>
                  </a:lnTo>
                  <a:lnTo>
                    <a:pt x="1364" y="886"/>
                  </a:lnTo>
                  <a:lnTo>
                    <a:pt x="1352" y="953"/>
                  </a:lnTo>
                  <a:lnTo>
                    <a:pt x="1346" y="947"/>
                  </a:lnTo>
                  <a:lnTo>
                    <a:pt x="1334" y="874"/>
                  </a:lnTo>
                  <a:lnTo>
                    <a:pt x="1321" y="861"/>
                  </a:lnTo>
                  <a:lnTo>
                    <a:pt x="1315" y="892"/>
                  </a:lnTo>
                  <a:lnTo>
                    <a:pt x="1303" y="837"/>
                  </a:lnTo>
                  <a:lnTo>
                    <a:pt x="1291" y="874"/>
                  </a:lnTo>
                  <a:lnTo>
                    <a:pt x="1285" y="837"/>
                  </a:lnTo>
                  <a:lnTo>
                    <a:pt x="1272" y="788"/>
                  </a:lnTo>
                  <a:lnTo>
                    <a:pt x="1260" y="849"/>
                  </a:lnTo>
                  <a:lnTo>
                    <a:pt x="1254" y="861"/>
                  </a:lnTo>
                  <a:lnTo>
                    <a:pt x="1242" y="898"/>
                  </a:lnTo>
                  <a:lnTo>
                    <a:pt x="1230" y="898"/>
                  </a:lnTo>
                  <a:lnTo>
                    <a:pt x="1223" y="953"/>
                  </a:lnTo>
                  <a:lnTo>
                    <a:pt x="1211" y="965"/>
                  </a:lnTo>
                  <a:lnTo>
                    <a:pt x="1199" y="941"/>
                  </a:lnTo>
                  <a:lnTo>
                    <a:pt x="1193" y="904"/>
                  </a:lnTo>
                  <a:lnTo>
                    <a:pt x="1181" y="880"/>
                  </a:lnTo>
                  <a:lnTo>
                    <a:pt x="1174" y="849"/>
                  </a:lnTo>
                  <a:lnTo>
                    <a:pt x="1162" y="819"/>
                  </a:lnTo>
                  <a:lnTo>
                    <a:pt x="1150" y="953"/>
                  </a:lnTo>
                  <a:lnTo>
                    <a:pt x="1144" y="996"/>
                  </a:lnTo>
                  <a:lnTo>
                    <a:pt x="1132" y="977"/>
                  </a:lnTo>
                  <a:lnTo>
                    <a:pt x="1119" y="990"/>
                  </a:lnTo>
                  <a:lnTo>
                    <a:pt x="1113" y="996"/>
                  </a:lnTo>
                  <a:lnTo>
                    <a:pt x="1101" y="983"/>
                  </a:lnTo>
                  <a:lnTo>
                    <a:pt x="1089" y="965"/>
                  </a:lnTo>
                  <a:lnTo>
                    <a:pt x="1083" y="1069"/>
                  </a:lnTo>
                  <a:lnTo>
                    <a:pt x="1070" y="1075"/>
                  </a:lnTo>
                  <a:lnTo>
                    <a:pt x="1058" y="1044"/>
                  </a:lnTo>
                  <a:lnTo>
                    <a:pt x="1052" y="1020"/>
                  </a:lnTo>
                  <a:lnTo>
                    <a:pt x="1040" y="1002"/>
                  </a:lnTo>
                  <a:lnTo>
                    <a:pt x="1028" y="1008"/>
                  </a:lnTo>
                  <a:lnTo>
                    <a:pt x="1021" y="1014"/>
                  </a:lnTo>
                  <a:lnTo>
                    <a:pt x="1009" y="1051"/>
                  </a:lnTo>
                  <a:lnTo>
                    <a:pt x="997" y="1069"/>
                  </a:lnTo>
                  <a:lnTo>
                    <a:pt x="991" y="1032"/>
                  </a:lnTo>
                  <a:lnTo>
                    <a:pt x="979" y="1014"/>
                  </a:lnTo>
                  <a:lnTo>
                    <a:pt x="972" y="1032"/>
                  </a:lnTo>
                  <a:lnTo>
                    <a:pt x="960" y="1038"/>
                  </a:lnTo>
                  <a:lnTo>
                    <a:pt x="948" y="965"/>
                  </a:lnTo>
                  <a:lnTo>
                    <a:pt x="942" y="965"/>
                  </a:lnTo>
                  <a:lnTo>
                    <a:pt x="930" y="928"/>
                  </a:lnTo>
                  <a:lnTo>
                    <a:pt x="917" y="880"/>
                  </a:lnTo>
                  <a:lnTo>
                    <a:pt x="911" y="910"/>
                  </a:lnTo>
                  <a:lnTo>
                    <a:pt x="899" y="977"/>
                  </a:lnTo>
                  <a:lnTo>
                    <a:pt x="887" y="1014"/>
                  </a:lnTo>
                  <a:lnTo>
                    <a:pt x="881" y="1093"/>
                  </a:lnTo>
                  <a:lnTo>
                    <a:pt x="868" y="1099"/>
                  </a:lnTo>
                  <a:lnTo>
                    <a:pt x="856" y="1069"/>
                  </a:lnTo>
                  <a:lnTo>
                    <a:pt x="850" y="1008"/>
                  </a:lnTo>
                  <a:lnTo>
                    <a:pt x="838" y="953"/>
                  </a:lnTo>
                  <a:lnTo>
                    <a:pt x="826" y="953"/>
                  </a:lnTo>
                  <a:lnTo>
                    <a:pt x="820" y="928"/>
                  </a:lnTo>
                  <a:lnTo>
                    <a:pt x="807" y="959"/>
                  </a:lnTo>
                  <a:lnTo>
                    <a:pt x="795" y="1014"/>
                  </a:lnTo>
                  <a:lnTo>
                    <a:pt x="789" y="1014"/>
                  </a:lnTo>
                  <a:lnTo>
                    <a:pt x="777" y="953"/>
                  </a:lnTo>
                  <a:lnTo>
                    <a:pt x="764" y="953"/>
                  </a:lnTo>
                  <a:lnTo>
                    <a:pt x="758" y="983"/>
                  </a:lnTo>
                  <a:lnTo>
                    <a:pt x="746" y="971"/>
                  </a:lnTo>
                  <a:lnTo>
                    <a:pt x="740" y="983"/>
                  </a:lnTo>
                  <a:lnTo>
                    <a:pt x="728" y="1020"/>
                  </a:lnTo>
                  <a:lnTo>
                    <a:pt x="715" y="983"/>
                  </a:lnTo>
                  <a:lnTo>
                    <a:pt x="709" y="941"/>
                  </a:lnTo>
                  <a:lnTo>
                    <a:pt x="697" y="947"/>
                  </a:lnTo>
                  <a:lnTo>
                    <a:pt x="685" y="935"/>
                  </a:lnTo>
                  <a:lnTo>
                    <a:pt x="679" y="941"/>
                  </a:lnTo>
                  <a:lnTo>
                    <a:pt x="667" y="959"/>
                  </a:lnTo>
                  <a:lnTo>
                    <a:pt x="654" y="1014"/>
                  </a:lnTo>
                  <a:lnTo>
                    <a:pt x="648" y="1008"/>
                  </a:lnTo>
                  <a:lnTo>
                    <a:pt x="636" y="965"/>
                  </a:lnTo>
                  <a:lnTo>
                    <a:pt x="624" y="965"/>
                  </a:lnTo>
                  <a:lnTo>
                    <a:pt x="618" y="959"/>
                  </a:lnTo>
                  <a:lnTo>
                    <a:pt x="605" y="977"/>
                  </a:lnTo>
                  <a:lnTo>
                    <a:pt x="593" y="971"/>
                  </a:lnTo>
                  <a:lnTo>
                    <a:pt x="587" y="1008"/>
                  </a:lnTo>
                  <a:lnTo>
                    <a:pt x="575" y="1002"/>
                  </a:lnTo>
                  <a:lnTo>
                    <a:pt x="563" y="971"/>
                  </a:lnTo>
                  <a:lnTo>
                    <a:pt x="556" y="977"/>
                  </a:lnTo>
                  <a:lnTo>
                    <a:pt x="544" y="965"/>
                  </a:lnTo>
                  <a:lnTo>
                    <a:pt x="538" y="947"/>
                  </a:lnTo>
                  <a:lnTo>
                    <a:pt x="526" y="983"/>
                  </a:lnTo>
                  <a:lnTo>
                    <a:pt x="514" y="1051"/>
                  </a:lnTo>
                  <a:lnTo>
                    <a:pt x="507" y="1063"/>
                  </a:lnTo>
                  <a:lnTo>
                    <a:pt x="495" y="996"/>
                  </a:lnTo>
                  <a:lnTo>
                    <a:pt x="483" y="1020"/>
                  </a:lnTo>
                  <a:lnTo>
                    <a:pt x="477" y="996"/>
                  </a:lnTo>
                  <a:lnTo>
                    <a:pt x="465" y="996"/>
                  </a:lnTo>
                  <a:lnTo>
                    <a:pt x="452" y="971"/>
                  </a:lnTo>
                  <a:lnTo>
                    <a:pt x="446" y="1032"/>
                  </a:lnTo>
                  <a:lnTo>
                    <a:pt x="434" y="1051"/>
                  </a:lnTo>
                  <a:lnTo>
                    <a:pt x="422" y="1038"/>
                  </a:lnTo>
                  <a:lnTo>
                    <a:pt x="416" y="1032"/>
                  </a:lnTo>
                  <a:lnTo>
                    <a:pt x="403" y="1020"/>
                  </a:lnTo>
                  <a:lnTo>
                    <a:pt x="391" y="1032"/>
                  </a:lnTo>
                  <a:lnTo>
                    <a:pt x="385" y="1044"/>
                  </a:lnTo>
                  <a:lnTo>
                    <a:pt x="373" y="1057"/>
                  </a:lnTo>
                  <a:lnTo>
                    <a:pt x="361" y="1044"/>
                  </a:lnTo>
                  <a:lnTo>
                    <a:pt x="354" y="1038"/>
                  </a:lnTo>
                  <a:lnTo>
                    <a:pt x="342" y="1038"/>
                  </a:lnTo>
                  <a:lnTo>
                    <a:pt x="330" y="1032"/>
                  </a:lnTo>
                  <a:lnTo>
                    <a:pt x="324" y="1014"/>
                  </a:lnTo>
                  <a:lnTo>
                    <a:pt x="312" y="1020"/>
                  </a:lnTo>
                  <a:lnTo>
                    <a:pt x="305" y="1081"/>
                  </a:lnTo>
                  <a:lnTo>
                    <a:pt x="293" y="1075"/>
                  </a:lnTo>
                  <a:lnTo>
                    <a:pt x="281" y="1038"/>
                  </a:lnTo>
                  <a:lnTo>
                    <a:pt x="275" y="1014"/>
                  </a:lnTo>
                  <a:lnTo>
                    <a:pt x="263" y="1026"/>
                  </a:lnTo>
                  <a:lnTo>
                    <a:pt x="250" y="1044"/>
                  </a:lnTo>
                  <a:lnTo>
                    <a:pt x="244" y="1014"/>
                  </a:lnTo>
                  <a:lnTo>
                    <a:pt x="232" y="1087"/>
                  </a:lnTo>
                  <a:lnTo>
                    <a:pt x="220" y="1075"/>
                  </a:lnTo>
                  <a:lnTo>
                    <a:pt x="214" y="1057"/>
                  </a:lnTo>
                  <a:lnTo>
                    <a:pt x="201" y="1044"/>
                  </a:lnTo>
                  <a:lnTo>
                    <a:pt x="189" y="1069"/>
                  </a:lnTo>
                  <a:lnTo>
                    <a:pt x="183" y="1014"/>
                  </a:lnTo>
                  <a:lnTo>
                    <a:pt x="171" y="1008"/>
                  </a:lnTo>
                  <a:lnTo>
                    <a:pt x="159" y="1099"/>
                  </a:lnTo>
                  <a:lnTo>
                    <a:pt x="153" y="1087"/>
                  </a:lnTo>
                  <a:lnTo>
                    <a:pt x="140" y="1075"/>
                  </a:lnTo>
                  <a:lnTo>
                    <a:pt x="128" y="1057"/>
                  </a:lnTo>
                  <a:lnTo>
                    <a:pt x="122" y="1032"/>
                  </a:lnTo>
                  <a:lnTo>
                    <a:pt x="110" y="1020"/>
                  </a:lnTo>
                  <a:lnTo>
                    <a:pt x="104" y="1026"/>
                  </a:lnTo>
                  <a:lnTo>
                    <a:pt x="91" y="1063"/>
                  </a:lnTo>
                  <a:lnTo>
                    <a:pt x="79" y="1075"/>
                  </a:lnTo>
                  <a:lnTo>
                    <a:pt x="73" y="1032"/>
                  </a:lnTo>
                  <a:lnTo>
                    <a:pt x="61" y="1038"/>
                  </a:lnTo>
                  <a:lnTo>
                    <a:pt x="48" y="1032"/>
                  </a:lnTo>
                  <a:lnTo>
                    <a:pt x="42" y="1038"/>
                  </a:lnTo>
                  <a:lnTo>
                    <a:pt x="30" y="990"/>
                  </a:lnTo>
                  <a:lnTo>
                    <a:pt x="18" y="1044"/>
                  </a:lnTo>
                  <a:lnTo>
                    <a:pt x="12" y="1057"/>
                  </a:lnTo>
                  <a:lnTo>
                    <a:pt x="0" y="1063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8" name="Freeform 14"/>
            <p:cNvSpPr>
              <a:spLocks/>
            </p:cNvSpPr>
            <p:nvPr/>
          </p:nvSpPr>
          <p:spPr bwMode="auto">
            <a:xfrm>
              <a:off x="998" y="1404"/>
              <a:ext cx="3677" cy="1173"/>
            </a:xfrm>
            <a:custGeom>
              <a:avLst/>
              <a:gdLst/>
              <a:ahLst/>
              <a:cxnLst>
                <a:cxn ang="0">
                  <a:pos x="104" y="648"/>
                </a:cxn>
                <a:cxn ang="0">
                  <a:pos x="220" y="574"/>
                </a:cxn>
                <a:cxn ang="0">
                  <a:pos x="342" y="635"/>
                </a:cxn>
                <a:cxn ang="0">
                  <a:pos x="465" y="733"/>
                </a:cxn>
                <a:cxn ang="0">
                  <a:pos x="587" y="788"/>
                </a:cxn>
                <a:cxn ang="0">
                  <a:pos x="709" y="758"/>
                </a:cxn>
                <a:cxn ang="0">
                  <a:pos x="826" y="764"/>
                </a:cxn>
                <a:cxn ang="0">
                  <a:pos x="948" y="788"/>
                </a:cxn>
                <a:cxn ang="0">
                  <a:pos x="1070" y="916"/>
                </a:cxn>
                <a:cxn ang="0">
                  <a:pos x="1193" y="727"/>
                </a:cxn>
                <a:cxn ang="0">
                  <a:pos x="1315" y="721"/>
                </a:cxn>
                <a:cxn ang="0">
                  <a:pos x="1431" y="782"/>
                </a:cxn>
                <a:cxn ang="0">
                  <a:pos x="1554" y="751"/>
                </a:cxn>
                <a:cxn ang="0">
                  <a:pos x="1676" y="758"/>
                </a:cxn>
                <a:cxn ang="0">
                  <a:pos x="1799" y="733"/>
                </a:cxn>
                <a:cxn ang="0">
                  <a:pos x="1921" y="880"/>
                </a:cxn>
                <a:cxn ang="0">
                  <a:pos x="2043" y="764"/>
                </a:cxn>
                <a:cxn ang="0">
                  <a:pos x="2160" y="837"/>
                </a:cxn>
                <a:cxn ang="0">
                  <a:pos x="2282" y="855"/>
                </a:cxn>
                <a:cxn ang="0">
                  <a:pos x="2404" y="593"/>
                </a:cxn>
                <a:cxn ang="0">
                  <a:pos x="2527" y="727"/>
                </a:cxn>
                <a:cxn ang="0">
                  <a:pos x="2649" y="727"/>
                </a:cxn>
                <a:cxn ang="0">
                  <a:pos x="2765" y="574"/>
                </a:cxn>
                <a:cxn ang="0">
                  <a:pos x="2888" y="257"/>
                </a:cxn>
                <a:cxn ang="0">
                  <a:pos x="3010" y="526"/>
                </a:cxn>
                <a:cxn ang="0">
                  <a:pos x="3133" y="507"/>
                </a:cxn>
                <a:cxn ang="0">
                  <a:pos x="3255" y="556"/>
                </a:cxn>
                <a:cxn ang="0">
                  <a:pos x="3371" y="214"/>
                </a:cxn>
                <a:cxn ang="0">
                  <a:pos x="3494" y="220"/>
                </a:cxn>
                <a:cxn ang="0">
                  <a:pos x="3616" y="684"/>
                </a:cxn>
                <a:cxn ang="0">
                  <a:pos x="3628" y="1173"/>
                </a:cxn>
                <a:cxn ang="0">
                  <a:pos x="3506" y="1014"/>
                </a:cxn>
                <a:cxn ang="0">
                  <a:pos x="3383" y="983"/>
                </a:cxn>
                <a:cxn ang="0">
                  <a:pos x="3261" y="1112"/>
                </a:cxn>
                <a:cxn ang="0">
                  <a:pos x="3139" y="1057"/>
                </a:cxn>
                <a:cxn ang="0">
                  <a:pos x="3022" y="1112"/>
                </a:cxn>
                <a:cxn ang="0">
                  <a:pos x="2900" y="1020"/>
                </a:cxn>
                <a:cxn ang="0">
                  <a:pos x="2778" y="1112"/>
                </a:cxn>
                <a:cxn ang="0">
                  <a:pos x="2655" y="1032"/>
                </a:cxn>
                <a:cxn ang="0">
                  <a:pos x="2533" y="1002"/>
                </a:cxn>
                <a:cxn ang="0">
                  <a:pos x="2417" y="1020"/>
                </a:cxn>
                <a:cxn ang="0">
                  <a:pos x="2294" y="1002"/>
                </a:cxn>
                <a:cxn ang="0">
                  <a:pos x="2172" y="1002"/>
                </a:cxn>
                <a:cxn ang="0">
                  <a:pos x="2049" y="935"/>
                </a:cxn>
                <a:cxn ang="0">
                  <a:pos x="1927" y="1026"/>
                </a:cxn>
                <a:cxn ang="0">
                  <a:pos x="1811" y="849"/>
                </a:cxn>
                <a:cxn ang="0">
                  <a:pos x="1688" y="953"/>
                </a:cxn>
                <a:cxn ang="0">
                  <a:pos x="1566" y="977"/>
                </a:cxn>
                <a:cxn ang="0">
                  <a:pos x="1444" y="892"/>
                </a:cxn>
                <a:cxn ang="0">
                  <a:pos x="1321" y="861"/>
                </a:cxn>
                <a:cxn ang="0">
                  <a:pos x="1199" y="941"/>
                </a:cxn>
                <a:cxn ang="0">
                  <a:pos x="1083" y="1069"/>
                </a:cxn>
                <a:cxn ang="0">
                  <a:pos x="960" y="1038"/>
                </a:cxn>
                <a:cxn ang="0">
                  <a:pos x="838" y="953"/>
                </a:cxn>
                <a:cxn ang="0">
                  <a:pos x="715" y="983"/>
                </a:cxn>
                <a:cxn ang="0">
                  <a:pos x="593" y="971"/>
                </a:cxn>
                <a:cxn ang="0">
                  <a:pos x="477" y="996"/>
                </a:cxn>
                <a:cxn ang="0">
                  <a:pos x="354" y="1038"/>
                </a:cxn>
                <a:cxn ang="0">
                  <a:pos x="232" y="1087"/>
                </a:cxn>
                <a:cxn ang="0">
                  <a:pos x="110" y="1020"/>
                </a:cxn>
              </a:cxnLst>
              <a:rect l="0" t="0" r="r" b="b"/>
              <a:pathLst>
                <a:path w="3677" h="1173">
                  <a:moveTo>
                    <a:pt x="0" y="1063"/>
                  </a:moveTo>
                  <a:lnTo>
                    <a:pt x="0" y="568"/>
                  </a:lnTo>
                  <a:lnTo>
                    <a:pt x="12" y="526"/>
                  </a:lnTo>
                  <a:lnTo>
                    <a:pt x="18" y="464"/>
                  </a:lnTo>
                  <a:lnTo>
                    <a:pt x="30" y="403"/>
                  </a:lnTo>
                  <a:lnTo>
                    <a:pt x="42" y="556"/>
                  </a:lnTo>
                  <a:lnTo>
                    <a:pt x="48" y="464"/>
                  </a:lnTo>
                  <a:lnTo>
                    <a:pt x="61" y="440"/>
                  </a:lnTo>
                  <a:lnTo>
                    <a:pt x="73" y="464"/>
                  </a:lnTo>
                  <a:lnTo>
                    <a:pt x="79" y="648"/>
                  </a:lnTo>
                  <a:lnTo>
                    <a:pt x="91" y="635"/>
                  </a:lnTo>
                  <a:lnTo>
                    <a:pt x="104" y="648"/>
                  </a:lnTo>
                  <a:lnTo>
                    <a:pt x="110" y="611"/>
                  </a:lnTo>
                  <a:lnTo>
                    <a:pt x="122" y="562"/>
                  </a:lnTo>
                  <a:lnTo>
                    <a:pt x="128" y="422"/>
                  </a:lnTo>
                  <a:lnTo>
                    <a:pt x="140" y="544"/>
                  </a:lnTo>
                  <a:lnTo>
                    <a:pt x="153" y="550"/>
                  </a:lnTo>
                  <a:lnTo>
                    <a:pt x="159" y="501"/>
                  </a:lnTo>
                  <a:lnTo>
                    <a:pt x="171" y="391"/>
                  </a:lnTo>
                  <a:lnTo>
                    <a:pt x="183" y="434"/>
                  </a:lnTo>
                  <a:lnTo>
                    <a:pt x="189" y="532"/>
                  </a:lnTo>
                  <a:lnTo>
                    <a:pt x="201" y="464"/>
                  </a:lnTo>
                  <a:lnTo>
                    <a:pt x="214" y="526"/>
                  </a:lnTo>
                  <a:lnTo>
                    <a:pt x="220" y="574"/>
                  </a:lnTo>
                  <a:lnTo>
                    <a:pt x="232" y="611"/>
                  </a:lnTo>
                  <a:lnTo>
                    <a:pt x="244" y="507"/>
                  </a:lnTo>
                  <a:lnTo>
                    <a:pt x="250" y="550"/>
                  </a:lnTo>
                  <a:lnTo>
                    <a:pt x="263" y="605"/>
                  </a:lnTo>
                  <a:lnTo>
                    <a:pt x="275" y="623"/>
                  </a:lnTo>
                  <a:lnTo>
                    <a:pt x="281" y="703"/>
                  </a:lnTo>
                  <a:lnTo>
                    <a:pt x="293" y="745"/>
                  </a:lnTo>
                  <a:lnTo>
                    <a:pt x="305" y="764"/>
                  </a:lnTo>
                  <a:lnTo>
                    <a:pt x="312" y="611"/>
                  </a:lnTo>
                  <a:lnTo>
                    <a:pt x="324" y="489"/>
                  </a:lnTo>
                  <a:lnTo>
                    <a:pt x="330" y="513"/>
                  </a:lnTo>
                  <a:lnTo>
                    <a:pt x="342" y="635"/>
                  </a:lnTo>
                  <a:lnTo>
                    <a:pt x="354" y="672"/>
                  </a:lnTo>
                  <a:lnTo>
                    <a:pt x="361" y="654"/>
                  </a:lnTo>
                  <a:lnTo>
                    <a:pt x="373" y="733"/>
                  </a:lnTo>
                  <a:lnTo>
                    <a:pt x="385" y="812"/>
                  </a:lnTo>
                  <a:lnTo>
                    <a:pt x="391" y="831"/>
                  </a:lnTo>
                  <a:lnTo>
                    <a:pt x="403" y="800"/>
                  </a:lnTo>
                  <a:lnTo>
                    <a:pt x="416" y="745"/>
                  </a:lnTo>
                  <a:lnTo>
                    <a:pt x="422" y="617"/>
                  </a:lnTo>
                  <a:lnTo>
                    <a:pt x="434" y="751"/>
                  </a:lnTo>
                  <a:lnTo>
                    <a:pt x="446" y="696"/>
                  </a:lnTo>
                  <a:lnTo>
                    <a:pt x="452" y="648"/>
                  </a:lnTo>
                  <a:lnTo>
                    <a:pt x="465" y="733"/>
                  </a:lnTo>
                  <a:lnTo>
                    <a:pt x="477" y="739"/>
                  </a:lnTo>
                  <a:lnTo>
                    <a:pt x="483" y="764"/>
                  </a:lnTo>
                  <a:lnTo>
                    <a:pt x="495" y="782"/>
                  </a:lnTo>
                  <a:lnTo>
                    <a:pt x="507" y="770"/>
                  </a:lnTo>
                  <a:lnTo>
                    <a:pt x="514" y="733"/>
                  </a:lnTo>
                  <a:lnTo>
                    <a:pt x="526" y="654"/>
                  </a:lnTo>
                  <a:lnTo>
                    <a:pt x="538" y="556"/>
                  </a:lnTo>
                  <a:lnTo>
                    <a:pt x="544" y="733"/>
                  </a:lnTo>
                  <a:lnTo>
                    <a:pt x="556" y="709"/>
                  </a:lnTo>
                  <a:lnTo>
                    <a:pt x="563" y="733"/>
                  </a:lnTo>
                  <a:lnTo>
                    <a:pt x="575" y="788"/>
                  </a:lnTo>
                  <a:lnTo>
                    <a:pt x="587" y="788"/>
                  </a:lnTo>
                  <a:lnTo>
                    <a:pt x="593" y="709"/>
                  </a:lnTo>
                  <a:lnTo>
                    <a:pt x="605" y="721"/>
                  </a:lnTo>
                  <a:lnTo>
                    <a:pt x="618" y="733"/>
                  </a:lnTo>
                  <a:lnTo>
                    <a:pt x="624" y="751"/>
                  </a:lnTo>
                  <a:lnTo>
                    <a:pt x="636" y="758"/>
                  </a:lnTo>
                  <a:lnTo>
                    <a:pt x="648" y="806"/>
                  </a:lnTo>
                  <a:lnTo>
                    <a:pt x="654" y="800"/>
                  </a:lnTo>
                  <a:lnTo>
                    <a:pt x="667" y="745"/>
                  </a:lnTo>
                  <a:lnTo>
                    <a:pt x="679" y="745"/>
                  </a:lnTo>
                  <a:lnTo>
                    <a:pt x="685" y="727"/>
                  </a:lnTo>
                  <a:lnTo>
                    <a:pt x="697" y="739"/>
                  </a:lnTo>
                  <a:lnTo>
                    <a:pt x="709" y="758"/>
                  </a:lnTo>
                  <a:lnTo>
                    <a:pt x="715" y="812"/>
                  </a:lnTo>
                  <a:lnTo>
                    <a:pt x="728" y="812"/>
                  </a:lnTo>
                  <a:lnTo>
                    <a:pt x="740" y="709"/>
                  </a:lnTo>
                  <a:lnTo>
                    <a:pt x="746" y="696"/>
                  </a:lnTo>
                  <a:lnTo>
                    <a:pt x="758" y="758"/>
                  </a:lnTo>
                  <a:lnTo>
                    <a:pt x="764" y="751"/>
                  </a:lnTo>
                  <a:lnTo>
                    <a:pt x="777" y="751"/>
                  </a:lnTo>
                  <a:lnTo>
                    <a:pt x="789" y="831"/>
                  </a:lnTo>
                  <a:lnTo>
                    <a:pt x="795" y="819"/>
                  </a:lnTo>
                  <a:lnTo>
                    <a:pt x="807" y="758"/>
                  </a:lnTo>
                  <a:lnTo>
                    <a:pt x="820" y="733"/>
                  </a:lnTo>
                  <a:lnTo>
                    <a:pt x="826" y="764"/>
                  </a:lnTo>
                  <a:lnTo>
                    <a:pt x="838" y="770"/>
                  </a:lnTo>
                  <a:lnTo>
                    <a:pt x="850" y="794"/>
                  </a:lnTo>
                  <a:lnTo>
                    <a:pt x="856" y="812"/>
                  </a:lnTo>
                  <a:lnTo>
                    <a:pt x="868" y="892"/>
                  </a:lnTo>
                  <a:lnTo>
                    <a:pt x="881" y="904"/>
                  </a:lnTo>
                  <a:lnTo>
                    <a:pt x="887" y="812"/>
                  </a:lnTo>
                  <a:lnTo>
                    <a:pt x="899" y="782"/>
                  </a:lnTo>
                  <a:lnTo>
                    <a:pt x="911" y="721"/>
                  </a:lnTo>
                  <a:lnTo>
                    <a:pt x="917" y="703"/>
                  </a:lnTo>
                  <a:lnTo>
                    <a:pt x="930" y="776"/>
                  </a:lnTo>
                  <a:lnTo>
                    <a:pt x="942" y="812"/>
                  </a:lnTo>
                  <a:lnTo>
                    <a:pt x="948" y="788"/>
                  </a:lnTo>
                  <a:lnTo>
                    <a:pt x="960" y="855"/>
                  </a:lnTo>
                  <a:lnTo>
                    <a:pt x="972" y="849"/>
                  </a:lnTo>
                  <a:lnTo>
                    <a:pt x="979" y="843"/>
                  </a:lnTo>
                  <a:lnTo>
                    <a:pt x="991" y="855"/>
                  </a:lnTo>
                  <a:lnTo>
                    <a:pt x="997" y="910"/>
                  </a:lnTo>
                  <a:lnTo>
                    <a:pt x="1009" y="886"/>
                  </a:lnTo>
                  <a:lnTo>
                    <a:pt x="1021" y="831"/>
                  </a:lnTo>
                  <a:lnTo>
                    <a:pt x="1028" y="825"/>
                  </a:lnTo>
                  <a:lnTo>
                    <a:pt x="1040" y="825"/>
                  </a:lnTo>
                  <a:lnTo>
                    <a:pt x="1052" y="831"/>
                  </a:lnTo>
                  <a:lnTo>
                    <a:pt x="1058" y="874"/>
                  </a:lnTo>
                  <a:lnTo>
                    <a:pt x="1070" y="916"/>
                  </a:lnTo>
                  <a:lnTo>
                    <a:pt x="1083" y="910"/>
                  </a:lnTo>
                  <a:lnTo>
                    <a:pt x="1089" y="776"/>
                  </a:lnTo>
                  <a:lnTo>
                    <a:pt x="1101" y="800"/>
                  </a:lnTo>
                  <a:lnTo>
                    <a:pt x="1113" y="812"/>
                  </a:lnTo>
                  <a:lnTo>
                    <a:pt x="1119" y="806"/>
                  </a:lnTo>
                  <a:lnTo>
                    <a:pt x="1132" y="788"/>
                  </a:lnTo>
                  <a:lnTo>
                    <a:pt x="1144" y="825"/>
                  </a:lnTo>
                  <a:lnTo>
                    <a:pt x="1150" y="782"/>
                  </a:lnTo>
                  <a:lnTo>
                    <a:pt x="1162" y="593"/>
                  </a:lnTo>
                  <a:lnTo>
                    <a:pt x="1174" y="660"/>
                  </a:lnTo>
                  <a:lnTo>
                    <a:pt x="1181" y="696"/>
                  </a:lnTo>
                  <a:lnTo>
                    <a:pt x="1193" y="727"/>
                  </a:lnTo>
                  <a:lnTo>
                    <a:pt x="1199" y="764"/>
                  </a:lnTo>
                  <a:lnTo>
                    <a:pt x="1211" y="806"/>
                  </a:lnTo>
                  <a:lnTo>
                    <a:pt x="1223" y="788"/>
                  </a:lnTo>
                  <a:lnTo>
                    <a:pt x="1230" y="721"/>
                  </a:lnTo>
                  <a:lnTo>
                    <a:pt x="1242" y="715"/>
                  </a:lnTo>
                  <a:lnTo>
                    <a:pt x="1254" y="690"/>
                  </a:lnTo>
                  <a:lnTo>
                    <a:pt x="1260" y="696"/>
                  </a:lnTo>
                  <a:lnTo>
                    <a:pt x="1272" y="605"/>
                  </a:lnTo>
                  <a:lnTo>
                    <a:pt x="1285" y="678"/>
                  </a:lnTo>
                  <a:lnTo>
                    <a:pt x="1291" y="715"/>
                  </a:lnTo>
                  <a:lnTo>
                    <a:pt x="1303" y="666"/>
                  </a:lnTo>
                  <a:lnTo>
                    <a:pt x="1315" y="721"/>
                  </a:lnTo>
                  <a:lnTo>
                    <a:pt x="1321" y="696"/>
                  </a:lnTo>
                  <a:lnTo>
                    <a:pt x="1334" y="703"/>
                  </a:lnTo>
                  <a:lnTo>
                    <a:pt x="1346" y="782"/>
                  </a:lnTo>
                  <a:lnTo>
                    <a:pt x="1352" y="800"/>
                  </a:lnTo>
                  <a:lnTo>
                    <a:pt x="1364" y="715"/>
                  </a:lnTo>
                  <a:lnTo>
                    <a:pt x="1376" y="580"/>
                  </a:lnTo>
                  <a:lnTo>
                    <a:pt x="1382" y="611"/>
                  </a:lnTo>
                  <a:lnTo>
                    <a:pt x="1395" y="605"/>
                  </a:lnTo>
                  <a:lnTo>
                    <a:pt x="1407" y="550"/>
                  </a:lnTo>
                  <a:lnTo>
                    <a:pt x="1413" y="580"/>
                  </a:lnTo>
                  <a:lnTo>
                    <a:pt x="1425" y="690"/>
                  </a:lnTo>
                  <a:lnTo>
                    <a:pt x="1431" y="782"/>
                  </a:lnTo>
                  <a:lnTo>
                    <a:pt x="1444" y="721"/>
                  </a:lnTo>
                  <a:lnTo>
                    <a:pt x="1456" y="703"/>
                  </a:lnTo>
                  <a:lnTo>
                    <a:pt x="1462" y="696"/>
                  </a:lnTo>
                  <a:lnTo>
                    <a:pt x="1474" y="782"/>
                  </a:lnTo>
                  <a:lnTo>
                    <a:pt x="1487" y="806"/>
                  </a:lnTo>
                  <a:lnTo>
                    <a:pt x="1493" y="812"/>
                  </a:lnTo>
                  <a:lnTo>
                    <a:pt x="1505" y="812"/>
                  </a:lnTo>
                  <a:lnTo>
                    <a:pt x="1517" y="715"/>
                  </a:lnTo>
                  <a:lnTo>
                    <a:pt x="1523" y="733"/>
                  </a:lnTo>
                  <a:lnTo>
                    <a:pt x="1535" y="721"/>
                  </a:lnTo>
                  <a:lnTo>
                    <a:pt x="1548" y="758"/>
                  </a:lnTo>
                  <a:lnTo>
                    <a:pt x="1554" y="751"/>
                  </a:lnTo>
                  <a:lnTo>
                    <a:pt x="1566" y="825"/>
                  </a:lnTo>
                  <a:lnTo>
                    <a:pt x="1578" y="843"/>
                  </a:lnTo>
                  <a:lnTo>
                    <a:pt x="1584" y="806"/>
                  </a:lnTo>
                  <a:lnTo>
                    <a:pt x="1597" y="764"/>
                  </a:lnTo>
                  <a:lnTo>
                    <a:pt x="1609" y="758"/>
                  </a:lnTo>
                  <a:lnTo>
                    <a:pt x="1615" y="709"/>
                  </a:lnTo>
                  <a:lnTo>
                    <a:pt x="1627" y="684"/>
                  </a:lnTo>
                  <a:lnTo>
                    <a:pt x="1633" y="770"/>
                  </a:lnTo>
                  <a:lnTo>
                    <a:pt x="1646" y="800"/>
                  </a:lnTo>
                  <a:lnTo>
                    <a:pt x="1658" y="715"/>
                  </a:lnTo>
                  <a:lnTo>
                    <a:pt x="1664" y="703"/>
                  </a:lnTo>
                  <a:lnTo>
                    <a:pt x="1676" y="758"/>
                  </a:lnTo>
                  <a:lnTo>
                    <a:pt x="1688" y="770"/>
                  </a:lnTo>
                  <a:lnTo>
                    <a:pt x="1695" y="776"/>
                  </a:lnTo>
                  <a:lnTo>
                    <a:pt x="1707" y="837"/>
                  </a:lnTo>
                  <a:lnTo>
                    <a:pt x="1719" y="837"/>
                  </a:lnTo>
                  <a:lnTo>
                    <a:pt x="1725" y="739"/>
                  </a:lnTo>
                  <a:lnTo>
                    <a:pt x="1737" y="690"/>
                  </a:lnTo>
                  <a:lnTo>
                    <a:pt x="1750" y="672"/>
                  </a:lnTo>
                  <a:lnTo>
                    <a:pt x="1756" y="690"/>
                  </a:lnTo>
                  <a:lnTo>
                    <a:pt x="1768" y="709"/>
                  </a:lnTo>
                  <a:lnTo>
                    <a:pt x="1780" y="825"/>
                  </a:lnTo>
                  <a:lnTo>
                    <a:pt x="1786" y="837"/>
                  </a:lnTo>
                  <a:lnTo>
                    <a:pt x="1799" y="733"/>
                  </a:lnTo>
                  <a:lnTo>
                    <a:pt x="1811" y="660"/>
                  </a:lnTo>
                  <a:lnTo>
                    <a:pt x="1817" y="660"/>
                  </a:lnTo>
                  <a:lnTo>
                    <a:pt x="1829" y="703"/>
                  </a:lnTo>
                  <a:lnTo>
                    <a:pt x="1841" y="721"/>
                  </a:lnTo>
                  <a:lnTo>
                    <a:pt x="1848" y="758"/>
                  </a:lnTo>
                  <a:lnTo>
                    <a:pt x="1860" y="764"/>
                  </a:lnTo>
                  <a:lnTo>
                    <a:pt x="1866" y="751"/>
                  </a:lnTo>
                  <a:lnTo>
                    <a:pt x="1878" y="715"/>
                  </a:lnTo>
                  <a:lnTo>
                    <a:pt x="1890" y="745"/>
                  </a:lnTo>
                  <a:lnTo>
                    <a:pt x="1897" y="764"/>
                  </a:lnTo>
                  <a:lnTo>
                    <a:pt x="1909" y="831"/>
                  </a:lnTo>
                  <a:lnTo>
                    <a:pt x="1921" y="880"/>
                  </a:lnTo>
                  <a:lnTo>
                    <a:pt x="1927" y="849"/>
                  </a:lnTo>
                  <a:lnTo>
                    <a:pt x="1939" y="782"/>
                  </a:lnTo>
                  <a:lnTo>
                    <a:pt x="1952" y="721"/>
                  </a:lnTo>
                  <a:lnTo>
                    <a:pt x="1958" y="593"/>
                  </a:lnTo>
                  <a:lnTo>
                    <a:pt x="1970" y="654"/>
                  </a:lnTo>
                  <a:lnTo>
                    <a:pt x="1982" y="733"/>
                  </a:lnTo>
                  <a:lnTo>
                    <a:pt x="1988" y="837"/>
                  </a:lnTo>
                  <a:lnTo>
                    <a:pt x="2001" y="874"/>
                  </a:lnTo>
                  <a:lnTo>
                    <a:pt x="2013" y="782"/>
                  </a:lnTo>
                  <a:lnTo>
                    <a:pt x="2019" y="770"/>
                  </a:lnTo>
                  <a:lnTo>
                    <a:pt x="2031" y="776"/>
                  </a:lnTo>
                  <a:lnTo>
                    <a:pt x="2043" y="764"/>
                  </a:lnTo>
                  <a:lnTo>
                    <a:pt x="2049" y="758"/>
                  </a:lnTo>
                  <a:lnTo>
                    <a:pt x="2062" y="825"/>
                  </a:lnTo>
                  <a:lnTo>
                    <a:pt x="2068" y="831"/>
                  </a:lnTo>
                  <a:lnTo>
                    <a:pt x="2080" y="788"/>
                  </a:lnTo>
                  <a:lnTo>
                    <a:pt x="2092" y="782"/>
                  </a:lnTo>
                  <a:lnTo>
                    <a:pt x="2098" y="782"/>
                  </a:lnTo>
                  <a:lnTo>
                    <a:pt x="2111" y="788"/>
                  </a:lnTo>
                  <a:lnTo>
                    <a:pt x="2123" y="812"/>
                  </a:lnTo>
                  <a:lnTo>
                    <a:pt x="2129" y="880"/>
                  </a:lnTo>
                  <a:lnTo>
                    <a:pt x="2141" y="892"/>
                  </a:lnTo>
                  <a:lnTo>
                    <a:pt x="2154" y="825"/>
                  </a:lnTo>
                  <a:lnTo>
                    <a:pt x="2160" y="837"/>
                  </a:lnTo>
                  <a:lnTo>
                    <a:pt x="2172" y="819"/>
                  </a:lnTo>
                  <a:lnTo>
                    <a:pt x="2184" y="819"/>
                  </a:lnTo>
                  <a:lnTo>
                    <a:pt x="2190" y="819"/>
                  </a:lnTo>
                  <a:lnTo>
                    <a:pt x="2202" y="843"/>
                  </a:lnTo>
                  <a:lnTo>
                    <a:pt x="2215" y="843"/>
                  </a:lnTo>
                  <a:lnTo>
                    <a:pt x="2221" y="776"/>
                  </a:lnTo>
                  <a:lnTo>
                    <a:pt x="2233" y="800"/>
                  </a:lnTo>
                  <a:lnTo>
                    <a:pt x="2245" y="770"/>
                  </a:lnTo>
                  <a:lnTo>
                    <a:pt x="2251" y="770"/>
                  </a:lnTo>
                  <a:lnTo>
                    <a:pt x="2264" y="806"/>
                  </a:lnTo>
                  <a:lnTo>
                    <a:pt x="2270" y="861"/>
                  </a:lnTo>
                  <a:lnTo>
                    <a:pt x="2282" y="855"/>
                  </a:lnTo>
                  <a:lnTo>
                    <a:pt x="2294" y="794"/>
                  </a:lnTo>
                  <a:lnTo>
                    <a:pt x="2300" y="776"/>
                  </a:lnTo>
                  <a:lnTo>
                    <a:pt x="2313" y="770"/>
                  </a:lnTo>
                  <a:lnTo>
                    <a:pt x="2325" y="770"/>
                  </a:lnTo>
                  <a:lnTo>
                    <a:pt x="2331" y="776"/>
                  </a:lnTo>
                  <a:lnTo>
                    <a:pt x="2343" y="819"/>
                  </a:lnTo>
                  <a:lnTo>
                    <a:pt x="2355" y="812"/>
                  </a:lnTo>
                  <a:lnTo>
                    <a:pt x="2362" y="751"/>
                  </a:lnTo>
                  <a:lnTo>
                    <a:pt x="2374" y="727"/>
                  </a:lnTo>
                  <a:lnTo>
                    <a:pt x="2386" y="635"/>
                  </a:lnTo>
                  <a:lnTo>
                    <a:pt x="2392" y="617"/>
                  </a:lnTo>
                  <a:lnTo>
                    <a:pt x="2404" y="593"/>
                  </a:lnTo>
                  <a:lnTo>
                    <a:pt x="2417" y="727"/>
                  </a:lnTo>
                  <a:lnTo>
                    <a:pt x="2423" y="721"/>
                  </a:lnTo>
                  <a:lnTo>
                    <a:pt x="2435" y="660"/>
                  </a:lnTo>
                  <a:lnTo>
                    <a:pt x="2447" y="587"/>
                  </a:lnTo>
                  <a:lnTo>
                    <a:pt x="2453" y="635"/>
                  </a:lnTo>
                  <a:lnTo>
                    <a:pt x="2466" y="751"/>
                  </a:lnTo>
                  <a:lnTo>
                    <a:pt x="2478" y="794"/>
                  </a:lnTo>
                  <a:lnTo>
                    <a:pt x="2484" y="837"/>
                  </a:lnTo>
                  <a:lnTo>
                    <a:pt x="2496" y="648"/>
                  </a:lnTo>
                  <a:lnTo>
                    <a:pt x="2502" y="495"/>
                  </a:lnTo>
                  <a:lnTo>
                    <a:pt x="2515" y="599"/>
                  </a:lnTo>
                  <a:lnTo>
                    <a:pt x="2527" y="727"/>
                  </a:lnTo>
                  <a:lnTo>
                    <a:pt x="2533" y="642"/>
                  </a:lnTo>
                  <a:lnTo>
                    <a:pt x="2545" y="587"/>
                  </a:lnTo>
                  <a:lnTo>
                    <a:pt x="2557" y="654"/>
                  </a:lnTo>
                  <a:lnTo>
                    <a:pt x="2563" y="660"/>
                  </a:lnTo>
                  <a:lnTo>
                    <a:pt x="2576" y="605"/>
                  </a:lnTo>
                  <a:lnTo>
                    <a:pt x="2588" y="422"/>
                  </a:lnTo>
                  <a:lnTo>
                    <a:pt x="2594" y="483"/>
                  </a:lnTo>
                  <a:lnTo>
                    <a:pt x="2606" y="550"/>
                  </a:lnTo>
                  <a:lnTo>
                    <a:pt x="2619" y="623"/>
                  </a:lnTo>
                  <a:lnTo>
                    <a:pt x="2625" y="733"/>
                  </a:lnTo>
                  <a:lnTo>
                    <a:pt x="2637" y="776"/>
                  </a:lnTo>
                  <a:lnTo>
                    <a:pt x="2649" y="727"/>
                  </a:lnTo>
                  <a:lnTo>
                    <a:pt x="2655" y="519"/>
                  </a:lnTo>
                  <a:lnTo>
                    <a:pt x="2668" y="440"/>
                  </a:lnTo>
                  <a:lnTo>
                    <a:pt x="2680" y="593"/>
                  </a:lnTo>
                  <a:lnTo>
                    <a:pt x="2686" y="654"/>
                  </a:lnTo>
                  <a:lnTo>
                    <a:pt x="2698" y="611"/>
                  </a:lnTo>
                  <a:lnTo>
                    <a:pt x="2704" y="391"/>
                  </a:lnTo>
                  <a:lnTo>
                    <a:pt x="2716" y="452"/>
                  </a:lnTo>
                  <a:lnTo>
                    <a:pt x="2729" y="574"/>
                  </a:lnTo>
                  <a:lnTo>
                    <a:pt x="2735" y="635"/>
                  </a:lnTo>
                  <a:lnTo>
                    <a:pt x="2747" y="574"/>
                  </a:lnTo>
                  <a:lnTo>
                    <a:pt x="2759" y="507"/>
                  </a:lnTo>
                  <a:lnTo>
                    <a:pt x="2765" y="574"/>
                  </a:lnTo>
                  <a:lnTo>
                    <a:pt x="2778" y="635"/>
                  </a:lnTo>
                  <a:lnTo>
                    <a:pt x="2790" y="544"/>
                  </a:lnTo>
                  <a:lnTo>
                    <a:pt x="2796" y="556"/>
                  </a:lnTo>
                  <a:lnTo>
                    <a:pt x="2808" y="556"/>
                  </a:lnTo>
                  <a:lnTo>
                    <a:pt x="2821" y="635"/>
                  </a:lnTo>
                  <a:lnTo>
                    <a:pt x="2827" y="562"/>
                  </a:lnTo>
                  <a:lnTo>
                    <a:pt x="2839" y="526"/>
                  </a:lnTo>
                  <a:lnTo>
                    <a:pt x="2851" y="464"/>
                  </a:lnTo>
                  <a:lnTo>
                    <a:pt x="2857" y="458"/>
                  </a:lnTo>
                  <a:lnTo>
                    <a:pt x="2869" y="385"/>
                  </a:lnTo>
                  <a:lnTo>
                    <a:pt x="2882" y="324"/>
                  </a:lnTo>
                  <a:lnTo>
                    <a:pt x="2888" y="257"/>
                  </a:lnTo>
                  <a:lnTo>
                    <a:pt x="2900" y="318"/>
                  </a:lnTo>
                  <a:lnTo>
                    <a:pt x="2912" y="336"/>
                  </a:lnTo>
                  <a:lnTo>
                    <a:pt x="2918" y="422"/>
                  </a:lnTo>
                  <a:lnTo>
                    <a:pt x="2931" y="263"/>
                  </a:lnTo>
                  <a:lnTo>
                    <a:pt x="2937" y="190"/>
                  </a:lnTo>
                  <a:lnTo>
                    <a:pt x="2949" y="336"/>
                  </a:lnTo>
                  <a:lnTo>
                    <a:pt x="2961" y="483"/>
                  </a:lnTo>
                  <a:lnTo>
                    <a:pt x="2967" y="593"/>
                  </a:lnTo>
                  <a:lnTo>
                    <a:pt x="2980" y="751"/>
                  </a:lnTo>
                  <a:lnTo>
                    <a:pt x="2992" y="825"/>
                  </a:lnTo>
                  <a:lnTo>
                    <a:pt x="2998" y="635"/>
                  </a:lnTo>
                  <a:lnTo>
                    <a:pt x="3010" y="526"/>
                  </a:lnTo>
                  <a:lnTo>
                    <a:pt x="3022" y="452"/>
                  </a:lnTo>
                  <a:lnTo>
                    <a:pt x="3029" y="379"/>
                  </a:lnTo>
                  <a:lnTo>
                    <a:pt x="3041" y="464"/>
                  </a:lnTo>
                  <a:lnTo>
                    <a:pt x="3053" y="611"/>
                  </a:lnTo>
                  <a:lnTo>
                    <a:pt x="3059" y="599"/>
                  </a:lnTo>
                  <a:lnTo>
                    <a:pt x="3071" y="367"/>
                  </a:lnTo>
                  <a:lnTo>
                    <a:pt x="3084" y="336"/>
                  </a:lnTo>
                  <a:lnTo>
                    <a:pt x="3090" y="434"/>
                  </a:lnTo>
                  <a:lnTo>
                    <a:pt x="3102" y="104"/>
                  </a:lnTo>
                  <a:lnTo>
                    <a:pt x="3114" y="37"/>
                  </a:lnTo>
                  <a:lnTo>
                    <a:pt x="3120" y="251"/>
                  </a:lnTo>
                  <a:lnTo>
                    <a:pt x="3133" y="507"/>
                  </a:lnTo>
                  <a:lnTo>
                    <a:pt x="3139" y="379"/>
                  </a:lnTo>
                  <a:lnTo>
                    <a:pt x="3151" y="0"/>
                  </a:lnTo>
                  <a:lnTo>
                    <a:pt x="3163" y="190"/>
                  </a:lnTo>
                  <a:lnTo>
                    <a:pt x="3169" y="245"/>
                  </a:lnTo>
                  <a:lnTo>
                    <a:pt x="3182" y="452"/>
                  </a:lnTo>
                  <a:lnTo>
                    <a:pt x="3194" y="666"/>
                  </a:lnTo>
                  <a:lnTo>
                    <a:pt x="3200" y="538"/>
                  </a:lnTo>
                  <a:lnTo>
                    <a:pt x="3212" y="562"/>
                  </a:lnTo>
                  <a:lnTo>
                    <a:pt x="3224" y="562"/>
                  </a:lnTo>
                  <a:lnTo>
                    <a:pt x="3230" y="574"/>
                  </a:lnTo>
                  <a:lnTo>
                    <a:pt x="3243" y="501"/>
                  </a:lnTo>
                  <a:lnTo>
                    <a:pt x="3255" y="556"/>
                  </a:lnTo>
                  <a:lnTo>
                    <a:pt x="3261" y="526"/>
                  </a:lnTo>
                  <a:lnTo>
                    <a:pt x="3273" y="513"/>
                  </a:lnTo>
                  <a:lnTo>
                    <a:pt x="3286" y="446"/>
                  </a:lnTo>
                  <a:lnTo>
                    <a:pt x="3292" y="68"/>
                  </a:lnTo>
                  <a:lnTo>
                    <a:pt x="3304" y="55"/>
                  </a:lnTo>
                  <a:lnTo>
                    <a:pt x="3316" y="110"/>
                  </a:lnTo>
                  <a:lnTo>
                    <a:pt x="3322" y="214"/>
                  </a:lnTo>
                  <a:lnTo>
                    <a:pt x="3335" y="373"/>
                  </a:lnTo>
                  <a:lnTo>
                    <a:pt x="3347" y="379"/>
                  </a:lnTo>
                  <a:lnTo>
                    <a:pt x="3353" y="318"/>
                  </a:lnTo>
                  <a:lnTo>
                    <a:pt x="3365" y="257"/>
                  </a:lnTo>
                  <a:lnTo>
                    <a:pt x="3371" y="214"/>
                  </a:lnTo>
                  <a:lnTo>
                    <a:pt x="3383" y="202"/>
                  </a:lnTo>
                  <a:lnTo>
                    <a:pt x="3396" y="446"/>
                  </a:lnTo>
                  <a:lnTo>
                    <a:pt x="3402" y="556"/>
                  </a:lnTo>
                  <a:lnTo>
                    <a:pt x="3414" y="623"/>
                  </a:lnTo>
                  <a:lnTo>
                    <a:pt x="3426" y="373"/>
                  </a:lnTo>
                  <a:lnTo>
                    <a:pt x="3432" y="416"/>
                  </a:lnTo>
                  <a:lnTo>
                    <a:pt x="3445" y="367"/>
                  </a:lnTo>
                  <a:lnTo>
                    <a:pt x="3457" y="336"/>
                  </a:lnTo>
                  <a:lnTo>
                    <a:pt x="3463" y="330"/>
                  </a:lnTo>
                  <a:lnTo>
                    <a:pt x="3475" y="342"/>
                  </a:lnTo>
                  <a:lnTo>
                    <a:pt x="3488" y="355"/>
                  </a:lnTo>
                  <a:lnTo>
                    <a:pt x="3494" y="220"/>
                  </a:lnTo>
                  <a:lnTo>
                    <a:pt x="3506" y="159"/>
                  </a:lnTo>
                  <a:lnTo>
                    <a:pt x="3518" y="208"/>
                  </a:lnTo>
                  <a:lnTo>
                    <a:pt x="3524" y="312"/>
                  </a:lnTo>
                  <a:lnTo>
                    <a:pt x="3536" y="452"/>
                  </a:lnTo>
                  <a:lnTo>
                    <a:pt x="3549" y="422"/>
                  </a:lnTo>
                  <a:lnTo>
                    <a:pt x="3555" y="373"/>
                  </a:lnTo>
                  <a:lnTo>
                    <a:pt x="3567" y="300"/>
                  </a:lnTo>
                  <a:lnTo>
                    <a:pt x="3573" y="281"/>
                  </a:lnTo>
                  <a:lnTo>
                    <a:pt x="3585" y="416"/>
                  </a:lnTo>
                  <a:lnTo>
                    <a:pt x="3598" y="568"/>
                  </a:lnTo>
                  <a:lnTo>
                    <a:pt x="3604" y="544"/>
                  </a:lnTo>
                  <a:lnTo>
                    <a:pt x="3616" y="684"/>
                  </a:lnTo>
                  <a:lnTo>
                    <a:pt x="3628" y="678"/>
                  </a:lnTo>
                  <a:lnTo>
                    <a:pt x="3634" y="428"/>
                  </a:lnTo>
                  <a:lnTo>
                    <a:pt x="3647" y="336"/>
                  </a:lnTo>
                  <a:lnTo>
                    <a:pt x="3659" y="275"/>
                  </a:lnTo>
                  <a:lnTo>
                    <a:pt x="3665" y="214"/>
                  </a:lnTo>
                  <a:lnTo>
                    <a:pt x="3677" y="239"/>
                  </a:lnTo>
                  <a:lnTo>
                    <a:pt x="3677" y="1081"/>
                  </a:lnTo>
                  <a:lnTo>
                    <a:pt x="3665" y="1063"/>
                  </a:lnTo>
                  <a:lnTo>
                    <a:pt x="3659" y="1099"/>
                  </a:lnTo>
                  <a:lnTo>
                    <a:pt x="3647" y="1112"/>
                  </a:lnTo>
                  <a:lnTo>
                    <a:pt x="3634" y="1124"/>
                  </a:lnTo>
                  <a:lnTo>
                    <a:pt x="3628" y="1173"/>
                  </a:lnTo>
                  <a:lnTo>
                    <a:pt x="3616" y="1167"/>
                  </a:lnTo>
                  <a:lnTo>
                    <a:pt x="3604" y="1106"/>
                  </a:lnTo>
                  <a:lnTo>
                    <a:pt x="3598" y="1099"/>
                  </a:lnTo>
                  <a:lnTo>
                    <a:pt x="3585" y="1057"/>
                  </a:lnTo>
                  <a:lnTo>
                    <a:pt x="3573" y="1044"/>
                  </a:lnTo>
                  <a:lnTo>
                    <a:pt x="3567" y="1081"/>
                  </a:lnTo>
                  <a:lnTo>
                    <a:pt x="3555" y="1112"/>
                  </a:lnTo>
                  <a:lnTo>
                    <a:pt x="3549" y="1106"/>
                  </a:lnTo>
                  <a:lnTo>
                    <a:pt x="3536" y="1075"/>
                  </a:lnTo>
                  <a:lnTo>
                    <a:pt x="3524" y="1008"/>
                  </a:lnTo>
                  <a:lnTo>
                    <a:pt x="3518" y="1002"/>
                  </a:lnTo>
                  <a:lnTo>
                    <a:pt x="3506" y="1014"/>
                  </a:lnTo>
                  <a:lnTo>
                    <a:pt x="3494" y="1038"/>
                  </a:lnTo>
                  <a:lnTo>
                    <a:pt x="3488" y="1063"/>
                  </a:lnTo>
                  <a:lnTo>
                    <a:pt x="3475" y="1057"/>
                  </a:lnTo>
                  <a:lnTo>
                    <a:pt x="3463" y="1051"/>
                  </a:lnTo>
                  <a:lnTo>
                    <a:pt x="3457" y="1093"/>
                  </a:lnTo>
                  <a:lnTo>
                    <a:pt x="3445" y="1069"/>
                  </a:lnTo>
                  <a:lnTo>
                    <a:pt x="3432" y="1069"/>
                  </a:lnTo>
                  <a:lnTo>
                    <a:pt x="3426" y="1069"/>
                  </a:lnTo>
                  <a:lnTo>
                    <a:pt x="3414" y="1118"/>
                  </a:lnTo>
                  <a:lnTo>
                    <a:pt x="3402" y="1075"/>
                  </a:lnTo>
                  <a:lnTo>
                    <a:pt x="3396" y="1038"/>
                  </a:lnTo>
                  <a:lnTo>
                    <a:pt x="3383" y="983"/>
                  </a:lnTo>
                  <a:lnTo>
                    <a:pt x="3371" y="1063"/>
                  </a:lnTo>
                  <a:lnTo>
                    <a:pt x="3365" y="1112"/>
                  </a:lnTo>
                  <a:lnTo>
                    <a:pt x="3353" y="1112"/>
                  </a:lnTo>
                  <a:lnTo>
                    <a:pt x="3347" y="1148"/>
                  </a:lnTo>
                  <a:lnTo>
                    <a:pt x="3335" y="1130"/>
                  </a:lnTo>
                  <a:lnTo>
                    <a:pt x="3322" y="1075"/>
                  </a:lnTo>
                  <a:lnTo>
                    <a:pt x="3316" y="1075"/>
                  </a:lnTo>
                  <a:lnTo>
                    <a:pt x="3304" y="1057"/>
                  </a:lnTo>
                  <a:lnTo>
                    <a:pt x="3292" y="1032"/>
                  </a:lnTo>
                  <a:lnTo>
                    <a:pt x="3286" y="1099"/>
                  </a:lnTo>
                  <a:lnTo>
                    <a:pt x="3273" y="1130"/>
                  </a:lnTo>
                  <a:lnTo>
                    <a:pt x="3261" y="1112"/>
                  </a:lnTo>
                  <a:lnTo>
                    <a:pt x="3255" y="1087"/>
                  </a:lnTo>
                  <a:lnTo>
                    <a:pt x="3243" y="1069"/>
                  </a:lnTo>
                  <a:lnTo>
                    <a:pt x="3230" y="1075"/>
                  </a:lnTo>
                  <a:lnTo>
                    <a:pt x="3224" y="1063"/>
                  </a:lnTo>
                  <a:lnTo>
                    <a:pt x="3212" y="1032"/>
                  </a:lnTo>
                  <a:lnTo>
                    <a:pt x="3200" y="1081"/>
                  </a:lnTo>
                  <a:lnTo>
                    <a:pt x="3194" y="1044"/>
                  </a:lnTo>
                  <a:lnTo>
                    <a:pt x="3182" y="1051"/>
                  </a:lnTo>
                  <a:lnTo>
                    <a:pt x="3169" y="1038"/>
                  </a:lnTo>
                  <a:lnTo>
                    <a:pt x="3163" y="1063"/>
                  </a:lnTo>
                  <a:lnTo>
                    <a:pt x="3151" y="1069"/>
                  </a:lnTo>
                  <a:lnTo>
                    <a:pt x="3139" y="1057"/>
                  </a:lnTo>
                  <a:lnTo>
                    <a:pt x="3133" y="1081"/>
                  </a:lnTo>
                  <a:lnTo>
                    <a:pt x="3120" y="1057"/>
                  </a:lnTo>
                  <a:lnTo>
                    <a:pt x="3114" y="1044"/>
                  </a:lnTo>
                  <a:lnTo>
                    <a:pt x="3102" y="1026"/>
                  </a:lnTo>
                  <a:lnTo>
                    <a:pt x="3090" y="1124"/>
                  </a:lnTo>
                  <a:lnTo>
                    <a:pt x="3084" y="1063"/>
                  </a:lnTo>
                  <a:lnTo>
                    <a:pt x="3071" y="1075"/>
                  </a:lnTo>
                  <a:lnTo>
                    <a:pt x="3059" y="1106"/>
                  </a:lnTo>
                  <a:lnTo>
                    <a:pt x="3053" y="1112"/>
                  </a:lnTo>
                  <a:lnTo>
                    <a:pt x="3041" y="1093"/>
                  </a:lnTo>
                  <a:lnTo>
                    <a:pt x="3029" y="1069"/>
                  </a:lnTo>
                  <a:lnTo>
                    <a:pt x="3022" y="1112"/>
                  </a:lnTo>
                  <a:lnTo>
                    <a:pt x="3010" y="1118"/>
                  </a:lnTo>
                  <a:lnTo>
                    <a:pt x="2998" y="1051"/>
                  </a:lnTo>
                  <a:lnTo>
                    <a:pt x="2992" y="1087"/>
                  </a:lnTo>
                  <a:lnTo>
                    <a:pt x="2980" y="1069"/>
                  </a:lnTo>
                  <a:lnTo>
                    <a:pt x="2967" y="1051"/>
                  </a:lnTo>
                  <a:lnTo>
                    <a:pt x="2961" y="1038"/>
                  </a:lnTo>
                  <a:lnTo>
                    <a:pt x="2949" y="1008"/>
                  </a:lnTo>
                  <a:lnTo>
                    <a:pt x="2937" y="1002"/>
                  </a:lnTo>
                  <a:lnTo>
                    <a:pt x="2931" y="1044"/>
                  </a:lnTo>
                  <a:lnTo>
                    <a:pt x="2918" y="1069"/>
                  </a:lnTo>
                  <a:lnTo>
                    <a:pt x="2912" y="1044"/>
                  </a:lnTo>
                  <a:lnTo>
                    <a:pt x="2900" y="1020"/>
                  </a:lnTo>
                  <a:lnTo>
                    <a:pt x="2888" y="1026"/>
                  </a:lnTo>
                  <a:lnTo>
                    <a:pt x="2882" y="1026"/>
                  </a:lnTo>
                  <a:lnTo>
                    <a:pt x="2869" y="1044"/>
                  </a:lnTo>
                  <a:lnTo>
                    <a:pt x="2857" y="1032"/>
                  </a:lnTo>
                  <a:lnTo>
                    <a:pt x="2851" y="1081"/>
                  </a:lnTo>
                  <a:lnTo>
                    <a:pt x="2839" y="1087"/>
                  </a:lnTo>
                  <a:lnTo>
                    <a:pt x="2827" y="1002"/>
                  </a:lnTo>
                  <a:lnTo>
                    <a:pt x="2821" y="996"/>
                  </a:lnTo>
                  <a:lnTo>
                    <a:pt x="2808" y="1014"/>
                  </a:lnTo>
                  <a:lnTo>
                    <a:pt x="2796" y="1069"/>
                  </a:lnTo>
                  <a:lnTo>
                    <a:pt x="2790" y="1069"/>
                  </a:lnTo>
                  <a:lnTo>
                    <a:pt x="2778" y="1112"/>
                  </a:lnTo>
                  <a:lnTo>
                    <a:pt x="2765" y="1118"/>
                  </a:lnTo>
                  <a:lnTo>
                    <a:pt x="2759" y="1124"/>
                  </a:lnTo>
                  <a:lnTo>
                    <a:pt x="2747" y="1142"/>
                  </a:lnTo>
                  <a:lnTo>
                    <a:pt x="2735" y="1075"/>
                  </a:lnTo>
                  <a:lnTo>
                    <a:pt x="2729" y="1032"/>
                  </a:lnTo>
                  <a:lnTo>
                    <a:pt x="2716" y="1044"/>
                  </a:lnTo>
                  <a:lnTo>
                    <a:pt x="2704" y="1093"/>
                  </a:lnTo>
                  <a:lnTo>
                    <a:pt x="2698" y="1124"/>
                  </a:lnTo>
                  <a:lnTo>
                    <a:pt x="2686" y="1020"/>
                  </a:lnTo>
                  <a:lnTo>
                    <a:pt x="2680" y="1008"/>
                  </a:lnTo>
                  <a:lnTo>
                    <a:pt x="2668" y="1014"/>
                  </a:lnTo>
                  <a:lnTo>
                    <a:pt x="2655" y="1032"/>
                  </a:lnTo>
                  <a:lnTo>
                    <a:pt x="2649" y="1026"/>
                  </a:lnTo>
                  <a:lnTo>
                    <a:pt x="2637" y="1032"/>
                  </a:lnTo>
                  <a:lnTo>
                    <a:pt x="2625" y="1044"/>
                  </a:lnTo>
                  <a:lnTo>
                    <a:pt x="2619" y="1008"/>
                  </a:lnTo>
                  <a:lnTo>
                    <a:pt x="2606" y="1014"/>
                  </a:lnTo>
                  <a:lnTo>
                    <a:pt x="2594" y="1026"/>
                  </a:lnTo>
                  <a:lnTo>
                    <a:pt x="2588" y="1002"/>
                  </a:lnTo>
                  <a:lnTo>
                    <a:pt x="2576" y="983"/>
                  </a:lnTo>
                  <a:lnTo>
                    <a:pt x="2563" y="1026"/>
                  </a:lnTo>
                  <a:lnTo>
                    <a:pt x="2557" y="1026"/>
                  </a:lnTo>
                  <a:lnTo>
                    <a:pt x="2545" y="1014"/>
                  </a:lnTo>
                  <a:lnTo>
                    <a:pt x="2533" y="1002"/>
                  </a:lnTo>
                  <a:lnTo>
                    <a:pt x="2527" y="990"/>
                  </a:lnTo>
                  <a:lnTo>
                    <a:pt x="2515" y="983"/>
                  </a:lnTo>
                  <a:lnTo>
                    <a:pt x="2502" y="977"/>
                  </a:lnTo>
                  <a:lnTo>
                    <a:pt x="2496" y="1057"/>
                  </a:lnTo>
                  <a:lnTo>
                    <a:pt x="2484" y="1075"/>
                  </a:lnTo>
                  <a:lnTo>
                    <a:pt x="2478" y="1014"/>
                  </a:lnTo>
                  <a:lnTo>
                    <a:pt x="2466" y="983"/>
                  </a:lnTo>
                  <a:lnTo>
                    <a:pt x="2453" y="971"/>
                  </a:lnTo>
                  <a:lnTo>
                    <a:pt x="2447" y="971"/>
                  </a:lnTo>
                  <a:lnTo>
                    <a:pt x="2435" y="996"/>
                  </a:lnTo>
                  <a:lnTo>
                    <a:pt x="2423" y="1051"/>
                  </a:lnTo>
                  <a:lnTo>
                    <a:pt x="2417" y="1020"/>
                  </a:lnTo>
                  <a:lnTo>
                    <a:pt x="2404" y="990"/>
                  </a:lnTo>
                  <a:lnTo>
                    <a:pt x="2392" y="990"/>
                  </a:lnTo>
                  <a:lnTo>
                    <a:pt x="2386" y="971"/>
                  </a:lnTo>
                  <a:lnTo>
                    <a:pt x="2374" y="996"/>
                  </a:lnTo>
                  <a:lnTo>
                    <a:pt x="2362" y="983"/>
                  </a:lnTo>
                  <a:lnTo>
                    <a:pt x="2355" y="1044"/>
                  </a:lnTo>
                  <a:lnTo>
                    <a:pt x="2343" y="1014"/>
                  </a:lnTo>
                  <a:lnTo>
                    <a:pt x="2331" y="990"/>
                  </a:lnTo>
                  <a:lnTo>
                    <a:pt x="2325" y="959"/>
                  </a:lnTo>
                  <a:lnTo>
                    <a:pt x="2313" y="965"/>
                  </a:lnTo>
                  <a:lnTo>
                    <a:pt x="2300" y="977"/>
                  </a:lnTo>
                  <a:lnTo>
                    <a:pt x="2294" y="1002"/>
                  </a:lnTo>
                  <a:lnTo>
                    <a:pt x="2282" y="1063"/>
                  </a:lnTo>
                  <a:lnTo>
                    <a:pt x="2270" y="1044"/>
                  </a:lnTo>
                  <a:lnTo>
                    <a:pt x="2264" y="996"/>
                  </a:lnTo>
                  <a:lnTo>
                    <a:pt x="2251" y="990"/>
                  </a:lnTo>
                  <a:lnTo>
                    <a:pt x="2245" y="996"/>
                  </a:lnTo>
                  <a:lnTo>
                    <a:pt x="2233" y="1014"/>
                  </a:lnTo>
                  <a:lnTo>
                    <a:pt x="2221" y="971"/>
                  </a:lnTo>
                  <a:lnTo>
                    <a:pt x="2215" y="1020"/>
                  </a:lnTo>
                  <a:lnTo>
                    <a:pt x="2202" y="1014"/>
                  </a:lnTo>
                  <a:lnTo>
                    <a:pt x="2190" y="983"/>
                  </a:lnTo>
                  <a:lnTo>
                    <a:pt x="2184" y="990"/>
                  </a:lnTo>
                  <a:lnTo>
                    <a:pt x="2172" y="1002"/>
                  </a:lnTo>
                  <a:lnTo>
                    <a:pt x="2160" y="1014"/>
                  </a:lnTo>
                  <a:lnTo>
                    <a:pt x="2154" y="1008"/>
                  </a:lnTo>
                  <a:lnTo>
                    <a:pt x="2141" y="1069"/>
                  </a:lnTo>
                  <a:lnTo>
                    <a:pt x="2129" y="1057"/>
                  </a:lnTo>
                  <a:lnTo>
                    <a:pt x="2123" y="1002"/>
                  </a:lnTo>
                  <a:lnTo>
                    <a:pt x="2111" y="983"/>
                  </a:lnTo>
                  <a:lnTo>
                    <a:pt x="2098" y="977"/>
                  </a:lnTo>
                  <a:lnTo>
                    <a:pt x="2092" y="990"/>
                  </a:lnTo>
                  <a:lnTo>
                    <a:pt x="2080" y="1002"/>
                  </a:lnTo>
                  <a:lnTo>
                    <a:pt x="2068" y="1008"/>
                  </a:lnTo>
                  <a:lnTo>
                    <a:pt x="2062" y="983"/>
                  </a:lnTo>
                  <a:lnTo>
                    <a:pt x="2049" y="935"/>
                  </a:lnTo>
                  <a:lnTo>
                    <a:pt x="2043" y="965"/>
                  </a:lnTo>
                  <a:lnTo>
                    <a:pt x="2031" y="971"/>
                  </a:lnTo>
                  <a:lnTo>
                    <a:pt x="2019" y="983"/>
                  </a:lnTo>
                  <a:lnTo>
                    <a:pt x="2013" y="977"/>
                  </a:lnTo>
                  <a:lnTo>
                    <a:pt x="2001" y="1044"/>
                  </a:lnTo>
                  <a:lnTo>
                    <a:pt x="1988" y="1002"/>
                  </a:lnTo>
                  <a:lnTo>
                    <a:pt x="1982" y="904"/>
                  </a:lnTo>
                  <a:lnTo>
                    <a:pt x="1970" y="831"/>
                  </a:lnTo>
                  <a:lnTo>
                    <a:pt x="1958" y="812"/>
                  </a:lnTo>
                  <a:lnTo>
                    <a:pt x="1952" y="910"/>
                  </a:lnTo>
                  <a:lnTo>
                    <a:pt x="1939" y="965"/>
                  </a:lnTo>
                  <a:lnTo>
                    <a:pt x="1927" y="1026"/>
                  </a:lnTo>
                  <a:lnTo>
                    <a:pt x="1921" y="1038"/>
                  </a:lnTo>
                  <a:lnTo>
                    <a:pt x="1909" y="1002"/>
                  </a:lnTo>
                  <a:lnTo>
                    <a:pt x="1897" y="947"/>
                  </a:lnTo>
                  <a:lnTo>
                    <a:pt x="1890" y="922"/>
                  </a:lnTo>
                  <a:lnTo>
                    <a:pt x="1878" y="898"/>
                  </a:lnTo>
                  <a:lnTo>
                    <a:pt x="1866" y="916"/>
                  </a:lnTo>
                  <a:lnTo>
                    <a:pt x="1860" y="910"/>
                  </a:lnTo>
                  <a:lnTo>
                    <a:pt x="1848" y="910"/>
                  </a:lnTo>
                  <a:lnTo>
                    <a:pt x="1841" y="898"/>
                  </a:lnTo>
                  <a:lnTo>
                    <a:pt x="1829" y="886"/>
                  </a:lnTo>
                  <a:lnTo>
                    <a:pt x="1817" y="849"/>
                  </a:lnTo>
                  <a:lnTo>
                    <a:pt x="1811" y="849"/>
                  </a:lnTo>
                  <a:lnTo>
                    <a:pt x="1799" y="916"/>
                  </a:lnTo>
                  <a:lnTo>
                    <a:pt x="1786" y="1002"/>
                  </a:lnTo>
                  <a:lnTo>
                    <a:pt x="1780" y="990"/>
                  </a:lnTo>
                  <a:lnTo>
                    <a:pt x="1768" y="886"/>
                  </a:lnTo>
                  <a:lnTo>
                    <a:pt x="1756" y="874"/>
                  </a:lnTo>
                  <a:lnTo>
                    <a:pt x="1750" y="867"/>
                  </a:lnTo>
                  <a:lnTo>
                    <a:pt x="1737" y="867"/>
                  </a:lnTo>
                  <a:lnTo>
                    <a:pt x="1725" y="916"/>
                  </a:lnTo>
                  <a:lnTo>
                    <a:pt x="1719" y="1008"/>
                  </a:lnTo>
                  <a:lnTo>
                    <a:pt x="1707" y="996"/>
                  </a:lnTo>
                  <a:lnTo>
                    <a:pt x="1695" y="947"/>
                  </a:lnTo>
                  <a:lnTo>
                    <a:pt x="1688" y="953"/>
                  </a:lnTo>
                  <a:lnTo>
                    <a:pt x="1676" y="941"/>
                  </a:lnTo>
                  <a:lnTo>
                    <a:pt x="1664" y="886"/>
                  </a:lnTo>
                  <a:lnTo>
                    <a:pt x="1658" y="892"/>
                  </a:lnTo>
                  <a:lnTo>
                    <a:pt x="1646" y="971"/>
                  </a:lnTo>
                  <a:lnTo>
                    <a:pt x="1633" y="922"/>
                  </a:lnTo>
                  <a:lnTo>
                    <a:pt x="1627" y="849"/>
                  </a:lnTo>
                  <a:lnTo>
                    <a:pt x="1615" y="886"/>
                  </a:lnTo>
                  <a:lnTo>
                    <a:pt x="1609" y="928"/>
                  </a:lnTo>
                  <a:lnTo>
                    <a:pt x="1597" y="941"/>
                  </a:lnTo>
                  <a:lnTo>
                    <a:pt x="1584" y="983"/>
                  </a:lnTo>
                  <a:lnTo>
                    <a:pt x="1578" y="1008"/>
                  </a:lnTo>
                  <a:lnTo>
                    <a:pt x="1566" y="977"/>
                  </a:lnTo>
                  <a:lnTo>
                    <a:pt x="1554" y="916"/>
                  </a:lnTo>
                  <a:lnTo>
                    <a:pt x="1548" y="935"/>
                  </a:lnTo>
                  <a:lnTo>
                    <a:pt x="1535" y="904"/>
                  </a:lnTo>
                  <a:lnTo>
                    <a:pt x="1523" y="910"/>
                  </a:lnTo>
                  <a:lnTo>
                    <a:pt x="1517" y="892"/>
                  </a:lnTo>
                  <a:lnTo>
                    <a:pt x="1505" y="965"/>
                  </a:lnTo>
                  <a:lnTo>
                    <a:pt x="1493" y="959"/>
                  </a:lnTo>
                  <a:lnTo>
                    <a:pt x="1487" y="977"/>
                  </a:lnTo>
                  <a:lnTo>
                    <a:pt x="1474" y="965"/>
                  </a:lnTo>
                  <a:lnTo>
                    <a:pt x="1462" y="880"/>
                  </a:lnTo>
                  <a:lnTo>
                    <a:pt x="1456" y="880"/>
                  </a:lnTo>
                  <a:lnTo>
                    <a:pt x="1444" y="892"/>
                  </a:lnTo>
                  <a:lnTo>
                    <a:pt x="1431" y="941"/>
                  </a:lnTo>
                  <a:lnTo>
                    <a:pt x="1425" y="837"/>
                  </a:lnTo>
                  <a:lnTo>
                    <a:pt x="1413" y="794"/>
                  </a:lnTo>
                  <a:lnTo>
                    <a:pt x="1407" y="782"/>
                  </a:lnTo>
                  <a:lnTo>
                    <a:pt x="1395" y="812"/>
                  </a:lnTo>
                  <a:lnTo>
                    <a:pt x="1382" y="819"/>
                  </a:lnTo>
                  <a:lnTo>
                    <a:pt x="1376" y="800"/>
                  </a:lnTo>
                  <a:lnTo>
                    <a:pt x="1364" y="886"/>
                  </a:lnTo>
                  <a:lnTo>
                    <a:pt x="1352" y="953"/>
                  </a:lnTo>
                  <a:lnTo>
                    <a:pt x="1346" y="947"/>
                  </a:lnTo>
                  <a:lnTo>
                    <a:pt x="1334" y="874"/>
                  </a:lnTo>
                  <a:lnTo>
                    <a:pt x="1321" y="861"/>
                  </a:lnTo>
                  <a:lnTo>
                    <a:pt x="1315" y="892"/>
                  </a:lnTo>
                  <a:lnTo>
                    <a:pt x="1303" y="837"/>
                  </a:lnTo>
                  <a:lnTo>
                    <a:pt x="1291" y="874"/>
                  </a:lnTo>
                  <a:lnTo>
                    <a:pt x="1285" y="837"/>
                  </a:lnTo>
                  <a:lnTo>
                    <a:pt x="1272" y="788"/>
                  </a:lnTo>
                  <a:lnTo>
                    <a:pt x="1260" y="849"/>
                  </a:lnTo>
                  <a:lnTo>
                    <a:pt x="1254" y="861"/>
                  </a:lnTo>
                  <a:lnTo>
                    <a:pt x="1242" y="898"/>
                  </a:lnTo>
                  <a:lnTo>
                    <a:pt x="1230" y="898"/>
                  </a:lnTo>
                  <a:lnTo>
                    <a:pt x="1223" y="953"/>
                  </a:lnTo>
                  <a:lnTo>
                    <a:pt x="1211" y="965"/>
                  </a:lnTo>
                  <a:lnTo>
                    <a:pt x="1199" y="941"/>
                  </a:lnTo>
                  <a:lnTo>
                    <a:pt x="1193" y="904"/>
                  </a:lnTo>
                  <a:lnTo>
                    <a:pt x="1181" y="880"/>
                  </a:lnTo>
                  <a:lnTo>
                    <a:pt x="1174" y="849"/>
                  </a:lnTo>
                  <a:lnTo>
                    <a:pt x="1162" y="819"/>
                  </a:lnTo>
                  <a:lnTo>
                    <a:pt x="1150" y="953"/>
                  </a:lnTo>
                  <a:lnTo>
                    <a:pt x="1144" y="996"/>
                  </a:lnTo>
                  <a:lnTo>
                    <a:pt x="1132" y="977"/>
                  </a:lnTo>
                  <a:lnTo>
                    <a:pt x="1119" y="990"/>
                  </a:lnTo>
                  <a:lnTo>
                    <a:pt x="1113" y="996"/>
                  </a:lnTo>
                  <a:lnTo>
                    <a:pt x="1101" y="983"/>
                  </a:lnTo>
                  <a:lnTo>
                    <a:pt x="1089" y="965"/>
                  </a:lnTo>
                  <a:lnTo>
                    <a:pt x="1083" y="1069"/>
                  </a:lnTo>
                  <a:lnTo>
                    <a:pt x="1070" y="1075"/>
                  </a:lnTo>
                  <a:lnTo>
                    <a:pt x="1058" y="1044"/>
                  </a:lnTo>
                  <a:lnTo>
                    <a:pt x="1052" y="1020"/>
                  </a:lnTo>
                  <a:lnTo>
                    <a:pt x="1040" y="1002"/>
                  </a:lnTo>
                  <a:lnTo>
                    <a:pt x="1028" y="1008"/>
                  </a:lnTo>
                  <a:lnTo>
                    <a:pt x="1021" y="1014"/>
                  </a:lnTo>
                  <a:lnTo>
                    <a:pt x="1009" y="1051"/>
                  </a:lnTo>
                  <a:lnTo>
                    <a:pt x="997" y="1069"/>
                  </a:lnTo>
                  <a:lnTo>
                    <a:pt x="991" y="1032"/>
                  </a:lnTo>
                  <a:lnTo>
                    <a:pt x="979" y="1014"/>
                  </a:lnTo>
                  <a:lnTo>
                    <a:pt x="972" y="1032"/>
                  </a:lnTo>
                  <a:lnTo>
                    <a:pt x="960" y="1038"/>
                  </a:lnTo>
                  <a:lnTo>
                    <a:pt x="948" y="965"/>
                  </a:lnTo>
                  <a:lnTo>
                    <a:pt x="942" y="965"/>
                  </a:lnTo>
                  <a:lnTo>
                    <a:pt x="930" y="928"/>
                  </a:lnTo>
                  <a:lnTo>
                    <a:pt x="917" y="880"/>
                  </a:lnTo>
                  <a:lnTo>
                    <a:pt x="911" y="910"/>
                  </a:lnTo>
                  <a:lnTo>
                    <a:pt x="899" y="977"/>
                  </a:lnTo>
                  <a:lnTo>
                    <a:pt x="887" y="1014"/>
                  </a:lnTo>
                  <a:lnTo>
                    <a:pt x="881" y="1093"/>
                  </a:lnTo>
                  <a:lnTo>
                    <a:pt x="868" y="1099"/>
                  </a:lnTo>
                  <a:lnTo>
                    <a:pt x="856" y="1069"/>
                  </a:lnTo>
                  <a:lnTo>
                    <a:pt x="850" y="1008"/>
                  </a:lnTo>
                  <a:lnTo>
                    <a:pt x="838" y="953"/>
                  </a:lnTo>
                  <a:lnTo>
                    <a:pt x="826" y="953"/>
                  </a:lnTo>
                  <a:lnTo>
                    <a:pt x="820" y="928"/>
                  </a:lnTo>
                  <a:lnTo>
                    <a:pt x="807" y="959"/>
                  </a:lnTo>
                  <a:lnTo>
                    <a:pt x="795" y="1014"/>
                  </a:lnTo>
                  <a:lnTo>
                    <a:pt x="789" y="1014"/>
                  </a:lnTo>
                  <a:lnTo>
                    <a:pt x="777" y="953"/>
                  </a:lnTo>
                  <a:lnTo>
                    <a:pt x="764" y="953"/>
                  </a:lnTo>
                  <a:lnTo>
                    <a:pt x="758" y="983"/>
                  </a:lnTo>
                  <a:lnTo>
                    <a:pt x="746" y="971"/>
                  </a:lnTo>
                  <a:lnTo>
                    <a:pt x="740" y="983"/>
                  </a:lnTo>
                  <a:lnTo>
                    <a:pt x="728" y="1020"/>
                  </a:lnTo>
                  <a:lnTo>
                    <a:pt x="715" y="983"/>
                  </a:lnTo>
                  <a:lnTo>
                    <a:pt x="709" y="941"/>
                  </a:lnTo>
                  <a:lnTo>
                    <a:pt x="697" y="947"/>
                  </a:lnTo>
                  <a:lnTo>
                    <a:pt x="685" y="935"/>
                  </a:lnTo>
                  <a:lnTo>
                    <a:pt x="679" y="941"/>
                  </a:lnTo>
                  <a:lnTo>
                    <a:pt x="667" y="959"/>
                  </a:lnTo>
                  <a:lnTo>
                    <a:pt x="654" y="1014"/>
                  </a:lnTo>
                  <a:lnTo>
                    <a:pt x="648" y="1008"/>
                  </a:lnTo>
                  <a:lnTo>
                    <a:pt x="636" y="965"/>
                  </a:lnTo>
                  <a:lnTo>
                    <a:pt x="624" y="965"/>
                  </a:lnTo>
                  <a:lnTo>
                    <a:pt x="618" y="959"/>
                  </a:lnTo>
                  <a:lnTo>
                    <a:pt x="605" y="977"/>
                  </a:lnTo>
                  <a:lnTo>
                    <a:pt x="593" y="971"/>
                  </a:lnTo>
                  <a:lnTo>
                    <a:pt x="587" y="1008"/>
                  </a:lnTo>
                  <a:lnTo>
                    <a:pt x="575" y="1002"/>
                  </a:lnTo>
                  <a:lnTo>
                    <a:pt x="563" y="971"/>
                  </a:lnTo>
                  <a:lnTo>
                    <a:pt x="556" y="977"/>
                  </a:lnTo>
                  <a:lnTo>
                    <a:pt x="544" y="965"/>
                  </a:lnTo>
                  <a:lnTo>
                    <a:pt x="538" y="947"/>
                  </a:lnTo>
                  <a:lnTo>
                    <a:pt x="526" y="983"/>
                  </a:lnTo>
                  <a:lnTo>
                    <a:pt x="514" y="1051"/>
                  </a:lnTo>
                  <a:lnTo>
                    <a:pt x="507" y="1063"/>
                  </a:lnTo>
                  <a:lnTo>
                    <a:pt x="495" y="996"/>
                  </a:lnTo>
                  <a:lnTo>
                    <a:pt x="483" y="1020"/>
                  </a:lnTo>
                  <a:lnTo>
                    <a:pt x="477" y="996"/>
                  </a:lnTo>
                  <a:lnTo>
                    <a:pt x="465" y="996"/>
                  </a:lnTo>
                  <a:lnTo>
                    <a:pt x="452" y="971"/>
                  </a:lnTo>
                  <a:lnTo>
                    <a:pt x="446" y="1032"/>
                  </a:lnTo>
                  <a:lnTo>
                    <a:pt x="434" y="1051"/>
                  </a:lnTo>
                  <a:lnTo>
                    <a:pt x="422" y="1038"/>
                  </a:lnTo>
                  <a:lnTo>
                    <a:pt x="416" y="1032"/>
                  </a:lnTo>
                  <a:lnTo>
                    <a:pt x="403" y="1020"/>
                  </a:lnTo>
                  <a:lnTo>
                    <a:pt x="391" y="1032"/>
                  </a:lnTo>
                  <a:lnTo>
                    <a:pt x="385" y="1044"/>
                  </a:lnTo>
                  <a:lnTo>
                    <a:pt x="373" y="1057"/>
                  </a:lnTo>
                  <a:lnTo>
                    <a:pt x="361" y="1044"/>
                  </a:lnTo>
                  <a:lnTo>
                    <a:pt x="354" y="1038"/>
                  </a:lnTo>
                  <a:lnTo>
                    <a:pt x="342" y="1038"/>
                  </a:lnTo>
                  <a:lnTo>
                    <a:pt x="330" y="1032"/>
                  </a:lnTo>
                  <a:lnTo>
                    <a:pt x="324" y="1014"/>
                  </a:lnTo>
                  <a:lnTo>
                    <a:pt x="312" y="1020"/>
                  </a:lnTo>
                  <a:lnTo>
                    <a:pt x="305" y="1081"/>
                  </a:lnTo>
                  <a:lnTo>
                    <a:pt x="293" y="1075"/>
                  </a:lnTo>
                  <a:lnTo>
                    <a:pt x="281" y="1038"/>
                  </a:lnTo>
                  <a:lnTo>
                    <a:pt x="275" y="1014"/>
                  </a:lnTo>
                  <a:lnTo>
                    <a:pt x="263" y="1026"/>
                  </a:lnTo>
                  <a:lnTo>
                    <a:pt x="250" y="1044"/>
                  </a:lnTo>
                  <a:lnTo>
                    <a:pt x="244" y="1014"/>
                  </a:lnTo>
                  <a:lnTo>
                    <a:pt x="232" y="1087"/>
                  </a:lnTo>
                  <a:lnTo>
                    <a:pt x="220" y="1075"/>
                  </a:lnTo>
                  <a:lnTo>
                    <a:pt x="214" y="1057"/>
                  </a:lnTo>
                  <a:lnTo>
                    <a:pt x="201" y="1044"/>
                  </a:lnTo>
                  <a:lnTo>
                    <a:pt x="189" y="1069"/>
                  </a:lnTo>
                  <a:lnTo>
                    <a:pt x="183" y="1014"/>
                  </a:lnTo>
                  <a:lnTo>
                    <a:pt x="171" y="1008"/>
                  </a:lnTo>
                  <a:lnTo>
                    <a:pt x="159" y="1099"/>
                  </a:lnTo>
                  <a:lnTo>
                    <a:pt x="153" y="1087"/>
                  </a:lnTo>
                  <a:lnTo>
                    <a:pt x="140" y="1075"/>
                  </a:lnTo>
                  <a:lnTo>
                    <a:pt x="128" y="1057"/>
                  </a:lnTo>
                  <a:lnTo>
                    <a:pt x="122" y="1032"/>
                  </a:lnTo>
                  <a:lnTo>
                    <a:pt x="110" y="1020"/>
                  </a:lnTo>
                  <a:lnTo>
                    <a:pt x="104" y="1026"/>
                  </a:lnTo>
                  <a:lnTo>
                    <a:pt x="91" y="1063"/>
                  </a:lnTo>
                  <a:lnTo>
                    <a:pt x="79" y="1075"/>
                  </a:lnTo>
                  <a:lnTo>
                    <a:pt x="73" y="1032"/>
                  </a:lnTo>
                  <a:lnTo>
                    <a:pt x="61" y="1038"/>
                  </a:lnTo>
                  <a:lnTo>
                    <a:pt x="48" y="1032"/>
                  </a:lnTo>
                  <a:lnTo>
                    <a:pt x="42" y="1038"/>
                  </a:lnTo>
                  <a:lnTo>
                    <a:pt x="30" y="990"/>
                  </a:lnTo>
                  <a:lnTo>
                    <a:pt x="18" y="1044"/>
                  </a:lnTo>
                  <a:lnTo>
                    <a:pt x="12" y="1057"/>
                  </a:lnTo>
                  <a:lnTo>
                    <a:pt x="0" y="106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9" name="Freeform 15"/>
            <p:cNvSpPr>
              <a:spLocks/>
            </p:cNvSpPr>
            <p:nvPr/>
          </p:nvSpPr>
          <p:spPr bwMode="auto">
            <a:xfrm>
              <a:off x="998" y="1313"/>
              <a:ext cx="3677" cy="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9"/>
                </a:cxn>
                <a:cxn ang="0">
                  <a:pos x="601" y="219"/>
                </a:cxn>
              </a:cxnLst>
              <a:rect l="0" t="0" r="r" b="b"/>
              <a:pathLst>
                <a:path w="601" h="219">
                  <a:moveTo>
                    <a:pt x="0" y="0"/>
                  </a:moveTo>
                  <a:lnTo>
                    <a:pt x="0" y="219"/>
                  </a:lnTo>
                  <a:lnTo>
                    <a:pt x="601" y="219"/>
                  </a:lnTo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1242" y="1038"/>
              <a:ext cx="30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Calibri" pitchFamily="34" charset="0"/>
                </a:rPr>
                <a:t>Daily New England Gas Demand (3/1/13 - 2/28/14)</a:t>
              </a:r>
              <a:endParaRPr lang="en-US"/>
            </a:p>
          </p:txBody>
        </p:sp>
        <p:sp>
          <p:nvSpPr>
            <p:cNvPr id="108561" name="Rectangle 17"/>
            <p:cNvSpPr>
              <a:spLocks noChangeArrowheads="1"/>
            </p:cNvSpPr>
            <p:nvPr/>
          </p:nvSpPr>
          <p:spPr bwMode="auto">
            <a:xfrm>
              <a:off x="710" y="2583"/>
              <a:ext cx="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en-US"/>
            </a:p>
          </p:txBody>
        </p:sp>
        <p:sp>
          <p:nvSpPr>
            <p:cNvPr id="108562" name="Rectangle 18"/>
            <p:cNvSpPr>
              <a:spLocks noChangeArrowheads="1"/>
            </p:cNvSpPr>
            <p:nvPr/>
          </p:nvSpPr>
          <p:spPr bwMode="auto">
            <a:xfrm>
              <a:off x="716" y="2363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1.0</a:t>
              </a:r>
              <a:endParaRPr lang="en-US"/>
            </a:p>
          </p:txBody>
        </p:sp>
        <p:sp>
          <p:nvSpPr>
            <p:cNvPr id="108563" name="Rectangle 19"/>
            <p:cNvSpPr>
              <a:spLocks noChangeArrowheads="1"/>
            </p:cNvSpPr>
            <p:nvPr/>
          </p:nvSpPr>
          <p:spPr bwMode="auto">
            <a:xfrm>
              <a:off x="716" y="2137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2.0</a:t>
              </a:r>
              <a:endParaRPr lang="en-US"/>
            </a:p>
          </p:txBody>
        </p:sp>
        <p:sp>
          <p:nvSpPr>
            <p:cNvPr id="108564" name="Rectangle 20"/>
            <p:cNvSpPr>
              <a:spLocks noChangeArrowheads="1"/>
            </p:cNvSpPr>
            <p:nvPr/>
          </p:nvSpPr>
          <p:spPr bwMode="auto">
            <a:xfrm>
              <a:off x="716" y="1917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3.0</a:t>
              </a:r>
              <a:endParaRPr lang="en-US"/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716" y="1691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4.0</a:t>
              </a:r>
              <a:endParaRPr lang="en-US"/>
            </a:p>
          </p:txBody>
        </p:sp>
        <p:sp>
          <p:nvSpPr>
            <p:cNvPr id="108566" name="Rectangle 22"/>
            <p:cNvSpPr>
              <a:spLocks noChangeArrowheads="1"/>
            </p:cNvSpPr>
            <p:nvPr/>
          </p:nvSpPr>
          <p:spPr bwMode="auto">
            <a:xfrm>
              <a:off x="716" y="1472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5.0</a:t>
              </a:r>
              <a:endParaRPr lang="en-US"/>
            </a:p>
          </p:txBody>
        </p:sp>
        <p:sp>
          <p:nvSpPr>
            <p:cNvPr id="108567" name="Rectangle 23"/>
            <p:cNvSpPr>
              <a:spLocks noChangeArrowheads="1"/>
            </p:cNvSpPr>
            <p:nvPr/>
          </p:nvSpPr>
          <p:spPr bwMode="auto">
            <a:xfrm>
              <a:off x="716" y="1246"/>
              <a:ext cx="1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6.0</a:t>
              </a:r>
              <a:endParaRPr lang="en-US"/>
            </a:p>
          </p:txBody>
        </p:sp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 rot="18900000">
              <a:off x="609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3/1/2013</a:t>
              </a:r>
              <a:endParaRPr lang="en-US"/>
            </a:p>
          </p:txBody>
        </p:sp>
        <p:sp>
          <p:nvSpPr>
            <p:cNvPr id="108569" name="Rectangle 25"/>
            <p:cNvSpPr>
              <a:spLocks noChangeArrowheads="1"/>
            </p:cNvSpPr>
            <p:nvPr/>
          </p:nvSpPr>
          <p:spPr bwMode="auto">
            <a:xfrm rot="18900000">
              <a:off x="921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4/1/2013</a:t>
              </a:r>
              <a:endParaRPr lang="en-US"/>
            </a:p>
          </p:txBody>
        </p:sp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 rot="18900000">
              <a:off x="1227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5/1/2013</a:t>
              </a:r>
              <a:endParaRPr lang="en-US"/>
            </a:p>
          </p:txBody>
        </p:sp>
        <p:sp>
          <p:nvSpPr>
            <p:cNvPr id="108571" name="Rectangle 27"/>
            <p:cNvSpPr>
              <a:spLocks noChangeArrowheads="1"/>
            </p:cNvSpPr>
            <p:nvPr/>
          </p:nvSpPr>
          <p:spPr bwMode="auto">
            <a:xfrm rot="18900000">
              <a:off x="1539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6/1/2013</a:t>
              </a:r>
              <a:endParaRPr lang="en-US"/>
            </a:p>
          </p:txBody>
        </p:sp>
        <p:sp>
          <p:nvSpPr>
            <p:cNvPr id="108572" name="Rectangle 28"/>
            <p:cNvSpPr>
              <a:spLocks noChangeArrowheads="1"/>
            </p:cNvSpPr>
            <p:nvPr/>
          </p:nvSpPr>
          <p:spPr bwMode="auto">
            <a:xfrm rot="18900000">
              <a:off x="1839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7/1/2013</a:t>
              </a:r>
              <a:endParaRPr lang="en-US"/>
            </a:p>
          </p:txBody>
        </p:sp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 rot="18900000">
              <a:off x="2157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8/1/2013</a:t>
              </a:r>
              <a:endParaRPr lang="en-US"/>
            </a:p>
          </p:txBody>
        </p:sp>
        <p:sp>
          <p:nvSpPr>
            <p:cNvPr id="108574" name="Rectangle 30"/>
            <p:cNvSpPr>
              <a:spLocks noChangeArrowheads="1"/>
            </p:cNvSpPr>
            <p:nvPr/>
          </p:nvSpPr>
          <p:spPr bwMode="auto">
            <a:xfrm rot="18900000">
              <a:off x="2470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9/1/2013</a:t>
              </a:r>
              <a:endParaRPr lang="en-US"/>
            </a:p>
          </p:txBody>
        </p:sp>
        <p:sp>
          <p:nvSpPr>
            <p:cNvPr id="108575" name="Rectangle 31"/>
            <p:cNvSpPr>
              <a:spLocks noChangeArrowheads="1"/>
            </p:cNvSpPr>
            <p:nvPr/>
          </p:nvSpPr>
          <p:spPr bwMode="auto">
            <a:xfrm rot="18900000">
              <a:off x="2732" y="2879"/>
              <a:ext cx="4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10/1/2013</a:t>
              </a:r>
              <a:endParaRPr lang="en-US"/>
            </a:p>
          </p:txBody>
        </p:sp>
        <p:sp>
          <p:nvSpPr>
            <p:cNvPr id="108576" name="Rectangle 32"/>
            <p:cNvSpPr>
              <a:spLocks noChangeArrowheads="1"/>
            </p:cNvSpPr>
            <p:nvPr/>
          </p:nvSpPr>
          <p:spPr bwMode="auto">
            <a:xfrm rot="18900000">
              <a:off x="3050" y="2879"/>
              <a:ext cx="4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11/1/2013</a:t>
              </a:r>
              <a:endParaRPr lang="en-US"/>
            </a:p>
          </p:txBody>
        </p:sp>
        <p:sp>
          <p:nvSpPr>
            <p:cNvPr id="108577" name="Rectangle 33"/>
            <p:cNvSpPr>
              <a:spLocks noChangeArrowheads="1"/>
            </p:cNvSpPr>
            <p:nvPr/>
          </p:nvSpPr>
          <p:spPr bwMode="auto">
            <a:xfrm rot="18900000">
              <a:off x="3350" y="2879"/>
              <a:ext cx="4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12/1/2013</a:t>
              </a:r>
              <a:endParaRPr lang="en-US"/>
            </a:p>
          </p:txBody>
        </p:sp>
        <p:sp>
          <p:nvSpPr>
            <p:cNvPr id="108578" name="Rectangle 34"/>
            <p:cNvSpPr>
              <a:spLocks noChangeArrowheads="1"/>
            </p:cNvSpPr>
            <p:nvPr/>
          </p:nvSpPr>
          <p:spPr bwMode="auto">
            <a:xfrm rot="18900000">
              <a:off x="3699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1/1/2014</a:t>
              </a:r>
              <a:endParaRPr lang="en-US"/>
            </a:p>
          </p:txBody>
        </p:sp>
        <p:sp>
          <p:nvSpPr>
            <p:cNvPr id="108579" name="Rectangle 35"/>
            <p:cNvSpPr>
              <a:spLocks noChangeArrowheads="1"/>
            </p:cNvSpPr>
            <p:nvPr/>
          </p:nvSpPr>
          <p:spPr bwMode="auto">
            <a:xfrm rot="18900000">
              <a:off x="4012" y="2864"/>
              <a:ext cx="3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2/1/2014</a:t>
              </a:r>
              <a:endParaRPr lang="en-US"/>
            </a:p>
          </p:txBody>
        </p:sp>
        <p:sp>
          <p:nvSpPr>
            <p:cNvPr id="108580" name="Rectangle 36"/>
            <p:cNvSpPr>
              <a:spLocks noChangeArrowheads="1"/>
            </p:cNvSpPr>
            <p:nvPr/>
          </p:nvSpPr>
          <p:spPr bwMode="auto">
            <a:xfrm rot="16200000">
              <a:off x="369" y="1830"/>
              <a:ext cx="21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Calibri" pitchFamily="34" charset="0"/>
                </a:rPr>
                <a:t>Bcf</a:t>
              </a:r>
              <a:endParaRPr lang="en-US"/>
            </a:p>
          </p:txBody>
        </p:sp>
        <p:sp>
          <p:nvSpPr>
            <p:cNvPr id="108581" name="Rectangle 37"/>
            <p:cNvSpPr>
              <a:spLocks noChangeArrowheads="1"/>
            </p:cNvSpPr>
            <p:nvPr/>
          </p:nvSpPr>
          <p:spPr bwMode="auto">
            <a:xfrm>
              <a:off x="4798" y="2219"/>
              <a:ext cx="67" cy="67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2" name="Rectangle 38"/>
            <p:cNvSpPr>
              <a:spLocks noChangeArrowheads="1"/>
            </p:cNvSpPr>
            <p:nvPr/>
          </p:nvSpPr>
          <p:spPr bwMode="auto">
            <a:xfrm>
              <a:off x="4798" y="2219"/>
              <a:ext cx="79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3" name="Rectangle 39"/>
            <p:cNvSpPr>
              <a:spLocks noChangeArrowheads="1"/>
            </p:cNvSpPr>
            <p:nvPr/>
          </p:nvSpPr>
          <p:spPr bwMode="auto">
            <a:xfrm>
              <a:off x="4902" y="2182"/>
              <a:ext cx="6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Gas LDC / Ind</a:t>
              </a:r>
              <a:endParaRPr lang="en-US"/>
            </a:p>
          </p:txBody>
        </p:sp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4798" y="2463"/>
              <a:ext cx="67" cy="67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4798" y="2139"/>
              <a:ext cx="79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4902" y="2427"/>
              <a:ext cx="3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Power</a:t>
              </a:r>
              <a:endParaRPr lang="en-US"/>
            </a:p>
          </p:txBody>
        </p:sp>
      </p:grp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 i="1">
                <a:solidFill>
                  <a:schemeClr val="bg1"/>
                </a:solidFill>
                <a:cs typeface="ＭＳ Ｐゴシック"/>
              </a:rPr>
              <a:t>Strained Natural Gas Infrastructure </a:t>
            </a:r>
          </a:p>
        </p:txBody>
      </p:sp>
      <p:sp>
        <p:nvSpPr>
          <p:cNvPr id="108588" name="Content Placeholder 3"/>
          <p:cNvSpPr txBox="1">
            <a:spLocks/>
          </p:cNvSpPr>
          <p:nvPr/>
        </p:nvSpPr>
        <p:spPr bwMode="auto">
          <a:xfrm>
            <a:off x="147638" y="5145088"/>
            <a:ext cx="71040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</a:pPr>
            <a:r>
              <a:rPr lang="en-US" sz="1400" b="1">
                <a:solidFill>
                  <a:schemeClr val="tx1"/>
                </a:solidFill>
                <a:sym typeface="Arial" pitchFamily="34" charset="0"/>
              </a:rPr>
              <a:t>	Total gas infrastructure capability for New England:  		5.7 Bcf</a:t>
            </a:r>
          </a:p>
          <a:p>
            <a:pPr marL="742950" lvl="1" indent="-285750" defTabSz="457200" eaLnBrk="0" hangingPunct="0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tx1"/>
                </a:solidFill>
                <a:sym typeface="Arial" pitchFamily="34" charset="0"/>
              </a:rPr>
              <a:t>Pipelines from West:						2.7</a:t>
            </a:r>
          </a:p>
          <a:p>
            <a:pPr marL="742950" lvl="1" indent="-285750" defTabSz="457200" eaLnBrk="0" hangingPunct="0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tx1"/>
                </a:solidFill>
                <a:sym typeface="Arial" pitchFamily="34" charset="0"/>
              </a:rPr>
              <a:t>Maritimes New Brunswick / Canaport Imports:		0.8</a:t>
            </a:r>
          </a:p>
          <a:p>
            <a:pPr marL="742950" lvl="1" indent="-285750" defTabSz="457200" eaLnBrk="0" hangingPunct="0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tx1"/>
                </a:solidFill>
                <a:sym typeface="Arial" pitchFamily="34" charset="0"/>
              </a:rPr>
              <a:t>Peaking LNG / Propane:						1.5</a:t>
            </a:r>
          </a:p>
          <a:p>
            <a:pPr marL="742950" lvl="1" indent="-285750" defTabSz="457200" eaLnBrk="0" hangingPunct="0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tx1"/>
                </a:solidFill>
                <a:sym typeface="Arial" pitchFamily="34" charset="0"/>
              </a:rPr>
              <a:t>Everett, MA LNG Imports:					0.7</a:t>
            </a:r>
          </a:p>
          <a:p>
            <a:pPr marL="342900" indent="-3429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1400" b="1">
                <a:solidFill>
                  <a:schemeClr val="tx1"/>
                </a:solidFill>
                <a:sym typeface="Arial" pitchFamily="34" charset="0"/>
              </a:rPr>
              <a:t>	Peak gas distribution company &amp; industrial demand:  		5 Bcf (est.)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66863" y="3282950"/>
            <a:ext cx="5845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90" name="AutoShape 46"/>
          <p:cNvSpPr>
            <a:spLocks noChangeArrowheads="1"/>
          </p:cNvSpPr>
          <p:nvPr/>
        </p:nvSpPr>
        <p:spPr bwMode="auto">
          <a:xfrm>
            <a:off x="7042150" y="5257800"/>
            <a:ext cx="1958975" cy="1217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45720" tIns="0" rIns="45720" bIns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0.7 Bcf</a:t>
            </a:r>
            <a:r>
              <a:rPr lang="en-US" sz="1400">
                <a:solidFill>
                  <a:schemeClr val="tx1"/>
                </a:solidFill>
              </a:rPr>
              <a:t> </a:t>
            </a:r>
            <a:br>
              <a:rPr lang="en-US" sz="1400">
                <a:solidFill>
                  <a:schemeClr val="tx1"/>
                </a:solidFill>
              </a:rPr>
            </a:br>
            <a:endParaRPr lang="en-US" sz="600">
              <a:solidFill>
                <a:schemeClr val="tx1"/>
              </a:solidFill>
            </a:endParaRP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Available for              NE Gas Generation on  cold days</a:t>
            </a:r>
          </a:p>
        </p:txBody>
      </p:sp>
      <p:sp>
        <p:nvSpPr>
          <p:cNvPr id="108591" name="AutoShape 47"/>
          <p:cNvSpPr>
            <a:spLocks/>
          </p:cNvSpPr>
          <p:nvPr/>
        </p:nvSpPr>
        <p:spPr bwMode="auto">
          <a:xfrm>
            <a:off x="6710363" y="5122863"/>
            <a:ext cx="246062" cy="1554162"/>
          </a:xfrm>
          <a:prstGeom prst="rightBrace">
            <a:avLst>
              <a:gd name="adj1" fmla="val 52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 flipH="1">
            <a:off x="7475538" y="2613025"/>
            <a:ext cx="36195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7516813" y="2119313"/>
            <a:ext cx="16271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Domestic Pipeline Capacity</a:t>
            </a:r>
          </a:p>
          <a:p>
            <a:pPr algn="ctr">
              <a:spcBef>
                <a:spcPct val="50000"/>
              </a:spcBef>
            </a:pPr>
            <a:r>
              <a:rPr lang="en-US" sz="1200" b="1" i="1"/>
              <a:t>2.7 Bcf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195263" y="1503363"/>
            <a:ext cx="86725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LNG imports have declined in the face of global competition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Sell to Europe and Asia or gamble on NE price spikes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Increased LNG placed under contract for upcoming winter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None/>
            </a:pPr>
            <a:endParaRPr lang="en-US" altLang="en-US" sz="1800">
              <a:cs typeface="ＭＳ Ｐゴシック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410325" y="6429375"/>
            <a:ext cx="2582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/>
              <a:t>Source: EIA &amp; NEB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 i="1">
                <a:solidFill>
                  <a:schemeClr val="bg1"/>
                </a:solidFill>
                <a:cs typeface="ＭＳ Ｐゴシック"/>
              </a:rPr>
              <a:t>LNG Import Declining </a:t>
            </a: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0" y="2628900"/>
          <a:ext cx="4572000" cy="3983038"/>
        </p:xfrm>
        <a:graphic>
          <a:graphicData uri="http://schemas.openxmlformats.org/presentationml/2006/ole">
            <p:oleObj spid="_x0000_s109573" name="Chart" r:id="rId3" imgW="3686251" imgH="3105302" progId="MSGraph.Chart.8">
              <p:embed followColorScheme="full"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4497388" y="2608263"/>
          <a:ext cx="4572000" cy="4000500"/>
        </p:xfrm>
        <a:graphic>
          <a:graphicData uri="http://schemas.openxmlformats.org/presentationml/2006/ole">
            <p:oleObj spid="_x0000_s109574" name="Chart" r:id="rId4" imgW="3686251" imgH="3105302" progId="MSGraph.Chart.8">
              <p:embed followColorScheme="full"/>
            </p:oleObj>
          </a:graphicData>
        </a:graphic>
      </p:graphicFrame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946275" y="6419850"/>
            <a:ext cx="2582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/>
              <a:t>Source: Bloomberg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A02C0272-BA62-4643-BA2C-5AFA307889A8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3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$3 Billion Increase in Wholesale</a:t>
            </a:r>
            <a:br>
              <a:rPr lang="en-US" sz="2400" b="1">
                <a:solidFill>
                  <a:schemeClr val="bg1"/>
                </a:solidFill>
                <a:cs typeface="ＭＳ Ｐゴシック"/>
              </a:rPr>
            </a:br>
            <a:r>
              <a:rPr lang="en-US" sz="2400" b="1">
                <a:solidFill>
                  <a:schemeClr val="bg1"/>
                </a:solidFill>
                <a:cs typeface="ＭＳ Ｐゴシック"/>
              </a:rPr>
              <a:t>Costs Last Winter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  <p:pic>
        <p:nvPicPr>
          <p:cNvPr id="8192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24384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3"/>
          <p:cNvSpPr txBox="1">
            <a:spLocks noChangeArrowheads="1"/>
          </p:cNvSpPr>
          <p:nvPr/>
        </p:nvSpPr>
        <p:spPr bwMode="auto">
          <a:xfrm>
            <a:off x="315913" y="1371600"/>
            <a:ext cx="8523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15000"/>
              </a:spcAft>
              <a:buClr>
                <a:srgbClr val="0066FF"/>
              </a:buClr>
              <a:buSzPct val="135000"/>
            </a:pPr>
            <a:r>
              <a:rPr lang="en-US" altLang="en-US" sz="1600" b="1" i="1">
                <a:solidFill>
                  <a:schemeClr val="tx1"/>
                </a:solidFill>
                <a:cs typeface="ＭＳ Ｐゴシック"/>
              </a:rPr>
              <a:t>The cold weather last winter exposed vulnerabilities in electric and gas infrastructure</a:t>
            </a:r>
          </a:p>
        </p:txBody>
      </p:sp>
      <p:sp>
        <p:nvSpPr>
          <p:cNvPr id="81927" name="Rectangle 56"/>
          <p:cNvSpPr>
            <a:spLocks noChangeArrowheads="1"/>
          </p:cNvSpPr>
          <p:nvPr/>
        </p:nvSpPr>
        <p:spPr bwMode="auto">
          <a:xfrm>
            <a:off x="1797050" y="5097463"/>
            <a:ext cx="996950" cy="765175"/>
          </a:xfrm>
          <a:prstGeom prst="rect">
            <a:avLst/>
          </a:prstGeom>
          <a:solidFill>
            <a:srgbClr val="FF9933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ＭＳ Ｐゴシック"/>
            </a:endParaRPr>
          </a:p>
        </p:txBody>
      </p:sp>
      <p:sp>
        <p:nvSpPr>
          <p:cNvPr id="81928" name="Rectangle 56"/>
          <p:cNvSpPr>
            <a:spLocks noChangeArrowheads="1"/>
          </p:cNvSpPr>
          <p:nvPr/>
        </p:nvSpPr>
        <p:spPr bwMode="auto">
          <a:xfrm>
            <a:off x="3268663" y="5407025"/>
            <a:ext cx="996950" cy="455613"/>
          </a:xfrm>
          <a:prstGeom prst="rect">
            <a:avLst/>
          </a:prstGeom>
          <a:solidFill>
            <a:srgbClr val="FF9933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ＭＳ Ｐゴシック"/>
            </a:endParaRPr>
          </a:p>
        </p:txBody>
      </p:sp>
      <p:sp>
        <p:nvSpPr>
          <p:cNvPr id="81929" name="Rectangle 56"/>
          <p:cNvSpPr>
            <a:spLocks noChangeArrowheads="1"/>
          </p:cNvSpPr>
          <p:nvPr/>
        </p:nvSpPr>
        <p:spPr bwMode="auto">
          <a:xfrm>
            <a:off x="4808538" y="4840288"/>
            <a:ext cx="996950" cy="1022350"/>
          </a:xfrm>
          <a:prstGeom prst="rect">
            <a:avLst/>
          </a:prstGeom>
          <a:solidFill>
            <a:srgbClr val="FF9933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ＭＳ Ｐゴシック"/>
            </a:endParaRPr>
          </a:p>
        </p:txBody>
      </p:sp>
      <p:sp>
        <p:nvSpPr>
          <p:cNvPr id="81930" name="Rectangle 56"/>
          <p:cNvSpPr>
            <a:spLocks noChangeArrowheads="1"/>
          </p:cNvSpPr>
          <p:nvPr/>
        </p:nvSpPr>
        <p:spPr bwMode="auto">
          <a:xfrm>
            <a:off x="6446838" y="3910013"/>
            <a:ext cx="996950" cy="1952625"/>
          </a:xfrm>
          <a:prstGeom prst="rect">
            <a:avLst/>
          </a:prstGeom>
          <a:solidFill>
            <a:srgbClr val="FF9933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ＭＳ Ｐゴシック"/>
            </a:endParaRPr>
          </a:p>
        </p:txBody>
      </p:sp>
      <p:sp>
        <p:nvSpPr>
          <p:cNvPr id="81931" name="Text Box 8"/>
          <p:cNvSpPr txBox="1">
            <a:spLocks noChangeArrowheads="1"/>
          </p:cNvSpPr>
          <p:nvPr/>
        </p:nvSpPr>
        <p:spPr bwMode="auto">
          <a:xfrm>
            <a:off x="1757363" y="5897563"/>
            <a:ext cx="102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2010 – 2011</a:t>
            </a:r>
          </a:p>
          <a:p>
            <a:pPr algn="ctr"/>
            <a:r>
              <a:rPr lang="en-US" altLang="en-US" sz="1200" b="1"/>
              <a:t>Normal</a:t>
            </a:r>
          </a:p>
        </p:txBody>
      </p:sp>
      <p:sp>
        <p:nvSpPr>
          <p:cNvPr id="81932" name="Text Box 9"/>
          <p:cNvSpPr txBox="1">
            <a:spLocks noChangeArrowheads="1"/>
          </p:cNvSpPr>
          <p:nvPr/>
        </p:nvSpPr>
        <p:spPr bwMode="auto">
          <a:xfrm>
            <a:off x="3257550" y="5897563"/>
            <a:ext cx="102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2011 – 2012</a:t>
            </a:r>
          </a:p>
          <a:p>
            <a:pPr algn="ctr"/>
            <a:r>
              <a:rPr lang="en-US" altLang="en-US" sz="1200" b="1"/>
              <a:t>Warmer</a:t>
            </a:r>
          </a:p>
        </p:txBody>
      </p:sp>
      <p:sp>
        <p:nvSpPr>
          <p:cNvPr id="81933" name="Text Box 10"/>
          <p:cNvSpPr txBox="1">
            <a:spLocks noChangeArrowheads="1"/>
          </p:cNvSpPr>
          <p:nvPr/>
        </p:nvSpPr>
        <p:spPr bwMode="auto">
          <a:xfrm>
            <a:off x="4811713" y="5897563"/>
            <a:ext cx="102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2012 – 2013</a:t>
            </a:r>
          </a:p>
          <a:p>
            <a:pPr algn="ctr"/>
            <a:r>
              <a:rPr lang="en-US" altLang="en-US" sz="1200" b="1"/>
              <a:t>Normal</a:t>
            </a:r>
          </a:p>
        </p:txBody>
      </p:sp>
      <p:sp>
        <p:nvSpPr>
          <p:cNvPr id="81934" name="Text Box 11"/>
          <p:cNvSpPr txBox="1">
            <a:spLocks noChangeArrowheads="1"/>
          </p:cNvSpPr>
          <p:nvPr/>
        </p:nvSpPr>
        <p:spPr bwMode="auto">
          <a:xfrm>
            <a:off x="6473825" y="5897563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en-US" sz="1200" b="1"/>
              <a:t>2013 – 2014</a:t>
            </a:r>
          </a:p>
          <a:p>
            <a:r>
              <a:rPr lang="en-US" altLang="en-US" sz="1200" b="1"/>
              <a:t>Much Colder</a:t>
            </a:r>
          </a:p>
        </p:txBody>
      </p:sp>
      <p:sp>
        <p:nvSpPr>
          <p:cNvPr id="81935" name="Text Box 12"/>
          <p:cNvSpPr txBox="1">
            <a:spLocks noChangeArrowheads="1"/>
          </p:cNvSpPr>
          <p:nvPr/>
        </p:nvSpPr>
        <p:spPr bwMode="auto">
          <a:xfrm>
            <a:off x="1884363" y="5083175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en-US" sz="2400" b="1"/>
              <a:t>$3.1</a:t>
            </a:r>
          </a:p>
        </p:txBody>
      </p:sp>
      <p:sp>
        <p:nvSpPr>
          <p:cNvPr id="81936" name="Text Box 13"/>
          <p:cNvSpPr txBox="1">
            <a:spLocks noChangeArrowheads="1"/>
          </p:cNvSpPr>
          <p:nvPr/>
        </p:nvSpPr>
        <p:spPr bwMode="auto">
          <a:xfrm>
            <a:off x="3362325" y="53482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en-US" sz="2400" b="1"/>
              <a:t>$1.6</a:t>
            </a:r>
          </a:p>
        </p:txBody>
      </p:sp>
      <p:sp>
        <p:nvSpPr>
          <p:cNvPr id="81937" name="Text Box 14"/>
          <p:cNvSpPr txBox="1">
            <a:spLocks noChangeArrowheads="1"/>
          </p:cNvSpPr>
          <p:nvPr/>
        </p:nvSpPr>
        <p:spPr bwMode="auto">
          <a:xfrm>
            <a:off x="4913313" y="479742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en-US" sz="2400" b="1"/>
              <a:t>$3.6</a:t>
            </a:r>
          </a:p>
        </p:txBody>
      </p:sp>
      <p:sp>
        <p:nvSpPr>
          <p:cNvPr id="81938" name="Text Box 15"/>
          <p:cNvSpPr txBox="1">
            <a:spLocks noChangeArrowheads="1"/>
          </p:cNvSpPr>
          <p:nvPr/>
        </p:nvSpPr>
        <p:spPr bwMode="auto">
          <a:xfrm>
            <a:off x="6564313" y="391477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en-US" sz="2400" b="1"/>
              <a:t>$6.8</a:t>
            </a:r>
          </a:p>
        </p:txBody>
      </p:sp>
      <p:sp>
        <p:nvSpPr>
          <p:cNvPr id="81939" name="Line 16"/>
          <p:cNvSpPr>
            <a:spLocks noChangeShapeType="1"/>
          </p:cNvSpPr>
          <p:nvPr/>
        </p:nvSpPr>
        <p:spPr bwMode="auto">
          <a:xfrm flipH="1">
            <a:off x="1381125" y="5875338"/>
            <a:ext cx="646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40" name="Text Box 17"/>
          <p:cNvSpPr txBox="1">
            <a:spLocks noChangeArrowheads="1"/>
          </p:cNvSpPr>
          <p:nvPr/>
        </p:nvSpPr>
        <p:spPr bwMode="auto">
          <a:xfrm>
            <a:off x="1546225" y="1752600"/>
            <a:ext cx="60737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chemeClr val="tx1"/>
                </a:solidFill>
              </a:rPr>
              <a:t>Winter Season Wholesale Electricity Costs </a:t>
            </a:r>
          </a:p>
          <a:p>
            <a:pPr algn="ctr"/>
            <a:r>
              <a:rPr lang="en-US" altLang="en-US" sz="1600" b="1">
                <a:solidFill>
                  <a:schemeClr val="tx1"/>
                </a:solidFill>
              </a:rPr>
              <a:t>December thru March; ISO-NE region ($ billions</a:t>
            </a:r>
            <a:r>
              <a:rPr lang="en-US" altLang="en-US" sz="18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12239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ea typeface="+mn-ea"/>
                <a:cs typeface="+mn-cs"/>
              </a:rPr>
              <a:t>Winter Weather:</a:t>
            </a:r>
            <a:endParaRPr lang="en-US" sz="105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91" name="Group 1199"/>
          <p:cNvGraphicFramePr>
            <a:graphicFrameLocks noGrp="1"/>
          </p:cNvGraphicFramePr>
          <p:nvPr>
            <p:ph idx="4294967295"/>
          </p:nvPr>
        </p:nvGraphicFramePr>
        <p:xfrm>
          <a:off x="581025" y="1509713"/>
          <a:ext cx="8043863" cy="4681544"/>
        </p:xfrm>
        <a:graphic>
          <a:graphicData uri="http://schemas.openxmlformats.org/drawingml/2006/table">
            <a:tbl>
              <a:tblPr/>
              <a:tblGrid>
                <a:gridCol w="2236788"/>
                <a:gridCol w="1204912"/>
                <a:gridCol w="1306513"/>
                <a:gridCol w="1030287"/>
                <a:gridCol w="2265363"/>
              </a:tblGrid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Residential         Rates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Energy Rate (c/kWh)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% Change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Upcoming              Period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Current Rate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Upcoming Rate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Connecticut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CL&amp;P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10.0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12.5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25%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Jan '15 - Jun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United Illuminating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8.7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13.3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53%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Jan '15 - Jun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Massachusetts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NSTAR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9.4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15.0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60%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Jan '15 - Jun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WMECO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8.8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14.0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58%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Jan '15 - Jun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National Grid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8.3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16.2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96%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Nov '14 - Apr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Fitchburg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8.5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14.1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66%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Dec '15 - May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New Hampshire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PSNH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9.9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9.6*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(3%)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Jan '15 - Dec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Unitil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8.4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15.5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85%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Dec '14 - May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Liberty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7.7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15.5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100%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Nov '14 - Apr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  NH Elec Coop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9.0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11.6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29%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Oct '14 - Apr '15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Retail Rate Increases – Energy Only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86192" name="Text Box 1200"/>
          <p:cNvSpPr txBox="1">
            <a:spLocks noChangeArrowheads="1"/>
          </p:cNvSpPr>
          <p:nvPr/>
        </p:nvSpPr>
        <p:spPr bwMode="auto">
          <a:xfrm>
            <a:off x="784225" y="6254750"/>
            <a:ext cx="4848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*Estimate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9662C732-A1F9-4497-86F6-22DCA46616D5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5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9372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NE Gas Pricing: Locking in Shortages</a:t>
            </a:r>
            <a:endParaRPr lang="en-US" sz="2400" b="1" i="1">
              <a:solidFill>
                <a:schemeClr val="bg1"/>
              </a:solidFill>
              <a:cs typeface="ＭＳ Ｐゴシック"/>
            </a:endParaRPr>
          </a:p>
        </p:txBody>
      </p: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204788" y="1055688"/>
            <a:ext cx="8674100" cy="5930900"/>
            <a:chOff x="129" y="764"/>
            <a:chExt cx="5464" cy="3736"/>
          </a:xfrm>
        </p:grpSpPr>
        <p:pic>
          <p:nvPicPr>
            <p:cNvPr id="8910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" y="764"/>
              <a:ext cx="5464" cy="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V="1">
              <a:off x="4361" y="1085"/>
              <a:ext cx="0" cy="26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4397" y="1258"/>
              <a:ext cx="10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Forward Pricing</a:t>
              </a:r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3457" y="1254"/>
              <a:ext cx="10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Historical Spot</a:t>
              </a:r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>
              <a:off x="4508" y="1487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 flipH="1">
              <a:off x="3511" y="1478"/>
              <a:ext cx="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5364163" y="6438900"/>
            <a:ext cx="323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/>
              <a:t>Source: Bloomberg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pitchFamily="34" charset="0"/>
              </a:rPr>
              <a:t>ICF Study for ISO NE: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Arial" pitchFamily="34" charset="0"/>
              </a:rPr>
              <a:t>Winter 2013/14 Benchmark and Revised Projections for New England Natural Gas Supplies and Demand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 smtClean="0">
                <a:latin typeface="Arial" pitchFamily="34" charset="0"/>
              </a:rPr>
              <a:t>Presentation to </a:t>
            </a:r>
            <a:r>
              <a:rPr lang="en-US" sz="1800" b="1" smtClean="0">
                <a:latin typeface="Arial" pitchFamily="34" charset="0"/>
              </a:rPr>
              <a:t>Planning Advisory Committee April 29, 2014</a:t>
            </a:r>
            <a:r>
              <a:rPr lang="en-US" sz="1800" smtClean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800" b="1" smtClean="0">
                <a:latin typeface="Arial" pitchFamily="34" charset="0"/>
              </a:rPr>
              <a:t>Given the projected gas supplies, </a:t>
            </a:r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electric system reliability during the winter months would be compromised by sustained cold weather.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Arial" pitchFamily="34" charset="0"/>
              </a:rPr>
              <a:t>–	If we assume “Extreme Gas Prices” (&gt;$20/MMBtu, meaning many oil units would be in-merit) and the same weather conditions as this past winter,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</a:rPr>
              <a:t>winter peak day gas supplies will be barely adequate or slightly in deficit through 2020, as long as there are no major non-gas fired capacity outages; </a:t>
            </a:r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a disruption to gas supplies or a nuclear unit outage would result in a serious gas supply deficit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b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1"/>
          <p:cNvSpPr txBox="1">
            <a:spLocks noGrp="1"/>
          </p:cNvSpPr>
          <p:nvPr/>
        </p:nvSpPr>
        <p:spPr bwMode="auto">
          <a:xfrm>
            <a:off x="7035800" y="627221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4CFA5D28-8E97-462C-839F-DFB44200042D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7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0" y="2373313"/>
          <a:ext cx="6372225" cy="4238625"/>
        </p:xfrm>
        <a:graphic>
          <a:graphicData uri="http://schemas.openxmlformats.org/presentationml/2006/ole">
            <p:oleObj spid="_x0000_s57348" name="Chart" r:id="rId4" imgW="6743700" imgH="4486351" progId="MSGraph.Chart.8">
              <p:embed followColorScheme="full"/>
            </p:oleObj>
          </a:graphicData>
        </a:graphic>
      </p:graphicFrame>
      <p:graphicFrame>
        <p:nvGraphicFramePr>
          <p:cNvPr id="57366" name="Group 22"/>
          <p:cNvGraphicFramePr>
            <a:graphicFrameLocks noGrp="1"/>
          </p:cNvGraphicFramePr>
          <p:nvPr/>
        </p:nvGraphicFramePr>
        <p:xfrm>
          <a:off x="6748463" y="2924175"/>
          <a:ext cx="1917700" cy="1960563"/>
        </p:xfrm>
        <a:graphic>
          <a:graphicData uri="http://schemas.openxmlformats.org/drawingml/2006/table">
            <a:tbl>
              <a:tblPr/>
              <a:tblGrid>
                <a:gridCol w="566737"/>
                <a:gridCol w="1350963"/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RPS Component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(c/kWh)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1.6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0.60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6553200" y="2208213"/>
            <a:ext cx="233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Estimated 2015 RPS Rate Impacts 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 i="1">
                <a:solidFill>
                  <a:schemeClr val="bg1"/>
                </a:solidFill>
                <a:cs typeface="ＭＳ Ｐゴシック"/>
              </a:rPr>
              <a:t>Policy Costs Growing </a:t>
            </a:r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195263" y="1503363"/>
            <a:ext cx="83820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Incremental costs of clean energy policies is material portion of rates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en-US" altLang="en-US" sz="1800">
                <a:cs typeface="ＭＳ Ｐゴシック"/>
              </a:rPr>
              <a:t>RPS requirements continue to grow in all states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66CC"/>
              </a:buClr>
              <a:buFont typeface="Wingdings" pitchFamily="2" charset="2"/>
              <a:buNone/>
            </a:pPr>
            <a:endParaRPr lang="en-US" altLang="en-US" sz="1800"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/>
          <p:cNvSpPr txBox="1">
            <a:spLocks noGrp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457200"/>
            <a:fld id="{594CD596-D32A-45F4-9FA8-CD9E8BA669A7}" type="slidenum">
              <a:rPr lang="en-US" altLang="en-US" sz="1200">
                <a:solidFill>
                  <a:srgbClr val="000000"/>
                </a:solidFill>
                <a:cs typeface="ＭＳ Ｐゴシック"/>
              </a:rPr>
              <a:pPr algn="r" defTabSz="457200"/>
              <a:t>8</a:t>
            </a:fld>
            <a:endParaRPr lang="en-US" altLang="en-US" sz="1200">
              <a:solidFill>
                <a:srgbClr val="000000"/>
              </a:solidFill>
              <a:cs typeface="ＭＳ Ｐゴシック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0" y="1306513"/>
          <a:ext cx="5646738" cy="5181600"/>
        </p:xfrm>
        <a:graphic>
          <a:graphicData uri="http://schemas.openxmlformats.org/presentationml/2006/ole">
            <p:oleObj spid="_x0000_s69635" name="Chart" r:id="rId4" imgW="5219700" imgH="4791151" progId="MSGraph.Chart.8">
              <p:embed followColorScheme="full"/>
            </p:oleObj>
          </a:graphicData>
        </a:graphic>
      </p:graphicFrame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77813" y="265113"/>
            <a:ext cx="5646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cs typeface="ＭＳ Ｐゴシック"/>
              </a:rPr>
              <a:t>Emerging Challenges</a:t>
            </a:r>
            <a:br>
              <a:rPr lang="en-US" sz="2400" b="1">
                <a:solidFill>
                  <a:schemeClr val="bg1"/>
                </a:solidFill>
                <a:cs typeface="ＭＳ Ｐゴシック"/>
              </a:rPr>
            </a:br>
            <a:r>
              <a:rPr lang="en-US" sz="2400" b="1" i="1">
                <a:solidFill>
                  <a:schemeClr val="bg1"/>
                </a:solidFill>
                <a:cs typeface="ＭＳ Ｐゴシック"/>
              </a:rPr>
              <a:t>Capacity Costs to Increase </a:t>
            </a:r>
          </a:p>
        </p:txBody>
      </p:sp>
      <p:graphicFrame>
        <p:nvGraphicFramePr>
          <p:cNvPr id="69744" name="Group 112"/>
          <p:cNvGraphicFramePr>
            <a:graphicFrameLocks noGrp="1"/>
          </p:cNvGraphicFramePr>
          <p:nvPr/>
        </p:nvGraphicFramePr>
        <p:xfrm>
          <a:off x="5937250" y="2209800"/>
          <a:ext cx="2974975" cy="1333501"/>
        </p:xfrm>
        <a:graphic>
          <a:graphicData uri="http://schemas.openxmlformats.org/drawingml/2006/table">
            <a:tbl>
              <a:tblPr/>
              <a:tblGrid>
                <a:gridCol w="1406525"/>
                <a:gridCol w="812800"/>
                <a:gridCol w="75565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NEMA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0.96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Rest of 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0.96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2.13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45" name="Text Box 113"/>
          <p:cNvSpPr txBox="1">
            <a:spLocks noChangeArrowheads="1"/>
          </p:cNvSpPr>
          <p:nvPr/>
        </p:nvSpPr>
        <p:spPr bwMode="auto">
          <a:xfrm>
            <a:off x="6457950" y="1511300"/>
            <a:ext cx="2105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Capacity Rate Impact (c/kWh)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3962400" y="1295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cs typeface="ＭＳ Ｐゴシック"/>
              <a:sym typeface="Arial" pitchFamily="34" charset="0"/>
            </a:endParaRPr>
          </a:p>
        </p:txBody>
      </p:sp>
      <p:graphicFrame>
        <p:nvGraphicFramePr>
          <p:cNvPr id="54275" name="Chart 16"/>
          <p:cNvGraphicFramePr>
            <a:graphicFrameLocks/>
          </p:cNvGraphicFramePr>
          <p:nvPr/>
        </p:nvGraphicFramePr>
        <p:xfrm>
          <a:off x="163513" y="1931988"/>
          <a:ext cx="8466137" cy="4132262"/>
        </p:xfrm>
        <a:graphic>
          <a:graphicData uri="http://schemas.openxmlformats.org/presentationml/2006/ole">
            <p:oleObj spid="_x0000_s54275" name="Chart" r:id="rId4" imgW="8753551" imgH="4581449" progId="Excel.Chart.8">
              <p:embed/>
            </p:oleObj>
          </a:graphicData>
        </a:graphic>
      </p:graphicFrame>
      <p:sp>
        <p:nvSpPr>
          <p:cNvPr id="54276" name="Text Box 14"/>
          <p:cNvSpPr txBox="1">
            <a:spLocks noChangeArrowheads="1"/>
          </p:cNvSpPr>
          <p:nvPr/>
        </p:nvSpPr>
        <p:spPr bwMode="auto">
          <a:xfrm>
            <a:off x="2438400" y="1604963"/>
            <a:ext cx="2881313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600" b="1" u="sng">
                <a:solidFill>
                  <a:schemeClr val="tx1"/>
                </a:solidFill>
                <a:cs typeface="ＭＳ Ｐゴシック"/>
                <a:sym typeface="Arial" pitchFamily="34" charset="0"/>
              </a:rPr>
              <a:t>Annual Energy Output</a:t>
            </a:r>
          </a:p>
        </p:txBody>
      </p:sp>
      <p:sp>
        <p:nvSpPr>
          <p:cNvPr id="54277" name="Text Box 14"/>
          <p:cNvSpPr txBox="1">
            <a:spLocks noChangeArrowheads="1"/>
          </p:cNvSpPr>
          <p:nvPr/>
        </p:nvSpPr>
        <p:spPr bwMode="auto">
          <a:xfrm>
            <a:off x="6110288" y="1571625"/>
            <a:ext cx="27908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u="sng">
                <a:solidFill>
                  <a:schemeClr val="tx1"/>
                </a:solidFill>
                <a:cs typeface="ＭＳ Ｐゴシック"/>
                <a:sym typeface="Arial" pitchFamily="34" charset="0"/>
              </a:rPr>
              <a:t>Generating </a:t>
            </a:r>
          </a:p>
          <a:p>
            <a:pPr algn="ctr">
              <a:lnSpc>
                <a:spcPct val="80000"/>
              </a:lnSpc>
            </a:pPr>
            <a:r>
              <a:rPr lang="en-US" sz="1600" b="1" u="sng">
                <a:solidFill>
                  <a:schemeClr val="tx1"/>
                </a:solidFill>
                <a:cs typeface="ＭＳ Ｐゴシック"/>
                <a:sym typeface="Arial" pitchFamily="34" charset="0"/>
              </a:rPr>
              <a:t>Capability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>
                <a:latin typeface="Arial" pitchFamily="34" charset="0"/>
              </a:rPr>
              <a:t>Market Drivers</a:t>
            </a:r>
            <a:br>
              <a:rPr lang="en-US" sz="2400" b="1" smtClean="0">
                <a:latin typeface="Arial" pitchFamily="34" charset="0"/>
              </a:rPr>
            </a:br>
            <a:r>
              <a:rPr lang="en-US" sz="2400" b="1" i="1" smtClean="0">
                <a:latin typeface="Arial" pitchFamily="34" charset="0"/>
              </a:rPr>
              <a:t>Natural Gas Generation Reliance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_EEI">
  <a:themeElements>
    <a:clrScheme name="34_EE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EEI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EE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E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E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E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E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E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E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1_EEI">
  <a:themeElements>
    <a:clrScheme name="09_EE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1_EEI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09_EE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_EE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_EE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_EE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_EE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_EE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_EE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20649</TotalTime>
  <Words>1082</Words>
  <Application>Microsoft Office PowerPoint</Application>
  <PresentationFormat>On-screen Show (4:3)</PresentationFormat>
  <Paragraphs>307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ＭＳ Ｐゴシック</vt:lpstr>
      <vt:lpstr>Times</vt:lpstr>
      <vt:lpstr>Wingdings</vt:lpstr>
      <vt:lpstr>Calibri</vt:lpstr>
      <vt:lpstr>Univers</vt:lpstr>
      <vt:lpstr>Noteworthy Bold</vt:lpstr>
      <vt:lpstr>34_EEI</vt:lpstr>
      <vt:lpstr>41_EEI</vt:lpstr>
      <vt:lpstr>Microsoft Office Excel Chart</vt:lpstr>
      <vt:lpstr>Microsoft Graph Chart</vt:lpstr>
      <vt:lpstr>Microsoft Excel Chart</vt:lpstr>
      <vt:lpstr> Restructuring Roundtable  New England  Electric Rates and Market Drivers      </vt:lpstr>
      <vt:lpstr>Slide 2</vt:lpstr>
      <vt:lpstr>Slide 3</vt:lpstr>
      <vt:lpstr>Slide 4</vt:lpstr>
      <vt:lpstr>Slide 5</vt:lpstr>
      <vt:lpstr>ICF Study for ISO NE:</vt:lpstr>
      <vt:lpstr>Slide 7</vt:lpstr>
      <vt:lpstr>Slide 8</vt:lpstr>
      <vt:lpstr>Market Drivers Natural Gas Generation Reliance</vt:lpstr>
      <vt:lpstr>Slide 10</vt:lpstr>
      <vt:lpstr>Slide 11</vt:lpstr>
      <vt:lpstr>The Northern Pass: Diversifying Electric Supplies</vt:lpstr>
      <vt:lpstr>Access Northeast</vt:lpstr>
      <vt:lpstr>Energy Efficiency First</vt:lpstr>
      <vt:lpstr> Appendix </vt:lpstr>
      <vt:lpstr>Slide 16</vt:lpstr>
      <vt:lpstr>Gas Availability</vt:lpstr>
      <vt:lpstr>Slide 18</vt:lpstr>
      <vt:lpstr>Slide 19</vt:lpstr>
      <vt:lpstr>Slide 20</vt:lpstr>
      <vt:lpstr>Slide 21</vt:lpstr>
    </vt:vector>
  </TitlesOfParts>
  <Company>Cole Design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 sr</cp:lastModifiedBy>
  <cp:revision>1346</cp:revision>
  <cp:lastPrinted>2014-02-04T00:09:42Z</cp:lastPrinted>
  <dcterms:created xsi:type="dcterms:W3CDTF">2009-08-21T17:43:37Z</dcterms:created>
  <dcterms:modified xsi:type="dcterms:W3CDTF">2014-11-20T23:04:50Z</dcterms:modified>
</cp:coreProperties>
</file>