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755" r:id="rId2"/>
    <p:sldId id="849" r:id="rId3"/>
    <p:sldId id="810" r:id="rId4"/>
    <p:sldId id="780" r:id="rId5"/>
    <p:sldId id="782" r:id="rId6"/>
    <p:sldId id="784" r:id="rId7"/>
    <p:sldId id="785" r:id="rId8"/>
    <p:sldId id="860" r:id="rId9"/>
    <p:sldId id="861" r:id="rId10"/>
    <p:sldId id="859" r:id="rId11"/>
    <p:sldId id="857" r:id="rId12"/>
    <p:sldId id="862" r:id="rId13"/>
    <p:sldId id="858" r:id="rId14"/>
  </p:sldIdLst>
  <p:sldSz cx="9144000" cy="6858000" type="screen4x3"/>
  <p:notesSz cx="7102475" cy="9388475"/>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521415D9-36F7-43E2-AB2F-B90AF26B5E84}">
      <p14:sectionLst xmlns:p14="http://schemas.microsoft.com/office/powerpoint/2010/main" xmlns="">
        <p14:section name="Main" id="{2C95764E-CF76-344D-9435-4EFD4D0A6CCC}">
          <p14:sldIdLst>
            <p14:sldId id="755"/>
            <p14:sldId id="849"/>
            <p14:sldId id="810"/>
            <p14:sldId id="780"/>
            <p14:sldId id="782"/>
            <p14:sldId id="784"/>
            <p14:sldId id="785"/>
            <p14:sldId id="860"/>
            <p14:sldId id="861"/>
            <p14:sldId id="859"/>
            <p14:sldId id="857"/>
            <p14:sldId id="862"/>
            <p14:sldId id="858"/>
          </p14:sldIdLst>
        </p14:section>
        <p14:section name="Additional Data" id="{8708A3D0-37C9-8B4A-8BA3-25841FD2B42D}">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ndy Essex" initials="RE" lastIdx="3" clrIdx="0"/>
  <p:cmAuthor id="1" name="Information Technology" initials="" lastIdx="2" clrIdx="1"/>
  <p:cmAuthor id="2" name="Bodhi Rader" initials="BR" lastIdx="10"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0A4E4"/>
    <a:srgbClr val="F4F4F2"/>
    <a:srgbClr val="E4922E"/>
    <a:srgbClr val="516F35"/>
    <a:srgbClr val="70AF35"/>
    <a:srgbClr val="EEC577"/>
    <a:srgbClr val="2B485D"/>
    <a:srgbClr val="FB9920"/>
    <a:srgbClr val="E69424"/>
    <a:srgbClr val="4A739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951" autoAdjust="0"/>
    <p:restoredTop sz="96737" autoAdjust="0"/>
  </p:normalViewPr>
  <p:slideViewPr>
    <p:cSldViewPr snapToGrid="0" snapToObjects="1">
      <p:cViewPr>
        <p:scale>
          <a:sx n="100" d="100"/>
          <a:sy n="100" d="100"/>
        </p:scale>
        <p:origin x="48"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7" d="100"/>
          <a:sy n="67" d="100"/>
        </p:scale>
        <p:origin x="-2280" y="-108"/>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lguccione:Google%20Drive:Changing%20the%20Game%20Collaboration:PV+Storage%20Working%20Files:Results:Part%202:Base%20-%20Commercial:Westchester%20-%20Commercial%20v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sz="1400"/>
            </a:pPr>
            <a:r>
              <a:rPr lang="en-US" sz="1400" dirty="0" smtClean="0"/>
              <a:t>Example - </a:t>
            </a:r>
            <a:r>
              <a:rPr lang="en-US" sz="1400" dirty="0"/>
              <a:t>Commercial</a:t>
            </a:r>
          </a:p>
          <a:p>
            <a:pPr>
              <a:defRPr sz="1400"/>
            </a:pPr>
            <a:r>
              <a:rPr lang="en-US" sz="1400" dirty="0"/>
              <a:t>LCOE </a:t>
            </a:r>
            <a:r>
              <a:rPr lang="en-US" sz="1400" dirty="0" err="1"/>
              <a:t>vs</a:t>
            </a:r>
            <a:r>
              <a:rPr lang="en-US" sz="1400" dirty="0"/>
              <a:t> Grid</a:t>
            </a:r>
            <a:r>
              <a:rPr lang="en-US" sz="1400" baseline="0" dirty="0"/>
              <a:t> Purchase Price</a:t>
            </a:r>
            <a:endParaRPr lang="en-US" sz="1400" dirty="0"/>
          </a:p>
        </c:rich>
      </c:tx>
      <c:layout>
        <c:manualLayout>
          <c:xMode val="edge"/>
          <c:yMode val="edge"/>
          <c:x val="0.14334708161479803"/>
          <c:y val="2.2727272727272704E-2"/>
        </c:manualLayout>
      </c:layout>
    </c:title>
    <c:plotArea>
      <c:layout>
        <c:manualLayout>
          <c:layoutTarget val="inner"/>
          <c:xMode val="edge"/>
          <c:yMode val="edge"/>
          <c:x val="0.12597190976128"/>
          <c:y val="0.15660455440229104"/>
          <c:w val="0.53431617922759689"/>
          <c:h val="0.77540600393700787"/>
        </c:manualLayout>
      </c:layout>
      <c:lineChart>
        <c:grouping val="standard"/>
        <c:ser>
          <c:idx val="0"/>
          <c:order val="0"/>
          <c:tx>
            <c:v>0% Grid Purchase</c:v>
          </c:tx>
          <c:spPr>
            <a:ln w="25400"/>
          </c:spPr>
          <c:marker>
            <c:symbol val="none"/>
          </c:marker>
          <c:cat>
            <c:numRef>
              <c:f>('Granularity Charts'!$A$2,'Granularity Charts'!$A$8,'Granularity Charts'!$A$14,'Granularity Charts'!$A$20,'Granularity Charts'!$A$26,'Granularity Charts'!$A$32)</c:f>
              <c:numCache>
                <c:formatCode>General</c:formatCode>
                <c:ptCount val="6"/>
                <c:pt idx="0">
                  <c:v>2014</c:v>
                </c:pt>
                <c:pt idx="1">
                  <c:v>2020</c:v>
                </c:pt>
                <c:pt idx="2">
                  <c:v>2024</c:v>
                </c:pt>
                <c:pt idx="3">
                  <c:v>2030</c:v>
                </c:pt>
                <c:pt idx="4">
                  <c:v>2040</c:v>
                </c:pt>
                <c:pt idx="5">
                  <c:v>2050</c:v>
                </c:pt>
              </c:numCache>
            </c:numRef>
          </c:cat>
          <c:val>
            <c:numRef>
              <c:f>('Granularity Charts'!$D$2,'Granularity Charts'!$D$8,'Granularity Charts'!$D$14,'Granularity Charts'!$D$20,'Granularity Charts'!$D$26,'Granularity Charts'!$D$32)</c:f>
              <c:numCache>
                <c:formatCode>"$"#,##0.00</c:formatCode>
                <c:ptCount val="6"/>
                <c:pt idx="0">
                  <c:v>0.80263572931434302</c:v>
                </c:pt>
                <c:pt idx="1">
                  <c:v>0.48715584564137598</c:v>
                </c:pt>
                <c:pt idx="2">
                  <c:v>0.40429709841003492</c:v>
                </c:pt>
                <c:pt idx="3">
                  <c:v>0.3383709362662351</c:v>
                </c:pt>
                <c:pt idx="4">
                  <c:v>0.31984214740534606</c:v>
                </c:pt>
                <c:pt idx="5">
                  <c:v>0.30639660031126809</c:v>
                </c:pt>
              </c:numCache>
            </c:numRef>
          </c:val>
        </c:ser>
        <c:ser>
          <c:idx val="1"/>
          <c:order val="1"/>
          <c:tx>
            <c:v>2% Grid Purchase</c:v>
          </c:tx>
          <c:spPr>
            <a:ln w="25400"/>
          </c:spPr>
          <c:marker>
            <c:symbol val="none"/>
          </c:marker>
          <c:cat>
            <c:numRef>
              <c:f>('Granularity Charts'!$A$2,'Granularity Charts'!$A$8,'Granularity Charts'!$A$14,'Granularity Charts'!$A$20,'Granularity Charts'!$A$26,'Granularity Charts'!$A$32)</c:f>
              <c:numCache>
                <c:formatCode>General</c:formatCode>
                <c:ptCount val="6"/>
                <c:pt idx="0">
                  <c:v>2014</c:v>
                </c:pt>
                <c:pt idx="1">
                  <c:v>2020</c:v>
                </c:pt>
                <c:pt idx="2">
                  <c:v>2024</c:v>
                </c:pt>
                <c:pt idx="3">
                  <c:v>2030</c:v>
                </c:pt>
                <c:pt idx="4">
                  <c:v>2040</c:v>
                </c:pt>
                <c:pt idx="5">
                  <c:v>2050</c:v>
                </c:pt>
              </c:numCache>
            </c:numRef>
          </c:cat>
          <c:val>
            <c:numRef>
              <c:f>('Granularity Charts'!$D$3,'Granularity Charts'!$D$9,'Granularity Charts'!$D$15,'Granularity Charts'!$D$21,'Granularity Charts'!$D$27,'Granularity Charts'!$D$33)</c:f>
              <c:numCache>
                <c:formatCode>"$"#,##0.00</c:formatCode>
                <c:ptCount val="6"/>
                <c:pt idx="0">
                  <c:v>0.60668221853260207</c:v>
                </c:pt>
                <c:pt idx="1">
                  <c:v>0.3704891212040331</c:v>
                </c:pt>
                <c:pt idx="2">
                  <c:v>0.30980391477207708</c:v>
                </c:pt>
                <c:pt idx="3">
                  <c:v>0.26193686589461912</c:v>
                </c:pt>
                <c:pt idx="4">
                  <c:v>0.24991594366665904</c:v>
                </c:pt>
                <c:pt idx="5">
                  <c:v>0.242305812538779</c:v>
                </c:pt>
              </c:numCache>
            </c:numRef>
          </c:val>
        </c:ser>
        <c:ser>
          <c:idx val="2"/>
          <c:order val="2"/>
          <c:tx>
            <c:v>10% Grid Purchase</c:v>
          </c:tx>
          <c:spPr>
            <a:ln w="25400"/>
          </c:spPr>
          <c:marker>
            <c:symbol val="none"/>
          </c:marker>
          <c:cat>
            <c:numRef>
              <c:f>('Granularity Charts'!$A$2,'Granularity Charts'!$A$8,'Granularity Charts'!$A$14,'Granularity Charts'!$A$20,'Granularity Charts'!$A$26,'Granularity Charts'!$A$32)</c:f>
              <c:numCache>
                <c:formatCode>General</c:formatCode>
                <c:ptCount val="6"/>
                <c:pt idx="0">
                  <c:v>2014</c:v>
                </c:pt>
                <c:pt idx="1">
                  <c:v>2020</c:v>
                </c:pt>
                <c:pt idx="2">
                  <c:v>2024</c:v>
                </c:pt>
                <c:pt idx="3">
                  <c:v>2030</c:v>
                </c:pt>
                <c:pt idx="4">
                  <c:v>2040</c:v>
                </c:pt>
                <c:pt idx="5">
                  <c:v>2050</c:v>
                </c:pt>
              </c:numCache>
            </c:numRef>
          </c:cat>
          <c:val>
            <c:numRef>
              <c:f>('Granularity Charts'!$D$4,'Granularity Charts'!$D$10,'Granularity Charts'!$D$16,'Granularity Charts'!$D$22,'Granularity Charts'!$D$28,'Granularity Charts'!$D$34)</c:f>
              <c:numCache>
                <c:formatCode>"$"#,##0.00</c:formatCode>
                <c:ptCount val="6"/>
                <c:pt idx="0">
                  <c:v>0.39709771678735006</c:v>
                </c:pt>
                <c:pt idx="1">
                  <c:v>0.25095061647088202</c:v>
                </c:pt>
                <c:pt idx="2">
                  <c:v>0.21557936477675702</c:v>
                </c:pt>
                <c:pt idx="3">
                  <c:v>0.19165883874009104</c:v>
                </c:pt>
                <c:pt idx="4">
                  <c:v>0.19242661102195202</c:v>
                </c:pt>
                <c:pt idx="5">
                  <c:v>0.19859825232151504</c:v>
                </c:pt>
              </c:numCache>
            </c:numRef>
          </c:val>
        </c:ser>
        <c:ser>
          <c:idx val="3"/>
          <c:order val="3"/>
          <c:tx>
            <c:v>25% Grid Purchase</c:v>
          </c:tx>
          <c:spPr>
            <a:ln w="25400"/>
          </c:spPr>
          <c:marker>
            <c:symbol val="none"/>
          </c:marker>
          <c:cat>
            <c:numRef>
              <c:f>('Granularity Charts'!$A$2,'Granularity Charts'!$A$8,'Granularity Charts'!$A$14,'Granularity Charts'!$A$20,'Granularity Charts'!$A$26,'Granularity Charts'!$A$32)</c:f>
              <c:numCache>
                <c:formatCode>General</c:formatCode>
                <c:ptCount val="6"/>
                <c:pt idx="0">
                  <c:v>2014</c:v>
                </c:pt>
                <c:pt idx="1">
                  <c:v>2020</c:v>
                </c:pt>
                <c:pt idx="2">
                  <c:v>2024</c:v>
                </c:pt>
                <c:pt idx="3">
                  <c:v>2030</c:v>
                </c:pt>
                <c:pt idx="4">
                  <c:v>2040</c:v>
                </c:pt>
                <c:pt idx="5">
                  <c:v>2050</c:v>
                </c:pt>
              </c:numCache>
            </c:numRef>
          </c:cat>
          <c:val>
            <c:numRef>
              <c:f>('Granularity Charts'!$D$5,'Granularity Charts'!$D$11,'Granularity Charts'!$D$17,'Granularity Charts'!$D$23,'Granularity Charts'!$D$29,'Granularity Charts'!$D$35)</c:f>
              <c:numCache>
                <c:formatCode>"$"#,##0.00</c:formatCode>
                <c:ptCount val="6"/>
                <c:pt idx="0">
                  <c:v>0.28947788018592907</c:v>
                </c:pt>
                <c:pt idx="1">
                  <c:v>0.200218719778715</c:v>
                </c:pt>
                <c:pt idx="2">
                  <c:v>0.18151141952949207</c:v>
                </c:pt>
                <c:pt idx="3">
                  <c:v>0.17348014017476804</c:v>
                </c:pt>
                <c:pt idx="4">
                  <c:v>0.18509551225836002</c:v>
                </c:pt>
                <c:pt idx="5">
                  <c:v>0.19743532861693505</c:v>
                </c:pt>
              </c:numCache>
            </c:numRef>
          </c:val>
        </c:ser>
        <c:ser>
          <c:idx val="4"/>
          <c:order val="4"/>
          <c:tx>
            <c:v>50% Grid Purchase</c:v>
          </c:tx>
          <c:spPr>
            <a:ln w="25400"/>
          </c:spPr>
          <c:marker>
            <c:symbol val="none"/>
          </c:marker>
          <c:cat>
            <c:numRef>
              <c:f>('Granularity Charts'!$A$2,'Granularity Charts'!$A$8,'Granularity Charts'!$A$14,'Granularity Charts'!$A$20,'Granularity Charts'!$A$26,'Granularity Charts'!$A$32)</c:f>
              <c:numCache>
                <c:formatCode>General</c:formatCode>
                <c:ptCount val="6"/>
                <c:pt idx="0">
                  <c:v>2014</c:v>
                </c:pt>
                <c:pt idx="1">
                  <c:v>2020</c:v>
                </c:pt>
                <c:pt idx="2">
                  <c:v>2024</c:v>
                </c:pt>
                <c:pt idx="3">
                  <c:v>2030</c:v>
                </c:pt>
                <c:pt idx="4">
                  <c:v>2040</c:v>
                </c:pt>
                <c:pt idx="5">
                  <c:v>2050</c:v>
                </c:pt>
              </c:numCache>
            </c:numRef>
          </c:cat>
          <c:val>
            <c:numRef>
              <c:f>('Granularity Charts'!$D$6,'Granularity Charts'!$D$12,'Granularity Charts'!$D$18,'Granularity Charts'!$D$24,'Granularity Charts'!$D$30,'Granularity Charts'!$D$36)</c:f>
              <c:numCache>
                <c:formatCode>"$"#,##0.00</c:formatCode>
                <c:ptCount val="6"/>
                <c:pt idx="0">
                  <c:v>0.23696953521180503</c:v>
                </c:pt>
                <c:pt idx="1">
                  <c:v>0.19263631857523605</c:v>
                </c:pt>
                <c:pt idx="2">
                  <c:v>0.18129304637483204</c:v>
                </c:pt>
                <c:pt idx="3">
                  <c:v>0.17348014017476804</c:v>
                </c:pt>
                <c:pt idx="4">
                  <c:v>0.18509551225836002</c:v>
                </c:pt>
                <c:pt idx="5">
                  <c:v>0.19743532861693505</c:v>
                </c:pt>
              </c:numCache>
            </c:numRef>
          </c:val>
        </c:ser>
        <c:ser>
          <c:idx val="5"/>
          <c:order val="5"/>
          <c:tx>
            <c:v>Grid Purchase Price</c:v>
          </c:tx>
          <c:spPr>
            <a:ln w="25400">
              <a:prstDash val="sysDash"/>
            </a:ln>
          </c:spPr>
          <c:marker>
            <c:symbol val="none"/>
          </c:marker>
          <c:cat>
            <c:numRef>
              <c:f>('Granularity Charts'!$A$2,'Granularity Charts'!$A$8,'Granularity Charts'!$A$14,'Granularity Charts'!$A$20,'Granularity Charts'!$A$26,'Granularity Charts'!$A$32)</c:f>
              <c:numCache>
                <c:formatCode>General</c:formatCode>
                <c:ptCount val="6"/>
                <c:pt idx="0">
                  <c:v>2014</c:v>
                </c:pt>
                <c:pt idx="1">
                  <c:v>2020</c:v>
                </c:pt>
                <c:pt idx="2">
                  <c:v>2024</c:v>
                </c:pt>
                <c:pt idx="3">
                  <c:v>2030</c:v>
                </c:pt>
                <c:pt idx="4">
                  <c:v>2040</c:v>
                </c:pt>
                <c:pt idx="5">
                  <c:v>2050</c:v>
                </c:pt>
              </c:numCache>
            </c:numRef>
          </c:cat>
          <c:val>
            <c:numRef>
              <c:f>('Granularity Charts'!$C$2,'Granularity Charts'!$C$8,'Granularity Charts'!$C$14,'Granularity Charts'!$C$20,'Granularity Charts'!$C$26,'Granularity Charts'!$C$32)</c:f>
              <c:numCache>
                <c:formatCode>"$"#,##0.00</c:formatCode>
                <c:ptCount val="6"/>
                <c:pt idx="0">
                  <c:v>0.17</c:v>
                </c:pt>
                <c:pt idx="1">
                  <c:v>0.2</c:v>
                </c:pt>
                <c:pt idx="2">
                  <c:v>0.22000000000000003</c:v>
                </c:pt>
                <c:pt idx="3">
                  <c:v>0.27</c:v>
                </c:pt>
                <c:pt idx="4">
                  <c:v>0.36000000000000004</c:v>
                </c:pt>
                <c:pt idx="5">
                  <c:v>0.48000000000000004</c:v>
                </c:pt>
              </c:numCache>
            </c:numRef>
          </c:val>
        </c:ser>
        <c:dLbls/>
        <c:marker val="1"/>
        <c:axId val="44552576"/>
        <c:axId val="44554112"/>
      </c:lineChart>
      <c:catAx>
        <c:axId val="44552576"/>
        <c:scaling>
          <c:orientation val="minMax"/>
        </c:scaling>
        <c:axPos val="b"/>
        <c:majorGridlines/>
        <c:numFmt formatCode="General" sourceLinked="1"/>
        <c:tickLblPos val="nextTo"/>
        <c:crossAx val="44554112"/>
        <c:crosses val="autoZero"/>
        <c:auto val="1"/>
        <c:lblAlgn val="ctr"/>
        <c:lblOffset val="100"/>
      </c:catAx>
      <c:valAx>
        <c:axId val="44554112"/>
        <c:scaling>
          <c:orientation val="minMax"/>
        </c:scaling>
        <c:axPos val="l"/>
        <c:title>
          <c:tx>
            <c:rich>
              <a:bodyPr rot="-5400000" vert="horz"/>
              <a:lstStyle/>
              <a:p>
                <a:pPr>
                  <a:defRPr/>
                </a:pPr>
                <a:r>
                  <a:rPr lang="en-US"/>
                  <a:t>$/kWh</a:t>
                </a:r>
              </a:p>
            </c:rich>
          </c:tx>
        </c:title>
        <c:numFmt formatCode="&quot;$&quot;#,##0.00" sourceLinked="1"/>
        <c:tickLblPos val="nextTo"/>
        <c:crossAx val="44552576"/>
        <c:crosses val="autoZero"/>
        <c:crossBetween val="midCat"/>
      </c:valAx>
    </c:plotArea>
    <c:legend>
      <c:legendPos val="r"/>
      <c:txPr>
        <a:bodyPr/>
        <a:lstStyle/>
        <a:p>
          <a:pPr>
            <a:defRPr sz="1200"/>
          </a:pPr>
          <a:endParaRPr lang="en-US"/>
        </a:p>
      </c:txPr>
    </c:legend>
    <c:plotVisOnly val="1"/>
    <c:dispBlanksAs val="gap"/>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023092" y="8917422"/>
            <a:ext cx="3077739" cy="469424"/>
          </a:xfrm>
          <a:prstGeom prst="rect">
            <a:avLst/>
          </a:prstGeom>
        </p:spPr>
        <p:txBody>
          <a:bodyPr vert="horz" wrap="square" lIns="94229" tIns="47114" rIns="94229" bIns="47114" numCol="1" anchor="b" anchorCtr="0" compatLnSpc="1">
            <a:prstTxWarp prst="textNoShape">
              <a:avLst/>
            </a:prstTxWarp>
          </a:bodyPr>
          <a:lstStyle>
            <a:lvl1pPr algn="r">
              <a:defRPr sz="1200"/>
            </a:lvl1pPr>
          </a:lstStyle>
          <a:p>
            <a:fld id="{AB61E20E-6844-4350-A5E7-2A49FF019A34}" type="slidenum">
              <a:rPr lang="en-US"/>
              <a:pPr/>
              <a:t>‹#›</a:t>
            </a:fld>
            <a:endParaRPr lang="en-US"/>
          </a:p>
        </p:txBody>
      </p:sp>
    </p:spTree>
    <p:extLst>
      <p:ext uri="{BB962C8B-B14F-4D97-AF65-F5344CB8AC3E}">
        <p14:creationId xmlns:p14="http://schemas.microsoft.com/office/powerpoint/2010/main" xmlns="" val="41831710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4023092" y="0"/>
            <a:ext cx="3077739" cy="469424"/>
          </a:xfrm>
          <a:prstGeom prst="rect">
            <a:avLst/>
          </a:prstGeom>
        </p:spPr>
        <p:txBody>
          <a:bodyPr vert="horz" wrap="square" lIns="94229" tIns="47114" rIns="94229" bIns="47114" numCol="1" anchor="t" anchorCtr="0" compatLnSpc="1">
            <a:prstTxWarp prst="textNoShape">
              <a:avLst/>
            </a:prstTxWarp>
          </a:bodyPr>
          <a:lstStyle>
            <a:lvl1pPr algn="r">
              <a:defRPr sz="1200"/>
            </a:lvl1pPr>
          </a:lstStyle>
          <a:p>
            <a:fld id="{41CED5EF-7C7D-44FA-8825-7C1CEEDDCCB2}" type="datetimeFigureOut">
              <a:rPr lang="en-US"/>
              <a:pPr/>
              <a:t>6/26/2014</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pPr lvl="0"/>
            <a:endParaRPr lang="en-US" noProof="0" smtClean="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wrap="square" lIns="94229" tIns="47114" rIns="94229" bIns="47114" numCol="1" anchor="b" anchorCtr="0" compatLnSpc="1">
            <a:prstTxWarp prst="textNoShape">
              <a:avLst/>
            </a:prstTxWarp>
          </a:bodyPr>
          <a:lstStyle>
            <a:lvl1pPr algn="r">
              <a:defRPr sz="1200"/>
            </a:lvl1pPr>
          </a:lstStyle>
          <a:p>
            <a:fld id="{F1BD07AF-B583-43A7-9528-5E7E7721E9F8}" type="slidenum">
              <a:rPr lang="en-US"/>
              <a:pPr/>
              <a:t>‹#›</a:t>
            </a:fld>
            <a:endParaRPr lang="en-US"/>
          </a:p>
        </p:txBody>
      </p:sp>
    </p:spTree>
    <p:extLst>
      <p:ext uri="{BB962C8B-B14F-4D97-AF65-F5344CB8AC3E}">
        <p14:creationId xmlns:p14="http://schemas.microsoft.com/office/powerpoint/2010/main" xmlns="" val="23743621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Non-party strategic</a:t>
            </a:r>
            <a:r>
              <a:rPr lang="en-US" baseline="0" dirty="0" smtClean="0"/>
              <a:t> advisor</a:t>
            </a:r>
            <a:endParaRPr lang="en-US" dirty="0"/>
          </a:p>
        </p:txBody>
      </p:sp>
      <p:sp>
        <p:nvSpPr>
          <p:cNvPr id="4" name="Slide Number Placeholder 3"/>
          <p:cNvSpPr>
            <a:spLocks noGrp="1"/>
          </p:cNvSpPr>
          <p:nvPr>
            <p:ph type="sldNum" sz="quarter" idx="10"/>
          </p:nvPr>
        </p:nvSpPr>
        <p:spPr/>
        <p:txBody>
          <a:bodyPr/>
          <a:lstStyle/>
          <a:p>
            <a:fld id="{F1BD07AF-B583-43A7-9528-5E7E7721E9F8}" type="slidenum">
              <a:rPr lang="en-US" smtClean="0"/>
              <a:pPr/>
              <a:t>1</a:t>
            </a:fld>
            <a:endParaRPr lang="en-US"/>
          </a:p>
        </p:txBody>
      </p:sp>
    </p:spTree>
    <p:extLst>
      <p:ext uri="{BB962C8B-B14F-4D97-AF65-F5344CB8AC3E}">
        <p14:creationId xmlns:p14="http://schemas.microsoft.com/office/powerpoint/2010/main" xmlns="" val="184536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BD07AF-B583-43A7-9528-5E7E7721E9F8}" type="slidenum">
              <a:rPr lang="en-US" smtClean="0"/>
              <a:pPr/>
              <a:t>10</a:t>
            </a:fld>
            <a:endParaRPr lang="en-US"/>
          </a:p>
        </p:txBody>
      </p:sp>
    </p:spTree>
    <p:extLst>
      <p:ext uri="{BB962C8B-B14F-4D97-AF65-F5344CB8AC3E}">
        <p14:creationId xmlns:p14="http://schemas.microsoft.com/office/powerpoint/2010/main" xmlns="" val="3813865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1145">
              <a:defRPr/>
            </a:pPr>
            <a:r>
              <a:rPr lang="en-US" dirty="0" smtClean="0"/>
              <a:t>Details</a:t>
            </a:r>
            <a:r>
              <a:rPr lang="en-US" baseline="0" dirty="0" smtClean="0"/>
              <a:t> for each point from the teaser:</a:t>
            </a:r>
          </a:p>
          <a:p>
            <a:pPr defTabSz="471145">
              <a:defRPr/>
            </a:pPr>
            <a:endParaRPr lang="en-US" baseline="0" dirty="0" smtClean="0"/>
          </a:p>
          <a:p>
            <a:pPr marL="235572" indent="-235572" defTabSz="471145">
              <a:buFontTx/>
              <a:buAutoNum type="arabicPeriod"/>
              <a:defRPr/>
            </a:pPr>
            <a:r>
              <a:rPr lang="en-US" dirty="0" smtClean="0"/>
              <a:t>For certain customers, including many customer segments in Hawaii, grid parity is here today. It will likely be here before 2030 and potentially as early as 2020 for tens of millions of commercial and residential customers in additional geographies, including New York and California. In general, grid parity arrives sooner for commercial than residential customers. Under more aggressive assumptions, such as accelerated technology improvements or investments in demand-side improvements, grid parity will arrive much sooner. </a:t>
            </a:r>
          </a:p>
          <a:p>
            <a:pPr marL="235572" indent="-235572" defTabSz="471145">
              <a:buFontTx/>
              <a:buAutoNum type="arabicPeriod"/>
              <a:defRPr/>
            </a:pPr>
            <a:r>
              <a:rPr lang="en-US" dirty="0" smtClean="0"/>
              <a:t>Our analysis is based on average load profiles; in each geography there will be segments of the customer base for whom the economics improve much sooner. In addition, motivating factors such as customer desires for increased power reliability and low-carbon electricity generation are driving early adopters ahead of grid parity, including with smaller grid-dependent solar-plus-battery systems that can help reduce demand charges, provide backup power, and other benefits. Still others will look at investments in solar-plus-battery systems as part of an integrated package that includes efficiency and load flexibility. This early state could accelerate the infamous utility death spiral—self-reinforcing upward rate pressures, making further self-generation or total defection economic faster. </a:t>
            </a:r>
          </a:p>
          <a:p>
            <a:pPr marL="235572" indent="-235572" defTabSz="471145">
              <a:buFontTx/>
              <a:buAutoNum type="arabicPeriod"/>
              <a:defRPr/>
            </a:pPr>
            <a:r>
              <a:rPr lang="en-US" dirty="0" smtClean="0"/>
              <a:t>The “old” rate recovery model, based on kWh sales, by which utilities recover costs and an allowed market return on distribution networks, central power plants, and/or transmission lines will become obsolete. This is especially profound in certain regions of the country. In the Southwest across all </a:t>
            </a:r>
            <a:r>
              <a:rPr lang="en-US" dirty="0" err="1" smtClean="0"/>
              <a:t>MWh</a:t>
            </a:r>
            <a:r>
              <a:rPr lang="en-US" dirty="0" smtClean="0"/>
              <a:t> sold by utilities, for example, our conservative base case shows solar-plus-battery systems undercutting utility retail electricity prices for the most expensive one-fifth of load served in the year 2024; under more aggressive assumptions, off-grid systems prove cheaper than all utility- sold electricity in the region just a decade out from today </a:t>
            </a:r>
            <a:endParaRPr lang="en-US" dirty="0" smtClean="0"/>
          </a:p>
          <a:p>
            <a:endParaRPr lang="en-US" dirty="0"/>
          </a:p>
        </p:txBody>
      </p:sp>
      <p:sp>
        <p:nvSpPr>
          <p:cNvPr id="4" name="Slide Number Placeholder 3"/>
          <p:cNvSpPr>
            <a:spLocks noGrp="1"/>
          </p:cNvSpPr>
          <p:nvPr>
            <p:ph type="sldNum" sz="quarter" idx="10"/>
          </p:nvPr>
        </p:nvSpPr>
        <p:spPr/>
        <p:txBody>
          <a:bodyPr/>
          <a:lstStyle/>
          <a:p>
            <a:fld id="{F1BD07AF-B583-43A7-9528-5E7E7721E9F8}" type="slidenum">
              <a:rPr lang="en-US" smtClean="0"/>
              <a:pPr/>
              <a:t>11</a:t>
            </a:fld>
            <a:endParaRPr lang="en-US"/>
          </a:p>
        </p:txBody>
      </p:sp>
    </p:spTree>
    <p:extLst>
      <p:ext uri="{BB962C8B-B14F-4D97-AF65-F5344CB8AC3E}">
        <p14:creationId xmlns:p14="http://schemas.microsoft.com/office/powerpoint/2010/main" xmlns="" val="4161729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 What are the products and services that the customers</a:t>
            </a:r>
            <a:r>
              <a:rPr lang="en-US" baseline="0" dirty="0" smtClean="0"/>
              <a:t> and DSPP exchange</a:t>
            </a:r>
          </a:p>
          <a:p>
            <a:r>
              <a:rPr lang="en-US" baseline="0" dirty="0" smtClean="0"/>
              <a:t>2 – What is the utility’s role in owning or providing </a:t>
            </a:r>
          </a:p>
          <a:p>
            <a:r>
              <a:rPr lang="en-US" baseline="0" dirty="0" smtClean="0"/>
              <a:t>3 – DSPP could happen, but is that best system value?</a:t>
            </a:r>
          </a:p>
          <a:p>
            <a:endParaRPr lang="en-US" baseline="0" dirty="0" smtClean="0"/>
          </a:p>
          <a:p>
            <a:r>
              <a:rPr lang="en-US" baseline="0" dirty="0" smtClean="0"/>
              <a:t>5 – Access to the appropriate data</a:t>
            </a:r>
            <a:endParaRPr lang="en-US" dirty="0"/>
          </a:p>
        </p:txBody>
      </p:sp>
      <p:sp>
        <p:nvSpPr>
          <p:cNvPr id="4" name="Slide Number Placeholder 3"/>
          <p:cNvSpPr>
            <a:spLocks noGrp="1"/>
          </p:cNvSpPr>
          <p:nvPr>
            <p:ph type="sldNum" sz="quarter" idx="10"/>
          </p:nvPr>
        </p:nvSpPr>
        <p:spPr/>
        <p:txBody>
          <a:bodyPr/>
          <a:lstStyle/>
          <a:p>
            <a:fld id="{F1BD07AF-B583-43A7-9528-5E7E7721E9F8}" type="slidenum">
              <a:rPr lang="en-US" smtClean="0"/>
              <a:pPr/>
              <a:t>12</a:t>
            </a:fld>
            <a:endParaRPr lang="en-US"/>
          </a:p>
        </p:txBody>
      </p:sp>
    </p:spTree>
    <p:extLst>
      <p:ext uri="{BB962C8B-B14F-4D97-AF65-F5344CB8AC3E}">
        <p14:creationId xmlns:p14="http://schemas.microsoft.com/office/powerpoint/2010/main" xmlns="" val="3276649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BD07AF-B583-43A7-9528-5E7E7721E9F8}" type="slidenum">
              <a:rPr lang="en-US" smtClean="0"/>
              <a:pPr/>
              <a:t>2</a:t>
            </a:fld>
            <a:endParaRPr lang="en-US"/>
          </a:p>
        </p:txBody>
      </p:sp>
    </p:spTree>
    <p:extLst>
      <p:ext uri="{BB962C8B-B14F-4D97-AF65-F5344CB8AC3E}">
        <p14:creationId xmlns:p14="http://schemas.microsoft.com/office/powerpoint/2010/main" xmlns="" val="3813865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Simply highlight complexity of our analysis</a:t>
            </a:r>
          </a:p>
          <a:p>
            <a:r>
              <a:rPr lang="en-US" dirty="0" smtClean="0"/>
              <a:t>Keep</a:t>
            </a:r>
            <a:r>
              <a:rPr lang="en-US" baseline="0" dirty="0" smtClean="0"/>
              <a:t> it short</a:t>
            </a:r>
            <a:endParaRPr lang="en-US" dirty="0"/>
          </a:p>
        </p:txBody>
      </p:sp>
      <p:sp>
        <p:nvSpPr>
          <p:cNvPr id="4" name="Slide Number Placeholder 3"/>
          <p:cNvSpPr>
            <a:spLocks noGrp="1"/>
          </p:cNvSpPr>
          <p:nvPr>
            <p:ph type="sldNum" sz="quarter" idx="10"/>
          </p:nvPr>
        </p:nvSpPr>
        <p:spPr/>
        <p:txBody>
          <a:bodyPr/>
          <a:lstStyle/>
          <a:p>
            <a:fld id="{F1BD07AF-B583-43A7-9528-5E7E7721E9F8}" type="slidenum">
              <a:rPr lang="en-US" smtClean="0"/>
              <a:pPr/>
              <a:t>3</a:t>
            </a:fld>
            <a:endParaRPr lang="en-US"/>
          </a:p>
        </p:txBody>
      </p:sp>
    </p:spTree>
    <p:extLst>
      <p:ext uri="{BB962C8B-B14F-4D97-AF65-F5344CB8AC3E}">
        <p14:creationId xmlns:p14="http://schemas.microsoft.com/office/powerpoint/2010/main" xmlns="" val="1740440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1145">
              <a:defRPr/>
            </a:pPr>
            <a:r>
              <a:rPr lang="en-US" dirty="0" smtClean="0"/>
              <a:t>Representative range of conditions that influence grid parity:</a:t>
            </a:r>
          </a:p>
          <a:p>
            <a:pPr marL="176679" indent="-176679" defTabSz="471145">
              <a:buFont typeface="Arial"/>
              <a:buChar char="•"/>
              <a:defRPr/>
            </a:pPr>
            <a:r>
              <a:rPr lang="en-US" dirty="0" smtClean="0"/>
              <a:t>Annual solar resource potential</a:t>
            </a:r>
          </a:p>
          <a:p>
            <a:pPr marL="176679" indent="-176679" defTabSz="471145">
              <a:buFont typeface="Arial"/>
              <a:buChar char="•"/>
              <a:defRPr/>
            </a:pPr>
            <a:r>
              <a:rPr lang="en-US" dirty="0" smtClean="0"/>
              <a:t>Range of retail electricity prices</a:t>
            </a:r>
          </a:p>
          <a:p>
            <a:pPr marL="176679" indent="-176679" defTabSz="471145">
              <a:buFont typeface="Arial"/>
              <a:buChar char="•"/>
              <a:defRPr/>
            </a:pPr>
            <a:r>
              <a:rPr lang="en-US" dirty="0" smtClean="0"/>
              <a:t>Currently installed distributed PV</a:t>
            </a:r>
          </a:p>
          <a:p>
            <a:pPr marL="176679" indent="-176679" defTabSz="471145">
              <a:buFont typeface="Arial"/>
              <a:buChar char="•"/>
              <a:defRPr/>
            </a:pPr>
            <a:endParaRPr lang="en-US" dirty="0" smtClean="0"/>
          </a:p>
          <a:p>
            <a:pPr defTabSz="471145">
              <a:defRPr/>
            </a:pPr>
            <a:r>
              <a:rPr lang="en-US" dirty="0" smtClean="0"/>
              <a:t>Though not a primary driver of solar-plus-battery grid parity, the degree of utility regulation also varied.</a:t>
            </a:r>
          </a:p>
          <a:p>
            <a:pPr marL="176679" indent="-176679" defTabSz="471145">
              <a:buFont typeface="Arial"/>
              <a:buChar char="•"/>
              <a:defRPr/>
            </a:pPr>
            <a:r>
              <a:rPr lang="en-US" dirty="0" smtClean="0"/>
              <a:t>Three locations—Westchester County, NY, San Antonio, TX, and Los Angeles County, CA—are in significantly (NY and TX) or partially (CA) deregulated electricity markets.</a:t>
            </a:r>
          </a:p>
          <a:p>
            <a:pPr marL="176679" indent="-176679" defTabSz="471145">
              <a:buFont typeface="Arial"/>
              <a:buChar char="•"/>
              <a:defRPr/>
            </a:pPr>
            <a:r>
              <a:rPr lang="en-US" dirty="0" smtClean="0"/>
              <a:t>Two locations—Honolulu, HI, and Louisville, KY—are in regulated territories. </a:t>
            </a:r>
            <a:endParaRPr lang="en-US" dirty="0" smtClean="0"/>
          </a:p>
          <a:p>
            <a:pPr marL="176679" indent="-176679" defTabSz="471145">
              <a:buFont typeface="Arial"/>
              <a:buChar char="•"/>
              <a:defRPr/>
            </a:pPr>
            <a:endParaRPr lang="en-US" dirty="0" smtClean="0"/>
          </a:p>
          <a:p>
            <a:r>
              <a:rPr lang="en-US" dirty="0" smtClean="0"/>
              <a:t>Westchester: In metropolitan NYC area</a:t>
            </a:r>
          </a:p>
          <a:p>
            <a:r>
              <a:rPr lang="en-US" dirty="0" smtClean="0"/>
              <a:t>San Antonio: is a vertically integrated municipal</a:t>
            </a:r>
            <a:r>
              <a:rPr lang="en-US" baseline="0" dirty="0" smtClean="0"/>
              <a:t> utility in a wholesale power region</a:t>
            </a:r>
          </a:p>
          <a:p>
            <a:r>
              <a:rPr lang="en-US" baseline="0" dirty="0" smtClean="0"/>
              <a:t>Los Angeles: has both a municipal and investor-owned utility, but uses the wholesale market for most generation</a:t>
            </a:r>
            <a:endParaRPr lang="en-US" dirty="0" smtClean="0"/>
          </a:p>
          <a:p>
            <a:pPr marL="176679" indent="-176679" defTabSz="471145">
              <a:buFont typeface="Arial"/>
              <a:buChar char="•"/>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1BD07AF-B583-43A7-9528-5E7E7721E9F8}" type="slidenum">
              <a:rPr lang="en-US" smtClean="0"/>
              <a:pPr/>
              <a:t>4</a:t>
            </a:fld>
            <a:endParaRPr lang="en-US"/>
          </a:p>
        </p:txBody>
      </p:sp>
    </p:spTree>
    <p:extLst>
      <p:ext uri="{BB962C8B-B14F-4D97-AF65-F5344CB8AC3E}">
        <p14:creationId xmlns:p14="http://schemas.microsoft.com/office/powerpoint/2010/main" xmlns="" val="4159155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Focus on what varies between the scenarios. </a:t>
            </a:r>
          </a:p>
          <a:p>
            <a:r>
              <a:rPr lang="en-US" baseline="0" dirty="0" smtClean="0"/>
              <a:t>Lead with Base Case  – </a:t>
            </a:r>
          </a:p>
          <a:p>
            <a:pPr marL="176679" indent="-176679">
              <a:buFont typeface="Arial"/>
              <a:buChar char="•"/>
            </a:pPr>
            <a:r>
              <a:rPr lang="en-US" dirty="0" smtClean="0"/>
              <a:t>Current trajectories—declining costs and increasing adoption rates—with no radical, disruptive improvements or other developments </a:t>
            </a:r>
            <a:endParaRPr lang="en-US" dirty="0" smtClean="0"/>
          </a:p>
          <a:p>
            <a:pPr marL="647824" lvl="1" indent="-176679">
              <a:buFont typeface="Arial"/>
              <a:buChar char="•"/>
            </a:pPr>
            <a:r>
              <a:rPr lang="en-US" baseline="0" dirty="0" smtClean="0"/>
              <a:t>stable load dynamics</a:t>
            </a:r>
          </a:p>
          <a:p>
            <a:pPr marL="647824" lvl="1" indent="-176679">
              <a:buFont typeface="Arial"/>
              <a:buChar char="•"/>
            </a:pPr>
            <a:r>
              <a:rPr lang="en-US" baseline="0" dirty="0" smtClean="0"/>
              <a:t>Meeting 100% of load on a typical day in a typical year</a:t>
            </a:r>
          </a:p>
          <a:p>
            <a:pPr marL="176679" indent="-176679">
              <a:buFont typeface="Arial"/>
              <a:buChar char="•"/>
            </a:pPr>
            <a:r>
              <a:rPr lang="en-US" baseline="0" dirty="0" smtClean="0"/>
              <a:t>average industry accepted price forecast </a:t>
            </a:r>
          </a:p>
          <a:p>
            <a:pPr marL="176679" indent="-176679">
              <a:buFont typeface="Arial"/>
              <a:buChar char="•"/>
            </a:pPr>
            <a:endParaRPr lang="en-US" baseline="0" dirty="0" smtClean="0"/>
          </a:p>
          <a:p>
            <a:r>
              <a:rPr lang="en-US" baseline="0" dirty="0" smtClean="0"/>
              <a:t>ATI</a:t>
            </a:r>
          </a:p>
          <a:p>
            <a:pPr marL="176679" indent="-176679" defTabSz="471145">
              <a:buFont typeface="Arial"/>
              <a:buChar char="•"/>
              <a:defRPr/>
            </a:pPr>
            <a:r>
              <a:rPr lang="en-US" dirty="0" smtClean="0"/>
              <a:t>The accelerated technology improvement scenario considers the impacts of sharply decreased total installed PV costs along with more aggressive battery price projections. </a:t>
            </a:r>
            <a:endParaRPr lang="en-US" dirty="0" smtClean="0">
              <a:effectLst/>
            </a:endParaRPr>
          </a:p>
          <a:p>
            <a:endParaRPr lang="en-US" baseline="0" dirty="0" smtClean="0"/>
          </a:p>
          <a:p>
            <a:r>
              <a:rPr lang="en-US" baseline="0" dirty="0" smtClean="0"/>
              <a:t>DSI – </a:t>
            </a:r>
          </a:p>
          <a:p>
            <a:pPr defTabSz="471145">
              <a:defRPr/>
            </a:pPr>
            <a:r>
              <a:rPr lang="en-US" dirty="0" smtClean="0"/>
              <a:t>The demand-side improvement scenario considers the impact of full implementation of cost-effective energy efficiency and user-controlled load flexibility to shift the load profile, especially during an allowed period of capacity shortage. </a:t>
            </a:r>
            <a:endParaRPr lang="en-US" baseline="0" dirty="0" smtClean="0"/>
          </a:p>
          <a:p>
            <a:pPr marL="176679" indent="-176679">
              <a:buFont typeface="Arial"/>
              <a:buChar char="•"/>
            </a:pPr>
            <a:r>
              <a:rPr lang="en-US" baseline="0" dirty="0" smtClean="0"/>
              <a:t>co investment in efficiency as </a:t>
            </a:r>
            <a:r>
              <a:rPr lang="en-US" baseline="0" dirty="0" err="1" smtClean="0"/>
              <a:t>negawatts</a:t>
            </a:r>
            <a:r>
              <a:rPr lang="en-US" baseline="0" dirty="0" smtClean="0"/>
              <a:t> at 2.9 cents/kWh</a:t>
            </a:r>
          </a:p>
          <a:p>
            <a:pPr marL="176679" indent="-176679">
              <a:buFont typeface="Arial"/>
              <a:buChar char="•"/>
            </a:pPr>
            <a:r>
              <a:rPr lang="en-US" baseline="0" dirty="0" smtClean="0"/>
              <a:t>168 hours a year spread across many days of where active choices on load management must be made</a:t>
            </a:r>
          </a:p>
          <a:p>
            <a:pPr marL="647824" lvl="1" indent="-176679" defTabSz="471145">
              <a:buFont typeface="Arial"/>
              <a:buChar char="•"/>
              <a:defRPr/>
            </a:pPr>
            <a:r>
              <a:rPr lang="en-US" dirty="0" smtClean="0">
                <a:cs typeface="ＭＳ Ｐゴシック" charset="0"/>
              </a:rPr>
              <a:t>In winter months, when a period of cloudy weather is expected, homeowners will be able to respond by shifting when they use electricity or reducing their total consumption. This may mean waiting to wash clothes, washing dishes by hand, using lower settings on a dryer, programming appliances to run during the day, or foregoing certain energy-intensive activities like running a vacuum until the system can handle that demand. </a:t>
            </a:r>
            <a:endParaRPr lang="en-US" dirty="0" smtClean="0"/>
          </a:p>
          <a:p>
            <a:endParaRPr lang="en-US" baseline="0" dirty="0" smtClean="0"/>
          </a:p>
          <a:p>
            <a:endParaRPr lang="en-US" baseline="0" dirty="0" smtClean="0"/>
          </a:p>
          <a:p>
            <a:r>
              <a:rPr lang="en-US" baseline="0" dirty="0" smtClean="0"/>
              <a:t>CI</a:t>
            </a:r>
          </a:p>
          <a:p>
            <a:pPr marL="176679" indent="-176679" defTabSz="471145">
              <a:buFont typeface="Arial"/>
              <a:buChar char="•"/>
              <a:defRPr/>
            </a:pPr>
            <a:r>
              <a:rPr lang="en-US" dirty="0" smtClean="0"/>
              <a:t>The combined improvement scenario applies the lower-cost technologies considered in the accelerated technology improvement scenario, coupled with the more efficient and flexible load profile modeled in the demand- side improvement scenario. </a:t>
            </a:r>
          </a:p>
          <a:p>
            <a:pPr marL="176679" indent="-176679" defTabSz="471145">
              <a:buFont typeface="Arial"/>
              <a:buChar char="•"/>
              <a:defRPr/>
            </a:pPr>
            <a:endParaRPr lang="en-US" dirty="0" smtClean="0"/>
          </a:p>
          <a:p>
            <a:pPr defTabSz="471145">
              <a:defRPr/>
            </a:pPr>
            <a:endParaRPr lang="en-US" dirty="0" smtClean="0"/>
          </a:p>
          <a:p>
            <a:pPr defTabSz="471145">
              <a:defRPr/>
            </a:pPr>
            <a:r>
              <a:rPr lang="en-US" dirty="0" smtClean="0"/>
              <a:t>THOUGHTS: I figured this visual representation gets the point across and the presenter can simply talk the audience through our scenarios using this as a backup. A text heavy version is available as a hidden</a:t>
            </a:r>
            <a:r>
              <a:rPr lang="en-US" baseline="0" dirty="0" smtClean="0"/>
              <a:t> slide and also explains a bit more of our rationale. </a:t>
            </a:r>
          </a:p>
          <a:p>
            <a:pPr marL="176679" indent="-176679" defTabSz="471145">
              <a:buFont typeface="Arial"/>
              <a:buChar char="•"/>
              <a:defRPr/>
            </a:pPr>
            <a:endParaRPr lang="en-US" dirty="0" smtClean="0">
              <a:effectLst/>
            </a:endParaRPr>
          </a:p>
          <a:p>
            <a:pPr marL="176679" indent="-176679">
              <a:buFont typeface="Arial"/>
              <a:buChar char="•"/>
            </a:pPr>
            <a:endParaRPr lang="en-US" dirty="0"/>
          </a:p>
        </p:txBody>
      </p:sp>
      <p:sp>
        <p:nvSpPr>
          <p:cNvPr id="4" name="Slide Number Placeholder 3"/>
          <p:cNvSpPr>
            <a:spLocks noGrp="1"/>
          </p:cNvSpPr>
          <p:nvPr>
            <p:ph type="sldNum" sz="quarter" idx="10"/>
          </p:nvPr>
        </p:nvSpPr>
        <p:spPr/>
        <p:txBody>
          <a:bodyPr/>
          <a:lstStyle/>
          <a:p>
            <a:fld id="{F1BD07AF-B583-43A7-9528-5E7E7721E9F8}" type="slidenum">
              <a:rPr lang="en-US" smtClean="0"/>
              <a:pPr/>
              <a:t>5</a:t>
            </a:fld>
            <a:endParaRPr lang="en-US"/>
          </a:p>
        </p:txBody>
      </p:sp>
    </p:spTree>
    <p:extLst>
      <p:ext uri="{BB962C8B-B14F-4D97-AF65-F5344CB8AC3E}">
        <p14:creationId xmlns:p14="http://schemas.microsoft.com/office/powerpoint/2010/main" xmlns="" val="2474833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Grid parity is already here for ALL commercial scenarios in Honolulu</a:t>
            </a:r>
          </a:p>
          <a:p>
            <a:r>
              <a:rPr lang="en-US" dirty="0" smtClean="0"/>
              <a:t>Grid parity for ALL commercial combined improvement scenarios in ALL locations before 2030</a:t>
            </a:r>
          </a:p>
          <a:p>
            <a:r>
              <a:rPr lang="en-US" dirty="0" smtClean="0"/>
              <a:t>ALL commercial scenarios reach parity in ALL locations by 2050</a:t>
            </a:r>
          </a:p>
          <a:p>
            <a:pPr lvl="1"/>
            <a:endParaRPr lang="en-US" dirty="0" smtClean="0"/>
          </a:p>
          <a:p>
            <a:pPr lvl="1"/>
            <a:r>
              <a:rPr lang="en-US" dirty="0" smtClean="0"/>
              <a:t>Locales with mid to high electric prices will be competitive within 10 years</a:t>
            </a:r>
          </a:p>
          <a:p>
            <a:pPr lvl="2"/>
            <a:r>
              <a:rPr lang="en-US" dirty="0" smtClean="0"/>
              <a:t>Los Angeles, CA </a:t>
            </a:r>
          </a:p>
          <a:p>
            <a:pPr lvl="2"/>
            <a:r>
              <a:rPr lang="en-US" dirty="0" smtClean="0"/>
              <a:t>Westchester, NY</a:t>
            </a:r>
          </a:p>
          <a:p>
            <a:pPr lvl="1"/>
            <a:r>
              <a:rPr lang="en-US" dirty="0" smtClean="0"/>
              <a:t>Even locations with low electric prices will reach parity within 30 years</a:t>
            </a:r>
          </a:p>
          <a:p>
            <a:pPr lvl="2"/>
            <a:r>
              <a:rPr lang="en-US" dirty="0" smtClean="0"/>
              <a:t>Louisville, KY </a:t>
            </a:r>
          </a:p>
          <a:p>
            <a:pPr lvl="2"/>
            <a:r>
              <a:rPr lang="en-US" dirty="0" smtClean="0"/>
              <a:t>San Antonio, TX</a:t>
            </a:r>
          </a:p>
          <a:p>
            <a:endParaRPr lang="en-US" dirty="0" smtClean="0"/>
          </a:p>
          <a:p>
            <a:pPr defTabSz="471145">
              <a:defRPr/>
            </a:pPr>
            <a:endParaRPr lang="en-US" baseline="0" dirty="0" smtClean="0"/>
          </a:p>
          <a:p>
            <a:r>
              <a:rPr lang="en-US" dirty="0" smtClean="0"/>
              <a:t>Removing the diesel generator still results in grid parity within the next few years </a:t>
            </a:r>
          </a:p>
          <a:p>
            <a:pPr lvl="1"/>
            <a:r>
              <a:rPr lang="en-US" dirty="0" smtClean="0"/>
              <a:t>This is without demand management, efficiency, or accelerated technology</a:t>
            </a:r>
          </a:p>
          <a:p>
            <a:pPr lvl="1"/>
            <a:r>
              <a:rPr lang="en-US" dirty="0" smtClean="0"/>
              <a:t>Honolulu within two years</a:t>
            </a:r>
          </a:p>
          <a:p>
            <a:pPr lvl="1"/>
            <a:r>
              <a:rPr lang="en-US" dirty="0" smtClean="0"/>
              <a:t>Los Angeles and Westchester in the 2030s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1BD07AF-B583-43A7-9528-5E7E7721E9F8}" type="slidenum">
              <a:rPr lang="en-US" smtClean="0"/>
              <a:pPr/>
              <a:t>6</a:t>
            </a:fld>
            <a:endParaRPr lang="en-US"/>
          </a:p>
        </p:txBody>
      </p:sp>
    </p:spTree>
    <p:extLst>
      <p:ext uri="{BB962C8B-B14F-4D97-AF65-F5344CB8AC3E}">
        <p14:creationId xmlns:p14="http://schemas.microsoft.com/office/powerpoint/2010/main" xmlns="" val="2475416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combined improvement scenario reaches parity by 2020 in Honolulu, Los Angeles, and Westchester</a:t>
            </a:r>
          </a:p>
          <a:p>
            <a:pPr defTabSz="471145">
              <a:defRPr/>
            </a:pPr>
            <a:r>
              <a:rPr lang="en-US" dirty="0" smtClean="0"/>
              <a:t>In Honolulu, ALL scenarios reach parity by or before 2022</a:t>
            </a:r>
          </a:p>
          <a:p>
            <a:r>
              <a:rPr lang="en-US" dirty="0" smtClean="0"/>
              <a:t>With demand management and efficiency only, Honolulu, Los Angeles, and Westchester reach parity prior to 2030</a:t>
            </a:r>
          </a:p>
          <a:p>
            <a:endParaRPr lang="en-US" dirty="0"/>
          </a:p>
        </p:txBody>
      </p:sp>
      <p:sp>
        <p:nvSpPr>
          <p:cNvPr id="4" name="Slide Number Placeholder 3"/>
          <p:cNvSpPr>
            <a:spLocks noGrp="1"/>
          </p:cNvSpPr>
          <p:nvPr>
            <p:ph type="sldNum" sz="quarter" idx="10"/>
          </p:nvPr>
        </p:nvSpPr>
        <p:spPr/>
        <p:txBody>
          <a:bodyPr/>
          <a:lstStyle/>
          <a:p>
            <a:fld id="{F1BD07AF-B583-43A7-9528-5E7E7721E9F8}" type="slidenum">
              <a:rPr lang="en-US" smtClean="0"/>
              <a:pPr/>
              <a:t>7</a:t>
            </a:fld>
            <a:endParaRPr lang="en-US"/>
          </a:p>
        </p:txBody>
      </p:sp>
    </p:spTree>
    <p:extLst>
      <p:ext uri="{BB962C8B-B14F-4D97-AF65-F5344CB8AC3E}">
        <p14:creationId xmlns:p14="http://schemas.microsoft.com/office/powerpoint/2010/main" xmlns="" val="4011586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1BD07AF-B583-43A7-9528-5E7E7721E9F8}" type="slidenum">
              <a:rPr lang="en-US" smtClean="0"/>
              <a:pPr/>
              <a:t>8</a:t>
            </a:fld>
            <a:endParaRPr lang="en-US"/>
          </a:p>
        </p:txBody>
      </p:sp>
    </p:spTree>
    <p:extLst>
      <p:ext uri="{BB962C8B-B14F-4D97-AF65-F5344CB8AC3E}">
        <p14:creationId xmlns:p14="http://schemas.microsoft.com/office/powerpoint/2010/main" xmlns="" val="2583547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 Scenario: 3.77M customers and $5.46B</a:t>
            </a:r>
            <a:r>
              <a:rPr lang="en-US" baseline="0" dirty="0" smtClean="0"/>
              <a:t> in sales affected</a:t>
            </a:r>
            <a:endParaRPr lang="en-US" dirty="0" smtClean="0"/>
          </a:p>
        </p:txBody>
      </p:sp>
      <p:sp>
        <p:nvSpPr>
          <p:cNvPr id="4" name="Slide Number Placeholder 3"/>
          <p:cNvSpPr>
            <a:spLocks noGrp="1"/>
          </p:cNvSpPr>
          <p:nvPr>
            <p:ph type="sldNum" sz="quarter" idx="10"/>
          </p:nvPr>
        </p:nvSpPr>
        <p:spPr/>
        <p:txBody>
          <a:bodyPr/>
          <a:lstStyle/>
          <a:p>
            <a:fld id="{F1BD07AF-B583-43A7-9528-5E7E7721E9F8}" type="slidenum">
              <a:rPr lang="en-US" smtClean="0"/>
              <a:pPr/>
              <a:t>9</a:t>
            </a:fld>
            <a:endParaRPr lang="en-US"/>
          </a:p>
        </p:txBody>
      </p:sp>
    </p:spTree>
    <p:extLst>
      <p:ext uri="{BB962C8B-B14F-4D97-AF65-F5344CB8AC3E}">
        <p14:creationId xmlns:p14="http://schemas.microsoft.com/office/powerpoint/2010/main" xmlns="" val="2583547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26183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0" y="309989"/>
            <a:ext cx="9223375" cy="82654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p:txBody>
          <a:bodyPr/>
          <a:lstStyle>
            <a:lvl1pPr>
              <a:defRPr>
                <a:latin typeface="Helvetica Neu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hasCustomPrompt="1"/>
          </p:nvPr>
        </p:nvSpPr>
        <p:spPr>
          <a:xfrm>
            <a:off x="373529" y="317665"/>
            <a:ext cx="8551556" cy="818865"/>
          </a:xfrm>
        </p:spPr>
        <p:txBody>
          <a:bodyPr>
            <a:noAutofit/>
          </a:bodyPr>
          <a:lstStyle>
            <a:lvl1pPr algn="l">
              <a:lnSpc>
                <a:spcPct val="100000"/>
              </a:lnSpc>
              <a:defRPr sz="2600" b="0" i="0" kern="1300" cap="all" spc="90">
                <a:ln>
                  <a:noFill/>
                </a:ln>
                <a:solidFill>
                  <a:schemeClr val="bg1"/>
                </a:solidFill>
              </a:defRPr>
            </a:lvl1pPr>
          </a:lstStyle>
          <a:p>
            <a:r>
              <a:rPr lang="en-US" dirty="0" smtClean="0"/>
              <a:t>click to edit master title style</a:t>
            </a:r>
            <a:br>
              <a:rPr lang="en-US" dirty="0" smtClean="0"/>
            </a:br>
            <a:r>
              <a:rPr lang="en-US" dirty="0" err="1" smtClean="0"/>
              <a:t>dsfhd</a:t>
            </a:r>
            <a:r>
              <a:rPr lang="en-US" dirty="0" smtClean="0"/>
              <a:t>  </a:t>
            </a:r>
            <a:r>
              <a:rPr lang="en-US" dirty="0" err="1" smtClean="0"/>
              <a:t>skfdsf</a:t>
            </a:r>
            <a:endParaRPr lang="en-US" dirty="0"/>
          </a:p>
        </p:txBody>
      </p:sp>
      <p:pic>
        <p:nvPicPr>
          <p:cNvPr id="8" name="Picture 7" descr="Sunburst.png"/>
          <p:cNvPicPr>
            <a:picLocks noChangeAspect="1"/>
          </p:cNvPicPr>
          <p:nvPr userDrawn="1"/>
        </p:nvPicPr>
        <p:blipFill>
          <a:blip r:embed="rId2">
            <a:alphaModFix amt="44000"/>
            <a:extLst>
              <a:ext uri="{28A0092B-C50C-407E-A947-70E740481C1C}">
                <a14:useLocalDpi xmlns:a14="http://schemas.microsoft.com/office/drawing/2010/main" xmlns="" val="0"/>
              </a:ext>
            </a:extLst>
          </a:blip>
          <a:stretch>
            <a:fillRect/>
          </a:stretch>
        </p:blipFill>
        <p:spPr>
          <a:xfrm>
            <a:off x="6650860" y="4792722"/>
            <a:ext cx="2274225" cy="1705328"/>
          </a:xfrm>
          <a:prstGeom prst="rect">
            <a:avLst/>
          </a:prstGeom>
        </p:spPr>
      </p:pic>
      <p:pic>
        <p:nvPicPr>
          <p:cNvPr id="11" name="Picture 10" descr="Sunburst.png"/>
          <p:cNvPicPr>
            <a:picLocks noChangeAspect="1"/>
          </p:cNvPicPr>
          <p:nvPr userDrawn="1"/>
        </p:nvPicPr>
        <p:blipFill>
          <a:blip r:embed="rId2">
            <a:alphaModFix amt="82000"/>
            <a:extLst>
              <a:ext uri="{28A0092B-C50C-407E-A947-70E740481C1C}">
                <a14:useLocalDpi xmlns:a14="http://schemas.microsoft.com/office/drawing/2010/main" xmlns="" val="0"/>
              </a:ext>
            </a:extLst>
          </a:blip>
          <a:stretch>
            <a:fillRect/>
          </a:stretch>
        </p:blipFill>
        <p:spPr>
          <a:xfrm>
            <a:off x="-1407867" y="-130817"/>
            <a:ext cx="2274225" cy="1705328"/>
          </a:xfrm>
          <a:prstGeom prst="rect">
            <a:avLst/>
          </a:prstGeom>
        </p:spPr>
      </p:pic>
      <p:pic>
        <p:nvPicPr>
          <p:cNvPr id="14" name="Picture 13"/>
          <p:cNvPicPr>
            <a:picLocks noChangeAspect="1"/>
          </p:cNvPicPr>
          <p:nvPr userDrawn="1"/>
        </p:nvPicPr>
        <p:blipFill>
          <a:blip r:embed="rId3"/>
          <a:stretch>
            <a:fillRect/>
          </a:stretch>
        </p:blipFill>
        <p:spPr>
          <a:xfrm>
            <a:off x="0" y="83203"/>
            <a:ext cx="9144000" cy="234462"/>
          </a:xfrm>
          <a:prstGeom prst="rect">
            <a:avLst/>
          </a:prstGeom>
        </p:spPr>
      </p:pic>
    </p:spTree>
    <p:extLst>
      <p:ext uri="{BB962C8B-B14F-4D97-AF65-F5344CB8AC3E}">
        <p14:creationId xmlns:p14="http://schemas.microsoft.com/office/powerpoint/2010/main" xmlns="" val="32092532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p:cNvSpPr/>
          <p:nvPr userDrawn="1"/>
        </p:nvSpPr>
        <p:spPr>
          <a:xfrm>
            <a:off x="0" y="309989"/>
            <a:ext cx="9223375" cy="82654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p:txBody>
          <a:bodyPr/>
          <a:lstStyle>
            <a:lvl1pPr>
              <a:defRPr>
                <a:latin typeface="Helvetica Neu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hasCustomPrompt="1"/>
          </p:nvPr>
        </p:nvSpPr>
        <p:spPr>
          <a:xfrm>
            <a:off x="373529" y="317665"/>
            <a:ext cx="8551556" cy="818865"/>
          </a:xfrm>
        </p:spPr>
        <p:txBody>
          <a:bodyPr>
            <a:noAutofit/>
          </a:bodyPr>
          <a:lstStyle>
            <a:lvl1pPr algn="l">
              <a:lnSpc>
                <a:spcPct val="100000"/>
              </a:lnSpc>
              <a:defRPr sz="2600" b="0" i="0" kern="1300" cap="all" spc="90">
                <a:ln>
                  <a:noFill/>
                </a:ln>
                <a:solidFill>
                  <a:schemeClr val="bg1"/>
                </a:solidFill>
              </a:defRPr>
            </a:lvl1pPr>
          </a:lstStyle>
          <a:p>
            <a:r>
              <a:rPr lang="en-US" dirty="0" smtClean="0"/>
              <a:t>click to edit master title style</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endParaRPr lang="en-US"/>
          </a:p>
        </p:txBody>
      </p:sp>
      <p:sp>
        <p:nvSpPr>
          <p:cNvPr id="6" name="Footer Placeholder 4"/>
          <p:cNvSpPr>
            <a:spLocks noGrp="1"/>
          </p:cNvSpPr>
          <p:nvPr>
            <p:ph type="ftr" sz="quarter" idx="11"/>
          </p:nvPr>
        </p:nvSpPr>
        <p:spPr>
          <a:xfrm>
            <a:off x="2625725" y="6356350"/>
            <a:ext cx="2895600" cy="365125"/>
          </a:xfrm>
          <a:prstGeom prst="rect">
            <a:avLst/>
          </a:prstGeom>
        </p:spPr>
        <p:txBody>
          <a:bodyPr/>
          <a:lstStyle>
            <a:lvl1pPr algn="ctr">
              <a:defRPr sz="1200">
                <a:solidFill>
                  <a:schemeClr val="tx1">
                    <a:tint val="75000"/>
                  </a:schemeClr>
                </a:solidFill>
              </a:defRPr>
            </a:lvl1pPr>
          </a:lstStyle>
          <a:p>
            <a:pPr>
              <a:defRPr/>
            </a:pPr>
            <a:endParaRPr lang="en-US"/>
          </a:p>
        </p:txBody>
      </p:sp>
      <p:sp>
        <p:nvSpPr>
          <p:cNvPr id="7" name="Slide Number Placeholder 5"/>
          <p:cNvSpPr>
            <a:spLocks noGrp="1"/>
          </p:cNvSpPr>
          <p:nvPr>
            <p:ph type="sldNum" sz="quarter" idx="12"/>
          </p:nvPr>
        </p:nvSpPr>
        <p:spPr>
          <a:xfrm>
            <a:off x="6553200" y="6345238"/>
            <a:ext cx="2133600" cy="365125"/>
          </a:xfrm>
          <a:prstGeom prst="rect">
            <a:avLst/>
          </a:prstGeom>
        </p:spPr>
        <p:txBody>
          <a:bodyPr/>
          <a:lstStyle>
            <a:lvl1pPr>
              <a:defRPr/>
            </a:lvl1pPr>
          </a:lstStyle>
          <a:p>
            <a:fld id="{9A790FB6-828C-42B7-8DB6-4BAD25C042CC}" type="slidenum">
              <a:rPr lang="en-US"/>
              <a:pPr/>
              <a:t>‹#›</a:t>
            </a:fld>
            <a:endParaRPr lang="en-US"/>
          </a:p>
        </p:txBody>
      </p:sp>
      <p:pic>
        <p:nvPicPr>
          <p:cNvPr id="8" name="Picture 7" descr="Sunburst.png"/>
          <p:cNvPicPr>
            <a:picLocks noChangeAspect="1"/>
          </p:cNvPicPr>
          <p:nvPr userDrawn="1"/>
        </p:nvPicPr>
        <p:blipFill>
          <a:blip r:embed="rId2">
            <a:alphaModFix amt="44000"/>
            <a:extLst>
              <a:ext uri="{28A0092B-C50C-407E-A947-70E740481C1C}">
                <a14:useLocalDpi xmlns:a14="http://schemas.microsoft.com/office/drawing/2010/main" xmlns="" val="0"/>
              </a:ext>
            </a:extLst>
          </a:blip>
          <a:stretch>
            <a:fillRect/>
          </a:stretch>
        </p:blipFill>
        <p:spPr>
          <a:xfrm>
            <a:off x="6650860" y="4792722"/>
            <a:ext cx="2274225" cy="1705328"/>
          </a:xfrm>
          <a:prstGeom prst="rect">
            <a:avLst/>
          </a:prstGeom>
        </p:spPr>
      </p:pic>
      <p:sp>
        <p:nvSpPr>
          <p:cNvPr id="13" name="Subtitle 2"/>
          <p:cNvSpPr>
            <a:spLocks noGrp="1"/>
          </p:cNvSpPr>
          <p:nvPr>
            <p:ph type="subTitle" idx="13" hasCustomPrompt="1"/>
          </p:nvPr>
        </p:nvSpPr>
        <p:spPr>
          <a:xfrm>
            <a:off x="448187" y="4915046"/>
            <a:ext cx="6400800" cy="312737"/>
          </a:xfrm>
          <a:prstGeom prst="rect">
            <a:avLst/>
          </a:prstGeom>
        </p:spPr>
        <p:txBody>
          <a:bodyPr/>
          <a:lstStyle>
            <a:lvl1pPr marL="0" indent="0" algn="l">
              <a:buNone/>
              <a:defRPr sz="1200" b="0" i="0" cap="all" spc="50">
                <a:solidFill>
                  <a:schemeClr val="bg1">
                    <a:lumMod val="10000"/>
                    <a:lumOff val="90000"/>
                  </a:schemeClr>
                </a:solidFill>
                <a:latin typeface="Helvetica Neue Light"/>
                <a:cs typeface="Helvetica Neue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Date, presenter, </a:t>
            </a:r>
            <a:r>
              <a:rPr lang="en-US" dirty="0" err="1" smtClean="0"/>
              <a:t>ect</a:t>
            </a:r>
            <a:r>
              <a:rPr lang="en-US" dirty="0" smtClean="0"/>
              <a:t>.</a:t>
            </a:r>
            <a:endParaRPr lang="en-US" dirty="0"/>
          </a:p>
        </p:txBody>
      </p:sp>
      <p:pic>
        <p:nvPicPr>
          <p:cNvPr id="11" name="Picture 10" descr="Sunburst.png"/>
          <p:cNvPicPr>
            <a:picLocks noChangeAspect="1"/>
          </p:cNvPicPr>
          <p:nvPr userDrawn="1"/>
        </p:nvPicPr>
        <p:blipFill>
          <a:blip r:embed="rId2">
            <a:alphaModFix amt="82000"/>
            <a:extLst>
              <a:ext uri="{28A0092B-C50C-407E-A947-70E740481C1C}">
                <a14:useLocalDpi xmlns:a14="http://schemas.microsoft.com/office/drawing/2010/main" xmlns="" val="0"/>
              </a:ext>
            </a:extLst>
          </a:blip>
          <a:stretch>
            <a:fillRect/>
          </a:stretch>
        </p:blipFill>
        <p:spPr>
          <a:xfrm>
            <a:off x="-1407867" y="-130817"/>
            <a:ext cx="2274225" cy="1705328"/>
          </a:xfrm>
          <a:prstGeom prst="rect">
            <a:avLst/>
          </a:prstGeom>
        </p:spPr>
      </p:pic>
      <p:pic>
        <p:nvPicPr>
          <p:cNvPr id="14" name="Picture 13"/>
          <p:cNvPicPr>
            <a:picLocks noChangeAspect="1"/>
          </p:cNvPicPr>
          <p:nvPr userDrawn="1"/>
        </p:nvPicPr>
        <p:blipFill>
          <a:blip r:embed="rId3"/>
          <a:stretch>
            <a:fillRect/>
          </a:stretch>
        </p:blipFill>
        <p:spPr>
          <a:xfrm>
            <a:off x="0" y="83203"/>
            <a:ext cx="9144000" cy="234462"/>
          </a:xfrm>
          <a:prstGeom prst="rect">
            <a:avLst/>
          </a:prstGeom>
        </p:spPr>
      </p:pic>
    </p:spTree>
    <p:extLst>
      <p:ext uri="{BB962C8B-B14F-4D97-AF65-F5344CB8AC3E}">
        <p14:creationId xmlns:p14="http://schemas.microsoft.com/office/powerpoint/2010/main" xmlns="" val="27066962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4" name="Rectangle 3"/>
          <p:cNvSpPr/>
          <p:nvPr userDrawn="1"/>
        </p:nvSpPr>
        <p:spPr>
          <a:xfrm>
            <a:off x="0" y="309989"/>
            <a:ext cx="9223375" cy="826541"/>
          </a:xfrm>
          <a:prstGeom prst="rect">
            <a:avLst/>
          </a:prstGeom>
          <a:solidFill>
            <a:srgbClr val="E69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p:txBody>
          <a:bodyPr/>
          <a:lstStyle>
            <a:lvl1pPr>
              <a:defRPr>
                <a:latin typeface="Helvetica Neu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hasCustomPrompt="1"/>
          </p:nvPr>
        </p:nvSpPr>
        <p:spPr>
          <a:xfrm>
            <a:off x="373529" y="322081"/>
            <a:ext cx="8551556" cy="818865"/>
          </a:xfrm>
        </p:spPr>
        <p:txBody>
          <a:bodyPr>
            <a:noAutofit/>
          </a:bodyPr>
          <a:lstStyle>
            <a:lvl1pPr algn="l">
              <a:lnSpc>
                <a:spcPct val="100000"/>
              </a:lnSpc>
              <a:defRPr sz="2600" b="0" i="0" kern="1300" cap="all" spc="90">
                <a:ln>
                  <a:noFill/>
                </a:ln>
                <a:solidFill>
                  <a:schemeClr val="bg1"/>
                </a:solidFill>
              </a:defRPr>
            </a:lvl1pPr>
          </a:lstStyle>
          <a:p>
            <a:r>
              <a:rPr lang="en-US" dirty="0" smtClean="0"/>
              <a:t>click to edit master title style</a:t>
            </a:r>
            <a:endParaRPr lang="en-US" dirty="0"/>
          </a:p>
        </p:txBody>
      </p:sp>
      <p:pic>
        <p:nvPicPr>
          <p:cNvPr id="11" name="Picture 10" descr="Sunburst.png"/>
          <p:cNvPicPr>
            <a:picLocks noChangeAspect="1"/>
          </p:cNvPicPr>
          <p:nvPr userDrawn="1"/>
        </p:nvPicPr>
        <p:blipFill>
          <a:blip r:embed="rId2">
            <a:alphaModFix amt="82000"/>
            <a:extLst>
              <a:ext uri="{28A0092B-C50C-407E-A947-70E740481C1C}">
                <a14:useLocalDpi xmlns:a14="http://schemas.microsoft.com/office/drawing/2010/main" xmlns="" val="0"/>
              </a:ext>
            </a:extLst>
          </a:blip>
          <a:stretch>
            <a:fillRect/>
          </a:stretch>
        </p:blipFill>
        <p:spPr>
          <a:xfrm>
            <a:off x="-1407867" y="-130817"/>
            <a:ext cx="2274225" cy="1705328"/>
          </a:xfrm>
          <a:prstGeom prst="rect">
            <a:avLst/>
          </a:prstGeom>
        </p:spPr>
      </p:pic>
      <p:pic>
        <p:nvPicPr>
          <p:cNvPr id="10" name="Picture 9"/>
          <p:cNvPicPr>
            <a:picLocks noChangeAspect="1"/>
          </p:cNvPicPr>
          <p:nvPr userDrawn="1"/>
        </p:nvPicPr>
        <p:blipFill>
          <a:blip r:embed="rId3"/>
          <a:stretch>
            <a:fillRect/>
          </a:stretch>
        </p:blipFill>
        <p:spPr>
          <a:xfrm>
            <a:off x="0" y="0"/>
            <a:ext cx="9144000" cy="307629"/>
          </a:xfrm>
          <a:prstGeom prst="rect">
            <a:avLst/>
          </a:prstGeom>
          <a:noFill/>
        </p:spPr>
      </p:pic>
    </p:spTree>
    <p:extLst>
      <p:ext uri="{BB962C8B-B14F-4D97-AF65-F5344CB8AC3E}">
        <p14:creationId xmlns:p14="http://schemas.microsoft.com/office/powerpoint/2010/main" xmlns="" val="13076035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ean page">
    <p:bg>
      <p:bgPr>
        <a:blipFill rotWithShape="1">
          <a:blip r:embed="rId2">
            <a:alphaModFix amt="20000"/>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415291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1463"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857" r:id="rId1"/>
    <p:sldLayoutId id="2147483856" r:id="rId2"/>
    <p:sldLayoutId id="2147483865" r:id="rId3"/>
    <p:sldLayoutId id="2147483870" r:id="rId4"/>
    <p:sldLayoutId id="2147483871" r:id="rId5"/>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1900" b="0" i="0" kern="1200" cap="small">
          <a:solidFill>
            <a:schemeClr val="tx1"/>
          </a:solidFill>
          <a:latin typeface="Helvetica Neue Light"/>
          <a:ea typeface="ＭＳ Ｐゴシック" charset="-128"/>
          <a:cs typeface="Helvetica Neue Light"/>
        </a:defRPr>
      </a:lvl1pPr>
      <a:lvl2pPr algn="ctr" defTabSz="457200" rtl="0" eaLnBrk="0" fontAlgn="base" hangingPunct="0">
        <a:spcBef>
          <a:spcPct val="0"/>
        </a:spcBef>
        <a:spcAft>
          <a:spcPct val="0"/>
        </a:spcAft>
        <a:defRPr sz="1900" b="1">
          <a:solidFill>
            <a:schemeClr val="tx1"/>
          </a:solidFill>
          <a:latin typeface="Optima" charset="0"/>
          <a:ea typeface="ＭＳ Ｐゴシック" charset="-128"/>
        </a:defRPr>
      </a:lvl2pPr>
      <a:lvl3pPr algn="ctr" defTabSz="457200" rtl="0" eaLnBrk="0" fontAlgn="base" hangingPunct="0">
        <a:spcBef>
          <a:spcPct val="0"/>
        </a:spcBef>
        <a:spcAft>
          <a:spcPct val="0"/>
        </a:spcAft>
        <a:defRPr sz="1900" b="1">
          <a:solidFill>
            <a:schemeClr val="tx1"/>
          </a:solidFill>
          <a:latin typeface="Optima" charset="0"/>
          <a:ea typeface="ＭＳ Ｐゴシック" charset="-128"/>
        </a:defRPr>
      </a:lvl3pPr>
      <a:lvl4pPr algn="ctr" defTabSz="457200" rtl="0" eaLnBrk="0" fontAlgn="base" hangingPunct="0">
        <a:spcBef>
          <a:spcPct val="0"/>
        </a:spcBef>
        <a:spcAft>
          <a:spcPct val="0"/>
        </a:spcAft>
        <a:defRPr sz="1900" b="1">
          <a:solidFill>
            <a:schemeClr val="tx1"/>
          </a:solidFill>
          <a:latin typeface="Optima" charset="0"/>
          <a:ea typeface="ＭＳ Ｐゴシック" charset="-128"/>
        </a:defRPr>
      </a:lvl4pPr>
      <a:lvl5pPr algn="ctr" defTabSz="457200" rtl="0" eaLnBrk="0" fontAlgn="base" hangingPunct="0">
        <a:spcBef>
          <a:spcPct val="0"/>
        </a:spcBef>
        <a:spcAft>
          <a:spcPct val="0"/>
        </a:spcAft>
        <a:defRPr sz="1900" b="1">
          <a:solidFill>
            <a:schemeClr val="tx1"/>
          </a:solidFill>
          <a:latin typeface="Optima" charset="0"/>
          <a:ea typeface="ＭＳ Ｐゴシック" charset="-128"/>
        </a:defRPr>
      </a:lvl5pPr>
      <a:lvl6pPr marL="457200" algn="ctr" defTabSz="457200" rtl="0" fontAlgn="base">
        <a:spcBef>
          <a:spcPct val="0"/>
        </a:spcBef>
        <a:spcAft>
          <a:spcPct val="0"/>
        </a:spcAft>
        <a:defRPr sz="4400" b="1">
          <a:solidFill>
            <a:schemeClr val="tx1"/>
          </a:solidFill>
          <a:latin typeface="Optima" charset="0"/>
          <a:ea typeface="ＭＳ Ｐゴシック" charset="-128"/>
        </a:defRPr>
      </a:lvl6pPr>
      <a:lvl7pPr marL="914400" algn="ctr" defTabSz="457200" rtl="0" fontAlgn="base">
        <a:spcBef>
          <a:spcPct val="0"/>
        </a:spcBef>
        <a:spcAft>
          <a:spcPct val="0"/>
        </a:spcAft>
        <a:defRPr sz="4400" b="1">
          <a:solidFill>
            <a:schemeClr val="tx1"/>
          </a:solidFill>
          <a:latin typeface="Optima" charset="0"/>
          <a:ea typeface="ＭＳ Ｐゴシック" charset="-128"/>
        </a:defRPr>
      </a:lvl7pPr>
      <a:lvl8pPr marL="1371600" algn="ctr" defTabSz="457200" rtl="0" fontAlgn="base">
        <a:spcBef>
          <a:spcPct val="0"/>
        </a:spcBef>
        <a:spcAft>
          <a:spcPct val="0"/>
        </a:spcAft>
        <a:defRPr sz="4400" b="1">
          <a:solidFill>
            <a:schemeClr val="tx1"/>
          </a:solidFill>
          <a:latin typeface="Optima" charset="0"/>
          <a:ea typeface="ＭＳ Ｐゴシック" charset="-128"/>
        </a:defRPr>
      </a:lvl8pPr>
      <a:lvl9pPr marL="1828800" algn="ctr" defTabSz="457200" rtl="0" fontAlgn="base">
        <a:spcBef>
          <a:spcPct val="0"/>
        </a:spcBef>
        <a:spcAft>
          <a:spcPct val="0"/>
        </a:spcAft>
        <a:defRPr sz="4400" b="1">
          <a:solidFill>
            <a:schemeClr val="tx1"/>
          </a:solidFill>
          <a:latin typeface="Optima" charset="0"/>
          <a:ea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1600" kern="1200">
          <a:solidFill>
            <a:schemeClr val="tx1"/>
          </a:solidFill>
          <a:latin typeface="Helvetica Neue"/>
          <a:ea typeface="ＭＳ Ｐゴシック" charset="-128"/>
          <a:cs typeface="Helvetica Neue"/>
        </a:defRPr>
      </a:lvl1pPr>
      <a:lvl2pPr marL="742950" indent="-285750" algn="l" defTabSz="457200" rtl="0" eaLnBrk="0" fontAlgn="base" hangingPunct="0">
        <a:spcBef>
          <a:spcPct val="20000"/>
        </a:spcBef>
        <a:spcAft>
          <a:spcPct val="0"/>
        </a:spcAft>
        <a:buFont typeface="Arial" pitchFamily="34" charset="0"/>
        <a:buChar char="–"/>
        <a:defRPr sz="1400" kern="1200">
          <a:solidFill>
            <a:schemeClr val="tx1"/>
          </a:solidFill>
          <a:latin typeface="Helvetica Neue"/>
          <a:ea typeface="ＭＳ Ｐゴシック" charset="-128"/>
          <a:cs typeface="Helvetica Neue"/>
        </a:defRPr>
      </a:lvl2pPr>
      <a:lvl3pPr marL="1143000" indent="-228600" algn="l" defTabSz="457200" rtl="0" eaLnBrk="0" fontAlgn="base" hangingPunct="0">
        <a:spcBef>
          <a:spcPct val="20000"/>
        </a:spcBef>
        <a:spcAft>
          <a:spcPct val="0"/>
        </a:spcAft>
        <a:buFont typeface="Arial" pitchFamily="34" charset="0"/>
        <a:buChar char="•"/>
        <a:defRPr sz="1200" kern="1200">
          <a:solidFill>
            <a:schemeClr val="tx1"/>
          </a:solidFill>
          <a:latin typeface="Helvetica Neue"/>
          <a:ea typeface="ＭＳ Ｐゴシック" charset="-128"/>
          <a:cs typeface="Helvetica Neue"/>
        </a:defRPr>
      </a:lvl3pPr>
      <a:lvl4pPr marL="1600200" indent="-228600" algn="l" defTabSz="457200" rtl="0" eaLnBrk="0" fontAlgn="base" hangingPunct="0">
        <a:spcBef>
          <a:spcPct val="20000"/>
        </a:spcBef>
        <a:spcAft>
          <a:spcPct val="0"/>
        </a:spcAft>
        <a:buFont typeface="Arial" pitchFamily="34" charset="0"/>
        <a:buChar char="–"/>
        <a:defRPr sz="1100" kern="1200">
          <a:solidFill>
            <a:schemeClr val="tx1"/>
          </a:solidFill>
          <a:latin typeface="Helvetica Neue"/>
          <a:ea typeface="ＭＳ Ｐゴシック" charset="-128"/>
          <a:cs typeface="Helvetica Neue"/>
        </a:defRPr>
      </a:lvl4pPr>
      <a:lvl5pPr marL="2057400" indent="-228600" algn="l" defTabSz="457200" rtl="0" eaLnBrk="0" fontAlgn="base" hangingPunct="0">
        <a:spcBef>
          <a:spcPct val="20000"/>
        </a:spcBef>
        <a:spcAft>
          <a:spcPct val="0"/>
        </a:spcAft>
        <a:buFont typeface="Arial" pitchFamily="34" charset="0"/>
        <a:buChar char="»"/>
        <a:defRPr sz="1100" kern="1200">
          <a:solidFill>
            <a:schemeClr val="tx1"/>
          </a:solidFill>
          <a:latin typeface="Helvetica Neue"/>
          <a:ea typeface="ＭＳ Ｐゴシック" charset="-128"/>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3.emf"/></Relationships>
</file>

<file path=ppt/slides/_rels/slide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ver.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8" name="Picture 7" descr="Sunburst.png"/>
          <p:cNvPicPr>
            <a:picLocks noChangeAspect="1"/>
          </p:cNvPicPr>
          <p:nvPr/>
        </p:nvPicPr>
        <p:blipFill>
          <a:blip r:embed="rId4">
            <a:alphaModFix amt="83000"/>
            <a:extLst>
              <a:ext uri="{28A0092B-C50C-407E-A947-70E740481C1C}">
                <a14:useLocalDpi xmlns:a14="http://schemas.microsoft.com/office/drawing/2010/main" xmlns="" val="0"/>
              </a:ext>
            </a:extLst>
          </a:blip>
          <a:stretch>
            <a:fillRect/>
          </a:stretch>
        </p:blipFill>
        <p:spPr>
          <a:xfrm>
            <a:off x="-5040028" y="-757647"/>
            <a:ext cx="10976429" cy="8230677"/>
          </a:xfrm>
          <a:prstGeom prst="rect">
            <a:avLst/>
          </a:prstGeom>
        </p:spPr>
      </p:pic>
      <p:sp>
        <p:nvSpPr>
          <p:cNvPr id="7" name="Rectangle 6"/>
          <p:cNvSpPr/>
          <p:nvPr/>
        </p:nvSpPr>
        <p:spPr>
          <a:xfrm>
            <a:off x="-112060" y="1243487"/>
            <a:ext cx="5913092" cy="4185963"/>
          </a:xfrm>
          <a:prstGeom prst="rect">
            <a:avLst/>
          </a:prstGeom>
          <a:solidFill>
            <a:schemeClr val="bg1">
              <a:alpha val="78000"/>
            </a:schemeClr>
          </a:solidFill>
          <a:ln>
            <a:noFill/>
          </a:ln>
          <a:effectLst>
            <a:outerShdw blurRad="40000" dist="23000" dir="5400000"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2BF44"/>
              </a:solidFill>
            </a:endParaRPr>
          </a:p>
        </p:txBody>
      </p:sp>
      <p:sp>
        <p:nvSpPr>
          <p:cNvPr id="9" name="Title 1"/>
          <p:cNvSpPr txBox="1">
            <a:spLocks/>
          </p:cNvSpPr>
          <p:nvPr/>
        </p:nvSpPr>
        <p:spPr>
          <a:xfrm>
            <a:off x="448186" y="1628775"/>
            <a:ext cx="5241413" cy="911392"/>
          </a:xfrm>
          <a:prstGeom prst="rect">
            <a:avLst/>
          </a:prstGeom>
        </p:spPr>
        <p:txBody>
          <a:bodyPr/>
          <a:lstStyle>
            <a:lvl1pPr algn="l" defTabSz="457200" rtl="0" eaLnBrk="0" fontAlgn="base" hangingPunct="0">
              <a:spcBef>
                <a:spcPct val="0"/>
              </a:spcBef>
              <a:spcAft>
                <a:spcPct val="0"/>
              </a:spcAft>
              <a:defRPr sz="5000" b="0" i="0" kern="1200" cap="all" spc="500">
                <a:solidFill>
                  <a:schemeClr val="bg1">
                    <a:lumMod val="10000"/>
                    <a:lumOff val="90000"/>
                  </a:schemeClr>
                </a:solidFill>
                <a:latin typeface="Helvetica Neue UltraLight"/>
                <a:ea typeface="ＭＳ Ｐゴシック" charset="-128"/>
                <a:cs typeface="Helvetica Neue UltraLight"/>
              </a:defRPr>
            </a:lvl1pPr>
            <a:lvl2pPr algn="ctr" defTabSz="457200" rtl="0" eaLnBrk="0" fontAlgn="base" hangingPunct="0">
              <a:spcBef>
                <a:spcPct val="0"/>
              </a:spcBef>
              <a:spcAft>
                <a:spcPct val="0"/>
              </a:spcAft>
              <a:defRPr sz="1900" b="1">
                <a:solidFill>
                  <a:schemeClr val="tx1"/>
                </a:solidFill>
                <a:latin typeface="Optima" charset="0"/>
                <a:ea typeface="ＭＳ Ｐゴシック" charset="-128"/>
              </a:defRPr>
            </a:lvl2pPr>
            <a:lvl3pPr algn="ctr" defTabSz="457200" rtl="0" eaLnBrk="0" fontAlgn="base" hangingPunct="0">
              <a:spcBef>
                <a:spcPct val="0"/>
              </a:spcBef>
              <a:spcAft>
                <a:spcPct val="0"/>
              </a:spcAft>
              <a:defRPr sz="1900" b="1">
                <a:solidFill>
                  <a:schemeClr val="tx1"/>
                </a:solidFill>
                <a:latin typeface="Optima" charset="0"/>
                <a:ea typeface="ＭＳ Ｐゴシック" charset="-128"/>
              </a:defRPr>
            </a:lvl3pPr>
            <a:lvl4pPr algn="ctr" defTabSz="457200" rtl="0" eaLnBrk="0" fontAlgn="base" hangingPunct="0">
              <a:spcBef>
                <a:spcPct val="0"/>
              </a:spcBef>
              <a:spcAft>
                <a:spcPct val="0"/>
              </a:spcAft>
              <a:defRPr sz="1900" b="1">
                <a:solidFill>
                  <a:schemeClr val="tx1"/>
                </a:solidFill>
                <a:latin typeface="Optima" charset="0"/>
                <a:ea typeface="ＭＳ Ｐゴシック" charset="-128"/>
              </a:defRPr>
            </a:lvl4pPr>
            <a:lvl5pPr algn="ctr" defTabSz="457200" rtl="0" eaLnBrk="0" fontAlgn="base" hangingPunct="0">
              <a:spcBef>
                <a:spcPct val="0"/>
              </a:spcBef>
              <a:spcAft>
                <a:spcPct val="0"/>
              </a:spcAft>
              <a:defRPr sz="1900" b="1">
                <a:solidFill>
                  <a:schemeClr val="tx1"/>
                </a:solidFill>
                <a:latin typeface="Optima" charset="0"/>
                <a:ea typeface="ＭＳ Ｐゴシック" charset="-128"/>
              </a:defRPr>
            </a:lvl5pPr>
            <a:lvl6pPr marL="457200" algn="ctr" defTabSz="457200" rtl="0" fontAlgn="base">
              <a:spcBef>
                <a:spcPct val="0"/>
              </a:spcBef>
              <a:spcAft>
                <a:spcPct val="0"/>
              </a:spcAft>
              <a:defRPr sz="4400" b="1">
                <a:solidFill>
                  <a:schemeClr val="tx1"/>
                </a:solidFill>
                <a:latin typeface="Optima" charset="0"/>
                <a:ea typeface="ＭＳ Ｐゴシック" charset="-128"/>
              </a:defRPr>
            </a:lvl6pPr>
            <a:lvl7pPr marL="914400" algn="ctr" defTabSz="457200" rtl="0" fontAlgn="base">
              <a:spcBef>
                <a:spcPct val="0"/>
              </a:spcBef>
              <a:spcAft>
                <a:spcPct val="0"/>
              </a:spcAft>
              <a:defRPr sz="4400" b="1">
                <a:solidFill>
                  <a:schemeClr val="tx1"/>
                </a:solidFill>
                <a:latin typeface="Optima" charset="0"/>
                <a:ea typeface="ＭＳ Ｐゴシック" charset="-128"/>
              </a:defRPr>
            </a:lvl7pPr>
            <a:lvl8pPr marL="1371600" algn="ctr" defTabSz="457200" rtl="0" fontAlgn="base">
              <a:spcBef>
                <a:spcPct val="0"/>
              </a:spcBef>
              <a:spcAft>
                <a:spcPct val="0"/>
              </a:spcAft>
              <a:defRPr sz="4400" b="1">
                <a:solidFill>
                  <a:schemeClr val="tx1"/>
                </a:solidFill>
                <a:latin typeface="Optima" charset="0"/>
                <a:ea typeface="ＭＳ Ｐゴシック" charset="-128"/>
              </a:defRPr>
            </a:lvl8pPr>
            <a:lvl9pPr marL="1828800" algn="ctr" defTabSz="457200" rtl="0" fontAlgn="base">
              <a:spcBef>
                <a:spcPct val="0"/>
              </a:spcBef>
              <a:spcAft>
                <a:spcPct val="0"/>
              </a:spcAft>
              <a:defRPr sz="4400" b="1">
                <a:solidFill>
                  <a:schemeClr val="tx1"/>
                </a:solidFill>
                <a:latin typeface="Optima" charset="0"/>
                <a:ea typeface="ＭＳ Ｐゴシック" charset="-128"/>
              </a:defRPr>
            </a:lvl9pPr>
          </a:lstStyle>
          <a:p>
            <a:r>
              <a:rPr lang="en-US" sz="4800" spc="0" dirty="0" smtClean="0">
                <a:solidFill>
                  <a:schemeClr val="tx1">
                    <a:lumMod val="75000"/>
                    <a:lumOff val="25000"/>
                  </a:schemeClr>
                </a:solidFill>
                <a:latin typeface="Helvetica Neue"/>
                <a:cs typeface="Helvetica Neue"/>
              </a:rPr>
              <a:t>The economics of grid</a:t>
            </a:r>
          </a:p>
          <a:p>
            <a:r>
              <a:rPr lang="en-US" sz="4800" spc="0" dirty="0" smtClean="0">
                <a:solidFill>
                  <a:schemeClr val="tx1">
                    <a:lumMod val="75000"/>
                    <a:lumOff val="25000"/>
                  </a:schemeClr>
                </a:solidFill>
                <a:latin typeface="Helvetica Neue"/>
                <a:cs typeface="Helvetica Neue"/>
              </a:rPr>
              <a:t>defection</a:t>
            </a:r>
          </a:p>
          <a:p>
            <a:endParaRPr lang="en-US" sz="2400" dirty="0" smtClean="0">
              <a:solidFill>
                <a:schemeClr val="tx1">
                  <a:lumMod val="75000"/>
                  <a:lumOff val="25000"/>
                </a:schemeClr>
              </a:solidFill>
            </a:endParaRPr>
          </a:p>
        </p:txBody>
      </p:sp>
      <p:sp>
        <p:nvSpPr>
          <p:cNvPr id="10" name="Subtitle 2"/>
          <p:cNvSpPr txBox="1">
            <a:spLocks/>
          </p:cNvSpPr>
          <p:nvPr/>
        </p:nvSpPr>
        <p:spPr>
          <a:xfrm>
            <a:off x="448187" y="4580877"/>
            <a:ext cx="6400800" cy="312737"/>
          </a:xfrm>
          <a:prstGeom prst="rect">
            <a:avLst/>
          </a:prstGeom>
        </p:spPr>
        <p:txBody>
          <a:bodyPr/>
          <a:lstStyle>
            <a:lvl1pPr marL="0" indent="0" algn="l" defTabSz="457200" rtl="0" eaLnBrk="0" fontAlgn="base" hangingPunct="0">
              <a:spcBef>
                <a:spcPct val="20000"/>
              </a:spcBef>
              <a:spcAft>
                <a:spcPct val="0"/>
              </a:spcAft>
              <a:buFont typeface="Arial" pitchFamily="34" charset="0"/>
              <a:buNone/>
              <a:defRPr sz="1200" b="0" i="0" kern="1200" cap="all" spc="50">
                <a:solidFill>
                  <a:schemeClr val="bg1">
                    <a:lumMod val="10000"/>
                    <a:lumOff val="90000"/>
                  </a:schemeClr>
                </a:solidFill>
                <a:latin typeface="Helvetica Neue Light"/>
                <a:ea typeface="ＭＳ Ｐゴシック" charset="-128"/>
                <a:cs typeface="Helvetica Neue Light"/>
              </a:defRPr>
            </a:lvl1pPr>
            <a:lvl2pPr marL="457200" indent="0" algn="ctr" defTabSz="457200" rtl="0" eaLnBrk="0" fontAlgn="base" hangingPunct="0">
              <a:spcBef>
                <a:spcPct val="20000"/>
              </a:spcBef>
              <a:spcAft>
                <a:spcPct val="0"/>
              </a:spcAft>
              <a:buFont typeface="Arial" pitchFamily="34" charset="0"/>
              <a:buNone/>
              <a:defRPr sz="1400" kern="1200">
                <a:solidFill>
                  <a:schemeClr val="tx1">
                    <a:tint val="75000"/>
                  </a:schemeClr>
                </a:solidFill>
                <a:latin typeface="+mn-lt"/>
                <a:ea typeface="ＭＳ Ｐゴシック" charset="-128"/>
                <a:cs typeface="+mn-cs"/>
              </a:defRPr>
            </a:lvl2pPr>
            <a:lvl3pPr marL="914400" indent="0" algn="ctr" defTabSz="457200" rtl="0" eaLnBrk="0" fontAlgn="base" hangingPunct="0">
              <a:spcBef>
                <a:spcPct val="20000"/>
              </a:spcBef>
              <a:spcAft>
                <a:spcPct val="0"/>
              </a:spcAft>
              <a:buFont typeface="Arial" pitchFamily="34" charset="0"/>
              <a:buNone/>
              <a:defRPr sz="1200" kern="1200">
                <a:solidFill>
                  <a:schemeClr val="tx1">
                    <a:tint val="75000"/>
                  </a:schemeClr>
                </a:solidFill>
                <a:latin typeface="+mn-lt"/>
                <a:ea typeface="ＭＳ Ｐゴシック" charset="-128"/>
                <a:cs typeface="+mn-cs"/>
              </a:defRPr>
            </a:lvl3pPr>
            <a:lvl4pPr marL="1371600" indent="0" algn="ctr" defTabSz="457200" rtl="0" eaLnBrk="0" fontAlgn="base" hangingPunct="0">
              <a:spcBef>
                <a:spcPct val="20000"/>
              </a:spcBef>
              <a:spcAft>
                <a:spcPct val="0"/>
              </a:spcAft>
              <a:buFont typeface="Arial" pitchFamily="34" charset="0"/>
              <a:buNone/>
              <a:defRPr sz="1100" kern="1200">
                <a:solidFill>
                  <a:schemeClr val="tx1">
                    <a:tint val="75000"/>
                  </a:schemeClr>
                </a:solidFill>
                <a:latin typeface="+mn-lt"/>
                <a:ea typeface="ＭＳ Ｐゴシック" charset="-128"/>
                <a:cs typeface="+mn-cs"/>
              </a:defRPr>
            </a:lvl4pPr>
            <a:lvl5pPr marL="1828800" indent="0" algn="ctr" defTabSz="457200" rtl="0" eaLnBrk="0" fontAlgn="base" hangingPunct="0">
              <a:spcBef>
                <a:spcPct val="20000"/>
              </a:spcBef>
              <a:spcAft>
                <a:spcPct val="0"/>
              </a:spcAft>
              <a:buFont typeface="Arial" pitchFamily="34" charset="0"/>
              <a:buNone/>
              <a:defRPr sz="1100" kern="1200">
                <a:solidFill>
                  <a:schemeClr val="tx1">
                    <a:tint val="75000"/>
                  </a:schemeClr>
                </a:solidFill>
                <a:latin typeface="+mn-lt"/>
                <a:ea typeface="ＭＳ Ｐゴシック"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smtClean="0">
                <a:solidFill>
                  <a:srgbClr val="5C5C5C"/>
                </a:solidFill>
              </a:rPr>
              <a:t>New </a:t>
            </a:r>
            <a:r>
              <a:rPr lang="en-US" dirty="0" err="1" smtClean="0">
                <a:solidFill>
                  <a:srgbClr val="5C5C5C"/>
                </a:solidFill>
              </a:rPr>
              <a:t>england</a:t>
            </a:r>
            <a:r>
              <a:rPr lang="en-US" dirty="0" smtClean="0">
                <a:solidFill>
                  <a:srgbClr val="5C5C5C"/>
                </a:solidFill>
              </a:rPr>
              <a:t> Electricity</a:t>
            </a:r>
          </a:p>
          <a:p>
            <a:r>
              <a:rPr lang="en-US" dirty="0" smtClean="0">
                <a:solidFill>
                  <a:srgbClr val="5C5C5C"/>
                </a:solidFill>
              </a:rPr>
              <a:t>restructuring </a:t>
            </a:r>
            <a:r>
              <a:rPr lang="en-US" dirty="0" err="1" smtClean="0">
                <a:solidFill>
                  <a:srgbClr val="5C5C5C"/>
                </a:solidFill>
              </a:rPr>
              <a:t>roundTable</a:t>
            </a:r>
            <a:endParaRPr lang="en-US" dirty="0" smtClean="0">
              <a:solidFill>
                <a:srgbClr val="5C5C5C"/>
              </a:solidFill>
            </a:endParaRPr>
          </a:p>
          <a:p>
            <a:r>
              <a:rPr lang="en-US" dirty="0" smtClean="0">
                <a:solidFill>
                  <a:srgbClr val="5C5C5C"/>
                </a:solidFill>
              </a:rPr>
              <a:t>27 </a:t>
            </a:r>
            <a:r>
              <a:rPr lang="en-US" dirty="0" err="1" smtClean="0">
                <a:solidFill>
                  <a:srgbClr val="5C5C5C"/>
                </a:solidFill>
              </a:rPr>
              <a:t>JUne</a:t>
            </a:r>
            <a:r>
              <a:rPr lang="en-US" dirty="0" smtClean="0">
                <a:solidFill>
                  <a:srgbClr val="5C5C5C"/>
                </a:solidFill>
              </a:rPr>
              <a:t> 2014</a:t>
            </a:r>
            <a:endParaRPr lang="en-US" dirty="0">
              <a:solidFill>
                <a:srgbClr val="5C5C5C"/>
              </a:solidFill>
            </a:endParaRPr>
          </a:p>
        </p:txBody>
      </p:sp>
      <p:pic>
        <p:nvPicPr>
          <p:cNvPr id="4" name="Picture 3" descr="RMI_logofinal.eps"/>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133796" y="4596528"/>
            <a:ext cx="1354418" cy="637036"/>
          </a:xfrm>
          <a:prstGeom prst="rect">
            <a:avLst/>
          </a:prstGeom>
        </p:spPr>
      </p:pic>
    </p:spTree>
    <p:extLst>
      <p:ext uri="{BB962C8B-B14F-4D97-AF65-F5344CB8AC3E}">
        <p14:creationId xmlns:p14="http://schemas.microsoft.com/office/powerpoint/2010/main" xmlns="" val="4050203143"/>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3529" y="292608"/>
            <a:ext cx="8551556" cy="818865"/>
          </a:xfrm>
        </p:spPr>
        <p:txBody>
          <a:bodyPr/>
          <a:lstStyle/>
          <a:p>
            <a:r>
              <a:rPr lang="en-US" spc="0" dirty="0" smtClean="0">
                <a:latin typeface="Helvetica Light"/>
                <a:cs typeface="Helvetica Light"/>
              </a:rPr>
              <a:t>The opportunity for grid connected systems</a:t>
            </a:r>
            <a:endParaRPr lang="en-US" spc="0" dirty="0">
              <a:latin typeface="Helvetica Light"/>
              <a:cs typeface="Helvetica Light"/>
            </a:endParaRPr>
          </a:p>
        </p:txBody>
      </p:sp>
      <p:sp>
        <p:nvSpPr>
          <p:cNvPr id="8" name="TextBox 7"/>
          <p:cNvSpPr txBox="1"/>
          <p:nvPr/>
        </p:nvSpPr>
        <p:spPr>
          <a:xfrm>
            <a:off x="373529" y="1240955"/>
            <a:ext cx="7729071" cy="1815882"/>
          </a:xfrm>
          <a:prstGeom prst="rect">
            <a:avLst/>
          </a:prstGeom>
          <a:noFill/>
        </p:spPr>
        <p:txBody>
          <a:bodyPr wrap="square" rtlCol="0">
            <a:spAutoFit/>
          </a:bodyPr>
          <a:lstStyle/>
          <a:p>
            <a:r>
              <a:rPr lang="en-US" dirty="0" smtClean="0">
                <a:latin typeface="Helvetica Neue"/>
                <a:cs typeface="Helvetica Neue"/>
              </a:rPr>
              <a:t>Ongoing analysis suggests grid connected solar-plus-battery systems reach parity much sooner than entirely off-grid systems </a:t>
            </a:r>
          </a:p>
          <a:p>
            <a:endParaRPr lang="en-US" dirty="0">
              <a:latin typeface="Helvetica Neue"/>
              <a:cs typeface="Helvetica Neue"/>
            </a:endParaRPr>
          </a:p>
          <a:p>
            <a:endParaRPr lang="en-US" dirty="0">
              <a:latin typeface="Helvetica Neue"/>
              <a:cs typeface="Helvetica Neue"/>
            </a:endParaRPr>
          </a:p>
          <a:p>
            <a:endParaRPr lang="en-US" sz="2000" dirty="0" smtClean="0">
              <a:latin typeface="Helvetica Neue"/>
              <a:cs typeface="Helvetica Neue"/>
            </a:endParaRPr>
          </a:p>
          <a:p>
            <a:pPr marL="285750" indent="-285750">
              <a:buFont typeface="Arial"/>
              <a:buChar char="•"/>
            </a:pPr>
            <a:endParaRPr lang="en-US" sz="2000" dirty="0">
              <a:latin typeface="Helvetica Neue"/>
              <a:cs typeface="Helvetica Neue"/>
            </a:endParaRPr>
          </a:p>
        </p:txBody>
      </p:sp>
      <p:sp>
        <p:nvSpPr>
          <p:cNvPr id="10" name="TextBox 9"/>
          <p:cNvSpPr txBox="1"/>
          <p:nvPr/>
        </p:nvSpPr>
        <p:spPr>
          <a:xfrm>
            <a:off x="6121400" y="2184399"/>
            <a:ext cx="2914462" cy="646331"/>
          </a:xfrm>
          <a:prstGeom prst="rect">
            <a:avLst/>
          </a:prstGeom>
          <a:solidFill>
            <a:srgbClr val="FFFFFF"/>
          </a:solidFill>
          <a:ln>
            <a:solidFill>
              <a:schemeClr val="tx1">
                <a:lumMod val="75000"/>
                <a:lumOff val="25000"/>
              </a:schemeClr>
            </a:solidFill>
          </a:ln>
        </p:spPr>
        <p:txBody>
          <a:bodyPr wrap="square" rtlCol="0">
            <a:spAutoFit/>
          </a:bodyPr>
          <a:lstStyle/>
          <a:p>
            <a:pPr algn="ctr"/>
            <a:r>
              <a:rPr lang="en-US" b="1" dirty="0" smtClean="0">
                <a:solidFill>
                  <a:schemeClr val="accent6"/>
                </a:solidFill>
              </a:rPr>
              <a:t>Use Case = Grid as Backup</a:t>
            </a:r>
            <a:endParaRPr lang="en-US" b="1" dirty="0">
              <a:solidFill>
                <a:schemeClr val="accent6"/>
              </a:solidFill>
            </a:endParaRPr>
          </a:p>
        </p:txBody>
      </p:sp>
      <p:graphicFrame>
        <p:nvGraphicFramePr>
          <p:cNvPr id="11" name="Chart 10"/>
          <p:cNvGraphicFramePr>
            <a:graphicFrameLocks/>
          </p:cNvGraphicFramePr>
          <p:nvPr>
            <p:extLst>
              <p:ext uri="{D42A27DB-BD31-4B8C-83A1-F6EECF244321}">
                <p14:modId xmlns:p14="http://schemas.microsoft.com/office/powerpoint/2010/main" xmlns="" val="501107322"/>
              </p:ext>
            </p:extLst>
          </p:nvPr>
        </p:nvGraphicFramePr>
        <p:xfrm>
          <a:off x="876300" y="1905000"/>
          <a:ext cx="6908800" cy="4470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524030" y="2633549"/>
            <a:ext cx="2167763" cy="584776"/>
          </a:xfrm>
          <a:prstGeom prst="rect">
            <a:avLst/>
          </a:prstGeom>
          <a:solidFill>
            <a:srgbClr val="FFFFFF"/>
          </a:solidFill>
          <a:ln>
            <a:solidFill>
              <a:srgbClr val="5C5C5C"/>
            </a:solidFill>
          </a:ln>
        </p:spPr>
        <p:txBody>
          <a:bodyPr wrap="square" rtlCol="0">
            <a:spAutoFit/>
          </a:bodyPr>
          <a:lstStyle/>
          <a:p>
            <a:pPr algn="ctr"/>
            <a:r>
              <a:rPr lang="en-US" sz="1600" dirty="0" smtClean="0">
                <a:solidFill>
                  <a:srgbClr val="9E201B"/>
                </a:solidFill>
              </a:rPr>
              <a:t>DRAFT - PRELIMINARY</a:t>
            </a:r>
            <a:endParaRPr lang="en-US" sz="1600" dirty="0">
              <a:solidFill>
                <a:srgbClr val="9E201B"/>
              </a:solidFill>
            </a:endParaRPr>
          </a:p>
        </p:txBody>
      </p:sp>
      <p:sp>
        <p:nvSpPr>
          <p:cNvPr id="9" name="Rectangle 8"/>
          <p:cNvSpPr/>
          <p:nvPr/>
        </p:nvSpPr>
        <p:spPr>
          <a:xfrm>
            <a:off x="1168400" y="6324600"/>
            <a:ext cx="6337300" cy="502584"/>
          </a:xfrm>
          <a:prstGeom prst="rect">
            <a:avLst/>
          </a:prstGeom>
          <a:solidFill>
            <a:schemeClr val="tx2"/>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smtClean="0">
                <a:latin typeface="Helvetica"/>
                <a:cs typeface="Helvetica"/>
              </a:rPr>
              <a:t>Grid-connected systems likely have improved economics, but additional regulatory and pricing uncertainty</a:t>
            </a:r>
            <a:endParaRPr lang="en-US" sz="1700" dirty="0">
              <a:latin typeface="Helvetica"/>
              <a:cs typeface="Helvetica"/>
            </a:endParaRPr>
          </a:p>
        </p:txBody>
      </p:sp>
      <p:sp>
        <p:nvSpPr>
          <p:cNvPr id="15" name="TextBox 14"/>
          <p:cNvSpPr txBox="1"/>
          <p:nvPr/>
        </p:nvSpPr>
        <p:spPr>
          <a:xfrm>
            <a:off x="2314435" y="3733431"/>
            <a:ext cx="2497012" cy="307777"/>
          </a:xfrm>
          <a:prstGeom prst="rect">
            <a:avLst/>
          </a:prstGeom>
          <a:noFill/>
          <a:ln>
            <a:noFill/>
          </a:ln>
        </p:spPr>
        <p:txBody>
          <a:bodyPr wrap="square" rtlCol="0">
            <a:spAutoFit/>
          </a:bodyPr>
          <a:lstStyle/>
          <a:p>
            <a:pPr algn="ctr"/>
            <a:r>
              <a:rPr lang="en-US" sz="1400" dirty="0" smtClean="0">
                <a:solidFill>
                  <a:schemeClr val="tx1">
                    <a:lumMod val="75000"/>
                    <a:lumOff val="25000"/>
                  </a:schemeClr>
                </a:solidFill>
              </a:rPr>
              <a:t>&gt;15 years earlier</a:t>
            </a:r>
            <a:endParaRPr lang="en-US" sz="1400" dirty="0">
              <a:solidFill>
                <a:schemeClr val="tx1">
                  <a:lumMod val="75000"/>
                  <a:lumOff val="25000"/>
                </a:schemeClr>
              </a:solidFill>
            </a:endParaRPr>
          </a:p>
        </p:txBody>
      </p:sp>
      <p:grpSp>
        <p:nvGrpSpPr>
          <p:cNvPr id="24" name="Group 23"/>
          <p:cNvGrpSpPr/>
          <p:nvPr/>
        </p:nvGrpSpPr>
        <p:grpSpPr>
          <a:xfrm>
            <a:off x="2524030" y="4041208"/>
            <a:ext cx="1791479" cy="1167698"/>
            <a:chOff x="2524030" y="4041208"/>
            <a:chExt cx="1791479" cy="1167698"/>
          </a:xfrm>
        </p:grpSpPr>
        <p:cxnSp>
          <p:nvCxnSpPr>
            <p:cNvPr id="17" name="Straight Arrow Connector 16"/>
            <p:cNvCxnSpPr/>
            <p:nvPr/>
          </p:nvCxnSpPr>
          <p:spPr>
            <a:xfrm flipH="1">
              <a:off x="2524030" y="4041208"/>
              <a:ext cx="980117" cy="1167698"/>
            </a:xfrm>
            <a:prstGeom prst="straightConnector1">
              <a:avLst/>
            </a:prstGeom>
            <a:ln w="38100" cmpd="sng">
              <a:solidFill>
                <a:schemeClr val="tx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3492387" y="4052966"/>
              <a:ext cx="823122" cy="697367"/>
            </a:xfrm>
            <a:prstGeom prst="straightConnector1">
              <a:avLst/>
            </a:prstGeom>
            <a:ln w="38100" cmpd="sng">
              <a:solidFill>
                <a:schemeClr val="tx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12" name="TextBox 11"/>
          <p:cNvSpPr txBox="1"/>
          <p:nvPr/>
        </p:nvSpPr>
        <p:spPr>
          <a:xfrm>
            <a:off x="8777859" y="6488630"/>
            <a:ext cx="298780" cy="338554"/>
          </a:xfrm>
          <a:prstGeom prst="rect">
            <a:avLst/>
          </a:prstGeom>
          <a:noFill/>
        </p:spPr>
        <p:txBody>
          <a:bodyPr wrap="none" rtlCol="0">
            <a:spAutoFit/>
          </a:bodyPr>
          <a:lstStyle/>
          <a:p>
            <a:fld id="{78CFC383-2737-834D-8488-AAD732EE6B8F}" type="slidenum">
              <a:rPr lang="en-US" sz="1600" smtClean="0">
                <a:solidFill>
                  <a:schemeClr val="tx1">
                    <a:lumMod val="75000"/>
                    <a:lumOff val="25000"/>
                  </a:schemeClr>
                </a:solidFill>
                <a:latin typeface="Helvetica"/>
                <a:cs typeface="Helvetica"/>
              </a:rPr>
              <a:pPr/>
              <a:t>10</a:t>
            </a:fld>
            <a:endParaRPr lang="en-US" sz="1600" dirty="0">
              <a:solidFill>
                <a:schemeClr val="tx1">
                  <a:lumMod val="75000"/>
                  <a:lumOff val="25000"/>
                </a:schemeClr>
              </a:solidFill>
              <a:latin typeface="Helvetica"/>
              <a:cs typeface="Helvetica"/>
            </a:endParaRPr>
          </a:p>
        </p:txBody>
      </p:sp>
    </p:spTree>
    <p:extLst>
      <p:ext uri="{BB962C8B-B14F-4D97-AF65-F5344CB8AC3E}">
        <p14:creationId xmlns:p14="http://schemas.microsoft.com/office/powerpoint/2010/main" xmlns="" val="1251777895"/>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3100" y="1346202"/>
            <a:ext cx="7696200" cy="3657600"/>
          </a:xfrm>
        </p:spPr>
        <p:txBody>
          <a:bodyPr>
            <a:noAutofit/>
          </a:bodyPr>
          <a:lstStyle/>
          <a:p>
            <a:pPr>
              <a:buFont typeface="+mj-lt"/>
              <a:buAutoNum type="arabicPeriod"/>
            </a:pPr>
            <a:r>
              <a:rPr lang="en-US" sz="1700" b="1" dirty="0"/>
              <a:t>Favorable defection economics </a:t>
            </a:r>
            <a:r>
              <a:rPr lang="en-US" sz="1700" b="1" dirty="0" smtClean="0"/>
              <a:t>will exist for millions within a decade </a:t>
            </a:r>
            <a:r>
              <a:rPr lang="en-US" sz="1700" dirty="0" smtClean="0"/>
              <a:t>under conservative assumptions; potentially a lot more sooner with either technology or offer innovation</a:t>
            </a:r>
          </a:p>
          <a:p>
            <a:pPr>
              <a:buFont typeface="+mj-lt"/>
              <a:buAutoNum type="arabicPeriod"/>
            </a:pPr>
            <a:endParaRPr lang="en-US" sz="1700" dirty="0"/>
          </a:p>
          <a:p>
            <a:pPr>
              <a:buFont typeface="+mj-lt"/>
              <a:buAutoNum type="arabicPeriod"/>
            </a:pPr>
            <a:r>
              <a:rPr lang="en-US" sz="1700" b="1" dirty="0" smtClean="0"/>
              <a:t>Defection is suboptimal</a:t>
            </a:r>
            <a:r>
              <a:rPr lang="en-US" sz="1700" dirty="0" smtClean="0"/>
              <a:t>; economics favor maintaining a grid connection absent significant pricing changes but increasing customer empowerment is inevitable</a:t>
            </a:r>
          </a:p>
          <a:p>
            <a:pPr>
              <a:buFont typeface="+mj-lt"/>
              <a:buAutoNum type="arabicPeriod"/>
            </a:pPr>
            <a:endParaRPr lang="en-US" sz="1700" dirty="0"/>
          </a:p>
          <a:p>
            <a:pPr>
              <a:buFont typeface="+mj-lt"/>
              <a:buAutoNum type="arabicPeriod"/>
            </a:pPr>
            <a:r>
              <a:rPr lang="en-US" sz="1700" b="1" dirty="0" smtClean="0"/>
              <a:t>The economics favor hybrid system adoption sooner if a grid connection is maintained</a:t>
            </a:r>
            <a:r>
              <a:rPr lang="en-US" sz="1700" dirty="0" smtClean="0"/>
              <a:t>, with high levels of self-generation optimal</a:t>
            </a:r>
          </a:p>
          <a:p>
            <a:pPr>
              <a:buFont typeface="+mj-lt"/>
              <a:buAutoNum type="arabicPeriod"/>
            </a:pPr>
            <a:endParaRPr lang="en-US" sz="1700" dirty="0"/>
          </a:p>
          <a:p>
            <a:pPr>
              <a:buFont typeface="+mj-lt"/>
              <a:buAutoNum type="arabicPeriod"/>
            </a:pPr>
            <a:r>
              <a:rPr lang="en-US" sz="1700" b="1" dirty="0" smtClean="0"/>
              <a:t>The “traditional” utility business model is broken today </a:t>
            </a:r>
            <a:r>
              <a:rPr lang="en-US" sz="1700" dirty="0" smtClean="0"/>
              <a:t>– utilities are making investments on behalf of customers that may not exist in the future</a:t>
            </a:r>
          </a:p>
          <a:p>
            <a:pPr>
              <a:buFont typeface="+mj-lt"/>
              <a:buAutoNum type="arabicPeriod"/>
            </a:pPr>
            <a:endParaRPr lang="en-US" sz="1700" dirty="0"/>
          </a:p>
          <a:p>
            <a:pPr>
              <a:buFont typeface="+mj-lt"/>
              <a:buAutoNum type="arabicPeriod"/>
            </a:pPr>
            <a:r>
              <a:rPr lang="en-US" sz="1700" b="1" dirty="0" smtClean="0"/>
              <a:t>There is emerging value in hybrid systems</a:t>
            </a:r>
            <a:r>
              <a:rPr lang="en-US" sz="1700" dirty="0" smtClean="0"/>
              <a:t>; unlocking it requires new approaches to encourage a two-way </a:t>
            </a:r>
            <a:r>
              <a:rPr lang="en-US" sz="1700" dirty="0" err="1" smtClean="0"/>
              <a:t>transactive</a:t>
            </a:r>
            <a:r>
              <a:rPr lang="en-US" sz="1700" dirty="0" smtClean="0"/>
              <a:t> grid</a:t>
            </a:r>
            <a:endParaRPr lang="en-US" sz="1700" dirty="0"/>
          </a:p>
        </p:txBody>
      </p:sp>
      <p:sp>
        <p:nvSpPr>
          <p:cNvPr id="3" name="Title 2"/>
          <p:cNvSpPr>
            <a:spLocks noGrp="1"/>
          </p:cNvSpPr>
          <p:nvPr>
            <p:ph type="title"/>
          </p:nvPr>
        </p:nvSpPr>
        <p:spPr/>
        <p:txBody>
          <a:bodyPr/>
          <a:lstStyle/>
          <a:p>
            <a:r>
              <a:rPr lang="en-US" dirty="0" smtClean="0"/>
              <a:t>Key messages</a:t>
            </a:r>
            <a:endParaRPr lang="en-US" dirty="0"/>
          </a:p>
        </p:txBody>
      </p:sp>
      <p:sp>
        <p:nvSpPr>
          <p:cNvPr id="4" name="TextBox 3"/>
          <p:cNvSpPr txBox="1"/>
          <p:nvPr/>
        </p:nvSpPr>
        <p:spPr>
          <a:xfrm>
            <a:off x="8777859" y="6488630"/>
            <a:ext cx="298780" cy="338554"/>
          </a:xfrm>
          <a:prstGeom prst="rect">
            <a:avLst/>
          </a:prstGeom>
          <a:noFill/>
        </p:spPr>
        <p:txBody>
          <a:bodyPr wrap="none" rtlCol="0">
            <a:spAutoFit/>
          </a:bodyPr>
          <a:lstStyle/>
          <a:p>
            <a:fld id="{78CFC383-2737-834D-8488-AAD732EE6B8F}" type="slidenum">
              <a:rPr lang="en-US" sz="1600" smtClean="0">
                <a:solidFill>
                  <a:schemeClr val="tx1">
                    <a:lumMod val="75000"/>
                    <a:lumOff val="25000"/>
                  </a:schemeClr>
                </a:solidFill>
                <a:latin typeface="Helvetica"/>
                <a:cs typeface="Helvetica"/>
              </a:rPr>
              <a:pPr/>
              <a:t>11</a:t>
            </a:fld>
            <a:endParaRPr lang="en-US" sz="1600" dirty="0">
              <a:solidFill>
                <a:schemeClr val="tx1">
                  <a:lumMod val="75000"/>
                  <a:lumOff val="25000"/>
                </a:schemeClr>
              </a:solidFill>
              <a:latin typeface="Helvetica"/>
              <a:cs typeface="Helvetica"/>
            </a:endParaRPr>
          </a:p>
        </p:txBody>
      </p:sp>
    </p:spTree>
    <p:extLst>
      <p:ext uri="{BB962C8B-B14F-4D97-AF65-F5344CB8AC3E}">
        <p14:creationId xmlns:p14="http://schemas.microsoft.com/office/powerpoint/2010/main" xmlns="" val="14373572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dissolv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dissolv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dissolve">
                                      <p:cBhvr>
                                        <p:cTn id="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dirty="0" smtClean="0"/>
              <a:t>How to </a:t>
            </a:r>
            <a:r>
              <a:rPr lang="en-US" sz="1800" b="1" dirty="0" smtClean="0"/>
              <a:t>understand hybrid system costs and benefits</a:t>
            </a:r>
            <a:r>
              <a:rPr lang="en-US" sz="1800" dirty="0" smtClean="0"/>
              <a:t>, particularly given the dynamics of shifting value over time</a:t>
            </a:r>
          </a:p>
          <a:p>
            <a:endParaRPr lang="en-US" sz="1800" dirty="0" smtClean="0"/>
          </a:p>
          <a:p>
            <a:r>
              <a:rPr lang="en-US" sz="1800" dirty="0" smtClean="0"/>
              <a:t>When and how to </a:t>
            </a:r>
            <a:r>
              <a:rPr lang="en-US" sz="1800" b="1" dirty="0" smtClean="0"/>
              <a:t>share these emerging sources of value </a:t>
            </a:r>
            <a:r>
              <a:rPr lang="en-US" sz="1800" dirty="0" smtClean="0"/>
              <a:t>between customer, utility, and service/product provider</a:t>
            </a:r>
          </a:p>
          <a:p>
            <a:endParaRPr lang="en-US" sz="1800" dirty="0"/>
          </a:p>
          <a:p>
            <a:r>
              <a:rPr lang="en-US" sz="1800" dirty="0" smtClean="0"/>
              <a:t>How to </a:t>
            </a:r>
            <a:r>
              <a:rPr lang="en-US" sz="1800" b="1" dirty="0" smtClean="0"/>
              <a:t>regulate interconnection requirements </a:t>
            </a:r>
            <a:r>
              <a:rPr lang="en-US" sz="1800" dirty="0" smtClean="0"/>
              <a:t>for hybrid systems</a:t>
            </a:r>
          </a:p>
          <a:p>
            <a:endParaRPr lang="en-US" sz="1800" dirty="0"/>
          </a:p>
          <a:p>
            <a:r>
              <a:rPr lang="en-US" sz="1800" dirty="0" smtClean="0"/>
              <a:t>How to </a:t>
            </a:r>
            <a:r>
              <a:rPr lang="en-US" sz="1800" b="1" dirty="0" smtClean="0"/>
              <a:t>allocate legacy costs </a:t>
            </a:r>
            <a:r>
              <a:rPr lang="en-US" sz="1800" dirty="0" smtClean="0"/>
              <a:t>among retained, departing, and returning grid customers</a:t>
            </a:r>
          </a:p>
          <a:p>
            <a:endParaRPr lang="en-US" sz="1800" dirty="0"/>
          </a:p>
          <a:p>
            <a:r>
              <a:rPr lang="en-US" sz="1800" dirty="0" smtClean="0"/>
              <a:t>How to </a:t>
            </a:r>
            <a:r>
              <a:rPr lang="en-US" sz="1800" b="1" dirty="0" smtClean="0"/>
              <a:t>manage data transparency </a:t>
            </a:r>
            <a:r>
              <a:rPr lang="en-US" sz="1800" dirty="0" smtClean="0"/>
              <a:t>between all players in the emerging market</a:t>
            </a:r>
            <a:endParaRPr lang="en-US" sz="1800" dirty="0"/>
          </a:p>
        </p:txBody>
      </p:sp>
      <p:sp>
        <p:nvSpPr>
          <p:cNvPr id="3" name="Title 2"/>
          <p:cNvSpPr>
            <a:spLocks noGrp="1"/>
          </p:cNvSpPr>
          <p:nvPr>
            <p:ph type="title"/>
          </p:nvPr>
        </p:nvSpPr>
        <p:spPr/>
        <p:txBody>
          <a:bodyPr/>
          <a:lstStyle/>
          <a:p>
            <a:r>
              <a:rPr lang="en-US" dirty="0" smtClean="0"/>
              <a:t>Issues for electricity Market restructuring</a:t>
            </a:r>
            <a:endParaRPr lang="en-US" dirty="0"/>
          </a:p>
        </p:txBody>
      </p:sp>
      <p:sp>
        <p:nvSpPr>
          <p:cNvPr id="4" name="TextBox 3"/>
          <p:cNvSpPr txBox="1"/>
          <p:nvPr/>
        </p:nvSpPr>
        <p:spPr>
          <a:xfrm>
            <a:off x="8777859" y="6488630"/>
            <a:ext cx="298780" cy="338554"/>
          </a:xfrm>
          <a:prstGeom prst="rect">
            <a:avLst/>
          </a:prstGeom>
          <a:noFill/>
        </p:spPr>
        <p:txBody>
          <a:bodyPr wrap="none" rtlCol="0">
            <a:spAutoFit/>
          </a:bodyPr>
          <a:lstStyle/>
          <a:p>
            <a:fld id="{78CFC383-2737-834D-8488-AAD732EE6B8F}" type="slidenum">
              <a:rPr lang="en-US" sz="1600" smtClean="0">
                <a:solidFill>
                  <a:schemeClr val="tx1">
                    <a:lumMod val="75000"/>
                    <a:lumOff val="25000"/>
                  </a:schemeClr>
                </a:solidFill>
                <a:latin typeface="Helvetica"/>
                <a:cs typeface="Helvetica"/>
              </a:rPr>
              <a:pPr/>
              <a:t>12</a:t>
            </a:fld>
            <a:endParaRPr lang="en-US" sz="1600" dirty="0">
              <a:solidFill>
                <a:schemeClr val="tx1">
                  <a:lumMod val="75000"/>
                  <a:lumOff val="25000"/>
                </a:schemeClr>
              </a:solidFill>
              <a:latin typeface="Helvetica"/>
              <a:cs typeface="Helvetica"/>
            </a:endParaRPr>
          </a:p>
        </p:txBody>
      </p:sp>
    </p:spTree>
    <p:extLst>
      <p:ext uri="{BB962C8B-B14F-4D97-AF65-F5344CB8AC3E}">
        <p14:creationId xmlns:p14="http://schemas.microsoft.com/office/powerpoint/2010/main" xmlns="" val="59243038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RMI_logofinal.eps"/>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956610" y="1935185"/>
            <a:ext cx="3497301" cy="1644918"/>
          </a:xfrm>
          <a:prstGeom prst="rect">
            <a:avLst/>
          </a:prstGeom>
        </p:spPr>
      </p:pic>
      <p:grpSp>
        <p:nvGrpSpPr>
          <p:cNvPr id="8" name="Group 7"/>
          <p:cNvGrpSpPr/>
          <p:nvPr/>
        </p:nvGrpSpPr>
        <p:grpSpPr>
          <a:xfrm>
            <a:off x="1886605" y="3987262"/>
            <a:ext cx="5883486" cy="756359"/>
            <a:chOff x="1886605" y="3987262"/>
            <a:chExt cx="5883486" cy="756359"/>
          </a:xfrm>
        </p:grpSpPr>
        <p:sp>
          <p:nvSpPr>
            <p:cNvPr id="17" name="Content Placeholder 1"/>
            <p:cNvSpPr txBox="1">
              <a:spLocks/>
            </p:cNvSpPr>
            <p:nvPr/>
          </p:nvSpPr>
          <p:spPr bwMode="auto">
            <a:xfrm>
              <a:off x="1886605" y="3987262"/>
              <a:ext cx="5883486" cy="3448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11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11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200" dirty="0">
                  <a:solidFill>
                    <a:schemeClr val="tx2"/>
                  </a:solidFill>
                  <a:latin typeface="Helvetica Neue Light"/>
                  <a:cs typeface="Helvetica Neue Light"/>
                </a:rPr>
                <a:t>Creating a clean, prosperous, and secure energy </a:t>
              </a:r>
              <a:r>
                <a:rPr lang="en-US" sz="3200" dirty="0" smtClean="0">
                  <a:solidFill>
                    <a:schemeClr val="tx2"/>
                  </a:solidFill>
                  <a:latin typeface="Helvetica Neue Light"/>
                  <a:cs typeface="Helvetica Neue Light"/>
                </a:rPr>
                <a:t>future</a:t>
              </a:r>
              <a:r>
                <a:rPr lang="en-US" sz="3200" baseline="30000" dirty="0" smtClean="0">
                  <a:solidFill>
                    <a:schemeClr val="tx2"/>
                  </a:solidFill>
                  <a:latin typeface="Helvetica Neue Light"/>
                  <a:cs typeface="Helvetica Neue Light"/>
                </a:rPr>
                <a:t> </a:t>
              </a:r>
              <a:endParaRPr lang="en-US" sz="3200" baseline="30000" dirty="0">
                <a:solidFill>
                  <a:schemeClr val="tx2"/>
                </a:solidFill>
                <a:latin typeface="Helvetica Neue Light"/>
                <a:cs typeface="Helvetica Neue Light"/>
              </a:endParaRPr>
            </a:p>
          </p:txBody>
        </p:sp>
        <p:sp>
          <p:nvSpPr>
            <p:cNvPr id="24" name="Content Placeholder 1"/>
            <p:cNvSpPr txBox="1">
              <a:spLocks/>
            </p:cNvSpPr>
            <p:nvPr/>
          </p:nvSpPr>
          <p:spPr bwMode="auto">
            <a:xfrm>
              <a:off x="6843037" y="4591370"/>
              <a:ext cx="447449" cy="152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11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11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000" dirty="0" smtClean="0">
                  <a:solidFill>
                    <a:schemeClr val="tx2"/>
                  </a:solidFill>
                  <a:latin typeface="Helvetica Neue Light"/>
                  <a:cs typeface="Helvetica Neue Light"/>
                </a:rPr>
                <a:t>TM</a:t>
              </a:r>
              <a:endParaRPr lang="en-US" sz="1000" baseline="30000" dirty="0">
                <a:solidFill>
                  <a:schemeClr val="tx2"/>
                </a:solidFill>
                <a:latin typeface="Helvetica Neue Light"/>
                <a:cs typeface="Helvetica Neue Light"/>
              </a:endParaRPr>
            </a:p>
          </p:txBody>
        </p:sp>
      </p:grpSp>
    </p:spTree>
    <p:extLst>
      <p:ext uri="{BB962C8B-B14F-4D97-AF65-F5344CB8AC3E}">
        <p14:creationId xmlns:p14="http://schemas.microsoft.com/office/powerpoint/2010/main" xmlns="" val="3168864629"/>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3529" y="292608"/>
            <a:ext cx="8551556" cy="818865"/>
          </a:xfrm>
        </p:spPr>
        <p:txBody>
          <a:bodyPr/>
          <a:lstStyle/>
          <a:p>
            <a:r>
              <a:rPr lang="en-US" spc="0" dirty="0" smtClean="0">
                <a:latin typeface="Helvetica Light"/>
                <a:cs typeface="Helvetica Light"/>
              </a:rPr>
              <a:t>Study background</a:t>
            </a:r>
            <a:endParaRPr lang="en-US" spc="0" dirty="0">
              <a:latin typeface="Helvetica Light"/>
              <a:cs typeface="Helvetica Light"/>
            </a:endParaRPr>
          </a:p>
        </p:txBody>
      </p:sp>
      <p:grpSp>
        <p:nvGrpSpPr>
          <p:cNvPr id="2" name="Group 1"/>
          <p:cNvGrpSpPr/>
          <p:nvPr/>
        </p:nvGrpSpPr>
        <p:grpSpPr>
          <a:xfrm>
            <a:off x="1155700" y="1562100"/>
            <a:ext cx="6946900" cy="2032000"/>
            <a:chOff x="1155700" y="1562100"/>
            <a:chExt cx="6946900" cy="2032000"/>
          </a:xfrm>
        </p:grpSpPr>
        <p:sp>
          <p:nvSpPr>
            <p:cNvPr id="15" name="Rectangle 14"/>
            <p:cNvSpPr/>
            <p:nvPr/>
          </p:nvSpPr>
          <p:spPr>
            <a:xfrm>
              <a:off x="1155700" y="1562100"/>
              <a:ext cx="6946900" cy="203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587500" y="1749336"/>
              <a:ext cx="6172200" cy="1754327"/>
            </a:xfrm>
            <a:prstGeom prst="rect">
              <a:avLst/>
            </a:prstGeom>
          </p:spPr>
          <p:txBody>
            <a:bodyPr wrap="square">
              <a:spAutoFit/>
            </a:bodyPr>
            <a:lstStyle/>
            <a:p>
              <a:r>
                <a:rPr lang="en-US" dirty="0" smtClean="0"/>
                <a:t>“…one </a:t>
              </a:r>
              <a:r>
                <a:rPr lang="en-US" dirty="0"/>
                <a:t>can imagine a day when battery storage technology or micro turbines could allow customers to be electric grid </a:t>
              </a:r>
              <a:r>
                <a:rPr lang="en-US" dirty="0" smtClean="0"/>
                <a:t>independent.” </a:t>
              </a:r>
            </a:p>
            <a:p>
              <a:endParaRPr lang="en-US" i="1" dirty="0" smtClean="0"/>
            </a:p>
            <a:p>
              <a:r>
                <a:rPr lang="en-US" i="1" dirty="0" smtClean="0"/>
                <a:t>- Edison Electric Institute (EEI) Disruptive Challenges report, 2013</a:t>
              </a:r>
              <a:endParaRPr lang="en-US" i="1" dirty="0"/>
            </a:p>
          </p:txBody>
        </p:sp>
      </p:grpSp>
      <p:sp>
        <p:nvSpPr>
          <p:cNvPr id="16" name="TextBox 15"/>
          <p:cNvSpPr txBox="1"/>
          <p:nvPr/>
        </p:nvSpPr>
        <p:spPr>
          <a:xfrm>
            <a:off x="939800" y="4000500"/>
            <a:ext cx="7251700" cy="1015663"/>
          </a:xfrm>
          <a:prstGeom prst="rect">
            <a:avLst/>
          </a:prstGeom>
          <a:noFill/>
        </p:spPr>
        <p:txBody>
          <a:bodyPr wrap="square" rtlCol="0">
            <a:spAutoFit/>
          </a:bodyPr>
          <a:lstStyle/>
          <a:p>
            <a:pPr marL="1600200" indent="-1600200"/>
            <a:r>
              <a:rPr lang="en-US" sz="2000" b="1" dirty="0" smtClean="0"/>
              <a:t>Study Goal: 	</a:t>
            </a:r>
            <a:r>
              <a:rPr lang="en-US" sz="2000" dirty="0" smtClean="0"/>
              <a:t>Establish a fact-base for where and when solar plus battery storage hybrid power systems compete with traditional utility service</a:t>
            </a:r>
            <a:endParaRPr lang="en-US" sz="2000" dirty="0"/>
          </a:p>
        </p:txBody>
      </p:sp>
      <p:sp>
        <p:nvSpPr>
          <p:cNvPr id="17" name="TextBox 16"/>
          <p:cNvSpPr txBox="1"/>
          <p:nvPr/>
        </p:nvSpPr>
        <p:spPr>
          <a:xfrm>
            <a:off x="8777859" y="6488630"/>
            <a:ext cx="298780" cy="338554"/>
          </a:xfrm>
          <a:prstGeom prst="rect">
            <a:avLst/>
          </a:prstGeom>
          <a:noFill/>
        </p:spPr>
        <p:txBody>
          <a:bodyPr wrap="none" rtlCol="0">
            <a:spAutoFit/>
          </a:bodyPr>
          <a:lstStyle/>
          <a:p>
            <a:fld id="{78CFC383-2737-834D-8488-AAD732EE6B8F}" type="slidenum">
              <a:rPr lang="en-US" sz="1600" smtClean="0">
                <a:solidFill>
                  <a:schemeClr val="tx1">
                    <a:lumMod val="75000"/>
                    <a:lumOff val="25000"/>
                  </a:schemeClr>
                </a:solidFill>
                <a:latin typeface="Helvetica"/>
                <a:cs typeface="Helvetica"/>
              </a:rPr>
              <a:pPr/>
              <a:t>2</a:t>
            </a:fld>
            <a:endParaRPr lang="en-US" sz="1600" dirty="0">
              <a:solidFill>
                <a:schemeClr val="tx1">
                  <a:lumMod val="75000"/>
                  <a:lumOff val="25000"/>
                </a:schemeClr>
              </a:solidFill>
              <a:latin typeface="Helvetica"/>
              <a:cs typeface="Helvetica"/>
            </a:endParaRPr>
          </a:p>
        </p:txBody>
      </p:sp>
      <p:sp>
        <p:nvSpPr>
          <p:cNvPr id="7" name="TextBox 6"/>
          <p:cNvSpPr txBox="1"/>
          <p:nvPr/>
        </p:nvSpPr>
        <p:spPr>
          <a:xfrm>
            <a:off x="939800" y="5346363"/>
            <a:ext cx="7251700" cy="707886"/>
          </a:xfrm>
          <a:prstGeom prst="rect">
            <a:avLst/>
          </a:prstGeom>
          <a:noFill/>
        </p:spPr>
        <p:txBody>
          <a:bodyPr wrap="square" rtlCol="0">
            <a:spAutoFit/>
          </a:bodyPr>
          <a:lstStyle/>
          <a:p>
            <a:pPr marL="1600200" indent="-1600200"/>
            <a:r>
              <a:rPr lang="en-US" sz="2000" b="1" dirty="0" smtClean="0"/>
              <a:t>Study</a:t>
            </a:r>
          </a:p>
          <a:p>
            <a:pPr marL="1600200" indent="-1600200"/>
            <a:r>
              <a:rPr lang="en-US" sz="2000" b="1" dirty="0" smtClean="0"/>
              <a:t>Partners:</a:t>
            </a:r>
            <a:endParaRPr lang="en-US" sz="2000" dirty="0"/>
          </a:p>
        </p:txBody>
      </p:sp>
      <p:pic>
        <p:nvPicPr>
          <p:cNvPr id="8" name="Picture 7" descr="HOMEREnergywhiteonblack.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463800" y="5427990"/>
            <a:ext cx="1778000" cy="626259"/>
          </a:xfrm>
          <a:prstGeom prst="rect">
            <a:avLst/>
          </a:prstGeom>
        </p:spPr>
      </p:pic>
      <p:pic>
        <p:nvPicPr>
          <p:cNvPr id="9" name="Picture 8" descr="CohnReznick_ThinkEnergy.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483100" y="5516890"/>
            <a:ext cx="2641600" cy="448352"/>
          </a:xfrm>
          <a:prstGeom prst="rect">
            <a:avLst/>
          </a:prstGeom>
        </p:spPr>
      </p:pic>
      <p:pic>
        <p:nvPicPr>
          <p:cNvPr id="10" name="Picture 8"/>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349236" y="5346363"/>
            <a:ext cx="1575849" cy="741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Tree>
    <p:extLst>
      <p:ext uri="{BB962C8B-B14F-4D97-AF65-F5344CB8AC3E}">
        <p14:creationId xmlns:p14="http://schemas.microsoft.com/office/powerpoint/2010/main" xmlns="" val="154216290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par>
                                <p:cTn id="13" presetID="9"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par>
                                <p:cTn id="19" presetID="9"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pc="0" dirty="0" smtClean="0">
                <a:latin typeface="Helvetica Light"/>
                <a:cs typeface="Helvetica Light"/>
              </a:rPr>
              <a:t>Analytical approach</a:t>
            </a:r>
            <a:endParaRPr lang="en-US" spc="0" dirty="0">
              <a:latin typeface="Helvetica Light"/>
              <a:cs typeface="Helvetica Light"/>
            </a:endParaRPr>
          </a:p>
        </p:txBody>
      </p:sp>
      <p:sp>
        <p:nvSpPr>
          <p:cNvPr id="5" name="Rectangle 4"/>
          <p:cNvSpPr/>
          <p:nvPr/>
        </p:nvSpPr>
        <p:spPr>
          <a:xfrm>
            <a:off x="2185181" y="5613400"/>
            <a:ext cx="1646237" cy="1163638"/>
          </a:xfrm>
          <a:prstGeom prst="rect">
            <a:avLst/>
          </a:prstGeom>
          <a:solidFill>
            <a:schemeClr val="bg1">
              <a:lumMod val="75000"/>
            </a:schemeClr>
          </a:solidFill>
          <a:ln>
            <a:solidFill>
              <a:schemeClr val="tx1">
                <a:lumMod val="75000"/>
                <a:lumOff val="25000"/>
              </a:schemeClr>
            </a:solidFill>
          </a:ln>
          <a:effectLst/>
        </p:spPr>
        <p:style>
          <a:lnRef idx="1">
            <a:schemeClr val="dk1"/>
          </a:lnRef>
          <a:fillRef idx="2">
            <a:schemeClr val="dk1"/>
          </a:fillRef>
          <a:effectRef idx="1">
            <a:schemeClr val="dk1"/>
          </a:effectRef>
          <a:fontRef idx="minor">
            <a:schemeClr val="dk1"/>
          </a:fontRef>
        </p:style>
        <p:txBody>
          <a:bodyPr/>
          <a:lstStyle/>
          <a:p>
            <a:pPr algn="ctr">
              <a:defRPr/>
            </a:pPr>
            <a:r>
              <a:rPr lang="en-US" sz="1400" b="1" u="sng" dirty="0"/>
              <a:t>Financial Assumptions</a:t>
            </a:r>
            <a:endParaRPr lang="en-US" sz="1400" dirty="0"/>
          </a:p>
          <a:p>
            <a:pPr algn="ctr">
              <a:lnSpc>
                <a:spcPct val="150000"/>
              </a:lnSpc>
              <a:defRPr/>
            </a:pPr>
            <a:r>
              <a:rPr lang="en-US" sz="1400" dirty="0"/>
              <a:t>ITC Eligibility</a:t>
            </a:r>
          </a:p>
          <a:p>
            <a:pPr algn="ctr">
              <a:lnSpc>
                <a:spcPct val="150000"/>
              </a:lnSpc>
              <a:defRPr/>
            </a:pPr>
            <a:r>
              <a:rPr lang="en-US" sz="1400" dirty="0"/>
              <a:t>MACRS</a:t>
            </a:r>
          </a:p>
        </p:txBody>
      </p:sp>
      <p:sp>
        <p:nvSpPr>
          <p:cNvPr id="6" name="Rectangle 5"/>
          <p:cNvSpPr/>
          <p:nvPr/>
        </p:nvSpPr>
        <p:spPr>
          <a:xfrm>
            <a:off x="2155018" y="4646613"/>
            <a:ext cx="1665288" cy="800100"/>
          </a:xfrm>
          <a:prstGeom prst="rect">
            <a:avLst/>
          </a:prstGeom>
          <a:solidFill>
            <a:schemeClr val="accent3"/>
          </a:solidFill>
          <a:ln>
            <a:solidFill>
              <a:schemeClr val="accent3">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100" dirty="0"/>
          </a:p>
          <a:p>
            <a:pPr algn="ctr">
              <a:defRPr/>
            </a:pPr>
            <a:r>
              <a:rPr lang="en-US" sz="1200" dirty="0"/>
              <a:t>Financial Analysis Model</a:t>
            </a:r>
            <a:endParaRPr lang="en-US" sz="1100" dirty="0"/>
          </a:p>
        </p:txBody>
      </p:sp>
      <p:sp>
        <p:nvSpPr>
          <p:cNvPr id="7" name="Rectangle 6"/>
          <p:cNvSpPr/>
          <p:nvPr/>
        </p:nvSpPr>
        <p:spPr>
          <a:xfrm>
            <a:off x="3966356" y="1530350"/>
            <a:ext cx="1865312" cy="5043488"/>
          </a:xfrm>
          <a:prstGeom prst="rect">
            <a:avLst/>
          </a:prstGeom>
          <a:solidFill>
            <a:schemeClr val="tx1"/>
          </a:solidFill>
          <a:ln>
            <a:solidFill>
              <a:schemeClr val="accent4">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100" dirty="0"/>
          </a:p>
          <a:p>
            <a:pPr algn="ctr">
              <a:defRPr/>
            </a:pPr>
            <a:endParaRPr lang="en-US" sz="1100" dirty="0"/>
          </a:p>
          <a:p>
            <a:pPr algn="ctr">
              <a:defRPr/>
            </a:pPr>
            <a:endParaRPr lang="en-US" sz="1100" dirty="0"/>
          </a:p>
          <a:p>
            <a:pPr algn="ctr">
              <a:defRPr/>
            </a:pPr>
            <a:endParaRPr lang="en-US" sz="1100" dirty="0"/>
          </a:p>
          <a:p>
            <a:pPr algn="ctr">
              <a:defRPr/>
            </a:pPr>
            <a:endParaRPr lang="en-US" sz="1100" dirty="0"/>
          </a:p>
          <a:p>
            <a:pPr algn="ctr">
              <a:defRPr/>
            </a:pPr>
            <a:endParaRPr lang="en-US" sz="1100" dirty="0"/>
          </a:p>
          <a:p>
            <a:pPr algn="ctr">
              <a:defRPr/>
            </a:pPr>
            <a:endParaRPr lang="en-US" sz="1100" dirty="0"/>
          </a:p>
          <a:p>
            <a:pPr algn="ctr">
              <a:defRPr/>
            </a:pPr>
            <a:r>
              <a:rPr lang="en-US" sz="1100" dirty="0"/>
              <a:t>HOMER® software</a:t>
            </a:r>
          </a:p>
        </p:txBody>
      </p:sp>
      <p:pic>
        <p:nvPicPr>
          <p:cNvPr id="8" name="Picture 14" descr="C:\Users\Homer\Dropbox\HE_Outreach\Marketing materials\HOMER Logos &amp; Letterheads\New Logo\HOMEREnergywhiteonblack.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36218" y="2211388"/>
            <a:ext cx="1477963"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354793" y="4283075"/>
            <a:ext cx="1709738" cy="2052638"/>
          </a:xfrm>
          <a:prstGeom prst="rect">
            <a:avLst/>
          </a:prstGeom>
          <a:solidFill>
            <a:schemeClr val="tx2"/>
          </a:solidFill>
          <a:ln>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r>
              <a:rPr lang="en-US" sz="1400" b="1" u="sng" dirty="0"/>
              <a:t>Cost Projections</a:t>
            </a:r>
            <a:endParaRPr lang="en-US" sz="800" dirty="0"/>
          </a:p>
          <a:p>
            <a:pPr algn="ctr">
              <a:lnSpc>
                <a:spcPct val="150000"/>
              </a:lnSpc>
              <a:defRPr/>
            </a:pPr>
            <a:r>
              <a:rPr lang="en-US" sz="1400" dirty="0"/>
              <a:t>Solar PV</a:t>
            </a:r>
          </a:p>
          <a:p>
            <a:pPr algn="ctr">
              <a:lnSpc>
                <a:spcPct val="150000"/>
              </a:lnSpc>
              <a:defRPr/>
            </a:pPr>
            <a:r>
              <a:rPr lang="en-US" sz="1400" dirty="0"/>
              <a:t>Batteries</a:t>
            </a:r>
          </a:p>
          <a:p>
            <a:pPr algn="ctr">
              <a:lnSpc>
                <a:spcPct val="150000"/>
              </a:lnSpc>
              <a:defRPr/>
            </a:pPr>
            <a:r>
              <a:rPr lang="en-US" sz="1400" dirty="0"/>
              <a:t>Inverter</a:t>
            </a:r>
          </a:p>
          <a:p>
            <a:pPr algn="ctr">
              <a:lnSpc>
                <a:spcPct val="150000"/>
              </a:lnSpc>
              <a:defRPr/>
            </a:pPr>
            <a:r>
              <a:rPr lang="en-US" sz="1400" dirty="0" smtClean="0"/>
              <a:t>Diesel Fuel*</a:t>
            </a:r>
            <a:endParaRPr lang="en-US" sz="1400" dirty="0"/>
          </a:p>
          <a:p>
            <a:pPr algn="ctr">
              <a:lnSpc>
                <a:spcPct val="150000"/>
              </a:lnSpc>
              <a:defRPr/>
            </a:pPr>
            <a:r>
              <a:rPr lang="en-US" sz="800" dirty="0"/>
              <a:t>(*Commercial Profiles Only)</a:t>
            </a:r>
          </a:p>
        </p:txBody>
      </p:sp>
      <p:sp>
        <p:nvSpPr>
          <p:cNvPr id="10" name="Rectangle 9"/>
          <p:cNvSpPr/>
          <p:nvPr/>
        </p:nvSpPr>
        <p:spPr>
          <a:xfrm>
            <a:off x="2115331" y="1528763"/>
            <a:ext cx="1690687" cy="1160462"/>
          </a:xfrm>
          <a:prstGeom prst="rect">
            <a:avLst/>
          </a:prstGeom>
          <a:solidFill>
            <a:schemeClr val="accent4"/>
          </a:solidFill>
          <a:ln>
            <a:solidFill>
              <a:schemeClr val="accent4">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r>
              <a:rPr lang="en-US" sz="1400" b="1" u="sng" dirty="0"/>
              <a:t>2 Load </a:t>
            </a:r>
          </a:p>
          <a:p>
            <a:pPr algn="ctr">
              <a:defRPr/>
            </a:pPr>
            <a:r>
              <a:rPr lang="en-US" sz="1400" b="1" u="sng" dirty="0"/>
              <a:t>Profiles</a:t>
            </a:r>
          </a:p>
          <a:p>
            <a:pPr algn="ctr">
              <a:lnSpc>
                <a:spcPct val="150000"/>
              </a:lnSpc>
              <a:defRPr/>
            </a:pPr>
            <a:r>
              <a:rPr lang="en-US" sz="1400" dirty="0"/>
              <a:t>Residential</a:t>
            </a:r>
          </a:p>
          <a:p>
            <a:pPr algn="ctr">
              <a:lnSpc>
                <a:spcPct val="150000"/>
              </a:lnSpc>
              <a:defRPr/>
            </a:pPr>
            <a:r>
              <a:rPr lang="en-US" sz="1400" dirty="0"/>
              <a:t>Commercial</a:t>
            </a:r>
          </a:p>
          <a:p>
            <a:pPr algn="ctr">
              <a:defRPr/>
            </a:pPr>
            <a:endParaRPr lang="en-US" sz="1100" dirty="0"/>
          </a:p>
        </p:txBody>
      </p:sp>
      <p:sp>
        <p:nvSpPr>
          <p:cNvPr id="11" name="TextBox 12"/>
          <p:cNvSpPr txBox="1">
            <a:spLocks noChangeArrowheads="1"/>
          </p:cNvSpPr>
          <p:nvPr/>
        </p:nvSpPr>
        <p:spPr bwMode="auto">
          <a:xfrm>
            <a:off x="6068206" y="2381250"/>
            <a:ext cx="2813050" cy="2567369"/>
          </a:xfrm>
          <a:prstGeom prst="rect">
            <a:avLst/>
          </a:prstGeom>
          <a:noFill/>
          <a:ln w="9525">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800" b="1" u="sng" dirty="0" smtClean="0">
                <a:latin typeface="+mn-lt"/>
                <a:cs typeface="Arial"/>
              </a:rPr>
              <a:t>Hybrid System Results</a:t>
            </a:r>
          </a:p>
          <a:p>
            <a:pPr algn="ctr" eaLnBrk="1" hangingPunct="1">
              <a:lnSpc>
                <a:spcPct val="150000"/>
              </a:lnSpc>
              <a:defRPr/>
            </a:pPr>
            <a:r>
              <a:rPr lang="en-US" sz="1400" dirty="0" err="1" smtClean="0">
                <a:latin typeface="+mn-lt"/>
                <a:cs typeface="Arial"/>
              </a:rPr>
              <a:t>Levelized</a:t>
            </a:r>
            <a:r>
              <a:rPr lang="en-US" sz="1400" dirty="0" smtClean="0">
                <a:latin typeface="+mn-lt"/>
                <a:cs typeface="Arial"/>
              </a:rPr>
              <a:t> Cost of Energy</a:t>
            </a:r>
          </a:p>
          <a:p>
            <a:pPr algn="ctr" eaLnBrk="1" hangingPunct="1">
              <a:lnSpc>
                <a:spcPct val="150000"/>
              </a:lnSpc>
              <a:defRPr/>
            </a:pPr>
            <a:r>
              <a:rPr lang="en-US" sz="1400" dirty="0" smtClean="0">
                <a:latin typeface="+mn-lt"/>
                <a:cs typeface="Arial"/>
              </a:rPr>
              <a:t>Net Present Cost</a:t>
            </a:r>
          </a:p>
          <a:p>
            <a:pPr algn="ctr" eaLnBrk="1" hangingPunct="1">
              <a:lnSpc>
                <a:spcPct val="150000"/>
              </a:lnSpc>
              <a:defRPr/>
            </a:pPr>
            <a:r>
              <a:rPr lang="en-US" sz="1400" dirty="0" smtClean="0">
                <a:latin typeface="+mn-lt"/>
                <a:cs typeface="Arial"/>
              </a:rPr>
              <a:t>kWh/</a:t>
            </a:r>
            <a:r>
              <a:rPr lang="en-US" sz="1400" dirty="0" err="1" smtClean="0">
                <a:latin typeface="+mn-lt"/>
                <a:cs typeface="Arial"/>
              </a:rPr>
              <a:t>yr</a:t>
            </a:r>
            <a:endParaRPr lang="en-US" sz="1400" dirty="0" smtClean="0">
              <a:latin typeface="+mn-lt"/>
              <a:cs typeface="Arial"/>
            </a:endParaRPr>
          </a:p>
          <a:p>
            <a:pPr algn="ctr" eaLnBrk="1" hangingPunct="1">
              <a:lnSpc>
                <a:spcPct val="150000"/>
              </a:lnSpc>
              <a:defRPr/>
            </a:pPr>
            <a:r>
              <a:rPr lang="en-US" sz="1400" dirty="0" smtClean="0">
                <a:latin typeface="+mn-lt"/>
                <a:cs typeface="Arial"/>
              </a:rPr>
              <a:t>Replacement Costs ($/</a:t>
            </a:r>
            <a:r>
              <a:rPr lang="en-US" sz="1400" dirty="0" err="1" smtClean="0">
                <a:latin typeface="+mn-lt"/>
                <a:cs typeface="Arial"/>
              </a:rPr>
              <a:t>yr</a:t>
            </a:r>
            <a:r>
              <a:rPr lang="en-US" sz="1400" dirty="0" smtClean="0">
                <a:latin typeface="+mn-lt"/>
                <a:cs typeface="Arial"/>
              </a:rPr>
              <a:t>)</a:t>
            </a:r>
          </a:p>
          <a:p>
            <a:pPr algn="ctr" eaLnBrk="1" hangingPunct="1">
              <a:lnSpc>
                <a:spcPct val="150000"/>
              </a:lnSpc>
              <a:defRPr/>
            </a:pPr>
            <a:r>
              <a:rPr lang="en-US" sz="1400" dirty="0" smtClean="0">
                <a:latin typeface="+mn-lt"/>
                <a:cs typeface="Arial"/>
              </a:rPr>
              <a:t>O&amp;M ($/</a:t>
            </a:r>
            <a:r>
              <a:rPr lang="en-US" sz="1400" dirty="0" err="1" smtClean="0">
                <a:latin typeface="+mn-lt"/>
                <a:cs typeface="Arial"/>
              </a:rPr>
              <a:t>yr</a:t>
            </a:r>
            <a:r>
              <a:rPr lang="en-US" sz="1400" dirty="0" smtClean="0">
                <a:latin typeface="+mn-lt"/>
                <a:cs typeface="Arial"/>
              </a:rPr>
              <a:t>)</a:t>
            </a:r>
          </a:p>
          <a:p>
            <a:pPr algn="ctr" eaLnBrk="1" hangingPunct="1">
              <a:lnSpc>
                <a:spcPct val="150000"/>
              </a:lnSpc>
              <a:defRPr/>
            </a:pPr>
            <a:r>
              <a:rPr lang="en-US" sz="1400" dirty="0" smtClean="0">
                <a:latin typeface="+mn-lt"/>
                <a:cs typeface="Arial"/>
              </a:rPr>
              <a:t>Emissions</a:t>
            </a:r>
          </a:p>
        </p:txBody>
      </p:sp>
      <p:sp>
        <p:nvSpPr>
          <p:cNvPr id="12" name="Right Arrow 11"/>
          <p:cNvSpPr/>
          <p:nvPr/>
        </p:nvSpPr>
        <p:spPr>
          <a:xfrm>
            <a:off x="1827993" y="4843463"/>
            <a:ext cx="487363" cy="403225"/>
          </a:xfrm>
          <a:prstGeom prst="rightArrow">
            <a:avLst/>
          </a:prstGeom>
          <a:ln>
            <a:solidFill>
              <a:schemeClr val="tx2"/>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13" name="Right Arrow 12"/>
          <p:cNvSpPr/>
          <p:nvPr/>
        </p:nvSpPr>
        <p:spPr>
          <a:xfrm rot="16200000">
            <a:off x="2843993" y="5303838"/>
            <a:ext cx="350838" cy="404812"/>
          </a:xfrm>
          <a:prstGeom prst="rightArrow">
            <a:avLst/>
          </a:prstGeom>
          <a:ln>
            <a:solidFill>
              <a:schemeClr val="tx2"/>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14" name="Right Arrow 13"/>
          <p:cNvSpPr/>
          <p:nvPr/>
        </p:nvSpPr>
        <p:spPr>
          <a:xfrm>
            <a:off x="3747281" y="1804988"/>
            <a:ext cx="488950" cy="403225"/>
          </a:xfrm>
          <a:prstGeom prst="rightArrow">
            <a:avLst/>
          </a:prstGeom>
          <a:ln>
            <a:solidFill>
              <a:schemeClr val="tx2"/>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15" name="Right Arrow 14"/>
          <p:cNvSpPr/>
          <p:nvPr/>
        </p:nvSpPr>
        <p:spPr>
          <a:xfrm>
            <a:off x="5684031" y="3465513"/>
            <a:ext cx="488950" cy="403225"/>
          </a:xfrm>
          <a:prstGeom prst="rightArrow">
            <a:avLst/>
          </a:prstGeom>
          <a:ln>
            <a:solidFill>
              <a:schemeClr val="tx2"/>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16" name="Right Arrow 15"/>
          <p:cNvSpPr/>
          <p:nvPr/>
        </p:nvSpPr>
        <p:spPr>
          <a:xfrm>
            <a:off x="3747281" y="4843463"/>
            <a:ext cx="488950" cy="403225"/>
          </a:xfrm>
          <a:prstGeom prst="rightArrow">
            <a:avLst/>
          </a:prstGeom>
          <a:ln>
            <a:solidFill>
              <a:schemeClr val="tx2"/>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17" name="Rectangle 16"/>
          <p:cNvSpPr/>
          <p:nvPr/>
        </p:nvSpPr>
        <p:spPr>
          <a:xfrm>
            <a:off x="2139143" y="2752725"/>
            <a:ext cx="1692275" cy="1819275"/>
          </a:xfrm>
          <a:prstGeom prst="rect">
            <a:avLst/>
          </a:prstGeom>
          <a:solidFill>
            <a:schemeClr val="tx2"/>
          </a:solidFill>
          <a:ln>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r>
              <a:rPr lang="en-US" sz="1400" b="1" u="sng" dirty="0"/>
              <a:t>Technical Specifications</a:t>
            </a:r>
            <a:endParaRPr lang="en-US" sz="800" dirty="0"/>
          </a:p>
          <a:p>
            <a:pPr algn="ctr">
              <a:lnSpc>
                <a:spcPct val="150000"/>
              </a:lnSpc>
              <a:defRPr/>
            </a:pPr>
            <a:r>
              <a:rPr lang="en-US" sz="1400" dirty="0"/>
              <a:t>Solar PV</a:t>
            </a:r>
          </a:p>
          <a:p>
            <a:pPr algn="ctr">
              <a:lnSpc>
                <a:spcPct val="150000"/>
              </a:lnSpc>
              <a:defRPr/>
            </a:pPr>
            <a:r>
              <a:rPr lang="en-US" sz="1400" dirty="0"/>
              <a:t>Batteries</a:t>
            </a:r>
          </a:p>
          <a:p>
            <a:pPr algn="ctr">
              <a:lnSpc>
                <a:spcPct val="150000"/>
              </a:lnSpc>
              <a:defRPr/>
            </a:pPr>
            <a:r>
              <a:rPr lang="en-US" sz="1400" dirty="0"/>
              <a:t>Inverter</a:t>
            </a:r>
          </a:p>
          <a:p>
            <a:pPr algn="ctr">
              <a:lnSpc>
                <a:spcPct val="150000"/>
              </a:lnSpc>
              <a:defRPr/>
            </a:pPr>
            <a:r>
              <a:rPr lang="en-US" sz="1400" dirty="0"/>
              <a:t>Generator*</a:t>
            </a:r>
          </a:p>
        </p:txBody>
      </p:sp>
      <p:sp>
        <p:nvSpPr>
          <p:cNvPr id="18" name="Right Arrow 17"/>
          <p:cNvSpPr/>
          <p:nvPr/>
        </p:nvSpPr>
        <p:spPr>
          <a:xfrm>
            <a:off x="3747281" y="3465513"/>
            <a:ext cx="488950" cy="403225"/>
          </a:xfrm>
          <a:prstGeom prst="rightArrow">
            <a:avLst/>
          </a:prstGeom>
          <a:ln>
            <a:solidFill>
              <a:schemeClr val="tx2"/>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19" name="TextBox 18"/>
          <p:cNvSpPr txBox="1"/>
          <p:nvPr/>
        </p:nvSpPr>
        <p:spPr>
          <a:xfrm>
            <a:off x="8777859" y="6488630"/>
            <a:ext cx="298780" cy="338554"/>
          </a:xfrm>
          <a:prstGeom prst="rect">
            <a:avLst/>
          </a:prstGeom>
          <a:noFill/>
        </p:spPr>
        <p:txBody>
          <a:bodyPr wrap="none" rtlCol="0">
            <a:spAutoFit/>
          </a:bodyPr>
          <a:lstStyle/>
          <a:p>
            <a:fld id="{78CFC383-2737-834D-8488-AAD732EE6B8F}" type="slidenum">
              <a:rPr lang="en-US" sz="1600" smtClean="0">
                <a:solidFill>
                  <a:schemeClr val="tx1">
                    <a:lumMod val="75000"/>
                    <a:lumOff val="25000"/>
                  </a:schemeClr>
                </a:solidFill>
                <a:latin typeface="Helvetica"/>
                <a:cs typeface="Helvetica"/>
              </a:rPr>
              <a:pPr/>
              <a:t>3</a:t>
            </a:fld>
            <a:endParaRPr lang="en-US" sz="1600" dirty="0">
              <a:solidFill>
                <a:schemeClr val="tx1">
                  <a:lumMod val="75000"/>
                  <a:lumOff val="25000"/>
                </a:schemeClr>
              </a:solidFill>
              <a:latin typeface="Helvetica"/>
              <a:cs typeface="Helvetica"/>
            </a:endParaRPr>
          </a:p>
        </p:txBody>
      </p:sp>
    </p:spTree>
    <p:extLst>
      <p:ext uri="{BB962C8B-B14F-4D97-AF65-F5344CB8AC3E}">
        <p14:creationId xmlns:p14="http://schemas.microsoft.com/office/powerpoint/2010/main" xmlns="" val="441463108"/>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pc="0" dirty="0" smtClean="0">
                <a:latin typeface="Helvetica Light"/>
                <a:cs typeface="Helvetica Light"/>
              </a:rPr>
              <a:t>Geographies examined</a:t>
            </a:r>
            <a:endParaRPr lang="en-US" spc="0" dirty="0">
              <a:latin typeface="Helvetica Light"/>
              <a:cs typeface="Helvetica Light"/>
            </a:endParaRPr>
          </a:p>
        </p:txBody>
      </p:sp>
      <p:sp>
        <p:nvSpPr>
          <p:cNvPr id="4" name="Oval 3"/>
          <p:cNvSpPr/>
          <p:nvPr/>
        </p:nvSpPr>
        <p:spPr>
          <a:xfrm>
            <a:off x="7639582" y="1813661"/>
            <a:ext cx="1169216" cy="1169216"/>
          </a:xfrm>
          <a:prstGeom prst="ellipse">
            <a:avLst/>
          </a:prstGeom>
          <a:blipFill rotWithShape="1">
            <a:blip r:embed="rId3"/>
            <a:stretch>
              <a:fillRect/>
            </a:stretch>
          </a:blipFill>
        </p:spPr>
        <p:style>
          <a:lnRef idx="0">
            <a:schemeClr val="lt1">
              <a:hueOff val="0"/>
              <a:satOff val="0"/>
              <a:lumOff val="0"/>
              <a:alphaOff val="0"/>
            </a:schemeClr>
          </a:lnRef>
          <a:fillRef idx="1">
            <a:scrgbClr r="0" g="0" b="0"/>
          </a:fillRef>
          <a:effectRef idx="2">
            <a:schemeClr val="accent2">
              <a:tint val="50000"/>
              <a:hueOff val="0"/>
              <a:satOff val="0"/>
              <a:lumOff val="0"/>
              <a:alphaOff val="0"/>
            </a:schemeClr>
          </a:effectRef>
          <a:fontRef idx="minor">
            <a:schemeClr val="lt1">
              <a:hueOff val="0"/>
              <a:satOff val="0"/>
              <a:lumOff val="0"/>
              <a:alphaOff val="0"/>
            </a:schemeClr>
          </a:fontRef>
        </p:style>
      </p:sp>
      <p:sp>
        <p:nvSpPr>
          <p:cNvPr id="5" name="Oval 4"/>
          <p:cNvSpPr/>
          <p:nvPr/>
        </p:nvSpPr>
        <p:spPr>
          <a:xfrm>
            <a:off x="6178348" y="1813661"/>
            <a:ext cx="1169216" cy="1169216"/>
          </a:xfrm>
          <a:prstGeom prst="ellipse">
            <a:avLst/>
          </a:prstGeom>
          <a:blipFill rotWithShape="1">
            <a:blip r:embed="rId4"/>
            <a:stretch>
              <a:fillRect/>
            </a:stretch>
          </a:blipFill>
        </p:spPr>
        <p:style>
          <a:lnRef idx="0">
            <a:schemeClr val="lt1">
              <a:hueOff val="0"/>
              <a:satOff val="0"/>
              <a:lumOff val="0"/>
              <a:alphaOff val="0"/>
            </a:schemeClr>
          </a:lnRef>
          <a:fillRef idx="1">
            <a:scrgbClr r="0" g="0" b="0"/>
          </a:fillRef>
          <a:effectRef idx="2">
            <a:schemeClr val="accent3">
              <a:tint val="50000"/>
              <a:hueOff val="0"/>
              <a:satOff val="0"/>
              <a:lumOff val="0"/>
              <a:alphaOff val="0"/>
            </a:schemeClr>
          </a:effectRef>
          <a:fontRef idx="minor">
            <a:schemeClr val="lt1">
              <a:hueOff val="0"/>
              <a:satOff val="0"/>
              <a:lumOff val="0"/>
              <a:alphaOff val="0"/>
            </a:schemeClr>
          </a:fontRef>
        </p:style>
      </p:sp>
      <p:sp>
        <p:nvSpPr>
          <p:cNvPr id="6" name="Oval 5"/>
          <p:cNvSpPr/>
          <p:nvPr/>
        </p:nvSpPr>
        <p:spPr>
          <a:xfrm>
            <a:off x="4717116" y="1813661"/>
            <a:ext cx="1169216" cy="1169216"/>
          </a:xfrm>
          <a:prstGeom prst="ellipse">
            <a:avLst/>
          </a:prstGeom>
          <a:blipFill rotWithShape="1">
            <a:blip r:embed="rId5"/>
            <a:stretch>
              <a:fillRect/>
            </a:stretch>
          </a:blipFill>
        </p:spPr>
        <p:style>
          <a:lnRef idx="0">
            <a:schemeClr val="lt1">
              <a:hueOff val="0"/>
              <a:satOff val="0"/>
              <a:lumOff val="0"/>
              <a:alphaOff val="0"/>
            </a:schemeClr>
          </a:lnRef>
          <a:fillRef idx="1">
            <a:scrgbClr r="0" g="0" b="0"/>
          </a:fillRef>
          <a:effectRef idx="2">
            <a:schemeClr val="accent4">
              <a:tint val="50000"/>
              <a:hueOff val="0"/>
              <a:satOff val="0"/>
              <a:lumOff val="0"/>
              <a:alphaOff val="0"/>
            </a:schemeClr>
          </a:effectRef>
          <a:fontRef idx="minor">
            <a:schemeClr val="lt1">
              <a:hueOff val="0"/>
              <a:satOff val="0"/>
              <a:lumOff val="0"/>
              <a:alphaOff val="0"/>
            </a:schemeClr>
          </a:fontRef>
        </p:style>
      </p:sp>
      <p:sp>
        <p:nvSpPr>
          <p:cNvPr id="7" name="Oval 6"/>
          <p:cNvSpPr/>
          <p:nvPr/>
        </p:nvSpPr>
        <p:spPr>
          <a:xfrm>
            <a:off x="3255884" y="1813661"/>
            <a:ext cx="1169216" cy="1169216"/>
          </a:xfrm>
          <a:prstGeom prst="ellipse">
            <a:avLst/>
          </a:prstGeom>
          <a:blipFill rotWithShape="1">
            <a:blip r:embed="rId6"/>
            <a:stretch>
              <a:fillRect/>
            </a:stretch>
          </a:blipFill>
        </p:spPr>
        <p:style>
          <a:lnRef idx="0">
            <a:schemeClr val="lt1">
              <a:hueOff val="0"/>
              <a:satOff val="0"/>
              <a:lumOff val="0"/>
              <a:alphaOff val="0"/>
            </a:schemeClr>
          </a:lnRef>
          <a:fillRef idx="1">
            <a:scrgbClr r="0" g="0" b="0"/>
          </a:fillRef>
          <a:effectRef idx="2">
            <a:schemeClr val="accent5">
              <a:tint val="50000"/>
              <a:hueOff val="0"/>
              <a:satOff val="0"/>
              <a:lumOff val="0"/>
              <a:alphaOff val="0"/>
            </a:schemeClr>
          </a:effectRef>
          <a:fontRef idx="minor">
            <a:schemeClr val="lt1">
              <a:hueOff val="0"/>
              <a:satOff val="0"/>
              <a:lumOff val="0"/>
              <a:alphaOff val="0"/>
            </a:schemeClr>
          </a:fontRef>
        </p:style>
      </p:sp>
      <p:sp>
        <p:nvSpPr>
          <p:cNvPr id="8" name="Oval 7"/>
          <p:cNvSpPr/>
          <p:nvPr/>
        </p:nvSpPr>
        <p:spPr>
          <a:xfrm>
            <a:off x="1794652" y="1813661"/>
            <a:ext cx="1169216" cy="1169216"/>
          </a:xfrm>
          <a:prstGeom prst="ellipse">
            <a:avLst/>
          </a:prstGeom>
          <a:blipFill rotWithShape="1">
            <a:blip r:embed="rId7"/>
            <a:stretch>
              <a:fillRect/>
            </a:stretch>
          </a:blipFill>
        </p:spPr>
        <p:style>
          <a:lnRef idx="0">
            <a:schemeClr val="lt1">
              <a:hueOff val="0"/>
              <a:satOff val="0"/>
              <a:lumOff val="0"/>
              <a:alphaOff val="0"/>
            </a:schemeClr>
          </a:lnRef>
          <a:fillRef idx="1">
            <a:scrgbClr r="0" g="0" b="0"/>
          </a:fillRef>
          <a:effectRef idx="2">
            <a:schemeClr val="accent6">
              <a:tint val="50000"/>
              <a:hueOff val="0"/>
              <a:satOff val="0"/>
              <a:lumOff val="0"/>
              <a:alphaOff val="0"/>
            </a:schemeClr>
          </a:effectRef>
          <a:fontRef idx="minor">
            <a:schemeClr val="lt1">
              <a:hueOff val="0"/>
              <a:satOff val="0"/>
              <a:lumOff val="0"/>
              <a:alphaOff val="0"/>
            </a:schemeClr>
          </a:fontRef>
        </p:style>
      </p:sp>
      <p:pic>
        <p:nvPicPr>
          <p:cNvPr id="9" name="Picture 8" descr="RMI_Grid Defection Report.eps"/>
          <p:cNvPicPr>
            <a:picLocks noChangeAspect="1"/>
          </p:cNvPicPr>
          <p:nvPr/>
        </p:nvPicPr>
        <p:blipFill rotWithShape="1">
          <a:blip r:embed="rId8">
            <a:extLst>
              <a:ext uri="{28A0092B-C50C-407E-A947-70E740481C1C}">
                <a14:useLocalDpi xmlns:a14="http://schemas.microsoft.com/office/drawing/2010/main" xmlns="" val="0"/>
              </a:ext>
            </a:extLst>
          </a:blip>
          <a:srcRect t="10655"/>
          <a:stretch/>
        </p:blipFill>
        <p:spPr>
          <a:xfrm>
            <a:off x="173164" y="3053068"/>
            <a:ext cx="8810917" cy="2603264"/>
          </a:xfrm>
          <a:prstGeom prst="rect">
            <a:avLst/>
          </a:prstGeom>
        </p:spPr>
      </p:pic>
      <p:sp>
        <p:nvSpPr>
          <p:cNvPr id="11" name="TextBox 10"/>
          <p:cNvSpPr txBox="1"/>
          <p:nvPr/>
        </p:nvSpPr>
        <p:spPr>
          <a:xfrm>
            <a:off x="8777859" y="6488630"/>
            <a:ext cx="298780" cy="338554"/>
          </a:xfrm>
          <a:prstGeom prst="rect">
            <a:avLst/>
          </a:prstGeom>
          <a:noFill/>
        </p:spPr>
        <p:txBody>
          <a:bodyPr wrap="none" rtlCol="0">
            <a:spAutoFit/>
          </a:bodyPr>
          <a:lstStyle/>
          <a:p>
            <a:fld id="{78CFC383-2737-834D-8488-AAD732EE6B8F}" type="slidenum">
              <a:rPr lang="en-US" sz="1600" smtClean="0">
                <a:solidFill>
                  <a:schemeClr val="tx1">
                    <a:lumMod val="75000"/>
                    <a:lumOff val="25000"/>
                  </a:schemeClr>
                </a:solidFill>
                <a:latin typeface="Helvetica"/>
                <a:cs typeface="Helvetica"/>
              </a:rPr>
              <a:pPr/>
              <a:t>4</a:t>
            </a:fld>
            <a:endParaRPr lang="en-US" sz="1600" dirty="0">
              <a:solidFill>
                <a:schemeClr val="tx1">
                  <a:lumMod val="75000"/>
                  <a:lumOff val="25000"/>
                </a:schemeClr>
              </a:solidFill>
              <a:latin typeface="Helvetica"/>
              <a:cs typeface="Helvetica"/>
            </a:endParaRPr>
          </a:p>
        </p:txBody>
      </p:sp>
    </p:spTree>
    <p:extLst>
      <p:ext uri="{BB962C8B-B14F-4D97-AF65-F5344CB8AC3E}">
        <p14:creationId xmlns:p14="http://schemas.microsoft.com/office/powerpoint/2010/main" xmlns="" val="3795331466"/>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3529" y="308002"/>
            <a:ext cx="8551556" cy="818865"/>
          </a:xfrm>
        </p:spPr>
        <p:txBody>
          <a:bodyPr/>
          <a:lstStyle/>
          <a:p>
            <a:r>
              <a:rPr lang="en-US" spc="0" dirty="0" smtClean="0">
                <a:latin typeface="Helvetica Light"/>
                <a:cs typeface="Helvetica Light"/>
              </a:rPr>
              <a:t>Cases modeled</a:t>
            </a:r>
            <a:endParaRPr lang="en-US" spc="0" dirty="0">
              <a:latin typeface="Helvetica Light"/>
              <a:cs typeface="Helvetica Light"/>
            </a:endParaRPr>
          </a:p>
        </p:txBody>
      </p:sp>
      <p:sp>
        <p:nvSpPr>
          <p:cNvPr id="7" name="TextBox 6"/>
          <p:cNvSpPr txBox="1"/>
          <p:nvPr/>
        </p:nvSpPr>
        <p:spPr>
          <a:xfrm>
            <a:off x="438129" y="4229840"/>
            <a:ext cx="1313806" cy="369332"/>
          </a:xfrm>
          <a:prstGeom prst="rect">
            <a:avLst/>
          </a:prstGeom>
          <a:noFill/>
        </p:spPr>
        <p:txBody>
          <a:bodyPr wrap="none" rtlCol="0">
            <a:spAutoFit/>
          </a:bodyPr>
          <a:lstStyle/>
          <a:p>
            <a:r>
              <a:rPr lang="en-US" dirty="0" smtClean="0">
                <a:solidFill>
                  <a:schemeClr val="tx1">
                    <a:lumMod val="90000"/>
                    <a:lumOff val="10000"/>
                  </a:schemeClr>
                </a:solidFill>
                <a:latin typeface="Helvetica"/>
                <a:cs typeface="Helvetica"/>
              </a:rPr>
              <a:t>Base Case</a:t>
            </a:r>
            <a:endParaRPr lang="en-US" dirty="0">
              <a:solidFill>
                <a:schemeClr val="tx1">
                  <a:lumMod val="90000"/>
                  <a:lumOff val="10000"/>
                </a:schemeClr>
              </a:solidFill>
              <a:latin typeface="Helvetica"/>
              <a:cs typeface="Helvetica"/>
            </a:endParaRPr>
          </a:p>
        </p:txBody>
      </p:sp>
      <p:cxnSp>
        <p:nvCxnSpPr>
          <p:cNvPr id="9" name="Straight Arrow Connector 8"/>
          <p:cNvCxnSpPr/>
          <p:nvPr/>
        </p:nvCxnSpPr>
        <p:spPr>
          <a:xfrm flipV="1">
            <a:off x="1138290" y="2268884"/>
            <a:ext cx="2214210" cy="1023709"/>
          </a:xfrm>
          <a:prstGeom prst="bentConnector3">
            <a:avLst>
              <a:gd name="adj1" fmla="val -559"/>
            </a:avLst>
          </a:prstGeom>
          <a:ln>
            <a:solidFill>
              <a:schemeClr val="accent4"/>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367253" y="2613649"/>
            <a:ext cx="2659702" cy="646331"/>
          </a:xfrm>
          <a:prstGeom prst="rect">
            <a:avLst/>
          </a:prstGeom>
          <a:noFill/>
        </p:spPr>
        <p:txBody>
          <a:bodyPr wrap="none" rtlCol="0">
            <a:spAutoFit/>
          </a:bodyPr>
          <a:lstStyle/>
          <a:p>
            <a:pPr algn="ctr"/>
            <a:r>
              <a:rPr lang="en-US" dirty="0" smtClean="0">
                <a:solidFill>
                  <a:schemeClr val="tx1">
                    <a:lumMod val="75000"/>
                    <a:lumOff val="25000"/>
                  </a:schemeClr>
                </a:solidFill>
                <a:latin typeface="Helvetica"/>
                <a:cs typeface="Helvetica"/>
              </a:rPr>
              <a:t>Accelerated Technology</a:t>
            </a:r>
          </a:p>
          <a:p>
            <a:pPr algn="ctr"/>
            <a:r>
              <a:rPr lang="en-US" dirty="0" smtClean="0">
                <a:solidFill>
                  <a:schemeClr val="tx1">
                    <a:lumMod val="75000"/>
                    <a:lumOff val="25000"/>
                  </a:schemeClr>
                </a:solidFill>
                <a:latin typeface="Helvetica"/>
                <a:cs typeface="Helvetica"/>
              </a:rPr>
              <a:t>Improvement</a:t>
            </a:r>
            <a:endParaRPr lang="en-US" dirty="0">
              <a:solidFill>
                <a:schemeClr val="tx1">
                  <a:lumMod val="75000"/>
                  <a:lumOff val="25000"/>
                </a:schemeClr>
              </a:solidFill>
              <a:latin typeface="Helvetica"/>
              <a:cs typeface="Helvetica"/>
            </a:endParaRPr>
          </a:p>
        </p:txBody>
      </p:sp>
      <p:sp>
        <p:nvSpPr>
          <p:cNvPr id="20" name="TextBox 19"/>
          <p:cNvSpPr txBox="1"/>
          <p:nvPr/>
        </p:nvSpPr>
        <p:spPr>
          <a:xfrm>
            <a:off x="3887956" y="5577563"/>
            <a:ext cx="1608647" cy="646331"/>
          </a:xfrm>
          <a:prstGeom prst="rect">
            <a:avLst/>
          </a:prstGeom>
          <a:noFill/>
        </p:spPr>
        <p:txBody>
          <a:bodyPr wrap="none" rtlCol="0">
            <a:spAutoFit/>
          </a:bodyPr>
          <a:lstStyle/>
          <a:p>
            <a:pPr algn="ctr"/>
            <a:r>
              <a:rPr lang="en-US" dirty="0" smtClean="0">
                <a:solidFill>
                  <a:schemeClr val="tx1">
                    <a:lumMod val="75000"/>
                    <a:lumOff val="25000"/>
                  </a:schemeClr>
                </a:solidFill>
                <a:latin typeface="Helvetica"/>
                <a:cs typeface="Helvetica"/>
              </a:rPr>
              <a:t>Demand-Side</a:t>
            </a:r>
          </a:p>
          <a:p>
            <a:pPr algn="ctr"/>
            <a:r>
              <a:rPr lang="en-US" dirty="0" smtClean="0">
                <a:solidFill>
                  <a:schemeClr val="tx1">
                    <a:lumMod val="75000"/>
                    <a:lumOff val="25000"/>
                  </a:schemeClr>
                </a:solidFill>
                <a:latin typeface="Helvetica"/>
                <a:cs typeface="Helvetica"/>
              </a:rPr>
              <a:t>Improvement</a:t>
            </a:r>
            <a:endParaRPr lang="en-US" dirty="0">
              <a:solidFill>
                <a:schemeClr val="tx1">
                  <a:lumMod val="75000"/>
                  <a:lumOff val="25000"/>
                </a:schemeClr>
              </a:solidFill>
              <a:latin typeface="Helvetica"/>
              <a:cs typeface="Helvetica"/>
            </a:endParaRPr>
          </a:p>
        </p:txBody>
      </p:sp>
      <p:sp>
        <p:nvSpPr>
          <p:cNvPr id="21" name="TextBox 20"/>
          <p:cNvSpPr txBox="1"/>
          <p:nvPr/>
        </p:nvSpPr>
        <p:spPr>
          <a:xfrm>
            <a:off x="7200229" y="4551947"/>
            <a:ext cx="1544710" cy="646331"/>
          </a:xfrm>
          <a:prstGeom prst="rect">
            <a:avLst/>
          </a:prstGeom>
          <a:noFill/>
        </p:spPr>
        <p:txBody>
          <a:bodyPr wrap="none" rtlCol="0">
            <a:spAutoFit/>
          </a:bodyPr>
          <a:lstStyle/>
          <a:p>
            <a:pPr algn="ctr"/>
            <a:r>
              <a:rPr lang="en-US" dirty="0" smtClean="0">
                <a:solidFill>
                  <a:schemeClr val="tx1">
                    <a:lumMod val="90000"/>
                    <a:lumOff val="10000"/>
                  </a:schemeClr>
                </a:solidFill>
                <a:latin typeface="Helvetica"/>
                <a:cs typeface="Helvetica"/>
              </a:rPr>
              <a:t>Combined</a:t>
            </a:r>
          </a:p>
          <a:p>
            <a:pPr algn="ctr"/>
            <a:r>
              <a:rPr lang="en-US" dirty="0" smtClean="0">
                <a:solidFill>
                  <a:schemeClr val="tx1">
                    <a:lumMod val="90000"/>
                    <a:lumOff val="10000"/>
                  </a:schemeClr>
                </a:solidFill>
                <a:latin typeface="Helvetica"/>
                <a:cs typeface="Helvetica"/>
              </a:rPr>
              <a:t>Improvement</a:t>
            </a:r>
            <a:endParaRPr lang="en-US" dirty="0">
              <a:solidFill>
                <a:schemeClr val="tx1">
                  <a:lumMod val="90000"/>
                  <a:lumOff val="10000"/>
                </a:schemeClr>
              </a:solidFill>
              <a:latin typeface="Helvetica"/>
              <a:cs typeface="Helvetica"/>
            </a:endParaRPr>
          </a:p>
        </p:txBody>
      </p:sp>
      <p:sp>
        <p:nvSpPr>
          <p:cNvPr id="23" name="TextBox 22"/>
          <p:cNvSpPr txBox="1"/>
          <p:nvPr/>
        </p:nvSpPr>
        <p:spPr>
          <a:xfrm>
            <a:off x="1250294" y="1532961"/>
            <a:ext cx="1736373" cy="698653"/>
          </a:xfrm>
          <a:prstGeom prst="rect">
            <a:avLst/>
          </a:prstGeom>
          <a:noFill/>
        </p:spPr>
        <p:txBody>
          <a:bodyPr wrap="none" rtlCol="0">
            <a:spAutoFit/>
          </a:bodyPr>
          <a:lstStyle/>
          <a:p>
            <a:pPr algn="ctr">
              <a:lnSpc>
                <a:spcPct val="110000"/>
              </a:lnSpc>
            </a:pPr>
            <a:r>
              <a:rPr lang="en-US" sz="1200" b="1" dirty="0" smtClean="0">
                <a:latin typeface="Helvetica"/>
                <a:cs typeface="Helvetica"/>
              </a:rPr>
              <a:t>PV </a:t>
            </a:r>
            <a:r>
              <a:rPr lang="en-US" sz="1200" b="1" dirty="0" err="1" smtClean="0">
                <a:latin typeface="Helvetica"/>
                <a:cs typeface="Helvetica"/>
              </a:rPr>
              <a:t>Sunshot</a:t>
            </a:r>
            <a:endParaRPr lang="en-US" sz="1200" b="1" dirty="0" smtClean="0">
              <a:latin typeface="Helvetica"/>
              <a:cs typeface="Helvetica"/>
            </a:endParaRPr>
          </a:p>
          <a:p>
            <a:pPr algn="ctr">
              <a:lnSpc>
                <a:spcPct val="110000"/>
              </a:lnSpc>
            </a:pPr>
            <a:r>
              <a:rPr lang="en-US" sz="1200" dirty="0" smtClean="0">
                <a:latin typeface="Helvetica"/>
                <a:cs typeface="Helvetica"/>
              </a:rPr>
              <a:t>Residential - $1.50/W</a:t>
            </a:r>
          </a:p>
          <a:p>
            <a:pPr algn="ctr">
              <a:lnSpc>
                <a:spcPct val="110000"/>
              </a:lnSpc>
            </a:pPr>
            <a:r>
              <a:rPr lang="en-US" sz="1200" dirty="0" smtClean="0">
                <a:latin typeface="Helvetica"/>
                <a:cs typeface="Helvetica"/>
              </a:rPr>
              <a:t>Commercial - </a:t>
            </a:r>
            <a:r>
              <a:rPr lang="en-US" sz="1200" dirty="0">
                <a:latin typeface="Helvetica"/>
                <a:cs typeface="Helvetica"/>
              </a:rPr>
              <a:t>$</a:t>
            </a:r>
            <a:r>
              <a:rPr lang="en-US" sz="1200" dirty="0" smtClean="0">
                <a:latin typeface="Helvetica"/>
                <a:cs typeface="Helvetica"/>
              </a:rPr>
              <a:t>1.25/W</a:t>
            </a:r>
            <a:endParaRPr lang="en-US" sz="1200" dirty="0">
              <a:latin typeface="Helvetica"/>
              <a:cs typeface="Helvetica"/>
            </a:endParaRPr>
          </a:p>
        </p:txBody>
      </p:sp>
      <p:sp>
        <p:nvSpPr>
          <p:cNvPr id="24" name="TextBox 23"/>
          <p:cNvSpPr txBox="1"/>
          <p:nvPr/>
        </p:nvSpPr>
        <p:spPr>
          <a:xfrm rot="26602">
            <a:off x="1381306" y="2294305"/>
            <a:ext cx="1475960" cy="495520"/>
          </a:xfrm>
          <a:prstGeom prst="rect">
            <a:avLst/>
          </a:prstGeom>
          <a:noFill/>
        </p:spPr>
        <p:txBody>
          <a:bodyPr wrap="none" rtlCol="0">
            <a:spAutoFit/>
          </a:bodyPr>
          <a:lstStyle/>
          <a:p>
            <a:pPr algn="ctr">
              <a:lnSpc>
                <a:spcPct val="110000"/>
              </a:lnSpc>
            </a:pPr>
            <a:r>
              <a:rPr lang="en-US" sz="1200" b="1" dirty="0" smtClean="0">
                <a:latin typeface="Helvetica"/>
                <a:cs typeface="Helvetica"/>
              </a:rPr>
              <a:t>DOE Battery Goal</a:t>
            </a:r>
          </a:p>
          <a:p>
            <a:pPr algn="ctr">
              <a:lnSpc>
                <a:spcPct val="110000"/>
              </a:lnSpc>
            </a:pPr>
            <a:r>
              <a:rPr lang="en-US" sz="1200" dirty="0" smtClean="0">
                <a:latin typeface="Helvetica"/>
                <a:cs typeface="Helvetica"/>
              </a:rPr>
              <a:t>Both - $125/kWh</a:t>
            </a:r>
            <a:endParaRPr lang="en-US" sz="1200" dirty="0">
              <a:latin typeface="Helvetica"/>
              <a:cs typeface="Helvetica"/>
            </a:endParaRPr>
          </a:p>
        </p:txBody>
      </p:sp>
      <p:sp>
        <p:nvSpPr>
          <p:cNvPr id="25" name="TextBox 24"/>
          <p:cNvSpPr txBox="1"/>
          <p:nvPr/>
        </p:nvSpPr>
        <p:spPr>
          <a:xfrm>
            <a:off x="1204984" y="5198278"/>
            <a:ext cx="2073913" cy="617092"/>
          </a:xfrm>
          <a:prstGeom prst="rect">
            <a:avLst/>
          </a:prstGeom>
          <a:noFill/>
        </p:spPr>
        <p:txBody>
          <a:bodyPr wrap="none" rtlCol="0">
            <a:spAutoFit/>
          </a:bodyPr>
          <a:lstStyle/>
          <a:p>
            <a:pPr algn="ctr">
              <a:lnSpc>
                <a:spcPct val="110000"/>
              </a:lnSpc>
            </a:pPr>
            <a:r>
              <a:rPr lang="en-US" sz="1100" b="1" dirty="0" smtClean="0">
                <a:latin typeface="Helvetica"/>
                <a:cs typeface="Helvetica"/>
              </a:rPr>
              <a:t>Efficiency Measures</a:t>
            </a:r>
          </a:p>
          <a:p>
            <a:pPr algn="ctr"/>
            <a:r>
              <a:rPr lang="en-US" sz="1100" dirty="0" smtClean="0">
                <a:latin typeface="Helvetica"/>
                <a:cs typeface="Helvetica"/>
              </a:rPr>
              <a:t>Residential – 30% Reduction</a:t>
            </a:r>
          </a:p>
          <a:p>
            <a:pPr algn="ctr"/>
            <a:r>
              <a:rPr lang="en-US" sz="1100" dirty="0" smtClean="0">
                <a:latin typeface="Helvetica"/>
                <a:cs typeface="Helvetica"/>
              </a:rPr>
              <a:t>Commercial – 34% Reduction</a:t>
            </a:r>
            <a:endParaRPr lang="en-US" sz="1100" dirty="0">
              <a:latin typeface="Helvetica"/>
              <a:cs typeface="Helvetica"/>
            </a:endParaRPr>
          </a:p>
        </p:txBody>
      </p:sp>
      <p:sp>
        <p:nvSpPr>
          <p:cNvPr id="26" name="TextBox 25"/>
          <p:cNvSpPr txBox="1"/>
          <p:nvPr/>
        </p:nvSpPr>
        <p:spPr>
          <a:xfrm rot="21555610">
            <a:off x="1372732" y="5914935"/>
            <a:ext cx="1685077" cy="648126"/>
          </a:xfrm>
          <a:prstGeom prst="rect">
            <a:avLst/>
          </a:prstGeom>
          <a:noFill/>
        </p:spPr>
        <p:txBody>
          <a:bodyPr wrap="none" rtlCol="0">
            <a:spAutoFit/>
          </a:bodyPr>
          <a:lstStyle/>
          <a:p>
            <a:pPr algn="ctr">
              <a:lnSpc>
                <a:spcPct val="110000"/>
              </a:lnSpc>
            </a:pPr>
            <a:r>
              <a:rPr lang="en-US" sz="1100" b="1" dirty="0" smtClean="0">
                <a:latin typeface="Helvetica"/>
                <a:cs typeface="Helvetica"/>
              </a:rPr>
              <a:t>Demand Management</a:t>
            </a:r>
          </a:p>
          <a:p>
            <a:pPr algn="ctr">
              <a:lnSpc>
                <a:spcPct val="110000"/>
              </a:lnSpc>
            </a:pPr>
            <a:r>
              <a:rPr lang="en-US" sz="1100" dirty="0" smtClean="0">
                <a:latin typeface="Helvetica"/>
                <a:cs typeface="Helvetica"/>
              </a:rPr>
              <a:t>Residential – 2%</a:t>
            </a:r>
          </a:p>
          <a:p>
            <a:pPr algn="ctr">
              <a:lnSpc>
                <a:spcPct val="110000"/>
              </a:lnSpc>
            </a:pPr>
            <a:r>
              <a:rPr lang="en-US" sz="1100" dirty="0" smtClean="0">
                <a:latin typeface="Helvetica"/>
                <a:cs typeface="Helvetica"/>
              </a:rPr>
              <a:t>Commercial – None </a:t>
            </a:r>
            <a:endParaRPr lang="en-US" sz="1100" dirty="0">
              <a:latin typeface="Helvetica"/>
              <a:cs typeface="Helvetica"/>
            </a:endParaRPr>
          </a:p>
        </p:txBody>
      </p:sp>
      <p:sp>
        <p:nvSpPr>
          <p:cNvPr id="33" name="Cross 32"/>
          <p:cNvSpPr/>
          <p:nvPr/>
        </p:nvSpPr>
        <p:spPr>
          <a:xfrm>
            <a:off x="7875536" y="3606221"/>
            <a:ext cx="257820" cy="257820"/>
          </a:xfrm>
          <a:prstGeom prst="plus">
            <a:avLst>
              <a:gd name="adj" fmla="val 38742"/>
            </a:avLst>
          </a:prstGeom>
          <a:solidFill>
            <a:schemeClr val="tx1">
              <a:lumMod val="90000"/>
              <a:lumOff val="10000"/>
            </a:schemeClr>
          </a:solidFill>
          <a:ln>
            <a:solidFill>
              <a:schemeClr val="tx1">
                <a:lumMod val="90000"/>
                <a:lumOff val="10000"/>
              </a:schemeClr>
            </a:soli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4" name="Straight Connector 3"/>
          <p:cNvCxnSpPr/>
          <p:nvPr/>
        </p:nvCxnSpPr>
        <p:spPr>
          <a:xfrm>
            <a:off x="3450276" y="2612688"/>
            <a:ext cx="2539051" cy="0"/>
          </a:xfrm>
          <a:prstGeom prst="line">
            <a:avLst/>
          </a:prstGeom>
          <a:ln>
            <a:solidFill>
              <a:schemeClr val="tx1">
                <a:lumMod val="90000"/>
                <a:lumOff val="10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3866691" y="5556193"/>
            <a:ext cx="1651177" cy="0"/>
          </a:xfrm>
          <a:prstGeom prst="line">
            <a:avLst/>
          </a:prstGeom>
          <a:ln>
            <a:solidFill>
              <a:schemeClr val="tx1">
                <a:lumMod val="90000"/>
                <a:lumOff val="10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64610" y="4240619"/>
            <a:ext cx="1273782" cy="0"/>
          </a:xfrm>
          <a:prstGeom prst="line">
            <a:avLst/>
          </a:prstGeom>
          <a:ln>
            <a:solidFill>
              <a:schemeClr val="tx1">
                <a:lumMod val="90000"/>
                <a:lumOff val="10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8"/>
          <p:cNvCxnSpPr/>
          <p:nvPr/>
        </p:nvCxnSpPr>
        <p:spPr>
          <a:xfrm>
            <a:off x="1061370" y="4768178"/>
            <a:ext cx="2551074" cy="1135905"/>
          </a:xfrm>
          <a:prstGeom prst="bentConnector3">
            <a:avLst>
              <a:gd name="adj1" fmla="val 217"/>
            </a:avLst>
          </a:prstGeom>
          <a:ln>
            <a:solidFill>
              <a:schemeClr val="accent4"/>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8"/>
          <p:cNvCxnSpPr/>
          <p:nvPr/>
        </p:nvCxnSpPr>
        <p:spPr>
          <a:xfrm>
            <a:off x="6096002" y="2231614"/>
            <a:ext cx="1876583" cy="670901"/>
          </a:xfrm>
          <a:prstGeom prst="bentConnector3">
            <a:avLst>
              <a:gd name="adj1" fmla="val 99629"/>
            </a:avLst>
          </a:prstGeom>
          <a:ln>
            <a:solidFill>
              <a:schemeClr val="accent4"/>
            </a:solidFill>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8"/>
          <p:cNvCxnSpPr/>
          <p:nvPr/>
        </p:nvCxnSpPr>
        <p:spPr>
          <a:xfrm flipV="1">
            <a:off x="5738519" y="5286963"/>
            <a:ext cx="2234065" cy="629252"/>
          </a:xfrm>
          <a:prstGeom prst="bentConnector3">
            <a:avLst>
              <a:gd name="adj1" fmla="val 100531"/>
            </a:avLst>
          </a:prstGeom>
          <a:ln>
            <a:solidFill>
              <a:schemeClr val="accent4"/>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7124449" y="4485699"/>
            <a:ext cx="1707930" cy="0"/>
          </a:xfrm>
          <a:prstGeom prst="line">
            <a:avLst/>
          </a:prstGeom>
          <a:ln>
            <a:solidFill>
              <a:schemeClr val="tx1">
                <a:lumMod val="90000"/>
                <a:lumOff val="10000"/>
              </a:schemeClr>
            </a:solidFill>
          </a:ln>
          <a:effectLst/>
        </p:spPr>
        <p:style>
          <a:lnRef idx="2">
            <a:schemeClr val="accent1"/>
          </a:lnRef>
          <a:fillRef idx="0">
            <a:schemeClr val="accent1"/>
          </a:fillRef>
          <a:effectRef idx="1">
            <a:schemeClr val="accent1"/>
          </a:effectRef>
          <a:fontRef idx="minor">
            <a:schemeClr val="tx1"/>
          </a:fontRef>
        </p:style>
      </p:cxnSp>
      <p:pic>
        <p:nvPicPr>
          <p:cNvPr id="37" name="Picture 36" descr="ppt icon Library-31.eps"/>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41869" y="4809519"/>
            <a:ext cx="638555" cy="645730"/>
          </a:xfrm>
          <a:prstGeom prst="rect">
            <a:avLst/>
          </a:prstGeom>
        </p:spPr>
      </p:pic>
      <p:pic>
        <p:nvPicPr>
          <p:cNvPr id="38" name="Picture 37" descr="ppt icon Library-27.eps"/>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787039" y="1818295"/>
            <a:ext cx="673488" cy="681056"/>
          </a:xfrm>
          <a:prstGeom prst="rect">
            <a:avLst/>
          </a:prstGeom>
        </p:spPr>
      </p:pic>
      <p:pic>
        <p:nvPicPr>
          <p:cNvPr id="39" name="Picture 38" descr="ppt icon Library-36.eps"/>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859567" y="1805595"/>
            <a:ext cx="842570" cy="852037"/>
          </a:xfrm>
          <a:prstGeom prst="rect">
            <a:avLst/>
          </a:prstGeom>
        </p:spPr>
      </p:pic>
      <p:pic>
        <p:nvPicPr>
          <p:cNvPr id="40" name="Picture 39" descr="ppt icon Library-03.eps"/>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074021" y="3442339"/>
            <a:ext cx="771075" cy="779739"/>
          </a:xfrm>
          <a:prstGeom prst="rect">
            <a:avLst/>
          </a:prstGeom>
        </p:spPr>
      </p:pic>
      <p:pic>
        <p:nvPicPr>
          <p:cNvPr id="41" name="Picture 40" descr="ppt icon Library-08.eps"/>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479002" y="3517945"/>
            <a:ext cx="738682" cy="746982"/>
          </a:xfrm>
          <a:prstGeom prst="rect">
            <a:avLst/>
          </a:prstGeom>
        </p:spPr>
      </p:pic>
      <p:pic>
        <p:nvPicPr>
          <p:cNvPr id="43" name="Picture 42" descr="ppt icon Library-03.eps"/>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7972585" y="2916883"/>
            <a:ext cx="698504" cy="706352"/>
          </a:xfrm>
          <a:prstGeom prst="rect">
            <a:avLst/>
          </a:prstGeom>
        </p:spPr>
      </p:pic>
      <p:pic>
        <p:nvPicPr>
          <p:cNvPr id="44" name="Picture 43" descr="ppt icon Library-08.eps"/>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7366000" y="2922332"/>
            <a:ext cx="669160" cy="676679"/>
          </a:xfrm>
          <a:prstGeom prst="rect">
            <a:avLst/>
          </a:prstGeom>
        </p:spPr>
      </p:pic>
      <p:pic>
        <p:nvPicPr>
          <p:cNvPr id="45" name="Picture 44" descr="ppt icon Library-27.eps"/>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750277" y="3905937"/>
            <a:ext cx="498063" cy="503660"/>
          </a:xfrm>
          <a:prstGeom prst="rect">
            <a:avLst/>
          </a:prstGeom>
        </p:spPr>
      </p:pic>
      <p:pic>
        <p:nvPicPr>
          <p:cNvPr id="49" name="Picture 48" descr="ppt icon Library-36.eps"/>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101773" y="3866793"/>
            <a:ext cx="623104" cy="630105"/>
          </a:xfrm>
          <a:prstGeom prst="rect">
            <a:avLst/>
          </a:prstGeom>
        </p:spPr>
      </p:pic>
      <p:pic>
        <p:nvPicPr>
          <p:cNvPr id="51" name="Picture 50" descr="ppt icon Library-31.eps"/>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325669" y="3925898"/>
            <a:ext cx="472229" cy="477535"/>
          </a:xfrm>
          <a:prstGeom prst="rect">
            <a:avLst/>
          </a:prstGeom>
        </p:spPr>
      </p:pic>
      <p:sp>
        <p:nvSpPr>
          <p:cNvPr id="31" name="TextBox 30"/>
          <p:cNvSpPr txBox="1"/>
          <p:nvPr/>
        </p:nvSpPr>
        <p:spPr>
          <a:xfrm>
            <a:off x="8777859" y="6488630"/>
            <a:ext cx="298780" cy="338554"/>
          </a:xfrm>
          <a:prstGeom prst="rect">
            <a:avLst/>
          </a:prstGeom>
          <a:noFill/>
        </p:spPr>
        <p:txBody>
          <a:bodyPr wrap="none" rtlCol="0">
            <a:spAutoFit/>
          </a:bodyPr>
          <a:lstStyle/>
          <a:p>
            <a:fld id="{78CFC383-2737-834D-8488-AAD732EE6B8F}" type="slidenum">
              <a:rPr lang="en-US" sz="1600" smtClean="0">
                <a:solidFill>
                  <a:schemeClr val="tx1">
                    <a:lumMod val="75000"/>
                    <a:lumOff val="25000"/>
                  </a:schemeClr>
                </a:solidFill>
                <a:latin typeface="Helvetica"/>
                <a:cs typeface="Helvetica"/>
              </a:rPr>
              <a:pPr/>
              <a:t>5</a:t>
            </a:fld>
            <a:endParaRPr lang="en-US" sz="1600" dirty="0">
              <a:solidFill>
                <a:schemeClr val="tx1">
                  <a:lumMod val="75000"/>
                  <a:lumOff val="25000"/>
                </a:schemeClr>
              </a:solidFill>
              <a:latin typeface="Helvetica"/>
              <a:cs typeface="Helvetica"/>
            </a:endParaRPr>
          </a:p>
        </p:txBody>
      </p:sp>
    </p:spTree>
    <p:extLst>
      <p:ext uri="{BB962C8B-B14F-4D97-AF65-F5344CB8AC3E}">
        <p14:creationId xmlns:p14="http://schemas.microsoft.com/office/powerpoint/2010/main" xmlns="" val="259090996"/>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commercial parity timeline</a:t>
            </a:r>
            <a:endParaRPr lang="en-US" dirty="0"/>
          </a:p>
        </p:txBody>
      </p:sp>
      <p:pic>
        <p:nvPicPr>
          <p:cNvPr id="2" name="Picture 1" descr="AdditionalNewGraphs_2-01.eps"/>
          <p:cNvPicPr>
            <a:picLocks noChangeAspect="1"/>
          </p:cNvPicPr>
          <p:nvPr/>
        </p:nvPicPr>
        <p:blipFill rotWithShape="1">
          <a:blip r:embed="rId3">
            <a:extLst>
              <a:ext uri="{28A0092B-C50C-407E-A947-70E740481C1C}">
                <a14:useLocalDpi xmlns:a14="http://schemas.microsoft.com/office/drawing/2010/main" xmlns="" val="0"/>
              </a:ext>
            </a:extLst>
          </a:blip>
          <a:srcRect t="25680"/>
          <a:stretch/>
        </p:blipFill>
        <p:spPr>
          <a:xfrm>
            <a:off x="0" y="2270605"/>
            <a:ext cx="9144000" cy="4425758"/>
          </a:xfrm>
          <a:prstGeom prst="rect">
            <a:avLst/>
          </a:prstGeom>
        </p:spPr>
      </p:pic>
      <p:pic>
        <p:nvPicPr>
          <p:cNvPr id="6" name="Picture 5" descr="AdditionalNewGraphs_2-01.eps"/>
          <p:cNvPicPr>
            <a:picLocks noChangeAspect="1"/>
          </p:cNvPicPr>
          <p:nvPr/>
        </p:nvPicPr>
        <p:blipFill rotWithShape="1">
          <a:blip r:embed="rId3">
            <a:extLst>
              <a:ext uri="{28A0092B-C50C-407E-A947-70E740481C1C}">
                <a14:useLocalDpi xmlns:a14="http://schemas.microsoft.com/office/drawing/2010/main" xmlns="" val="0"/>
              </a:ext>
            </a:extLst>
          </a:blip>
          <a:srcRect l="17172" t="12884" r="2357" b="76388"/>
          <a:stretch/>
        </p:blipFill>
        <p:spPr>
          <a:xfrm>
            <a:off x="382921" y="1246909"/>
            <a:ext cx="8599443" cy="746605"/>
          </a:xfrm>
          <a:prstGeom prst="rect">
            <a:avLst/>
          </a:prstGeom>
        </p:spPr>
      </p:pic>
      <p:sp>
        <p:nvSpPr>
          <p:cNvPr id="5" name="TextBox 4"/>
          <p:cNvSpPr txBox="1"/>
          <p:nvPr/>
        </p:nvSpPr>
        <p:spPr>
          <a:xfrm>
            <a:off x="8777859" y="6488630"/>
            <a:ext cx="298780" cy="338554"/>
          </a:xfrm>
          <a:prstGeom prst="rect">
            <a:avLst/>
          </a:prstGeom>
          <a:noFill/>
        </p:spPr>
        <p:txBody>
          <a:bodyPr wrap="none" rtlCol="0">
            <a:spAutoFit/>
          </a:bodyPr>
          <a:lstStyle/>
          <a:p>
            <a:fld id="{78CFC383-2737-834D-8488-AAD732EE6B8F}" type="slidenum">
              <a:rPr lang="en-US" sz="1600" smtClean="0">
                <a:solidFill>
                  <a:schemeClr val="tx1">
                    <a:lumMod val="75000"/>
                    <a:lumOff val="25000"/>
                  </a:schemeClr>
                </a:solidFill>
                <a:latin typeface="Helvetica"/>
                <a:cs typeface="Helvetica"/>
              </a:rPr>
              <a:pPr/>
              <a:t>6</a:t>
            </a:fld>
            <a:endParaRPr lang="en-US" sz="1600" dirty="0">
              <a:solidFill>
                <a:schemeClr val="tx1">
                  <a:lumMod val="75000"/>
                  <a:lumOff val="25000"/>
                </a:schemeClr>
              </a:solidFill>
              <a:latin typeface="Helvetica"/>
              <a:cs typeface="Helvetica"/>
            </a:endParaRPr>
          </a:p>
        </p:txBody>
      </p:sp>
    </p:spTree>
    <p:extLst>
      <p:ext uri="{BB962C8B-B14F-4D97-AF65-F5344CB8AC3E}">
        <p14:creationId xmlns:p14="http://schemas.microsoft.com/office/powerpoint/2010/main" xmlns="" val="2801993137"/>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pc="0" dirty="0" smtClean="0">
                <a:latin typeface="Helvetica Light"/>
                <a:cs typeface="Helvetica Light"/>
              </a:rPr>
              <a:t>residential parity timeline</a:t>
            </a:r>
            <a:endParaRPr lang="en-US" spc="0" dirty="0">
              <a:latin typeface="Helvetica Light"/>
              <a:cs typeface="Helvetica Light"/>
            </a:endParaRPr>
          </a:p>
        </p:txBody>
      </p:sp>
      <p:pic>
        <p:nvPicPr>
          <p:cNvPr id="6" name="Picture 5" descr="AdditionalNewGraphs_2-01.eps"/>
          <p:cNvPicPr>
            <a:picLocks noChangeAspect="1"/>
          </p:cNvPicPr>
          <p:nvPr/>
        </p:nvPicPr>
        <p:blipFill rotWithShape="1">
          <a:blip r:embed="rId3">
            <a:extLst>
              <a:ext uri="{28A0092B-C50C-407E-A947-70E740481C1C}">
                <a14:useLocalDpi xmlns:a14="http://schemas.microsoft.com/office/drawing/2010/main" xmlns="" val="0"/>
              </a:ext>
            </a:extLst>
          </a:blip>
          <a:srcRect l="17172" t="12884" r="2357" b="76388"/>
          <a:stretch/>
        </p:blipFill>
        <p:spPr>
          <a:xfrm>
            <a:off x="382921" y="1246909"/>
            <a:ext cx="8599443" cy="746605"/>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xmlns="" val="0"/>
              </a:ext>
            </a:extLst>
          </a:blip>
          <a:srcRect l="4624" t="24300" r="4183" b="2932"/>
          <a:stretch/>
        </p:blipFill>
        <p:spPr>
          <a:xfrm>
            <a:off x="438726" y="2185937"/>
            <a:ext cx="8651395" cy="4333395"/>
          </a:xfrm>
          <a:prstGeom prst="rect">
            <a:avLst/>
          </a:prstGeom>
        </p:spPr>
      </p:pic>
      <p:sp>
        <p:nvSpPr>
          <p:cNvPr id="5" name="TextBox 4"/>
          <p:cNvSpPr txBox="1"/>
          <p:nvPr/>
        </p:nvSpPr>
        <p:spPr>
          <a:xfrm>
            <a:off x="8777859" y="6488630"/>
            <a:ext cx="298780" cy="338554"/>
          </a:xfrm>
          <a:prstGeom prst="rect">
            <a:avLst/>
          </a:prstGeom>
          <a:noFill/>
        </p:spPr>
        <p:txBody>
          <a:bodyPr wrap="none" rtlCol="0">
            <a:spAutoFit/>
          </a:bodyPr>
          <a:lstStyle/>
          <a:p>
            <a:fld id="{78CFC383-2737-834D-8488-AAD732EE6B8F}" type="slidenum">
              <a:rPr lang="en-US" sz="1600" smtClean="0">
                <a:solidFill>
                  <a:schemeClr val="tx1">
                    <a:lumMod val="75000"/>
                    <a:lumOff val="25000"/>
                  </a:schemeClr>
                </a:solidFill>
                <a:latin typeface="Helvetica"/>
                <a:cs typeface="Helvetica"/>
              </a:rPr>
              <a:pPr/>
              <a:t>7</a:t>
            </a:fld>
            <a:endParaRPr lang="en-US" sz="1600" dirty="0">
              <a:solidFill>
                <a:schemeClr val="tx1">
                  <a:lumMod val="75000"/>
                  <a:lumOff val="25000"/>
                </a:schemeClr>
              </a:solidFill>
              <a:latin typeface="Helvetica"/>
              <a:cs typeface="Helvetica"/>
            </a:endParaRPr>
          </a:p>
        </p:txBody>
      </p:sp>
    </p:spTree>
    <p:extLst>
      <p:ext uri="{BB962C8B-B14F-4D97-AF65-F5344CB8AC3E}">
        <p14:creationId xmlns:p14="http://schemas.microsoft.com/office/powerpoint/2010/main" xmlns="" val="1567738734"/>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MA COM.eps"/>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74526" y="787248"/>
            <a:ext cx="6689874" cy="5551172"/>
          </a:xfrm>
          <a:prstGeom prst="rect">
            <a:avLst/>
          </a:prstGeom>
        </p:spPr>
      </p:pic>
      <p:sp>
        <p:nvSpPr>
          <p:cNvPr id="3" name="Title 2"/>
          <p:cNvSpPr>
            <a:spLocks noGrp="1"/>
          </p:cNvSpPr>
          <p:nvPr>
            <p:ph type="title"/>
          </p:nvPr>
        </p:nvSpPr>
        <p:spPr>
          <a:xfrm>
            <a:off x="373529" y="292608"/>
            <a:ext cx="8551556" cy="818865"/>
          </a:xfrm>
        </p:spPr>
        <p:txBody>
          <a:bodyPr/>
          <a:lstStyle/>
          <a:p>
            <a:r>
              <a:rPr lang="en-US" spc="0" dirty="0" smtClean="0">
                <a:latin typeface="Helvetica Light"/>
                <a:cs typeface="Helvetica Light"/>
              </a:rPr>
              <a:t>Effects on customers and revenue In the Northeast by 2024 (Commercial)</a:t>
            </a:r>
            <a:endParaRPr lang="en-US" spc="0" dirty="0">
              <a:latin typeface="Helvetica Light"/>
              <a:cs typeface="Helvetica Light"/>
            </a:endParaRPr>
          </a:p>
        </p:txBody>
      </p:sp>
      <p:grpSp>
        <p:nvGrpSpPr>
          <p:cNvPr id="15" name="Group 14"/>
          <p:cNvGrpSpPr/>
          <p:nvPr/>
        </p:nvGrpSpPr>
        <p:grpSpPr>
          <a:xfrm>
            <a:off x="1268588" y="1333321"/>
            <a:ext cx="7323667" cy="598491"/>
            <a:chOff x="1255888" y="2647065"/>
            <a:chExt cx="7323667" cy="598491"/>
          </a:xfrm>
        </p:grpSpPr>
        <p:cxnSp>
          <p:nvCxnSpPr>
            <p:cNvPr id="4" name="Straight Connector 3"/>
            <p:cNvCxnSpPr/>
            <p:nvPr/>
          </p:nvCxnSpPr>
          <p:spPr>
            <a:xfrm>
              <a:off x="1255888" y="3245556"/>
              <a:ext cx="7323667" cy="0"/>
            </a:xfrm>
            <a:prstGeom prst="line">
              <a:avLst/>
            </a:prstGeom>
            <a:ln>
              <a:solidFill>
                <a:srgbClr val="FF6600"/>
              </a:solidFill>
            </a:ln>
          </p:spPr>
          <p:style>
            <a:lnRef idx="2">
              <a:schemeClr val="accent4"/>
            </a:lnRef>
            <a:fillRef idx="1">
              <a:schemeClr val="lt1"/>
            </a:fillRef>
            <a:effectRef idx="0">
              <a:schemeClr val="accent4"/>
            </a:effectRef>
            <a:fontRef idx="minor">
              <a:schemeClr val="dk1"/>
            </a:fontRef>
          </p:style>
        </p:cxnSp>
        <p:sp>
          <p:nvSpPr>
            <p:cNvPr id="11" name="TextBox 10"/>
            <p:cNvSpPr txBox="1"/>
            <p:nvPr/>
          </p:nvSpPr>
          <p:spPr>
            <a:xfrm>
              <a:off x="2500819" y="2647065"/>
              <a:ext cx="1099031" cy="523220"/>
            </a:xfrm>
            <a:prstGeom prst="rect">
              <a:avLst/>
            </a:prstGeom>
            <a:ln>
              <a:solidFill>
                <a:srgbClr val="FF6600"/>
              </a:solidFill>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US" sz="1400" b="1" dirty="0" smtClean="0">
                  <a:ln w="1905"/>
                  <a:solidFill>
                    <a:schemeClr val="tx1"/>
                  </a:solidFill>
                  <a:effectLst>
                    <a:innerShdw blurRad="69850" dist="43180" dir="5400000">
                      <a:srgbClr val="000000">
                        <a:alpha val="65000"/>
                      </a:srgbClr>
                    </a:innerShdw>
                  </a:effectLst>
                  <a:latin typeface="Helvetica Neue"/>
                  <a:cs typeface="Helvetica Neue"/>
                </a:rPr>
                <a:t>Base Case</a:t>
              </a:r>
            </a:p>
            <a:p>
              <a:pPr algn="ctr"/>
              <a:r>
                <a:rPr lang="en-US" sz="1400" b="1" dirty="0" smtClean="0">
                  <a:ln w="1905"/>
                  <a:solidFill>
                    <a:schemeClr val="tx1"/>
                  </a:solidFill>
                  <a:effectLst>
                    <a:innerShdw blurRad="69850" dist="43180" dir="5400000">
                      <a:srgbClr val="000000">
                        <a:alpha val="65000"/>
                      </a:srgbClr>
                    </a:innerShdw>
                  </a:effectLst>
                  <a:latin typeface="Helvetica Neue"/>
                  <a:cs typeface="Helvetica Neue"/>
                </a:rPr>
                <a:t>$0.24</a:t>
              </a:r>
              <a:endParaRPr lang="en-US" sz="1400" b="1" dirty="0">
                <a:ln w="1905"/>
                <a:solidFill>
                  <a:schemeClr val="tx1"/>
                </a:solidFill>
                <a:effectLst>
                  <a:innerShdw blurRad="69850" dist="43180" dir="5400000">
                    <a:srgbClr val="000000">
                      <a:alpha val="65000"/>
                    </a:srgbClr>
                  </a:innerShdw>
                </a:effectLst>
                <a:latin typeface="Helvetica Neue"/>
                <a:cs typeface="Helvetica Neue"/>
              </a:endParaRPr>
            </a:p>
          </p:txBody>
        </p:sp>
      </p:grpSp>
      <p:grpSp>
        <p:nvGrpSpPr>
          <p:cNvPr id="16" name="Group 15"/>
          <p:cNvGrpSpPr/>
          <p:nvPr/>
        </p:nvGrpSpPr>
        <p:grpSpPr>
          <a:xfrm>
            <a:off x="1268588" y="2554355"/>
            <a:ext cx="7323667" cy="588312"/>
            <a:chOff x="1255888" y="3529311"/>
            <a:chExt cx="7323667" cy="588312"/>
          </a:xfrm>
        </p:grpSpPr>
        <p:cxnSp>
          <p:nvCxnSpPr>
            <p:cNvPr id="7" name="Straight Connector 6"/>
            <p:cNvCxnSpPr/>
            <p:nvPr/>
          </p:nvCxnSpPr>
          <p:spPr>
            <a:xfrm>
              <a:off x="1255888" y="4117623"/>
              <a:ext cx="7323667" cy="0"/>
            </a:xfrm>
            <a:prstGeom prst="line">
              <a:avLst/>
            </a:prstGeom>
            <a:ln>
              <a:solidFill>
                <a:srgbClr val="FF6600"/>
              </a:solidFill>
              <a:prstDash val="sysDash"/>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578422" y="3529311"/>
              <a:ext cx="2518638" cy="523220"/>
            </a:xfrm>
            <a:prstGeom prst="rect">
              <a:avLst/>
            </a:prstGeom>
            <a:ln>
              <a:solidFill>
                <a:srgbClr val="FF6600"/>
              </a:solidFill>
              <a:prstDash val="sysDash"/>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US" sz="1400" b="1" dirty="0" smtClean="0">
                  <a:ln w="1905"/>
                  <a:solidFill>
                    <a:schemeClr val="tx1"/>
                  </a:solidFill>
                  <a:effectLst>
                    <a:innerShdw blurRad="69850" dist="43180" dir="5400000">
                      <a:srgbClr val="000000">
                        <a:alpha val="65000"/>
                      </a:srgbClr>
                    </a:innerShdw>
                  </a:effectLst>
                  <a:latin typeface="Helvetica Neue"/>
                  <a:cs typeface="Helvetica Neue"/>
                </a:rPr>
                <a:t>Demand-side Improvement</a:t>
              </a:r>
            </a:p>
            <a:p>
              <a:pPr algn="ctr"/>
              <a:r>
                <a:rPr lang="en-US" sz="1400" b="1" dirty="0" smtClean="0">
                  <a:ln w="1905"/>
                  <a:solidFill>
                    <a:schemeClr val="tx1"/>
                  </a:solidFill>
                  <a:effectLst>
                    <a:innerShdw blurRad="69850" dist="43180" dir="5400000">
                      <a:srgbClr val="000000">
                        <a:alpha val="65000"/>
                      </a:srgbClr>
                    </a:innerShdw>
                  </a:effectLst>
                  <a:latin typeface="Helvetica Neue"/>
                  <a:cs typeface="Helvetica Neue"/>
                </a:rPr>
                <a:t>$0.17</a:t>
              </a:r>
            </a:p>
          </p:txBody>
        </p:sp>
      </p:grpSp>
      <p:grpSp>
        <p:nvGrpSpPr>
          <p:cNvPr id="17" name="Group 16"/>
          <p:cNvGrpSpPr/>
          <p:nvPr/>
        </p:nvGrpSpPr>
        <p:grpSpPr>
          <a:xfrm>
            <a:off x="1268588" y="2783015"/>
            <a:ext cx="7335881" cy="593775"/>
            <a:chOff x="1255888" y="3944359"/>
            <a:chExt cx="7335881" cy="593775"/>
          </a:xfrm>
        </p:grpSpPr>
        <p:cxnSp>
          <p:nvCxnSpPr>
            <p:cNvPr id="8" name="Straight Connector 7"/>
            <p:cNvCxnSpPr/>
            <p:nvPr/>
          </p:nvCxnSpPr>
          <p:spPr>
            <a:xfrm>
              <a:off x="1255888" y="4538134"/>
              <a:ext cx="7323667" cy="0"/>
            </a:xfrm>
            <a:prstGeom prst="line">
              <a:avLst/>
            </a:prstGeom>
            <a:ln>
              <a:solidFill>
                <a:srgbClr val="FF6600"/>
              </a:solidFill>
              <a:prstDash val="dashDot"/>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162625" y="3944359"/>
              <a:ext cx="3429144" cy="523220"/>
            </a:xfrm>
            <a:prstGeom prst="rect">
              <a:avLst/>
            </a:prstGeom>
            <a:ln>
              <a:solidFill>
                <a:srgbClr val="FF6600"/>
              </a:solidFill>
              <a:prstDash val="dashDot"/>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US" sz="1400" b="1" dirty="0" smtClean="0">
                  <a:ln w="1905"/>
                  <a:solidFill>
                    <a:schemeClr val="tx1"/>
                  </a:solidFill>
                  <a:effectLst>
                    <a:innerShdw blurRad="69850" dist="43180" dir="5400000">
                      <a:srgbClr val="000000">
                        <a:alpha val="65000"/>
                      </a:srgbClr>
                    </a:innerShdw>
                  </a:effectLst>
                  <a:latin typeface="Helvetica Neue"/>
                  <a:cs typeface="Helvetica Neue"/>
                </a:rPr>
                <a:t>Accelerated Technology Improvement</a:t>
              </a:r>
            </a:p>
            <a:p>
              <a:pPr algn="ctr"/>
              <a:r>
                <a:rPr lang="en-US" sz="1400" b="1" dirty="0" smtClean="0">
                  <a:ln w="1905"/>
                  <a:solidFill>
                    <a:schemeClr val="tx1"/>
                  </a:solidFill>
                  <a:effectLst>
                    <a:innerShdw blurRad="69850" dist="43180" dir="5400000">
                      <a:srgbClr val="000000">
                        <a:alpha val="65000"/>
                      </a:srgbClr>
                    </a:innerShdw>
                  </a:effectLst>
                  <a:latin typeface="Helvetica Neue"/>
                  <a:cs typeface="Helvetica Neue"/>
                </a:rPr>
                <a:t>$0.16</a:t>
              </a:r>
              <a:endParaRPr lang="en-US" sz="1400" b="1" dirty="0">
                <a:ln w="1905"/>
                <a:solidFill>
                  <a:schemeClr val="tx1"/>
                </a:solidFill>
                <a:effectLst>
                  <a:innerShdw blurRad="69850" dist="43180" dir="5400000">
                    <a:srgbClr val="000000">
                      <a:alpha val="65000"/>
                    </a:srgbClr>
                  </a:innerShdw>
                </a:effectLst>
                <a:latin typeface="Helvetica Neue"/>
                <a:cs typeface="Helvetica Neue"/>
              </a:endParaRPr>
            </a:p>
          </p:txBody>
        </p:sp>
      </p:grpSp>
      <p:grpSp>
        <p:nvGrpSpPr>
          <p:cNvPr id="18" name="Group 17"/>
          <p:cNvGrpSpPr/>
          <p:nvPr/>
        </p:nvGrpSpPr>
        <p:grpSpPr>
          <a:xfrm>
            <a:off x="1268588" y="3525812"/>
            <a:ext cx="7323667" cy="569233"/>
            <a:chOff x="1255888" y="4445856"/>
            <a:chExt cx="7323667" cy="569233"/>
          </a:xfrm>
        </p:grpSpPr>
        <p:cxnSp>
          <p:nvCxnSpPr>
            <p:cNvPr id="9" name="Straight Connector 8"/>
            <p:cNvCxnSpPr/>
            <p:nvPr/>
          </p:nvCxnSpPr>
          <p:spPr>
            <a:xfrm>
              <a:off x="1255888" y="5015089"/>
              <a:ext cx="7323667" cy="0"/>
            </a:xfrm>
            <a:prstGeom prst="line">
              <a:avLst/>
            </a:prstGeom>
            <a:ln>
              <a:solidFill>
                <a:srgbClr val="FF6600"/>
              </a:solidFill>
              <a:prstDash val="lgDash"/>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217330" y="4445856"/>
              <a:ext cx="2249334" cy="523220"/>
            </a:xfrm>
            <a:prstGeom prst="rect">
              <a:avLst/>
            </a:prstGeom>
            <a:ln>
              <a:solidFill>
                <a:srgbClr val="FF6600"/>
              </a:solidFill>
              <a:prstDash val="lgDash"/>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US" sz="1400" b="1" dirty="0" smtClean="0">
                  <a:ln w="1905"/>
                  <a:solidFill>
                    <a:schemeClr val="tx1"/>
                  </a:solidFill>
                  <a:effectLst>
                    <a:innerShdw blurRad="69850" dist="43180" dir="5400000">
                      <a:srgbClr val="000000">
                        <a:alpha val="65000"/>
                      </a:srgbClr>
                    </a:innerShdw>
                  </a:effectLst>
                  <a:latin typeface="Helvetica Neue"/>
                  <a:cs typeface="Helvetica Neue"/>
                </a:rPr>
                <a:t>Combined Improvement</a:t>
              </a:r>
            </a:p>
            <a:p>
              <a:pPr algn="ctr"/>
              <a:r>
                <a:rPr lang="en-US" sz="1400" b="1" dirty="0" smtClean="0">
                  <a:ln w="1905"/>
                  <a:solidFill>
                    <a:schemeClr val="tx1"/>
                  </a:solidFill>
                  <a:effectLst>
                    <a:innerShdw blurRad="69850" dist="43180" dir="5400000">
                      <a:srgbClr val="000000">
                        <a:alpha val="65000"/>
                      </a:srgbClr>
                    </a:innerShdw>
                  </a:effectLst>
                  <a:latin typeface="Helvetica Neue"/>
                  <a:cs typeface="Helvetica Neue"/>
                </a:rPr>
                <a:t>$0.12</a:t>
              </a:r>
              <a:endParaRPr lang="en-US" sz="1400" b="1" dirty="0">
                <a:ln w="1905"/>
                <a:solidFill>
                  <a:schemeClr val="tx1"/>
                </a:solidFill>
                <a:effectLst>
                  <a:innerShdw blurRad="69850" dist="43180" dir="5400000">
                    <a:srgbClr val="000000">
                      <a:alpha val="65000"/>
                    </a:srgbClr>
                  </a:innerShdw>
                </a:effectLst>
                <a:latin typeface="Helvetica Neue"/>
                <a:cs typeface="Helvetica Neue"/>
              </a:endParaRPr>
            </a:p>
          </p:txBody>
        </p:sp>
      </p:grpSp>
      <p:sp>
        <p:nvSpPr>
          <p:cNvPr id="6" name="TextBox 5"/>
          <p:cNvSpPr txBox="1"/>
          <p:nvPr/>
        </p:nvSpPr>
        <p:spPr>
          <a:xfrm>
            <a:off x="1255888" y="6338420"/>
            <a:ext cx="5199010" cy="261610"/>
          </a:xfrm>
          <a:prstGeom prst="rect">
            <a:avLst/>
          </a:prstGeom>
          <a:noFill/>
        </p:spPr>
        <p:txBody>
          <a:bodyPr wrap="none" rtlCol="0">
            <a:spAutoFit/>
          </a:bodyPr>
          <a:lstStyle/>
          <a:p>
            <a:r>
              <a:rPr lang="en-US" sz="1100" i="1" dirty="0" smtClean="0">
                <a:latin typeface="Helvetica Neue"/>
                <a:cs typeface="Helvetica Neue"/>
              </a:rPr>
              <a:t>States included in the Mid-Atlantic region for this graph: CT, MA, NJ, NY, PA, RI </a:t>
            </a:r>
            <a:endParaRPr lang="en-US" sz="1100" i="1" dirty="0">
              <a:latin typeface="Helvetica Neue"/>
              <a:cs typeface="Helvetica Neue"/>
            </a:endParaRPr>
          </a:p>
        </p:txBody>
      </p:sp>
      <p:sp>
        <p:nvSpPr>
          <p:cNvPr id="20" name="TextBox 19"/>
          <p:cNvSpPr txBox="1"/>
          <p:nvPr/>
        </p:nvSpPr>
        <p:spPr>
          <a:xfrm>
            <a:off x="8777859" y="6488630"/>
            <a:ext cx="298780" cy="338554"/>
          </a:xfrm>
          <a:prstGeom prst="rect">
            <a:avLst/>
          </a:prstGeom>
          <a:noFill/>
        </p:spPr>
        <p:txBody>
          <a:bodyPr wrap="none" rtlCol="0">
            <a:spAutoFit/>
          </a:bodyPr>
          <a:lstStyle/>
          <a:p>
            <a:fld id="{78CFC383-2737-834D-8488-AAD732EE6B8F}" type="slidenum">
              <a:rPr lang="en-US" sz="1600" smtClean="0">
                <a:solidFill>
                  <a:schemeClr val="tx1">
                    <a:lumMod val="75000"/>
                    <a:lumOff val="25000"/>
                  </a:schemeClr>
                </a:solidFill>
                <a:latin typeface="Helvetica"/>
                <a:cs typeface="Helvetica"/>
              </a:rPr>
              <a:pPr/>
              <a:t>8</a:t>
            </a:fld>
            <a:endParaRPr lang="en-US" sz="1600" dirty="0">
              <a:solidFill>
                <a:schemeClr val="tx1">
                  <a:lumMod val="75000"/>
                  <a:lumOff val="25000"/>
                </a:schemeClr>
              </a:solidFill>
              <a:latin typeface="Helvetica"/>
              <a:cs typeface="Helvetica"/>
            </a:endParaRPr>
          </a:p>
        </p:txBody>
      </p:sp>
    </p:spTree>
    <p:extLst>
      <p:ext uri="{BB962C8B-B14F-4D97-AF65-F5344CB8AC3E}">
        <p14:creationId xmlns:p14="http://schemas.microsoft.com/office/powerpoint/2010/main" xmlns="" val="251107053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1+#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par>
                                <p:cTn id="15" presetID="9" presetClass="emph" presetSubtype="0" nodeType="withEffect">
                                  <p:stCondLst>
                                    <p:cond delay="0"/>
                                  </p:stCondLst>
                                  <p:childTnLst>
                                    <p:set>
                                      <p:cBhvr rctx="PPT">
                                        <p:cTn id="16" dur="indefinite"/>
                                        <p:tgtEl>
                                          <p:spTgt spid="15"/>
                                        </p:tgtEl>
                                        <p:attrNameLst>
                                          <p:attrName>style.opacity</p:attrName>
                                        </p:attrNameLst>
                                      </p:cBhvr>
                                      <p:to>
                                        <p:strVal val="0.25"/>
                                      </p:to>
                                    </p:set>
                                    <p:animEffect filter="image" prLst="opacity: 0.25">
                                      <p:cBhvr rctx="IE">
                                        <p:cTn id="17" dur="indefinite"/>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1+#ppt_w/2"/>
                                          </p:val>
                                        </p:tav>
                                        <p:tav tm="100000">
                                          <p:val>
                                            <p:strVal val="#ppt_x"/>
                                          </p:val>
                                        </p:tav>
                                      </p:tavLst>
                                    </p:anim>
                                    <p:anim calcmode="lin" valueType="num">
                                      <p:cBhvr additive="base">
                                        <p:cTn id="23" dur="500" fill="hold"/>
                                        <p:tgtEl>
                                          <p:spTgt spid="17"/>
                                        </p:tgtEl>
                                        <p:attrNameLst>
                                          <p:attrName>ppt_y</p:attrName>
                                        </p:attrNameLst>
                                      </p:cBhvr>
                                      <p:tavLst>
                                        <p:tav tm="0">
                                          <p:val>
                                            <p:strVal val="#ppt_y"/>
                                          </p:val>
                                        </p:tav>
                                        <p:tav tm="100000">
                                          <p:val>
                                            <p:strVal val="#ppt_y"/>
                                          </p:val>
                                        </p:tav>
                                      </p:tavLst>
                                    </p:anim>
                                  </p:childTnLst>
                                </p:cTn>
                              </p:par>
                              <p:par>
                                <p:cTn id="24" presetID="9" presetClass="emph" presetSubtype="0" nodeType="withEffect">
                                  <p:stCondLst>
                                    <p:cond delay="0"/>
                                  </p:stCondLst>
                                  <p:childTnLst>
                                    <p:set>
                                      <p:cBhvr rctx="PPT">
                                        <p:cTn id="25" dur="indefinite"/>
                                        <p:tgtEl>
                                          <p:spTgt spid="16"/>
                                        </p:tgtEl>
                                        <p:attrNameLst>
                                          <p:attrName>style.opacity</p:attrName>
                                        </p:attrNameLst>
                                      </p:cBhvr>
                                      <p:to>
                                        <p:strVal val="0.25"/>
                                      </p:to>
                                    </p:set>
                                    <p:animEffect filter="image" prLst="opacity: 0.25">
                                      <p:cBhvr rctx="IE">
                                        <p:cTn id="26" dur="indefinite"/>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1+#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par>
                                <p:cTn id="33" presetID="9" presetClass="emph" presetSubtype="0" nodeType="withEffect">
                                  <p:stCondLst>
                                    <p:cond delay="0"/>
                                  </p:stCondLst>
                                  <p:childTnLst>
                                    <p:set>
                                      <p:cBhvr rctx="PPT">
                                        <p:cTn id="34" dur="indefinite"/>
                                        <p:tgtEl>
                                          <p:spTgt spid="17"/>
                                        </p:tgtEl>
                                        <p:attrNameLst>
                                          <p:attrName>style.opacity</p:attrName>
                                        </p:attrNameLst>
                                      </p:cBhvr>
                                      <p:to>
                                        <p:strVal val="0.25"/>
                                      </p:to>
                                    </p:set>
                                    <p:animEffect filter="image" prLst="opacity: 0.25">
                                      <p:cBhvr rctx="IE">
                                        <p:cTn id="35" dur="indefinite"/>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MA RES.eps"/>
          <p:cNvPicPr>
            <a:picLocks noChangeAspect="1"/>
          </p:cNvPicPr>
          <p:nvPr/>
        </p:nvPicPr>
        <p:blipFill rotWithShape="1">
          <a:blip r:embed="rId3">
            <a:extLst>
              <a:ext uri="{28A0092B-C50C-407E-A947-70E740481C1C}">
                <a14:useLocalDpi xmlns:a14="http://schemas.microsoft.com/office/drawing/2010/main" xmlns="" val="0"/>
              </a:ext>
            </a:extLst>
          </a:blip>
          <a:srcRect t="9330"/>
          <a:stretch/>
        </p:blipFill>
        <p:spPr>
          <a:xfrm>
            <a:off x="542636" y="1023268"/>
            <a:ext cx="6898647" cy="5315152"/>
          </a:xfrm>
          <a:prstGeom prst="rect">
            <a:avLst/>
          </a:prstGeom>
        </p:spPr>
      </p:pic>
      <p:sp>
        <p:nvSpPr>
          <p:cNvPr id="3" name="Title 2"/>
          <p:cNvSpPr>
            <a:spLocks noGrp="1"/>
          </p:cNvSpPr>
          <p:nvPr>
            <p:ph type="title"/>
          </p:nvPr>
        </p:nvSpPr>
        <p:spPr>
          <a:xfrm>
            <a:off x="373529" y="292608"/>
            <a:ext cx="8551556" cy="818865"/>
          </a:xfrm>
        </p:spPr>
        <p:txBody>
          <a:bodyPr/>
          <a:lstStyle/>
          <a:p>
            <a:r>
              <a:rPr lang="en-US" spc="0" dirty="0" smtClean="0">
                <a:latin typeface="Helvetica Light"/>
                <a:cs typeface="Helvetica Light"/>
              </a:rPr>
              <a:t>Effects on customers and revenue In the northeast by 2024 (Residential)</a:t>
            </a:r>
            <a:endParaRPr lang="en-US" spc="0" dirty="0">
              <a:latin typeface="Helvetica Light"/>
              <a:cs typeface="Helvetica Light"/>
            </a:endParaRPr>
          </a:p>
        </p:txBody>
      </p:sp>
      <p:grpSp>
        <p:nvGrpSpPr>
          <p:cNvPr id="6" name="Group 5"/>
          <p:cNvGrpSpPr/>
          <p:nvPr/>
        </p:nvGrpSpPr>
        <p:grpSpPr>
          <a:xfrm>
            <a:off x="1269998" y="1681578"/>
            <a:ext cx="7323667" cy="587946"/>
            <a:chOff x="7013221" y="2782712"/>
            <a:chExt cx="7323667" cy="587946"/>
          </a:xfrm>
        </p:grpSpPr>
        <p:cxnSp>
          <p:nvCxnSpPr>
            <p:cNvPr id="4" name="Straight Connector 3"/>
            <p:cNvCxnSpPr/>
            <p:nvPr/>
          </p:nvCxnSpPr>
          <p:spPr>
            <a:xfrm>
              <a:off x="7013221" y="2782712"/>
              <a:ext cx="7323667"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236724" y="2847438"/>
              <a:ext cx="1099031" cy="523220"/>
            </a:xfrm>
            <a:prstGeom prst="rect">
              <a:avLst/>
            </a:prstGeom>
            <a:ln>
              <a:solidFill>
                <a:srgbClr val="008000"/>
              </a:solidFill>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US" sz="1400" b="1" dirty="0" smtClean="0">
                  <a:ln w="1905"/>
                  <a:solidFill>
                    <a:schemeClr val="tx1"/>
                  </a:solidFill>
                  <a:effectLst>
                    <a:innerShdw blurRad="69850" dist="43180" dir="5400000">
                      <a:srgbClr val="000000">
                        <a:alpha val="65000"/>
                      </a:srgbClr>
                    </a:innerShdw>
                  </a:effectLst>
                  <a:latin typeface="Helvetica Neue"/>
                  <a:cs typeface="Helvetica Neue"/>
                </a:rPr>
                <a:t>Base Case</a:t>
              </a:r>
            </a:p>
            <a:p>
              <a:pPr algn="ctr"/>
              <a:r>
                <a:rPr lang="en-US" sz="1400" b="1" dirty="0" smtClean="0">
                  <a:ln w="1905"/>
                  <a:solidFill>
                    <a:schemeClr val="tx1"/>
                  </a:solidFill>
                  <a:effectLst>
                    <a:innerShdw blurRad="69850" dist="43180" dir="5400000">
                      <a:srgbClr val="000000">
                        <a:alpha val="65000"/>
                      </a:srgbClr>
                    </a:innerShdw>
                  </a:effectLst>
                  <a:latin typeface="Helvetica Neue"/>
                  <a:cs typeface="Helvetica Neue"/>
                </a:rPr>
                <a:t>$0.92</a:t>
              </a:r>
              <a:endParaRPr lang="en-US" sz="1400" b="1" dirty="0">
                <a:ln w="1905"/>
                <a:solidFill>
                  <a:schemeClr val="tx1"/>
                </a:solidFill>
                <a:effectLst>
                  <a:innerShdw blurRad="69850" dist="43180" dir="5400000">
                    <a:srgbClr val="000000">
                      <a:alpha val="65000"/>
                    </a:srgbClr>
                  </a:innerShdw>
                </a:effectLst>
                <a:latin typeface="Helvetica Neue"/>
                <a:cs typeface="Helvetica Neue"/>
              </a:endParaRPr>
            </a:p>
          </p:txBody>
        </p:sp>
      </p:grpSp>
      <p:grpSp>
        <p:nvGrpSpPr>
          <p:cNvPr id="5" name="Group 4"/>
          <p:cNvGrpSpPr/>
          <p:nvPr/>
        </p:nvGrpSpPr>
        <p:grpSpPr>
          <a:xfrm>
            <a:off x="1269998" y="4047066"/>
            <a:ext cx="7323667" cy="620708"/>
            <a:chOff x="1269998" y="4047066"/>
            <a:chExt cx="7323667" cy="620708"/>
          </a:xfrm>
        </p:grpSpPr>
        <p:cxnSp>
          <p:nvCxnSpPr>
            <p:cNvPr id="7" name="Straight Connector 6"/>
            <p:cNvCxnSpPr/>
            <p:nvPr/>
          </p:nvCxnSpPr>
          <p:spPr>
            <a:xfrm>
              <a:off x="1269998" y="4047066"/>
              <a:ext cx="7323667" cy="0"/>
            </a:xfrm>
            <a:prstGeom prst="line">
              <a:avLst/>
            </a:prstGeom>
            <a:ln>
              <a:solidFill>
                <a:srgbClr val="008000"/>
              </a:solidFill>
              <a:prstDash val="sysDash"/>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195579" y="4144554"/>
              <a:ext cx="2518638" cy="523220"/>
            </a:xfrm>
            <a:prstGeom prst="rect">
              <a:avLst/>
            </a:prstGeom>
            <a:ln>
              <a:solidFill>
                <a:srgbClr val="008000"/>
              </a:solidFill>
              <a:prstDash val="sysDash"/>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US" sz="1400" b="1" dirty="0" smtClean="0">
                  <a:ln w="1905"/>
                  <a:solidFill>
                    <a:schemeClr val="tx1"/>
                  </a:solidFill>
                  <a:effectLst>
                    <a:innerShdw blurRad="69850" dist="43180" dir="5400000">
                      <a:srgbClr val="000000">
                        <a:alpha val="65000"/>
                      </a:srgbClr>
                    </a:innerShdw>
                  </a:effectLst>
                  <a:latin typeface="Helvetica Neue"/>
                  <a:cs typeface="Helvetica Neue"/>
                </a:rPr>
                <a:t>Demand-side Improvement</a:t>
              </a:r>
            </a:p>
            <a:p>
              <a:pPr algn="ctr"/>
              <a:r>
                <a:rPr lang="en-US" sz="1400" b="1" dirty="0" smtClean="0">
                  <a:ln w="1905"/>
                  <a:solidFill>
                    <a:schemeClr val="tx1"/>
                  </a:solidFill>
                  <a:effectLst>
                    <a:innerShdw blurRad="69850" dist="43180" dir="5400000">
                      <a:srgbClr val="000000">
                        <a:alpha val="65000"/>
                      </a:srgbClr>
                    </a:innerShdw>
                  </a:effectLst>
                  <a:latin typeface="Helvetica Neue"/>
                  <a:cs typeface="Helvetica Neue"/>
                </a:rPr>
                <a:t>$0.44</a:t>
              </a:r>
              <a:endParaRPr lang="en-US" sz="1400" b="1" dirty="0">
                <a:ln w="1905"/>
                <a:solidFill>
                  <a:schemeClr val="tx1"/>
                </a:solidFill>
                <a:effectLst>
                  <a:innerShdw blurRad="69850" dist="43180" dir="5400000">
                    <a:srgbClr val="000000">
                      <a:alpha val="65000"/>
                    </a:srgbClr>
                  </a:innerShdw>
                </a:effectLst>
                <a:latin typeface="Helvetica Neue"/>
                <a:cs typeface="Helvetica Neue"/>
              </a:endParaRPr>
            </a:p>
          </p:txBody>
        </p:sp>
      </p:grpSp>
      <p:grpSp>
        <p:nvGrpSpPr>
          <p:cNvPr id="2" name="Group 1"/>
          <p:cNvGrpSpPr/>
          <p:nvPr/>
        </p:nvGrpSpPr>
        <p:grpSpPr>
          <a:xfrm>
            <a:off x="1269998" y="3174676"/>
            <a:ext cx="7323667" cy="619804"/>
            <a:chOff x="1269998" y="3174676"/>
            <a:chExt cx="7323667" cy="619804"/>
          </a:xfrm>
        </p:grpSpPr>
        <p:cxnSp>
          <p:nvCxnSpPr>
            <p:cNvPr id="8" name="Straight Connector 7"/>
            <p:cNvCxnSpPr/>
            <p:nvPr/>
          </p:nvCxnSpPr>
          <p:spPr>
            <a:xfrm>
              <a:off x="1269998" y="3794480"/>
              <a:ext cx="7323667" cy="0"/>
            </a:xfrm>
            <a:prstGeom prst="line">
              <a:avLst/>
            </a:prstGeom>
            <a:ln>
              <a:solidFill>
                <a:srgbClr val="008000"/>
              </a:solidFill>
              <a:prstDash val="dashDot"/>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631911" y="3174676"/>
              <a:ext cx="3429144" cy="523220"/>
            </a:xfrm>
            <a:prstGeom prst="rect">
              <a:avLst/>
            </a:prstGeom>
            <a:ln>
              <a:solidFill>
                <a:srgbClr val="008000"/>
              </a:solidFill>
              <a:prstDash val="dashDot"/>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US" sz="1400" b="1" dirty="0" smtClean="0">
                  <a:ln w="1905"/>
                  <a:solidFill>
                    <a:schemeClr val="tx1"/>
                  </a:solidFill>
                  <a:effectLst>
                    <a:innerShdw blurRad="69850" dist="43180" dir="5400000">
                      <a:srgbClr val="000000">
                        <a:alpha val="65000"/>
                      </a:srgbClr>
                    </a:innerShdw>
                  </a:effectLst>
                  <a:latin typeface="Helvetica Neue"/>
                  <a:cs typeface="Helvetica Neue"/>
                </a:rPr>
                <a:t>Accelerated Technology Improvement</a:t>
              </a:r>
            </a:p>
            <a:p>
              <a:pPr algn="ctr"/>
              <a:r>
                <a:rPr lang="en-US" sz="1400" b="1" dirty="0" smtClean="0">
                  <a:ln w="1905"/>
                  <a:solidFill>
                    <a:schemeClr val="tx1"/>
                  </a:solidFill>
                  <a:effectLst>
                    <a:innerShdw blurRad="69850" dist="43180" dir="5400000">
                      <a:srgbClr val="000000">
                        <a:alpha val="65000"/>
                      </a:srgbClr>
                    </a:innerShdw>
                  </a:effectLst>
                  <a:latin typeface="Helvetica Neue"/>
                  <a:cs typeface="Helvetica Neue"/>
                </a:rPr>
                <a:t>$0.47</a:t>
              </a:r>
              <a:endParaRPr lang="en-US" sz="1400" b="1" dirty="0">
                <a:ln w="1905"/>
                <a:solidFill>
                  <a:schemeClr val="tx1"/>
                </a:solidFill>
                <a:effectLst>
                  <a:innerShdw blurRad="69850" dist="43180" dir="5400000">
                    <a:srgbClr val="000000">
                      <a:alpha val="65000"/>
                    </a:srgbClr>
                  </a:innerShdw>
                </a:effectLst>
                <a:latin typeface="Helvetica Neue"/>
                <a:cs typeface="Helvetica Neue"/>
              </a:endParaRPr>
            </a:p>
          </p:txBody>
        </p:sp>
      </p:grpSp>
      <p:grpSp>
        <p:nvGrpSpPr>
          <p:cNvPr id="18" name="Group 17"/>
          <p:cNvGrpSpPr/>
          <p:nvPr/>
        </p:nvGrpSpPr>
        <p:grpSpPr>
          <a:xfrm>
            <a:off x="1269998" y="5046131"/>
            <a:ext cx="7323667" cy="597451"/>
            <a:chOff x="1255888" y="5015089"/>
            <a:chExt cx="7323667" cy="597451"/>
          </a:xfrm>
        </p:grpSpPr>
        <p:cxnSp>
          <p:nvCxnSpPr>
            <p:cNvPr id="9" name="Straight Connector 8"/>
            <p:cNvCxnSpPr/>
            <p:nvPr/>
          </p:nvCxnSpPr>
          <p:spPr>
            <a:xfrm>
              <a:off x="1255888" y="5015089"/>
              <a:ext cx="7323667" cy="0"/>
            </a:xfrm>
            <a:prstGeom prst="line">
              <a:avLst/>
            </a:prstGeom>
            <a:ln>
              <a:solidFill>
                <a:srgbClr val="008000"/>
              </a:solidFill>
              <a:prstDash val="lgDash"/>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005665" y="5089320"/>
              <a:ext cx="2249334" cy="523220"/>
            </a:xfrm>
            <a:prstGeom prst="rect">
              <a:avLst/>
            </a:prstGeom>
            <a:ln>
              <a:solidFill>
                <a:srgbClr val="008000"/>
              </a:solidFill>
              <a:prstDash val="lgDash"/>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US" sz="1400" b="1" dirty="0" smtClean="0">
                  <a:ln w="1905"/>
                  <a:solidFill>
                    <a:schemeClr val="tx1"/>
                  </a:solidFill>
                  <a:effectLst>
                    <a:innerShdw blurRad="69850" dist="43180" dir="5400000">
                      <a:srgbClr val="000000">
                        <a:alpha val="65000"/>
                      </a:srgbClr>
                    </a:innerShdw>
                  </a:effectLst>
                  <a:latin typeface="Helvetica Neue"/>
                  <a:cs typeface="Helvetica Neue"/>
                </a:rPr>
                <a:t>Combined Improvement</a:t>
              </a:r>
            </a:p>
            <a:p>
              <a:pPr algn="ctr"/>
              <a:r>
                <a:rPr lang="en-US" sz="1400" b="1" dirty="0" smtClean="0">
                  <a:ln w="1905"/>
                  <a:solidFill>
                    <a:schemeClr val="tx1"/>
                  </a:solidFill>
                  <a:effectLst>
                    <a:innerShdw blurRad="69850" dist="43180" dir="5400000">
                      <a:srgbClr val="000000">
                        <a:alpha val="65000"/>
                      </a:srgbClr>
                    </a:innerShdw>
                  </a:effectLst>
                  <a:latin typeface="Helvetica Neue"/>
                  <a:cs typeface="Helvetica Neue"/>
                </a:rPr>
                <a:t>$0.24</a:t>
              </a:r>
              <a:endParaRPr lang="en-US" sz="1400" b="1" dirty="0">
                <a:ln w="1905"/>
                <a:solidFill>
                  <a:schemeClr val="tx1"/>
                </a:solidFill>
                <a:effectLst>
                  <a:innerShdw blurRad="69850" dist="43180" dir="5400000">
                    <a:srgbClr val="000000">
                      <a:alpha val="65000"/>
                    </a:srgbClr>
                  </a:innerShdw>
                </a:effectLst>
                <a:latin typeface="Helvetica Neue"/>
                <a:cs typeface="Helvetica Neue"/>
              </a:endParaRPr>
            </a:p>
          </p:txBody>
        </p:sp>
      </p:grpSp>
      <p:sp>
        <p:nvSpPr>
          <p:cNvPr id="19" name="TextBox 18"/>
          <p:cNvSpPr txBox="1"/>
          <p:nvPr/>
        </p:nvSpPr>
        <p:spPr>
          <a:xfrm>
            <a:off x="1255888" y="6338420"/>
            <a:ext cx="5199010" cy="261610"/>
          </a:xfrm>
          <a:prstGeom prst="rect">
            <a:avLst/>
          </a:prstGeom>
          <a:noFill/>
        </p:spPr>
        <p:txBody>
          <a:bodyPr wrap="none" rtlCol="0">
            <a:spAutoFit/>
          </a:bodyPr>
          <a:lstStyle/>
          <a:p>
            <a:r>
              <a:rPr lang="en-US" sz="1100" i="1" dirty="0" smtClean="0">
                <a:latin typeface="Helvetica Neue"/>
                <a:cs typeface="Helvetica Neue"/>
              </a:rPr>
              <a:t>States included in the Mid-Atlantic region for this graph: CT, MA, NJ, NY, PA, RI </a:t>
            </a:r>
            <a:endParaRPr lang="en-US" sz="1100" i="1" dirty="0">
              <a:latin typeface="Helvetica Neue"/>
              <a:cs typeface="Helvetica Neue"/>
            </a:endParaRPr>
          </a:p>
        </p:txBody>
      </p:sp>
      <p:sp>
        <p:nvSpPr>
          <p:cNvPr id="20" name="TextBox 19"/>
          <p:cNvSpPr txBox="1"/>
          <p:nvPr/>
        </p:nvSpPr>
        <p:spPr>
          <a:xfrm>
            <a:off x="8777859" y="6488630"/>
            <a:ext cx="298780" cy="338554"/>
          </a:xfrm>
          <a:prstGeom prst="rect">
            <a:avLst/>
          </a:prstGeom>
          <a:noFill/>
        </p:spPr>
        <p:txBody>
          <a:bodyPr wrap="none" rtlCol="0">
            <a:spAutoFit/>
          </a:bodyPr>
          <a:lstStyle/>
          <a:p>
            <a:fld id="{78CFC383-2737-834D-8488-AAD732EE6B8F}" type="slidenum">
              <a:rPr lang="en-US" sz="1600" smtClean="0">
                <a:solidFill>
                  <a:schemeClr val="tx1">
                    <a:lumMod val="75000"/>
                    <a:lumOff val="25000"/>
                  </a:schemeClr>
                </a:solidFill>
                <a:latin typeface="Helvetica"/>
                <a:cs typeface="Helvetica"/>
              </a:rPr>
              <a:pPr/>
              <a:t>9</a:t>
            </a:fld>
            <a:endParaRPr lang="en-US" sz="1600" dirty="0">
              <a:solidFill>
                <a:schemeClr val="tx1">
                  <a:lumMod val="75000"/>
                  <a:lumOff val="25000"/>
                </a:schemeClr>
              </a:solidFill>
              <a:latin typeface="Helvetica"/>
              <a:cs typeface="Helvetica"/>
            </a:endParaRPr>
          </a:p>
        </p:txBody>
      </p:sp>
    </p:spTree>
    <p:extLst>
      <p:ext uri="{BB962C8B-B14F-4D97-AF65-F5344CB8AC3E}">
        <p14:creationId xmlns:p14="http://schemas.microsoft.com/office/powerpoint/2010/main" xmlns="" val="318392139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9" presetClass="emph" presetSubtype="0" nodeType="withEffect">
                                  <p:stCondLst>
                                    <p:cond delay="0"/>
                                  </p:stCondLst>
                                  <p:childTnLst>
                                    <p:set>
                                      <p:cBhvr rctx="PPT">
                                        <p:cTn id="16" dur="indefinite"/>
                                        <p:tgtEl>
                                          <p:spTgt spid="6"/>
                                        </p:tgtEl>
                                        <p:attrNameLst>
                                          <p:attrName>style.opacity</p:attrName>
                                        </p:attrNameLst>
                                      </p:cBhvr>
                                      <p:to>
                                        <p:strVal val="0.5"/>
                                      </p:to>
                                    </p:set>
                                    <p:animEffect filter="image" prLst="opacity: 0.5">
                                      <p:cBhvr rctx="IE">
                                        <p:cTn id="17" dur="indefinite"/>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par>
                                <p:cTn id="24" presetID="9" presetClass="emph" presetSubtype="0" nodeType="withEffect">
                                  <p:stCondLst>
                                    <p:cond delay="0"/>
                                  </p:stCondLst>
                                  <p:childTnLst>
                                    <p:set>
                                      <p:cBhvr rctx="PPT">
                                        <p:cTn id="25" dur="indefinite"/>
                                        <p:tgtEl>
                                          <p:spTgt spid="2"/>
                                        </p:tgtEl>
                                        <p:attrNameLst>
                                          <p:attrName>style.opacity</p:attrName>
                                        </p:attrNameLst>
                                      </p:cBhvr>
                                      <p:to>
                                        <p:strVal val="0.5"/>
                                      </p:to>
                                    </p:set>
                                    <p:animEffect filter="image" prLst="opacity: 0.5">
                                      <p:cBhvr rctx="IE">
                                        <p:cTn id="26" dur="indefinite"/>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1+#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par>
                                <p:cTn id="33" presetID="9" presetClass="emph" presetSubtype="0" nodeType="withEffect">
                                  <p:stCondLst>
                                    <p:cond delay="0"/>
                                  </p:stCondLst>
                                  <p:childTnLst>
                                    <p:set>
                                      <p:cBhvr rctx="PPT">
                                        <p:cTn id="34" dur="indefinite"/>
                                        <p:tgtEl>
                                          <p:spTgt spid="5"/>
                                        </p:tgtEl>
                                        <p:attrNameLst>
                                          <p:attrName>style.opacity</p:attrName>
                                        </p:attrNameLst>
                                      </p:cBhvr>
                                      <p:to>
                                        <p:strVal val="0.5"/>
                                      </p:to>
                                    </p:set>
                                    <p:animEffect filter="image" prLst="opacity: 0.5">
                                      <p:cBhvr rctx="IE">
                                        <p:cTn id="35"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RMI Color Palette">
      <a:dk1>
        <a:srgbClr val="262626"/>
      </a:dk1>
      <a:lt1>
        <a:sysClr val="window" lastClr="FFFFFF"/>
      </a:lt1>
      <a:dk2>
        <a:srgbClr val="385B71"/>
      </a:dk2>
      <a:lt2>
        <a:srgbClr val="F3EFE4"/>
      </a:lt2>
      <a:accent1>
        <a:srgbClr val="75AAC9"/>
      </a:accent1>
      <a:accent2>
        <a:srgbClr val="BABDDA"/>
      </a:accent2>
      <a:accent3>
        <a:srgbClr val="547237"/>
      </a:accent3>
      <a:accent4>
        <a:srgbClr val="ED9B1E"/>
      </a:accent4>
      <a:accent5>
        <a:srgbClr val="721713"/>
      </a:accent5>
      <a:accent6>
        <a:srgbClr val="9E201B"/>
      </a:accent6>
      <a:hlink>
        <a:srgbClr val="4950C9"/>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87248</TotalTime>
  <Words>1517</Words>
  <Application>Microsoft Office PowerPoint</Application>
  <PresentationFormat>On-screen Show (4:3)</PresentationFormat>
  <Paragraphs>213</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Study background</vt:lpstr>
      <vt:lpstr>Analytical approach</vt:lpstr>
      <vt:lpstr>Geographies examined</vt:lpstr>
      <vt:lpstr>Cases modeled</vt:lpstr>
      <vt:lpstr>commercial parity timeline</vt:lpstr>
      <vt:lpstr>residential parity timeline</vt:lpstr>
      <vt:lpstr>Effects on customers and revenue In the Northeast by 2024 (Commercial)</vt:lpstr>
      <vt:lpstr>Effects on customers and revenue In the northeast by 2024 (Residential)</vt:lpstr>
      <vt:lpstr>The opportunity for grid connected systems</vt:lpstr>
      <vt:lpstr>Key messages</vt:lpstr>
      <vt:lpstr>Issues for electricity Market restructuring</vt:lpstr>
      <vt:lpstr>Slide 13</vt:lpstr>
    </vt:vector>
  </TitlesOfParts>
  <Manager/>
  <Company>Rocky Mountain Institute</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Jon Creyts</dc:creator>
  <cp:keywords/>
  <dc:description/>
  <cp:lastModifiedBy> sr</cp:lastModifiedBy>
  <cp:revision>1095</cp:revision>
  <cp:lastPrinted>2013-10-11T19:40:02Z</cp:lastPrinted>
  <dcterms:created xsi:type="dcterms:W3CDTF">2010-05-21T17:31:36Z</dcterms:created>
  <dcterms:modified xsi:type="dcterms:W3CDTF">2014-06-26T18:18:02Z</dcterms:modified>
  <cp:category/>
</cp:coreProperties>
</file>