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20"/>
  </p:notesMasterIdLst>
  <p:sldIdLst>
    <p:sldId id="256" r:id="rId5"/>
    <p:sldId id="288" r:id="rId6"/>
    <p:sldId id="308" r:id="rId7"/>
    <p:sldId id="285" r:id="rId8"/>
    <p:sldId id="333" r:id="rId9"/>
    <p:sldId id="335" r:id="rId10"/>
    <p:sldId id="337" r:id="rId11"/>
    <p:sldId id="304" r:id="rId12"/>
    <p:sldId id="299" r:id="rId13"/>
    <p:sldId id="340" r:id="rId14"/>
    <p:sldId id="273" r:id="rId15"/>
    <p:sldId id="293" r:id="rId16"/>
    <p:sldId id="294" r:id="rId17"/>
    <p:sldId id="338" r:id="rId18"/>
    <p:sldId id="33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partment of Public Service" initials="PSD" lastIdx="4" clrIdx="0">
    <p:extLst>
      <p:ext uri="{19B8F6BF-5375-455C-9EA6-DF929625EA0E}">
        <p15:presenceInfo xmlns:p15="http://schemas.microsoft.com/office/powerpoint/2012/main" userId="Department of Public Service" providerId="None"/>
      </p:ext>
    </p:extLst>
  </p:cmAuthor>
  <p:cmAuthor id="2" name="Poor, Walter" initials="WP" lastIdx="8" clrIdx="1">
    <p:extLst>
      <p:ext uri="{19B8F6BF-5375-455C-9EA6-DF929625EA0E}">
        <p15:presenceInfo xmlns:p15="http://schemas.microsoft.com/office/powerpoint/2012/main" userId="Poor, Walt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150A50-6001-4DF5-BD44-0F77403CB772}" v="16" dt="2021-03-24T17:34:21.7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60" autoAdjust="0"/>
    <p:restoredTop sz="94689"/>
  </p:normalViewPr>
  <p:slideViewPr>
    <p:cSldViewPr snapToGrid="0">
      <p:cViewPr varScale="1">
        <p:scale>
          <a:sx n="88" d="100"/>
          <a:sy n="88" d="100"/>
        </p:scale>
        <p:origin x="4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31EF77-A247-4D01-9416-7E9C8E7F6B28}" type="datetimeFigureOut">
              <a:rPr lang="en-US" smtClean="0"/>
              <a:t>3/25/21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1D3B8-1E84-4168-B715-E959D0964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54496" y="1408176"/>
            <a:ext cx="5943600" cy="1691640"/>
          </a:xfrm>
        </p:spPr>
        <p:txBody>
          <a:bodyPr>
            <a:noAutofit/>
          </a:bodyPr>
          <a:lstStyle>
            <a:lvl1pPr algn="l">
              <a:defRPr sz="6000">
                <a:latin typeface="Franklin Gothic Medium Cond" panose="020B0606030402020204" pitchFamily="34" charset="0"/>
              </a:defRPr>
            </a:lvl1pPr>
          </a:lstStyle>
          <a:p>
            <a:r>
              <a:rPr lang="en-US"/>
              <a:t>Presentation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54496" y="3364992"/>
            <a:ext cx="594360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76949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0AFC9BC6-FC37-41BB-853D-B48683D8A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64" y="841248"/>
            <a:ext cx="10716768" cy="8595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CC60E8E6-719A-469F-BFA4-72FBEFF70C4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40664" y="2039112"/>
            <a:ext cx="10716768" cy="32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48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13134-EB91-49A5-8C93-261B923D5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C6E67-62C3-4889-8F4E-7DA14A331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7714F-ED4F-472B-8BB3-6ACDD0CAC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42638-6631-42AB-9338-5E7BD1B3C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273AE-0922-414B-97F3-B5B94E38E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0037-DAA1-4C64-8E2D-488737D25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FEF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D7A469-A15D-4949-A722-46EC48DAF48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0664" y="841248"/>
            <a:ext cx="10716768" cy="8595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039112"/>
            <a:ext cx="10716768" cy="32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1CC74FD-581E-4A29-9196-E6351768067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5606" y="6279642"/>
            <a:ext cx="2432304" cy="304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6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Franklin Gothic Medium Cond" panose="020B06060304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04E11-80C9-48E6-8DB0-F997887372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2084" y="953534"/>
            <a:ext cx="7983020" cy="1691640"/>
          </a:xfrm>
        </p:spPr>
        <p:txBody>
          <a:bodyPr/>
          <a:lstStyle/>
          <a:p>
            <a:pPr algn="ctr"/>
            <a:r>
              <a:rPr lang="en-US" sz="4000" dirty="0"/>
              <a:t>Pivoting from Decarbonization Pathways to Policies in Vermont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648C7E-9A57-48E7-970E-0298B05094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2492" y="3429000"/>
            <a:ext cx="6255516" cy="2004950"/>
          </a:xfrm>
        </p:spPr>
        <p:txBody>
          <a:bodyPr>
            <a:normAutofit fontScale="92500" lnSpcReduction="20000"/>
          </a:bodyPr>
          <a:lstStyle/>
          <a:p>
            <a:r>
              <a:rPr lang="en-US" sz="4600" dirty="0"/>
              <a:t>Commissioner June E. Tierney</a:t>
            </a:r>
          </a:p>
          <a:p>
            <a:endParaRPr lang="en-US" dirty="0"/>
          </a:p>
          <a:p>
            <a:r>
              <a:rPr lang="en-US" dirty="0"/>
              <a:t>New England </a:t>
            </a:r>
            <a:r>
              <a:rPr lang="en-US"/>
              <a:t>Electricity Restructuring </a:t>
            </a:r>
            <a:r>
              <a:rPr lang="en-US" dirty="0"/>
              <a:t>Roundtable</a:t>
            </a:r>
          </a:p>
          <a:p>
            <a:r>
              <a:rPr lang="en-US" dirty="0"/>
              <a:t>Pivoting from Decarbonization Pathways to Innovative Policies</a:t>
            </a:r>
          </a:p>
          <a:p>
            <a:r>
              <a:rPr lang="en-US" dirty="0"/>
              <a:t>March 26, 2021</a:t>
            </a:r>
          </a:p>
        </p:txBody>
      </p:sp>
    </p:spTree>
    <p:extLst>
      <p:ext uri="{BB962C8B-B14F-4D97-AF65-F5344CB8AC3E}">
        <p14:creationId xmlns:p14="http://schemas.microsoft.com/office/powerpoint/2010/main" val="1369838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CE65A-84DA-4792-A7F8-6D3B32E38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/>
              <a:t>Appendix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63683C-A919-4939-AC85-9F4DE6082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0037-DAA1-4C64-8E2D-488737D2528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67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E16A8-AEF5-48D6-BFC7-7F2BDB61E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728" y="257452"/>
            <a:ext cx="10716768" cy="78638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Vermont Energy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20334-213F-4C53-8ABD-B732B10C5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532" y="1162975"/>
            <a:ext cx="10515600" cy="53411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dirty="0"/>
              <a:t>Title 30, Section 202a:</a:t>
            </a:r>
          </a:p>
          <a:p>
            <a:r>
              <a:rPr lang="en-US" sz="2800" dirty="0"/>
              <a:t>T</a:t>
            </a:r>
            <a:r>
              <a:rPr lang="en-US" sz="2600" dirty="0"/>
              <a:t>o ensure, to the greatest extent practicable, that Vermont can meet its energy service needs:</a:t>
            </a:r>
          </a:p>
          <a:p>
            <a:pPr lvl="1"/>
            <a:r>
              <a:rPr lang="en-US" sz="2200" dirty="0"/>
              <a:t>In a manner that is </a:t>
            </a:r>
            <a:r>
              <a:rPr lang="en-US" sz="2200" b="1" dirty="0"/>
              <a:t>adequate</a:t>
            </a:r>
            <a:r>
              <a:rPr lang="en-US" sz="2200" dirty="0"/>
              <a:t>, </a:t>
            </a:r>
            <a:r>
              <a:rPr lang="en-US" sz="2200" b="1" dirty="0"/>
              <a:t>reliable</a:t>
            </a:r>
            <a:r>
              <a:rPr lang="en-US" sz="2200" dirty="0"/>
              <a:t>, </a:t>
            </a:r>
            <a:r>
              <a:rPr lang="en-US" sz="2200" b="1" dirty="0"/>
              <a:t>secure</a:t>
            </a:r>
            <a:r>
              <a:rPr lang="en-US" sz="2200" dirty="0"/>
              <a:t>, and </a:t>
            </a:r>
            <a:r>
              <a:rPr lang="en-US" sz="2200" b="1" dirty="0"/>
              <a:t>sustainable</a:t>
            </a:r>
          </a:p>
          <a:p>
            <a:pPr lvl="1"/>
            <a:r>
              <a:rPr lang="en-US" sz="2200" dirty="0"/>
              <a:t>Ensuring </a:t>
            </a:r>
            <a:r>
              <a:rPr lang="en-US" sz="2200" b="1" dirty="0"/>
              <a:t>affordability</a:t>
            </a:r>
            <a:r>
              <a:rPr lang="en-US" sz="2200" dirty="0"/>
              <a:t> and encouraging the state’s </a:t>
            </a:r>
            <a:r>
              <a:rPr lang="en-US" sz="2200" b="1" dirty="0"/>
              <a:t>economic vitality</a:t>
            </a:r>
          </a:p>
          <a:p>
            <a:pPr lvl="1"/>
            <a:r>
              <a:rPr lang="en-US" sz="2200" dirty="0"/>
              <a:t>Using energy resources </a:t>
            </a:r>
            <a:r>
              <a:rPr lang="en-US" sz="2200" b="1" dirty="0"/>
              <a:t>efficiently</a:t>
            </a:r>
            <a:r>
              <a:rPr lang="en-US" sz="2200" dirty="0"/>
              <a:t> and managing demands </a:t>
            </a:r>
            <a:r>
              <a:rPr lang="en-US" sz="2200" b="1" dirty="0"/>
              <a:t>cost effectively</a:t>
            </a:r>
          </a:p>
          <a:p>
            <a:pPr lvl="1"/>
            <a:r>
              <a:rPr lang="en-US" sz="2200" dirty="0"/>
              <a:t>In a manner that will </a:t>
            </a:r>
            <a:r>
              <a:rPr lang="en-US" sz="2200" b="1" dirty="0"/>
              <a:t>achieve greenhouse gas reductions requirements</a:t>
            </a:r>
          </a:p>
          <a:p>
            <a:pPr marL="0" indent="0">
              <a:buNone/>
            </a:pPr>
            <a:r>
              <a:rPr lang="en-US" sz="2600" dirty="0"/>
              <a:t>Title 30, Section 218c:</a:t>
            </a:r>
          </a:p>
          <a:p>
            <a:r>
              <a:rPr lang="en-US" sz="2600" dirty="0"/>
              <a:t>Least-cost integrated planning, accounting for GHG cost</a:t>
            </a:r>
          </a:p>
          <a:p>
            <a:pPr marL="0" indent="0">
              <a:buNone/>
            </a:pPr>
            <a:endParaRPr lang="en-US" sz="26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DBCEDB-4342-48DA-9710-B0166B056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0037-DAA1-4C64-8E2D-488737D2528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13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FD917-8DAC-4BC0-AFE6-A9F0270C9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616" y="312123"/>
            <a:ext cx="10716768" cy="859536"/>
          </a:xfrm>
        </p:spPr>
        <p:txBody>
          <a:bodyPr/>
          <a:lstStyle/>
          <a:p>
            <a:r>
              <a:rPr lang="en-US" dirty="0"/>
              <a:t>Comprehensive Energy Plan</a:t>
            </a:r>
            <a:endParaRPr lang="en-US" i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463BF27A-8104-4024-A1B8-BCC61F805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4" y="1305017"/>
            <a:ext cx="9351818" cy="489159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Comprehensive analysis and projections for 20 years</a:t>
            </a:r>
          </a:p>
          <a:p>
            <a:pPr lvl="1"/>
            <a:r>
              <a:rPr lang="en-US" dirty="0"/>
              <a:t>Use, supply, cost, environmental effects all energy sources used in VT</a:t>
            </a:r>
          </a:p>
          <a:p>
            <a:r>
              <a:rPr lang="en-US" dirty="0"/>
              <a:t>Sets 90% by 2050 renewable goal </a:t>
            </a:r>
          </a:p>
          <a:p>
            <a:r>
              <a:rPr lang="en-US" dirty="0"/>
              <a:t>Must be consistent with GHG goals, Climate Action Plan, relevant goals of Title 24, Section 4302</a:t>
            </a:r>
          </a:p>
          <a:p>
            <a:r>
              <a:rPr lang="en-US" dirty="0"/>
              <a:t>Must include standards and recommendations for Act 174 energy planning as well as recommendations for State actions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6" name="Picture 2" descr="2016 Vermont Comprehensive Energy Plan">
            <a:extLst>
              <a:ext uri="{FF2B5EF4-FFF2-40B4-BE49-F238E27FC236}">
                <a16:creationId xmlns:a16="http://schemas.microsoft.com/office/drawing/2014/main" id="{E15EBB42-EB4E-48C3-83C0-C86828C24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801" y="2009104"/>
            <a:ext cx="2652945" cy="34383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421674-B75B-42D4-B9D8-1C747BCA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0037-DAA1-4C64-8E2D-488737D2528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2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158D3-6A65-438F-B6F7-4F01A5F2C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616" y="372863"/>
            <a:ext cx="10716768" cy="777506"/>
          </a:xfrm>
        </p:spPr>
        <p:txBody>
          <a:bodyPr/>
          <a:lstStyle/>
          <a:p>
            <a:r>
              <a:rPr lang="en-US" sz="5400" dirty="0"/>
              <a:t>Vermont Global Warming Solutions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D6AB8-B047-4E03-B927-FFED65E6F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664" y="1340528"/>
            <a:ext cx="10716768" cy="389898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Requires GHG reductions</a:t>
            </a:r>
          </a:p>
          <a:p>
            <a:pPr lvl="1"/>
            <a:r>
              <a:rPr lang="en-US" dirty="0"/>
              <a:t>26% from 2005 emissions by 2025</a:t>
            </a:r>
          </a:p>
          <a:p>
            <a:pPr lvl="1"/>
            <a:r>
              <a:rPr lang="en-US" dirty="0"/>
              <a:t>40% from 1990 emissions by 2030</a:t>
            </a:r>
          </a:p>
          <a:p>
            <a:pPr lvl="1"/>
            <a:r>
              <a:rPr lang="en-US" dirty="0"/>
              <a:t>80% from 1990 emissions by 2050</a:t>
            </a:r>
          </a:p>
          <a:p>
            <a:r>
              <a:rPr lang="en-US" dirty="0"/>
              <a:t>Creates 23-member Climate Council</a:t>
            </a:r>
          </a:p>
          <a:p>
            <a:r>
              <a:rPr lang="en-US" dirty="0"/>
              <a:t>Requires Climate Action Plan by December 1, 2021</a:t>
            </a:r>
          </a:p>
          <a:p>
            <a:pPr lvl="1"/>
            <a:r>
              <a:rPr lang="en-US" dirty="0"/>
              <a:t>Prioritize most cost-effective, technologically feasible, and equitable GHG emissions reduction pathways, adaptation and preparedness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2BD151-D700-4E41-8C28-D18EA87E3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0037-DAA1-4C64-8E2D-488737D2528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17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84EEE-382F-4296-AE5D-B1A42D22E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64" y="477264"/>
            <a:ext cx="10716768" cy="859536"/>
          </a:xfrm>
        </p:spPr>
        <p:txBody>
          <a:bodyPr/>
          <a:lstStyle/>
          <a:p>
            <a:r>
              <a:rPr lang="en-US" dirty="0"/>
              <a:t>Additional EV Incentives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31229-BCD2-44EF-A43A-432F664DB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616" y="1586351"/>
            <a:ext cx="10716768" cy="3553820"/>
          </a:xfrm>
        </p:spPr>
        <p:txBody>
          <a:bodyPr/>
          <a:lstStyle/>
          <a:p>
            <a:r>
              <a:rPr lang="en-US" dirty="0"/>
              <a:t>DC fast charging stations</a:t>
            </a:r>
          </a:p>
          <a:p>
            <a:pPr lvl="1"/>
            <a:r>
              <a:rPr lang="en-US" dirty="0"/>
              <a:t>State incentives to support at least one unit within 30 miles of every VT residence</a:t>
            </a:r>
          </a:p>
          <a:p>
            <a:pPr lvl="1"/>
            <a:r>
              <a:rPr lang="en-US" dirty="0"/>
              <a:t>One electric utility proposing to remove demand charge for DC fast charging units</a:t>
            </a:r>
          </a:p>
          <a:p>
            <a:r>
              <a:rPr lang="en-US" dirty="0"/>
              <a:t>Increased training of sales staff on benefits of EVs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84A09F-3939-4FD5-9B87-95DBFA9D1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0037-DAA1-4C64-8E2D-488737D2528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1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0391F-7EB4-4901-A962-69FEFF3BE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64" y="512774"/>
            <a:ext cx="10716768" cy="859536"/>
          </a:xfrm>
        </p:spPr>
        <p:txBody>
          <a:bodyPr/>
          <a:lstStyle/>
          <a:p>
            <a:r>
              <a:rPr lang="en-US" dirty="0"/>
              <a:t>Additional Heating Incentives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C9AAC-332E-4238-B242-7065286DD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664" y="1657373"/>
            <a:ext cx="10716768" cy="3429532"/>
          </a:xfrm>
        </p:spPr>
        <p:txBody>
          <a:bodyPr/>
          <a:lstStyle/>
          <a:p>
            <a:r>
              <a:rPr lang="en-US" dirty="0"/>
              <a:t>Vermont has long focused on biomass</a:t>
            </a:r>
          </a:p>
          <a:p>
            <a:pPr lvl="1"/>
            <a:r>
              <a:rPr lang="en-US" dirty="0"/>
              <a:t>Approximately a third of residences have a wood stove</a:t>
            </a:r>
          </a:p>
          <a:p>
            <a:r>
              <a:rPr lang="en-US" dirty="0"/>
              <a:t>Up-front incentives for automated pellet/woodchip systems</a:t>
            </a:r>
          </a:p>
          <a:p>
            <a:r>
              <a:rPr lang="en-US" dirty="0"/>
              <a:t>Incentives for expansion of bulk pellet delivery trucks and wood pellet manufacturing facilities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9EFFC-AB8A-40F6-8572-D57C3CD48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0037-DAA1-4C64-8E2D-488737D2528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73019-CCF1-4837-8DB4-151510149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Vermont GHG Emissions by Sector – 2016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110D413-C513-4955-9257-0DFE6F1C8F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0664" y="1828800"/>
            <a:ext cx="7429169" cy="3200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61B26C2-73EE-4905-A92F-06FB5784B7EC}"/>
              </a:ext>
            </a:extLst>
          </p:cNvPr>
          <p:cNvSpPr txBox="1"/>
          <p:nvPr/>
        </p:nvSpPr>
        <p:spPr>
          <a:xfrm>
            <a:off x="9241654" y="2192784"/>
            <a:ext cx="20951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Renewable Energy Standard did not become effective until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EAC7A9-ECEA-4A1D-A88B-D6729FABE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0037-DAA1-4C64-8E2D-488737D2528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01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F6BC3-3931-4664-9E21-8209F1D94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64" y="344099"/>
            <a:ext cx="10716768" cy="859536"/>
          </a:xfrm>
        </p:spPr>
        <p:txBody>
          <a:bodyPr/>
          <a:lstStyle/>
          <a:p>
            <a:r>
              <a:rPr lang="en-US" dirty="0"/>
              <a:t>Focus of Decarbonization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7ACBB-683E-437E-84BB-AB6E3C4AB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664" y="1411550"/>
            <a:ext cx="10716768" cy="3827962"/>
          </a:xfrm>
        </p:spPr>
        <p:txBody>
          <a:bodyPr/>
          <a:lstStyle/>
          <a:p>
            <a:r>
              <a:rPr lang="en-US" dirty="0"/>
              <a:t>Transportation and Heating sectors make up almost ¾ of GHG emissions</a:t>
            </a:r>
          </a:p>
          <a:p>
            <a:r>
              <a:rPr lang="en-US" dirty="0"/>
              <a:t>Electrification is key strategy</a:t>
            </a:r>
          </a:p>
          <a:p>
            <a:r>
              <a:rPr lang="en-US" dirty="0"/>
              <a:t>Managing electric costs has increased importance</a:t>
            </a:r>
          </a:p>
          <a:p>
            <a:pPr lvl="1"/>
            <a:r>
              <a:rPr lang="en-US" dirty="0"/>
              <a:t>Fuel switching must be affordable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ED83F6-76A9-4BAE-A0AE-0630AD529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0037-DAA1-4C64-8E2D-488737D252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04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FD917-8DAC-4BC0-AFE6-A9F0270C9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616" y="317465"/>
            <a:ext cx="10716768" cy="859536"/>
          </a:xfrm>
        </p:spPr>
        <p:txBody>
          <a:bodyPr/>
          <a:lstStyle/>
          <a:p>
            <a:r>
              <a:rPr lang="en-US" dirty="0"/>
              <a:t>Renewable Energy Standard</a:t>
            </a:r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463BF27A-8104-4024-A1B8-BCC61F805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4" y="1420428"/>
            <a:ext cx="11507882" cy="38262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Tiers 1 &amp; 2 – % of electric sales, utilizes renewable energy credits</a:t>
            </a:r>
          </a:p>
          <a:p>
            <a:pPr lvl="1"/>
            <a:r>
              <a:rPr lang="en-US" dirty="0"/>
              <a:t>Tier 1: existing resources; </a:t>
            </a:r>
          </a:p>
          <a:p>
            <a:pPr lvl="1"/>
            <a:r>
              <a:rPr lang="en-US" dirty="0"/>
              <a:t>Tier 2: in-state distributed generation (under 5 MW)</a:t>
            </a:r>
          </a:p>
          <a:p>
            <a:r>
              <a:rPr lang="en-US" dirty="0"/>
              <a:t>Tier 3 – requires distribution utilities to reduce customers’ fossil fuel use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AACA9-209F-4C98-B117-1266DF5AD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0037-DAA1-4C64-8E2D-488737D2528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5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FC7F9-B828-4C6E-9D7E-446801C7E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64" y="397365"/>
            <a:ext cx="10716768" cy="859536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Franklin Gothic Medium Cond" panose="020B0606030402020204" pitchFamily="34" charset="0"/>
              </a:rPr>
              <a:t>RES Tier 3 – Energy Transformation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F4BCF-7BBD-4B05-8548-56745604B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03" y="1526959"/>
            <a:ext cx="11114843" cy="3712553"/>
          </a:xfrm>
        </p:spPr>
        <p:txBody>
          <a:bodyPr>
            <a:normAutofit/>
          </a:bodyPr>
          <a:lstStyle/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Eligibility: electrification (vehicles, heat pumps); sawmills; sugaring operations; weatherization; Tier 2 RECs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Required Amounts: 2% of retail sales in 2017, increasing by 0.67 % each year until reaching 12% in 2032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Alternative Compliance Payment = $60/REC in 2017, increasing by CPI annually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Costs vary considerably in terms of incentives paid to customers. Average cost was $34/ 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MWhe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 in 2019 </a:t>
            </a:r>
          </a:p>
          <a:p>
            <a:pPr lvl="2" fontAlgn="base"/>
            <a:r>
              <a:rPr lang="en-US" sz="2000" dirty="0">
                <a:solidFill>
                  <a:srgbClr val="000000"/>
                </a:solidFill>
                <a:latin typeface="Franklin Gothic Book" panose="020B0503020102020204" pitchFamily="34" charset="0"/>
              </a:rPr>
              <a:t>Total 2019 program costs of $6 million</a:t>
            </a:r>
            <a:endParaRPr lang="en-US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D00A1B-F88A-458B-8C35-4C8783FE3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23CF-624C-4D8D-A746-938EC58625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2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6F1F9-8962-4459-BAEE-9CE968398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616" y="281955"/>
            <a:ext cx="10716768" cy="859536"/>
          </a:xfrm>
        </p:spPr>
        <p:txBody>
          <a:bodyPr/>
          <a:lstStyle/>
          <a:p>
            <a:r>
              <a:rPr lang="en-US" dirty="0"/>
              <a:t>RES Tier 3 Compliance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C7C1EB-E997-4EF0-A00B-CBF7C87D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23CF-624C-4D8D-A746-938EC586251A}" type="slidenum">
              <a:rPr lang="en-US" smtClean="0"/>
              <a:t>6</a:t>
            </a:fld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B7DA2BA-108A-4838-A190-271A2AC8DDA2}"/>
              </a:ext>
            </a:extLst>
          </p:cNvPr>
          <p:cNvPicPr>
            <a:picLocks noGr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8" t="4794" r="1573" b="1399"/>
          <a:stretch/>
        </p:blipFill>
        <p:spPr bwMode="auto">
          <a:xfrm>
            <a:off x="1216241" y="1259919"/>
            <a:ext cx="8664606" cy="387137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7597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86A4F-EC9A-498D-90E0-20F6BBEA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616" y="326343"/>
            <a:ext cx="10716768" cy="859536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Franklin Gothic Medium Cond" panose="020B0606030402020204" pitchFamily="34" charset="0"/>
              </a:rPr>
              <a:t>RES Tier 3 Benefits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DF752-B524-44CA-A942-303ABCB90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616" y="1296140"/>
            <a:ext cx="10719816" cy="3943372"/>
          </a:xfrm>
        </p:spPr>
        <p:txBody>
          <a:bodyPr>
            <a:normAutofit fontScale="92500"/>
          </a:bodyPr>
          <a:lstStyle/>
          <a:p>
            <a:pPr lvl="1" fontAlgn="base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Equivalent of 176,839 MWh of fossil fuel savings in 2019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​</a:t>
            </a:r>
            <a:endParaRPr lang="en-US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2019 carbon reduction of 11,000 tons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​</a:t>
            </a:r>
            <a:endParaRPr lang="en-US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2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Tier 3 savings claims are based on lifetime savings, but emission reductions are on an annual basis and will continue for the life of the project.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Increased kWh sales from electrification efforts can reduce electric rates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​</a:t>
            </a:r>
            <a:endParaRPr lang="en-US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2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Fixed costs of the system are spread over a greater number of kWh, reducing the cost per kWh for all customers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2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Assumes that new electric loads are managed so they do not increase peak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645D8-3F2D-43EC-B7D3-5E9385855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23CF-624C-4D8D-A746-938EC58625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43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324E4-E28B-4E71-9315-D210A5534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F6FAA-AEA1-4369-9C79-5A691B328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Active Load Control</a:t>
            </a:r>
          </a:p>
          <a:p>
            <a:pPr lvl="1"/>
            <a:r>
              <a:rPr lang="en-US" dirty="0"/>
              <a:t>Combined with rate design to encourage participation</a:t>
            </a:r>
          </a:p>
          <a:p>
            <a:pPr lvl="1"/>
            <a:r>
              <a:rPr lang="en-US" dirty="0"/>
              <a:t>Lower rate for controlling specific electrification technology</a:t>
            </a:r>
          </a:p>
          <a:p>
            <a:pPr lvl="1"/>
            <a:r>
              <a:rPr lang="en-US" dirty="0"/>
              <a:t>Higher rate for opt out of load control </a:t>
            </a:r>
          </a:p>
          <a:p>
            <a:r>
              <a:rPr lang="en-US" dirty="0"/>
              <a:t>Time of Use pricing</a:t>
            </a:r>
          </a:p>
          <a:p>
            <a:r>
              <a:rPr lang="en-US" dirty="0"/>
              <a:t>Imperative that there be equitable access to broadband infrastructure to allow for these strategies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97B568-5095-4AFC-A0A8-5C45B64B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0037-DAA1-4C64-8E2D-488737D252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98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2C370-8F71-4B52-9AE1-FDC8B5549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616" y="184300"/>
            <a:ext cx="10716768" cy="859536"/>
          </a:xfrm>
        </p:spPr>
        <p:txBody>
          <a:bodyPr/>
          <a:lstStyle/>
          <a:p>
            <a:r>
              <a:rPr lang="en-US" dirty="0"/>
              <a:t>Controlling EV Loads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370A9E-9258-46F6-B2D3-E29B0D5CD1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599" y="1122611"/>
            <a:ext cx="6614733" cy="24081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EA1EFB-07A0-4F94-81CF-076E8A319A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2081" y="3609516"/>
            <a:ext cx="7791363" cy="28958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79F583-8568-43D8-943B-249E0D3D5B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20893" y="1402104"/>
            <a:ext cx="2469094" cy="10425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D4E2A2A-6CD3-4029-9671-B3F27039D5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923703"/>
            <a:ext cx="4462659" cy="143268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6644249-5B7C-4316-A687-7104B9F9A34A}"/>
              </a:ext>
            </a:extLst>
          </p:cNvPr>
          <p:cNvSpPr txBox="1"/>
          <p:nvPr/>
        </p:nvSpPr>
        <p:spPr>
          <a:xfrm>
            <a:off x="585926" y="5761608"/>
            <a:ext cx="3036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Green Mountain Power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87BA34-ECDD-434E-8798-4AE48568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0037-DAA1-4C64-8E2D-488737D252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35493"/>
      </p:ext>
    </p:extLst>
  </p:cSld>
  <p:clrMapOvr>
    <a:masterClrMapping/>
  </p:clrMapOvr>
</p:sld>
</file>

<file path=ppt/theme/theme1.xml><?xml version="1.0" encoding="utf-8"?>
<a:theme xmlns:a="http://schemas.openxmlformats.org/drawingml/2006/main" name="VT Hills">
  <a:themeElements>
    <a:clrScheme name="SOV Branded">
      <a:dk1>
        <a:sysClr val="windowText" lastClr="000000"/>
      </a:dk1>
      <a:lt1>
        <a:srgbClr val="FFFFFF"/>
      </a:lt1>
      <a:dk2>
        <a:srgbClr val="00853F"/>
      </a:dk2>
      <a:lt2>
        <a:srgbClr val="FFFFFF"/>
      </a:lt2>
      <a:accent1>
        <a:srgbClr val="00853F"/>
      </a:accent1>
      <a:accent2>
        <a:srgbClr val="F38F1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V Branded">
      <a:majorFont>
        <a:latin typeface="Franklin Gothic Book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T Hills" id="{544D5914-6FBC-40FA-B39B-76077AFEAFE2}" vid="{0AA5E01D-CA9A-438E-8306-1CA92D9F0E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CAE338EA9D064E9C17BF7952C6204F" ma:contentTypeVersion="4" ma:contentTypeDescription="Create a new document." ma:contentTypeScope="" ma:versionID="5c643744d4778f2387925ba724edef11">
  <xsd:schema xmlns:xsd="http://www.w3.org/2001/XMLSchema" xmlns:xs="http://www.w3.org/2001/XMLSchema" xmlns:p="http://schemas.microsoft.com/office/2006/metadata/properties" xmlns:ns2="2819d22d-c924-42b3-954a-d3b43813cc67" xmlns:ns3="18dbc17e-cec9-4211-a89f-0bf74a616302" targetNamespace="http://schemas.microsoft.com/office/2006/metadata/properties" ma:root="true" ma:fieldsID="8fd1df41c945382f27e86ad198f57025" ns2:_="" ns3:_="">
    <xsd:import namespace="2819d22d-c924-42b3-954a-d3b43813cc67"/>
    <xsd:import namespace="18dbc17e-cec9-4211-a89f-0bf74a6163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19d22d-c924-42b3-954a-d3b43813cc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dbc17e-cec9-4211-a89f-0bf74a61630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13D378-7940-4023-858A-C2A452C1D4AC}">
  <ds:schemaRefs>
    <ds:schemaRef ds:uri="http://schemas.microsoft.com/office/2006/documentManagement/types"/>
    <ds:schemaRef ds:uri="http://schemas.microsoft.com/office/2006/metadata/properties"/>
    <ds:schemaRef ds:uri="18dbc17e-cec9-4211-a89f-0bf74a616302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819d22d-c924-42b3-954a-d3b43813cc67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DCEF11B-CDF5-4ADB-A899-E8332514D875}">
  <ds:schemaRefs>
    <ds:schemaRef ds:uri="18dbc17e-cec9-4211-a89f-0bf74a616302"/>
    <ds:schemaRef ds:uri="2819d22d-c924-42b3-954a-d3b43813cc6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4F14941-9BFC-451E-BEEA-4B79F2CC46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VT Hills</Template>
  <TotalTime>9934</TotalTime>
  <Words>670</Words>
  <Application>Microsoft Macintosh PowerPoint</Application>
  <PresentationFormat>Widescreen</PresentationFormat>
  <Paragraphs>90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Franklin Gothic Book</vt:lpstr>
      <vt:lpstr>Franklin Gothic Medium Cond</vt:lpstr>
      <vt:lpstr>Palatino Linotype</vt:lpstr>
      <vt:lpstr>VT Hills</vt:lpstr>
      <vt:lpstr>Pivoting from Decarbonization Pathways to Policies in Vermont</vt:lpstr>
      <vt:lpstr>Vermont GHG Emissions by Sector – 2016</vt:lpstr>
      <vt:lpstr>Focus of Decarbonization Efforts</vt:lpstr>
      <vt:lpstr>Renewable Energy Standard</vt:lpstr>
      <vt:lpstr>RES Tier 3 – Energy Transformation</vt:lpstr>
      <vt:lpstr>RES Tier 3 Compliance </vt:lpstr>
      <vt:lpstr>RES Tier 3 Benefits</vt:lpstr>
      <vt:lpstr>Load Management</vt:lpstr>
      <vt:lpstr>Controlling EV Loads</vt:lpstr>
      <vt:lpstr>PowerPoint Presentation</vt:lpstr>
      <vt:lpstr>Vermont Energy Policy</vt:lpstr>
      <vt:lpstr>Comprehensive Energy Plan</vt:lpstr>
      <vt:lpstr>Vermont Global Warming Solutions Act</vt:lpstr>
      <vt:lpstr>Additional EV Incentives</vt:lpstr>
      <vt:lpstr>Additional Heating Incentives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Comprehensive Energy Plan Agency Kick-Off Meeting</dc:title>
  <dc:creator>McNamara, Ed</dc:creator>
  <cp:lastModifiedBy>Susan Rivo</cp:lastModifiedBy>
  <cp:revision>13</cp:revision>
  <dcterms:created xsi:type="dcterms:W3CDTF">2021-02-19T17:59:39Z</dcterms:created>
  <dcterms:modified xsi:type="dcterms:W3CDTF">2021-03-25T22:11:42Z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0x010100D8CAE338EA9D064E9C17BF7952C6204F</vt:lpwstr>
  </property>
</Properties>
</file>