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3"/>
  </p:notesMasterIdLst>
  <p:sldIdLst>
    <p:sldId id="492" r:id="rId2"/>
    <p:sldId id="522" r:id="rId3"/>
    <p:sldId id="519" r:id="rId4"/>
    <p:sldId id="494" r:id="rId5"/>
    <p:sldId id="520" r:id="rId6"/>
    <p:sldId id="498" r:id="rId7"/>
    <p:sldId id="523" r:id="rId8"/>
    <p:sldId id="521" r:id="rId9"/>
    <p:sldId id="517" r:id="rId10"/>
    <p:sldId id="524" r:id="rId11"/>
    <p:sldId id="518"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e Duva" initials="DD" lastIdx="1" clrIdx="0">
    <p:extLst>
      <p:ext uri="{19B8F6BF-5375-455C-9EA6-DF929625EA0E}">
        <p15:presenceInfo xmlns:p15="http://schemas.microsoft.com/office/powerpoint/2012/main" userId="S-1-5-21-1668284364-3927605653-1505094145-4151" providerId="AD"/>
      </p:ext>
    </p:extLst>
  </p:cmAuthor>
  <p:cmAuthor id="2" name="Donohue, Elizabeth" initials="DE" lastIdx="3" clrIdx="1">
    <p:extLst>
      <p:ext uri="{19B8F6BF-5375-455C-9EA6-DF929625EA0E}">
        <p15:presenceInfo xmlns:p15="http://schemas.microsoft.com/office/powerpoint/2012/main" userId="S-1-5-21-746137067-854245398-682003330-2177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AD"/>
    <a:srgbClr val="29416D"/>
    <a:srgbClr val="3D6B9D"/>
    <a:srgbClr val="496E9A"/>
    <a:srgbClr val="FFFFFF"/>
    <a:srgbClr val="D4E1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43" autoAdjust="0"/>
    <p:restoredTop sz="88462" autoAdjust="0"/>
  </p:normalViewPr>
  <p:slideViewPr>
    <p:cSldViewPr snapToGrid="0">
      <p:cViewPr varScale="1">
        <p:scale>
          <a:sx n="51" d="100"/>
          <a:sy n="51" d="100"/>
        </p:scale>
        <p:origin x="224" y="1264"/>
      </p:cViewPr>
      <p:guideLst>
        <p:guide orient="horz" pos="71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555"/>
    </p:cViewPr>
  </p:sorterViewPr>
  <p:notesViewPr>
    <p:cSldViewPr snapToGrid="0">
      <p:cViewPr varScale="1">
        <p:scale>
          <a:sx n="50" d="100"/>
          <a:sy n="50" d="100"/>
        </p:scale>
        <p:origin x="133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tosM\AppData\Local\Microsoft\Windows\INetCache\Content.Outlook\TD7808YF\CT%20Program%20Projects%20(Dec%2011%2020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'List of CT Program Projects'!$L$28</c:f>
              <c:strCache>
                <c:ptCount val="1"/>
                <c:pt idx="0">
                  <c:v>Operating</c:v>
                </c:pt>
              </c:strCache>
            </c:strRef>
          </c:tx>
          <c:spPr>
            <a:solidFill>
              <a:schemeClr val="tx1">
                <a:lumMod val="60000"/>
                <a:lumOff val="40000"/>
              </a:schemeClr>
            </a:solidFill>
            <a:ln>
              <a:noFill/>
            </a:ln>
            <a:effectLst/>
          </c:spPr>
          <c:invertIfNegative val="0"/>
          <c:cat>
            <c:strRef>
              <c:f>'List of CT Program Projects'!$P$27:$T$27</c:f>
              <c:strCache>
                <c:ptCount val="5"/>
                <c:pt idx="0">
                  <c:v>LREC/ZREC*</c:v>
                </c:pt>
                <c:pt idx="1">
                  <c:v>RSIP*</c:v>
                </c:pt>
                <c:pt idx="2">
                  <c:v>Section 6 Large Scale</c:v>
                </c:pt>
                <c:pt idx="3">
                  <c:v>PA15-107 1(b) Small Scale</c:v>
                </c:pt>
                <c:pt idx="4">
                  <c:v>PA17-144 Best in Class</c:v>
                </c:pt>
              </c:strCache>
            </c:strRef>
          </c:cat>
          <c:val>
            <c:numRef>
              <c:f>'List of CT Program Projects'!$P$28:$T$28</c:f>
              <c:numCache>
                <c:formatCode>General</c:formatCode>
                <c:ptCount val="5"/>
                <c:pt idx="0">
                  <c:v>180.70000000000005</c:v>
                </c:pt>
                <c:pt idx="1">
                  <c:v>181.4</c:v>
                </c:pt>
                <c:pt idx="2">
                  <c:v>40</c:v>
                </c:pt>
                <c:pt idx="3">
                  <c:v>0</c:v>
                </c:pt>
                <c:pt idx="4">
                  <c:v>0</c:v>
                </c:pt>
              </c:numCache>
            </c:numRef>
          </c:val>
          <c:extLst>
            <c:ext xmlns:c16="http://schemas.microsoft.com/office/drawing/2014/chart" uri="{C3380CC4-5D6E-409C-BE32-E72D297353CC}">
              <c16:uniqueId val="{00000000-77B8-FF47-BBCB-0DE357061FCA}"/>
            </c:ext>
          </c:extLst>
        </c:ser>
        <c:ser>
          <c:idx val="1"/>
          <c:order val="1"/>
          <c:tx>
            <c:strRef>
              <c:f>'List of CT Program Projects'!$L$29</c:f>
              <c:strCache>
                <c:ptCount val="1"/>
                <c:pt idx="0">
                  <c:v>Proposed</c:v>
                </c:pt>
              </c:strCache>
            </c:strRef>
          </c:tx>
          <c:spPr>
            <a:solidFill>
              <a:srgbClr val="FFC000"/>
            </a:solidFill>
            <a:ln>
              <a:noFill/>
            </a:ln>
            <a:effectLst/>
          </c:spPr>
          <c:invertIfNegative val="0"/>
          <c:cat>
            <c:strRef>
              <c:f>'List of CT Program Projects'!$P$27:$T$27</c:f>
              <c:strCache>
                <c:ptCount val="5"/>
                <c:pt idx="0">
                  <c:v>LREC/ZREC*</c:v>
                </c:pt>
                <c:pt idx="1">
                  <c:v>RSIP*</c:v>
                </c:pt>
                <c:pt idx="2">
                  <c:v>Section 6 Large Scale</c:v>
                </c:pt>
                <c:pt idx="3">
                  <c:v>PA15-107 1(b) Small Scale</c:v>
                </c:pt>
                <c:pt idx="4">
                  <c:v>PA17-144 Best in Class</c:v>
                </c:pt>
              </c:strCache>
            </c:strRef>
          </c:cat>
          <c:val>
            <c:numRef>
              <c:f>'List of CT Program Projects'!$P$29:$T$29</c:f>
              <c:numCache>
                <c:formatCode>General</c:formatCode>
                <c:ptCount val="5"/>
                <c:pt idx="0">
                  <c:v>212.66999999999996</c:v>
                </c:pt>
                <c:pt idx="1">
                  <c:v>22.319999999999993</c:v>
                </c:pt>
                <c:pt idx="2">
                  <c:v>143</c:v>
                </c:pt>
                <c:pt idx="3">
                  <c:v>322.74999999999989</c:v>
                </c:pt>
                <c:pt idx="4">
                  <c:v>253.78</c:v>
                </c:pt>
              </c:numCache>
            </c:numRef>
          </c:val>
          <c:extLst>
            <c:ext xmlns:c16="http://schemas.microsoft.com/office/drawing/2014/chart" uri="{C3380CC4-5D6E-409C-BE32-E72D297353CC}">
              <c16:uniqueId val="{00000001-77B8-FF47-BBCB-0DE357061FCA}"/>
            </c:ext>
          </c:extLst>
        </c:ser>
        <c:dLbls>
          <c:showLegendKey val="0"/>
          <c:showVal val="0"/>
          <c:showCatName val="0"/>
          <c:showSerName val="0"/>
          <c:showPercent val="0"/>
          <c:showBubbleSize val="0"/>
        </c:dLbls>
        <c:gapWidth val="150"/>
        <c:overlap val="100"/>
        <c:axId val="350142808"/>
        <c:axId val="350469728"/>
      </c:barChart>
      <c:catAx>
        <c:axId val="350142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0469728"/>
        <c:crosses val="autoZero"/>
        <c:auto val="1"/>
        <c:lblAlgn val="ctr"/>
        <c:lblOffset val="100"/>
        <c:noMultiLvlLbl val="0"/>
      </c:catAx>
      <c:valAx>
        <c:axId val="350469728"/>
        <c:scaling>
          <c:orientation val="minMax"/>
          <c:max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a:t>
                </a:r>
                <a:r>
                  <a:rPr lang="en-US" baseline="-25000"/>
                  <a:t>AC</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0142808"/>
        <c:crosses val="autoZero"/>
        <c:crossBetween val="between"/>
      </c:valAx>
      <c:spPr>
        <a:noFill/>
        <a:ln>
          <a:noFill/>
        </a:ln>
        <a:effectLst/>
      </c:spPr>
    </c:plotArea>
    <c:legend>
      <c:legendPos val="b"/>
      <c:layout>
        <c:manualLayout>
          <c:xMode val="edge"/>
          <c:yMode val="edge"/>
          <c:x val="0.59410167105508604"/>
          <c:y val="0.93012935365785454"/>
          <c:w val="0.1842638248851855"/>
          <c:h val="5.537414852099575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97778A5-60D9-4123-98DA-C7D345ED2306}" type="datetimeFigureOut">
              <a:rPr lang="en-US" smtClean="0"/>
              <a:t>12/13/18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904C64-1320-430F-9D97-74EF5ED115B4}" type="slidenum">
              <a:rPr lang="en-US" smtClean="0"/>
              <a:t>‹#›</a:t>
            </a:fld>
            <a:endParaRPr lang="en-US"/>
          </a:p>
        </p:txBody>
      </p:sp>
    </p:spTree>
    <p:extLst>
      <p:ext uri="{BB962C8B-B14F-4D97-AF65-F5344CB8AC3E}">
        <p14:creationId xmlns:p14="http://schemas.microsoft.com/office/powerpoint/2010/main" val="4182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3415D-3718-46A6-8C45-FDA6A5E41F51}" type="slidenum">
              <a:rPr lang="en-US" smtClean="0"/>
              <a:t>1</a:t>
            </a:fld>
            <a:endParaRPr lang="en-US"/>
          </a:p>
        </p:txBody>
      </p:sp>
    </p:spTree>
    <p:extLst>
      <p:ext uri="{BB962C8B-B14F-4D97-AF65-F5344CB8AC3E}">
        <p14:creationId xmlns:p14="http://schemas.microsoft.com/office/powerpoint/2010/main" val="295037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904C64-1320-430F-9D97-74EF5ED115B4}" type="slidenum">
              <a:rPr lang="en-US" smtClean="0"/>
              <a:t>3</a:t>
            </a:fld>
            <a:endParaRPr lang="en-US"/>
          </a:p>
        </p:txBody>
      </p:sp>
    </p:spTree>
    <p:extLst>
      <p:ext uri="{BB962C8B-B14F-4D97-AF65-F5344CB8AC3E}">
        <p14:creationId xmlns:p14="http://schemas.microsoft.com/office/powerpoint/2010/main" val="201009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in</a:t>
            </a:r>
            <a:r>
              <a:rPr lang="en-US" baseline="0" dirty="0"/>
              <a:t> renewable energy from CT-sponsored programs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Currently at ~5% of CT  load from DG</a:t>
            </a:r>
          </a:p>
          <a:p>
            <a:endParaRPr lang="en-US" baseline="0" dirty="0"/>
          </a:p>
          <a:p>
            <a:r>
              <a:rPr lang="en-US" baseline="0" dirty="0"/>
              <a:t>BTM:</a:t>
            </a:r>
          </a:p>
          <a:p>
            <a:pPr marL="174708" indent="-174708">
              <a:buFont typeface="Arial" panose="020B0604020202020204" pitchFamily="34" charset="0"/>
              <a:buChar char="•"/>
            </a:pPr>
            <a:r>
              <a:rPr lang="en-US" baseline="0" dirty="0"/>
              <a:t>241 MW operational</a:t>
            </a:r>
          </a:p>
          <a:p>
            <a:pPr marL="174708" indent="-174708">
              <a:buFont typeface="Arial" panose="020B0604020202020204" pitchFamily="34" charset="0"/>
              <a:buChar char="•"/>
            </a:pPr>
            <a:r>
              <a:rPr lang="en-US" baseline="0" dirty="0"/>
              <a:t>570 MW additional coming online</a:t>
            </a:r>
          </a:p>
          <a:p>
            <a:pPr marL="174708" indent="-174708">
              <a:buFont typeface="Arial" panose="020B0604020202020204" pitchFamily="34" charset="0"/>
              <a:buChar char="•"/>
            </a:pPr>
            <a:endParaRPr lang="en-US" baseline="0" dirty="0"/>
          </a:p>
          <a:p>
            <a:r>
              <a:rPr lang="en-US" baseline="0" dirty="0"/>
              <a:t>Grid scale:</a:t>
            </a:r>
          </a:p>
          <a:p>
            <a:pPr marL="174708" indent="-174708">
              <a:buFont typeface="Arial" panose="020B0604020202020204" pitchFamily="34" charset="0"/>
              <a:buChar char="•"/>
            </a:pPr>
            <a:r>
              <a:rPr lang="en-US" baseline="0" dirty="0"/>
              <a:t>120 MW operational</a:t>
            </a:r>
          </a:p>
          <a:p>
            <a:pPr marL="174708" indent="-174708">
              <a:buFont typeface="Arial" panose="020B0604020202020204" pitchFamily="34" charset="0"/>
              <a:buChar char="•"/>
            </a:pPr>
            <a:r>
              <a:rPr lang="en-US" baseline="0" dirty="0"/>
              <a:t>564 additional coming online</a:t>
            </a:r>
          </a:p>
          <a:p>
            <a:pPr marL="174708" indent="-174708">
              <a:buFont typeface="Arial" panose="020B0604020202020204" pitchFamily="34" charset="0"/>
              <a:buChar char="•"/>
            </a:pPr>
            <a:endParaRPr lang="en-US" baseline="0" dirty="0"/>
          </a:p>
          <a:p>
            <a:r>
              <a:rPr lang="en-US" dirty="0"/>
              <a:t>Three</a:t>
            </a:r>
            <a:r>
              <a:rPr lang="en-US" baseline="0" dirty="0"/>
              <a:t> State RFP:</a:t>
            </a:r>
          </a:p>
          <a:p>
            <a:pPr marL="178027" indent="-178027">
              <a:buFont typeface="Arial" panose="020B0604020202020204" pitchFamily="34" charset="0"/>
              <a:buChar char="•"/>
            </a:pPr>
            <a:r>
              <a:rPr lang="en-US" baseline="0" dirty="0"/>
              <a:t>56 proposals received for 6,200 MW (wind, hydro, solar, fuel cell, storage)</a:t>
            </a:r>
          </a:p>
          <a:p>
            <a:pPr marL="178027" indent="-178027">
              <a:buFont typeface="Arial" panose="020B0604020202020204" pitchFamily="34" charset="0"/>
              <a:buChar char="•"/>
            </a:pPr>
            <a:r>
              <a:rPr lang="en-US" baseline="0" dirty="0"/>
              <a:t>Selected 9 projects (wind and solar) totaling 414.8 MW; sharing MW with MA and RI</a:t>
            </a:r>
          </a:p>
          <a:p>
            <a:pPr marL="178027" indent="-178027">
              <a:buFont typeface="Arial" panose="020B0604020202020204" pitchFamily="34" charset="0"/>
              <a:buChar char="•"/>
            </a:pPr>
            <a:endParaRPr lang="en-US" baseline="0" dirty="0"/>
          </a:p>
          <a:p>
            <a:r>
              <a:rPr lang="en-US" baseline="0" dirty="0"/>
              <a:t>Small Scale RFP:</a:t>
            </a:r>
          </a:p>
          <a:p>
            <a:pPr marL="178027" indent="-178027">
              <a:buFont typeface="Arial" panose="020B0604020202020204" pitchFamily="34" charset="0"/>
              <a:buChar char="•"/>
            </a:pPr>
            <a:r>
              <a:rPr lang="en-US" baseline="0" dirty="0"/>
              <a:t>103 proposals received for 1,160 MW (wind, hydro, solar, fuel cell, storage, AD, EE)</a:t>
            </a:r>
          </a:p>
          <a:p>
            <a:pPr marL="178027" indent="-178027">
              <a:buFont typeface="Arial" panose="020B0604020202020204" pitchFamily="34" charset="0"/>
              <a:buChar char="•"/>
            </a:pPr>
            <a:r>
              <a:rPr lang="en-US" baseline="0" dirty="0"/>
              <a:t>Selected 25 projects (wind, solar and EE) totaling 402 MW</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E904C64-1320-430F-9D97-74EF5ED115B4}" type="slidenum">
              <a:rPr lang="en-US" smtClean="0"/>
              <a:pPr/>
              <a:t>4</a:t>
            </a:fld>
            <a:endParaRPr lang="en-US"/>
          </a:p>
        </p:txBody>
      </p:sp>
    </p:spTree>
    <p:extLst>
      <p:ext uri="{BB962C8B-B14F-4D97-AF65-F5344CB8AC3E}">
        <p14:creationId xmlns:p14="http://schemas.microsoft.com/office/powerpoint/2010/main" val="424725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of solar and wind</a:t>
            </a:r>
            <a:r>
              <a:rPr lang="en-US" baseline="0" dirty="0"/>
              <a:t> have declined significantly over the past 5 years</a:t>
            </a:r>
          </a:p>
          <a:p>
            <a:r>
              <a:rPr lang="en-US" baseline="0" dirty="0"/>
              <a:t>Grid scale projects are less expensive than behind the meter programs</a:t>
            </a:r>
          </a:p>
          <a:p>
            <a:r>
              <a:rPr lang="en-US" baseline="0" dirty="0"/>
              <a:t>Small grid scale projects are competitive with large scale projects, makes smaller project footprints at low cost.</a:t>
            </a:r>
          </a:p>
          <a:p>
            <a:endParaRPr lang="en-US" baseline="0" dirty="0"/>
          </a:p>
          <a:p>
            <a:r>
              <a:rPr lang="en-US" baseline="0" dirty="0"/>
              <a:t>Trade offs, in terms of meeting climate goals, need lots of rooftop but don’t have issues with siting or concerns about procurements considered “out of market”. Our recommendation is to achieve a balance across these programs.</a:t>
            </a:r>
          </a:p>
          <a:p>
            <a:pPr lvl="1"/>
            <a:endParaRPr lang="en-US" sz="1200" baseline="0" dirty="0"/>
          </a:p>
          <a:p>
            <a:pPr lvl="1"/>
            <a:r>
              <a:rPr lang="en-US" sz="1800" dirty="0"/>
              <a:t>Connecticut Green Bank’s Residential Solar programs  (330 MW)</a:t>
            </a:r>
          </a:p>
          <a:p>
            <a:pPr lvl="2"/>
            <a:r>
              <a:rPr lang="en-US" sz="1800" dirty="0"/>
              <a:t>18,000 solar homes and growing</a:t>
            </a:r>
          </a:p>
          <a:p>
            <a:pPr lvl="1">
              <a:spcBef>
                <a:spcPts val="900"/>
              </a:spcBef>
            </a:pPr>
            <a:r>
              <a:rPr lang="en-US" sz="1800" dirty="0"/>
              <a:t>Low Emission and Zero Emission Renewable Energy Credit (LREC/ZREC)</a:t>
            </a:r>
          </a:p>
          <a:p>
            <a:pPr lvl="2">
              <a:spcBef>
                <a:spcPts val="900"/>
              </a:spcBef>
            </a:pPr>
            <a:r>
              <a:rPr lang="en-US" sz="1800" dirty="0"/>
              <a:t>Competitive reverse auction process (least cost)</a:t>
            </a:r>
          </a:p>
          <a:p>
            <a:pPr lvl="2">
              <a:spcBef>
                <a:spcPts val="900"/>
              </a:spcBef>
            </a:pPr>
            <a:r>
              <a:rPr lang="en-US" sz="1800" dirty="0"/>
              <a:t>Estimated 2,000 projects </a:t>
            </a:r>
          </a:p>
          <a:p>
            <a:pPr lvl="2">
              <a:spcBef>
                <a:spcPts val="900"/>
              </a:spcBef>
            </a:pPr>
            <a:r>
              <a:rPr lang="en-US" sz="1800" dirty="0"/>
              <a:t>500 MW total from the 5 year program</a:t>
            </a:r>
          </a:p>
          <a:p>
            <a:pPr lvl="1">
              <a:spcBef>
                <a:spcPts val="900"/>
              </a:spcBef>
            </a:pPr>
            <a:r>
              <a:rPr lang="en-US" sz="1800" dirty="0"/>
              <a:t>Utility-Scale Competitive Renewable Energy Procurements</a:t>
            </a:r>
          </a:p>
          <a:p>
            <a:pPr lvl="2">
              <a:spcBef>
                <a:spcPts val="900"/>
              </a:spcBef>
            </a:pPr>
            <a:r>
              <a:rPr lang="en-US" sz="1800" i="1" dirty="0"/>
              <a:t> </a:t>
            </a:r>
            <a:r>
              <a:rPr lang="en-US" sz="1800" dirty="0"/>
              <a:t>DEEP requires the EDCs to enter into long-term PPAs through a competitive bidding process</a:t>
            </a:r>
            <a:r>
              <a:rPr lang="en-US" dirty="0"/>
              <a:t>. </a:t>
            </a:r>
          </a:p>
          <a:p>
            <a:pPr marL="342900" lvl="1" indent="0">
              <a:buNone/>
            </a:pPr>
            <a:endParaRPr lang="en-US" sz="1500" dirty="0"/>
          </a:p>
          <a:p>
            <a:r>
              <a:rPr lang="en-US" dirty="0"/>
              <a:t>Large Scale Projects = “Energy +</a:t>
            </a:r>
            <a:r>
              <a:rPr lang="en-US" baseline="0" dirty="0"/>
              <a:t> REC” and “REC only Projects”</a:t>
            </a:r>
          </a:p>
          <a:p>
            <a:r>
              <a:rPr lang="en-US" baseline="0" dirty="0"/>
              <a:t>LREC ZREC = REC Cost Over 15 Years + Projected Average NM Rate over 15 years</a:t>
            </a:r>
          </a:p>
          <a:p>
            <a:r>
              <a:rPr lang="en-US" baseline="0" dirty="0"/>
              <a:t>Section 6 = REC + Energy</a:t>
            </a:r>
          </a:p>
          <a:p>
            <a:r>
              <a:rPr lang="en-US" baseline="0" dirty="0"/>
              <a:t>RSIP = RSIP Incentive + Projected Average NM Rate over 20 years</a:t>
            </a:r>
          </a:p>
          <a:p>
            <a:r>
              <a:rPr lang="en-US" baseline="0" dirty="0"/>
              <a:t>Section 127 = Average 20 Year Cost of Utility Owned Projects</a:t>
            </a:r>
          </a:p>
        </p:txBody>
      </p:sp>
      <p:sp>
        <p:nvSpPr>
          <p:cNvPr id="4" name="Slide Number Placeholder 3"/>
          <p:cNvSpPr>
            <a:spLocks noGrp="1"/>
          </p:cNvSpPr>
          <p:nvPr>
            <p:ph type="sldNum" sz="quarter" idx="10"/>
          </p:nvPr>
        </p:nvSpPr>
        <p:spPr/>
        <p:txBody>
          <a:bodyPr/>
          <a:lstStyle/>
          <a:p>
            <a:fld id="{0ED3415D-3718-46A6-8C45-FDA6A5E41F51}" type="slidenum">
              <a:rPr lang="en-US" smtClean="0"/>
              <a:t>6</a:t>
            </a:fld>
            <a:endParaRPr lang="en-US"/>
          </a:p>
        </p:txBody>
      </p:sp>
    </p:spTree>
    <p:extLst>
      <p:ext uri="{BB962C8B-B14F-4D97-AF65-F5344CB8AC3E}">
        <p14:creationId xmlns:p14="http://schemas.microsoft.com/office/powerpoint/2010/main" val="56249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904C64-1320-430F-9D97-74EF5ED115B4}" type="slidenum">
              <a:rPr lang="en-US" smtClean="0"/>
              <a:t>9</a:t>
            </a:fld>
            <a:endParaRPr lang="en-US"/>
          </a:p>
        </p:txBody>
      </p:sp>
    </p:spTree>
    <p:extLst>
      <p:ext uri="{BB962C8B-B14F-4D97-AF65-F5344CB8AC3E}">
        <p14:creationId xmlns:p14="http://schemas.microsoft.com/office/powerpoint/2010/main" val="57331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904C64-1320-430F-9D97-74EF5ED115B4}" type="slidenum">
              <a:rPr lang="en-US" smtClean="0"/>
              <a:t>11</a:t>
            </a:fld>
            <a:endParaRPr lang="en-US"/>
          </a:p>
        </p:txBody>
      </p:sp>
    </p:spTree>
    <p:extLst>
      <p:ext uri="{BB962C8B-B14F-4D97-AF65-F5344CB8AC3E}">
        <p14:creationId xmlns:p14="http://schemas.microsoft.com/office/powerpoint/2010/main" val="684720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pic>
        <p:nvPicPr>
          <p:cNvPr id="14" name="Picture 16" descr="DEEPsFirstslides2-8-12ONLY.jpg"/>
          <p:cNvPicPr>
            <a:picLocks noChangeAspect="1"/>
          </p:cNvPicPr>
          <p:nvPr/>
        </p:nvPicPr>
        <p:blipFill>
          <a:blip r:embed="rId2" cstate="print"/>
          <a:srcRect/>
          <a:stretch>
            <a:fillRect/>
          </a:stretch>
        </p:blipFill>
        <p:spPr bwMode="auto">
          <a:xfrm>
            <a:off x="0" y="5235614"/>
            <a:ext cx="8983133" cy="1268413"/>
          </a:xfrm>
          <a:prstGeom prst="rect">
            <a:avLst/>
          </a:prstGeom>
          <a:noFill/>
          <a:ln w="9525">
            <a:noFill/>
            <a:miter lim="800000"/>
            <a:headEnd/>
            <a:tailEnd/>
          </a:ln>
        </p:spPr>
      </p:pic>
      <p:pic>
        <p:nvPicPr>
          <p:cNvPr id="15" name="Picture 6" descr="DEEPLogoRectangleCOLORsmall.jpg"/>
          <p:cNvPicPr>
            <a:picLocks noChangeAspect="1"/>
          </p:cNvPicPr>
          <p:nvPr/>
        </p:nvPicPr>
        <p:blipFill>
          <a:blip r:embed="rId3" cstate="print"/>
          <a:srcRect/>
          <a:stretch>
            <a:fillRect/>
          </a:stretch>
        </p:blipFill>
        <p:spPr bwMode="auto">
          <a:xfrm>
            <a:off x="9245600" y="5388013"/>
            <a:ext cx="2616200" cy="869950"/>
          </a:xfrm>
          <a:prstGeom prst="rect">
            <a:avLst/>
          </a:prstGeom>
          <a:noFill/>
          <a:ln w="9525">
            <a:noFill/>
            <a:miter lim="800000"/>
            <a:headEnd/>
            <a:tailEnd/>
          </a:ln>
        </p:spPr>
      </p:pic>
      <p:sp>
        <p:nvSpPr>
          <p:cNvPr id="2" name="Rectangle 1"/>
          <p:cNvSpPr/>
          <p:nvPr userDrawn="1"/>
        </p:nvSpPr>
        <p:spPr>
          <a:xfrm>
            <a:off x="-12700" y="4821099"/>
            <a:ext cx="12192000" cy="2036901"/>
          </a:xfrm>
          <a:prstGeom prst="rect">
            <a:avLst/>
          </a:prstGeom>
          <a:solidFill>
            <a:srgbClr val="D4E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A7E"/>
              </a:solidFill>
            </a:endParaRPr>
          </a:p>
        </p:txBody>
      </p:sp>
      <p:sp>
        <p:nvSpPr>
          <p:cNvPr id="17" name="TextBox 16"/>
          <p:cNvSpPr txBox="1"/>
          <p:nvPr/>
        </p:nvSpPr>
        <p:spPr>
          <a:xfrm>
            <a:off x="149557" y="3799757"/>
            <a:ext cx="12042444" cy="1077218"/>
          </a:xfrm>
          <a:prstGeom prst="rect">
            <a:avLst/>
          </a:prstGeom>
          <a:noFill/>
        </p:spPr>
        <p:txBody>
          <a:bodyPr wrap="square" rtlCol="0">
            <a:spAutoFit/>
          </a:bodyPr>
          <a:lstStyle/>
          <a:p>
            <a:r>
              <a:rPr lang="en-US" sz="3200" dirty="0">
                <a:solidFill>
                  <a:srgbClr val="3D6B9D"/>
                </a:solidFill>
                <a:latin typeface="Meiryo" panose="020B0604030504040204" pitchFamily="34" charset="-128"/>
                <a:ea typeface="Meiryo" panose="020B0604030504040204" pitchFamily="34" charset="-128"/>
                <a:cs typeface="Meiryo" panose="020B0604030504040204" pitchFamily="34" charset="-128"/>
              </a:rPr>
              <a:t>Connecticut Department of</a:t>
            </a:r>
          </a:p>
          <a:p>
            <a:r>
              <a:rPr lang="en-US" sz="3200" dirty="0">
                <a:solidFill>
                  <a:srgbClr val="3D6B9D"/>
                </a:solidFill>
                <a:latin typeface="Meiryo" panose="020B0604030504040204" pitchFamily="34" charset="-128"/>
                <a:ea typeface="Meiryo" panose="020B0604030504040204" pitchFamily="34" charset="-128"/>
                <a:cs typeface="Meiryo" panose="020B0604030504040204" pitchFamily="34" charset="-128"/>
              </a:rPr>
              <a:t>Energy and Environmental Protection</a:t>
            </a:r>
          </a:p>
        </p:txBody>
      </p:sp>
      <p:sp>
        <p:nvSpPr>
          <p:cNvPr id="8" name="Rectangle 7"/>
          <p:cNvSpPr/>
          <p:nvPr userDrawn="1"/>
        </p:nvSpPr>
        <p:spPr>
          <a:xfrm>
            <a:off x="8928100" y="5235613"/>
            <a:ext cx="3251200" cy="1268413"/>
          </a:xfrm>
          <a:prstGeom prst="rect">
            <a:avLst/>
          </a:prstGeom>
          <a:solidFill>
            <a:srgbClr val="49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sz="1800" b="1">
              <a:ln/>
              <a:solidFill>
                <a:srgbClr val="6CA8A0"/>
              </a:solidFill>
            </a:endParaRPr>
          </a:p>
        </p:txBody>
      </p:sp>
      <p:pic>
        <p:nvPicPr>
          <p:cNvPr id="10" name="Picture 16" descr="DEEPsFirstslides2-8-12ONLY.jpg"/>
          <p:cNvPicPr>
            <a:picLocks noChangeAspect="1"/>
          </p:cNvPicPr>
          <p:nvPr userDrawn="1"/>
        </p:nvPicPr>
        <p:blipFill>
          <a:blip r:embed="rId2" cstate="print"/>
          <a:srcRect/>
          <a:stretch>
            <a:fillRect/>
          </a:stretch>
        </p:blipFill>
        <p:spPr bwMode="auto">
          <a:xfrm>
            <a:off x="0" y="5235614"/>
            <a:ext cx="8983133" cy="1268413"/>
          </a:xfrm>
          <a:prstGeom prst="rect">
            <a:avLst/>
          </a:prstGeom>
          <a:noFill/>
          <a:ln w="9525">
            <a:noFill/>
            <a:miter lim="800000"/>
            <a:headEnd/>
            <a:tailEnd/>
          </a:ln>
        </p:spPr>
      </p:pic>
      <p:pic>
        <p:nvPicPr>
          <p:cNvPr id="11" name="Picture 6" descr="DEEPLogoRectangleCOLORsmall.jpg"/>
          <p:cNvPicPr>
            <a:picLocks noChangeAspect="1"/>
          </p:cNvPicPr>
          <p:nvPr userDrawn="1"/>
        </p:nvPicPr>
        <p:blipFill>
          <a:blip r:embed="rId3" cstate="print"/>
          <a:srcRect/>
          <a:stretch>
            <a:fillRect/>
          </a:stretch>
        </p:blipFill>
        <p:spPr bwMode="auto">
          <a:xfrm>
            <a:off x="9102647" y="5395784"/>
            <a:ext cx="2902107" cy="965021"/>
          </a:xfrm>
          <a:prstGeom prst="rect">
            <a:avLst/>
          </a:prstGeom>
          <a:noFill/>
          <a:ln w="9525">
            <a:noFill/>
            <a:miter lim="800000"/>
            <a:headEnd/>
            <a:tailEnd/>
          </a:ln>
        </p:spPr>
      </p:pic>
      <p:pic>
        <p:nvPicPr>
          <p:cNvPr id="21" name="Picture 8" descr="2012 sky.jpg"/>
          <p:cNvPicPr>
            <a:picLocks noChangeAspect="1"/>
          </p:cNvPicPr>
          <p:nvPr userDrawn="1"/>
        </p:nvPicPr>
        <p:blipFill>
          <a:blip r:embed="rId4" cstate="print"/>
          <a:srcRect t="17651" b="31863"/>
          <a:stretch>
            <a:fillRect/>
          </a:stretch>
        </p:blipFill>
        <p:spPr bwMode="auto">
          <a:xfrm>
            <a:off x="13" y="0"/>
            <a:ext cx="12192000" cy="3663794"/>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B0DBF0CA-6E9D-4737-9EAC-A7E72CB61CD8}" type="slidenum">
              <a:rPr lang="en-US" smtClean="0">
                <a:solidFill>
                  <a:srgbClr val="002A7E"/>
                </a:solidFill>
              </a:rPr>
              <a:pPr/>
              <a:t>‹#›</a:t>
            </a:fld>
            <a:endParaRPr lang="en-US" dirty="0">
              <a:solidFill>
                <a:srgbClr val="002A7E"/>
              </a:solidFill>
            </a:endParaRPr>
          </a:p>
        </p:txBody>
      </p:sp>
    </p:spTree>
    <p:extLst>
      <p:ext uri="{BB962C8B-B14F-4D97-AF65-F5344CB8AC3E}">
        <p14:creationId xmlns:p14="http://schemas.microsoft.com/office/powerpoint/2010/main" val="273406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p:cNvSpPr/>
          <p:nvPr userDrawn="1"/>
        </p:nvSpPr>
        <p:spPr>
          <a:xfrm>
            <a:off x="0" y="6477000"/>
            <a:ext cx="1219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A7E"/>
              </a:solidFill>
            </a:endParaRPr>
          </a:p>
        </p:txBody>
      </p:sp>
      <p:sp>
        <p:nvSpPr>
          <p:cNvPr id="17" name="Rectangle 16"/>
          <p:cNvSpPr/>
          <p:nvPr userDrawn="1"/>
        </p:nvSpPr>
        <p:spPr>
          <a:xfrm>
            <a:off x="0" y="1"/>
            <a:ext cx="12192000" cy="418737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2A7E"/>
              </a:solidFill>
            </a:endParaRPr>
          </a:p>
        </p:txBody>
      </p:sp>
      <p:sp>
        <p:nvSpPr>
          <p:cNvPr id="13" name="Title 12"/>
          <p:cNvSpPr>
            <a:spLocks noGrp="1"/>
          </p:cNvSpPr>
          <p:nvPr>
            <p:ph type="title" hasCustomPrompt="1"/>
          </p:nvPr>
        </p:nvSpPr>
        <p:spPr>
          <a:xfrm>
            <a:off x="406400" y="1600200"/>
            <a:ext cx="10972800" cy="1143000"/>
          </a:xfrm>
          <a:prstGeom prst="rect">
            <a:avLst/>
          </a:prstGeom>
        </p:spPr>
        <p:txBody>
          <a:bodyPr/>
          <a:lstStyle>
            <a:lvl1pPr>
              <a:defRPr>
                <a:solidFill>
                  <a:srgbClr val="3D6B9D"/>
                </a:solidFill>
                <a:latin typeface="Meiryo" panose="020B0604030504040204" pitchFamily="34" charset="-128"/>
                <a:ea typeface="Meiryo" panose="020B0604030504040204" pitchFamily="34" charset="-128"/>
                <a:cs typeface="Meiryo" panose="020B0604030504040204" pitchFamily="34" charset="-128"/>
              </a:defRPr>
            </a:lvl1pPr>
          </a:lstStyle>
          <a:p>
            <a:r>
              <a:rPr lang="en-US" dirty="0"/>
              <a:t>Title of Presentation</a:t>
            </a:r>
          </a:p>
        </p:txBody>
      </p:sp>
      <p:sp>
        <p:nvSpPr>
          <p:cNvPr id="20" name="Rectangle 19"/>
          <p:cNvSpPr/>
          <p:nvPr userDrawn="1"/>
        </p:nvSpPr>
        <p:spPr bwMode="auto">
          <a:xfrm>
            <a:off x="0" y="6409938"/>
            <a:ext cx="12192000"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2A7E"/>
              </a:solidFill>
            </a:endParaRPr>
          </a:p>
        </p:txBody>
      </p:sp>
      <p:sp>
        <p:nvSpPr>
          <p:cNvPr id="21" name="TextBox 35"/>
          <p:cNvSpPr txBox="1">
            <a:spLocks noChangeArrowheads="1"/>
          </p:cNvSpPr>
          <p:nvPr userDrawn="1"/>
        </p:nvSpPr>
        <p:spPr bwMode="auto">
          <a:xfrm>
            <a:off x="762001" y="6534152"/>
            <a:ext cx="10494433" cy="261610"/>
          </a:xfrm>
          <a:prstGeom prst="rect">
            <a:avLst/>
          </a:prstGeom>
          <a:noFill/>
          <a:ln w="9525">
            <a:noFill/>
            <a:miter lim="800000"/>
            <a:headEnd/>
            <a:tailEnd/>
          </a:ln>
        </p:spPr>
        <p:txBody>
          <a:bodyPr>
            <a:spAutoFit/>
          </a:bodyPr>
          <a:lstStyle/>
          <a:p>
            <a:r>
              <a:rPr lang="en-US" sz="1100" dirty="0">
                <a:solidFill>
                  <a:srgbClr val="000000"/>
                </a:solidFill>
              </a:rPr>
              <a:t>Connecticut Department of ENERGY &amp; ENVIRONMENTAL PROTECTION</a:t>
            </a:r>
          </a:p>
        </p:txBody>
      </p:sp>
      <p:pic>
        <p:nvPicPr>
          <p:cNvPr id="19" name="Picture 7" descr="DEEPLogoRectangleCOLOR755px337px300dpi.gif"/>
          <p:cNvPicPr>
            <a:picLocks noChangeAspect="1"/>
          </p:cNvPicPr>
          <p:nvPr userDrawn="1"/>
        </p:nvPicPr>
        <p:blipFill>
          <a:blip r:embed="rId2" cstate="print"/>
          <a:srcRect r="64532"/>
          <a:stretch>
            <a:fillRect/>
          </a:stretch>
        </p:blipFill>
        <p:spPr bwMode="auto">
          <a:xfrm>
            <a:off x="181053" y="6291604"/>
            <a:ext cx="580948" cy="54864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fld id="{B0DBF0CA-6E9D-4737-9EAC-A7E72CB61CD8}" type="slidenum">
              <a:rPr lang="en-US" smtClean="0">
                <a:solidFill>
                  <a:srgbClr val="002A7E"/>
                </a:solidFill>
              </a:rPr>
              <a:pPr/>
              <a:t>‹#›</a:t>
            </a:fld>
            <a:endParaRPr lang="en-US" dirty="0">
              <a:solidFill>
                <a:srgbClr val="002A7E"/>
              </a:solidFill>
            </a:endParaRPr>
          </a:p>
        </p:txBody>
      </p:sp>
    </p:spTree>
    <p:extLst>
      <p:ext uri="{BB962C8B-B14F-4D97-AF65-F5344CB8AC3E}">
        <p14:creationId xmlns:p14="http://schemas.microsoft.com/office/powerpoint/2010/main" val="206192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0"/>
            <a:ext cx="12192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2A7E"/>
              </a:solidFill>
            </a:endParaRPr>
          </a:p>
        </p:txBody>
      </p:sp>
      <p:sp>
        <p:nvSpPr>
          <p:cNvPr id="2" name="Title 1"/>
          <p:cNvSpPr>
            <a:spLocks noGrp="1"/>
          </p:cNvSpPr>
          <p:nvPr>
            <p:ph type="title"/>
          </p:nvPr>
        </p:nvSpPr>
        <p:spPr>
          <a:xfrm>
            <a:off x="0" y="206315"/>
            <a:ext cx="12192000" cy="936685"/>
          </a:xfrm>
          <a:prstGeom prst="rect">
            <a:avLst/>
          </a:prstGeom>
        </p:spPr>
        <p:txBody>
          <a:bodyPr/>
          <a:lstStyle>
            <a:lvl1pPr>
              <a:defRPr sz="3200" baseline="0">
                <a:solidFill>
                  <a:srgbClr val="3D6B9D"/>
                </a:solidFill>
                <a:latin typeface="Meiryo" panose="020B0604030504040204" pitchFamily="34" charset="-128"/>
                <a:ea typeface="Meiryo" panose="020B0604030504040204" pitchFamily="34" charset="-128"/>
                <a:cs typeface="Meiryo" panose="020B0604030504040204" pitchFamily="34" charset="-128"/>
              </a:defRPr>
            </a:lvl1pPr>
          </a:lstStyle>
          <a:p>
            <a:r>
              <a:rPr lang="en-US" dirty="0"/>
              <a:t>Click to edit Master title style</a:t>
            </a:r>
          </a:p>
        </p:txBody>
      </p:sp>
      <p:sp>
        <p:nvSpPr>
          <p:cNvPr id="7" name="Rectangle 6"/>
          <p:cNvSpPr/>
          <p:nvPr userDrawn="1"/>
        </p:nvSpPr>
        <p:spPr bwMode="auto">
          <a:xfrm>
            <a:off x="6808029" y="1130300"/>
            <a:ext cx="2575984" cy="186942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002A7E"/>
              </a:solidFill>
            </a:endParaRPr>
          </a:p>
        </p:txBody>
      </p:sp>
      <p:sp>
        <p:nvSpPr>
          <p:cNvPr id="4" name="Rectangle 3"/>
          <p:cNvSpPr/>
          <p:nvPr userDrawn="1"/>
        </p:nvSpPr>
        <p:spPr>
          <a:xfrm>
            <a:off x="6819490" y="2993973"/>
            <a:ext cx="2564524" cy="1842921"/>
          </a:xfrm>
          <a:prstGeom prst="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2A7E"/>
              </a:solidFill>
            </a:endParaRPr>
          </a:p>
        </p:txBody>
      </p:sp>
      <p:sp>
        <p:nvSpPr>
          <p:cNvPr id="5" name="Rectangle 4"/>
          <p:cNvSpPr/>
          <p:nvPr userDrawn="1"/>
        </p:nvSpPr>
        <p:spPr>
          <a:xfrm>
            <a:off x="4259417" y="2994957"/>
            <a:ext cx="2564524" cy="1841936"/>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2A7E"/>
              </a:solidFill>
            </a:endParaRPr>
          </a:p>
        </p:txBody>
      </p:sp>
      <p:sp>
        <p:nvSpPr>
          <p:cNvPr id="13" name="TextBox 7"/>
          <p:cNvSpPr txBox="1">
            <a:spLocks noChangeArrowheads="1"/>
          </p:cNvSpPr>
          <p:nvPr userDrawn="1"/>
        </p:nvSpPr>
        <p:spPr bwMode="auto">
          <a:xfrm rot="16200000">
            <a:off x="903669" y="2707249"/>
            <a:ext cx="2876060" cy="646331"/>
          </a:xfrm>
          <a:prstGeom prst="rect">
            <a:avLst/>
          </a:prstGeom>
          <a:noFill/>
          <a:ln w="9525">
            <a:noFill/>
            <a:miter lim="800000"/>
            <a:headEnd/>
            <a:tailEnd/>
          </a:ln>
        </p:spPr>
        <p:txBody>
          <a:bodyPr>
            <a:spAutoFit/>
          </a:bodyPr>
          <a:lstStyle/>
          <a:p>
            <a:pPr algn="ctr"/>
            <a:r>
              <a:rPr lang="en-US" sz="1800" b="1" dirty="0">
                <a:solidFill>
                  <a:srgbClr val="3D6B9D"/>
                </a:solidFill>
                <a:latin typeface="Meiryo" panose="020B0604030504040204" pitchFamily="34" charset="-128"/>
                <a:ea typeface="Meiryo" panose="020B0604030504040204" pitchFamily="34" charset="-128"/>
                <a:cs typeface="Meiryo" panose="020B0604030504040204" pitchFamily="34" charset="-128"/>
              </a:rPr>
              <a:t>Impact on Agency Brand</a:t>
            </a:r>
          </a:p>
        </p:txBody>
      </p:sp>
      <p:sp>
        <p:nvSpPr>
          <p:cNvPr id="14" name="TextBox 8"/>
          <p:cNvSpPr txBox="1">
            <a:spLocks noChangeArrowheads="1"/>
          </p:cNvSpPr>
          <p:nvPr userDrawn="1"/>
        </p:nvSpPr>
        <p:spPr bwMode="auto">
          <a:xfrm>
            <a:off x="3593374" y="5665956"/>
            <a:ext cx="5753223" cy="369332"/>
          </a:xfrm>
          <a:prstGeom prst="rect">
            <a:avLst/>
          </a:prstGeom>
          <a:noFill/>
          <a:ln w="9525">
            <a:noFill/>
            <a:miter lim="800000"/>
            <a:headEnd/>
            <a:tailEnd/>
          </a:ln>
        </p:spPr>
        <p:txBody>
          <a:bodyPr>
            <a:spAutoFit/>
          </a:bodyPr>
          <a:lstStyle/>
          <a:p>
            <a:pPr algn="ctr"/>
            <a:r>
              <a:rPr lang="en-US" sz="1800" b="1">
                <a:solidFill>
                  <a:srgbClr val="3D6B9D"/>
                </a:solidFill>
                <a:latin typeface="Meiryo" panose="020B0604030504040204" pitchFamily="34" charset="-128"/>
                <a:ea typeface="Meiryo" panose="020B0604030504040204" pitchFamily="34" charset="-128"/>
                <a:cs typeface="Meiryo" panose="020B0604030504040204" pitchFamily="34" charset="-128"/>
              </a:rPr>
              <a:t>Value to Staff</a:t>
            </a:r>
          </a:p>
        </p:txBody>
      </p:sp>
      <p:sp>
        <p:nvSpPr>
          <p:cNvPr id="15" name="TextBox 9"/>
          <p:cNvSpPr txBox="1">
            <a:spLocks noChangeArrowheads="1"/>
          </p:cNvSpPr>
          <p:nvPr userDrawn="1"/>
        </p:nvSpPr>
        <p:spPr bwMode="auto">
          <a:xfrm>
            <a:off x="2477078" y="1092199"/>
            <a:ext cx="1545639" cy="307777"/>
          </a:xfrm>
          <a:prstGeom prst="rect">
            <a:avLst/>
          </a:prstGeom>
          <a:noFill/>
          <a:ln w="9525">
            <a:noFill/>
            <a:miter lim="800000"/>
            <a:headEnd/>
            <a:tailEnd/>
          </a:ln>
        </p:spPr>
        <p:txBody>
          <a:bodyPr>
            <a:spAutoFit/>
          </a:bodyPr>
          <a:lstStyle/>
          <a:p>
            <a:pPr algn="ctr"/>
            <a:r>
              <a:rPr lang="en-US" sz="1400" b="1" dirty="0">
                <a:solidFill>
                  <a:srgbClr val="3D6B9D"/>
                </a:solidFill>
                <a:latin typeface="Meiryo" panose="020B0604030504040204" pitchFamily="34" charset="-128"/>
                <a:ea typeface="Meiryo" panose="020B0604030504040204" pitchFamily="34" charset="-128"/>
                <a:cs typeface="Meiryo" panose="020B0604030504040204" pitchFamily="34" charset="-128"/>
              </a:rPr>
              <a:t>High</a:t>
            </a:r>
          </a:p>
        </p:txBody>
      </p:sp>
      <p:sp>
        <p:nvSpPr>
          <p:cNvPr id="16" name="TextBox 10"/>
          <p:cNvSpPr txBox="1">
            <a:spLocks noChangeArrowheads="1"/>
          </p:cNvSpPr>
          <p:nvPr userDrawn="1"/>
        </p:nvSpPr>
        <p:spPr bwMode="auto">
          <a:xfrm>
            <a:off x="2648815" y="2902926"/>
            <a:ext cx="1288032" cy="307777"/>
          </a:xfrm>
          <a:prstGeom prst="rect">
            <a:avLst/>
          </a:prstGeom>
          <a:noFill/>
          <a:ln w="9525">
            <a:noFill/>
            <a:miter lim="800000"/>
            <a:headEnd/>
            <a:tailEnd/>
          </a:ln>
        </p:spPr>
        <p:txBody>
          <a:bodyPr>
            <a:spAutoFit/>
          </a:bodyPr>
          <a:lstStyle/>
          <a:p>
            <a:pPr algn="ctr"/>
            <a:r>
              <a:rPr lang="en-US" sz="1400" b="1" dirty="0">
                <a:solidFill>
                  <a:srgbClr val="3D6B9D"/>
                </a:solidFill>
                <a:latin typeface="Meiryo" panose="020B0604030504040204" pitchFamily="34" charset="-128"/>
                <a:ea typeface="Meiryo" panose="020B0604030504040204" pitchFamily="34" charset="-128"/>
                <a:cs typeface="Meiryo" panose="020B0604030504040204" pitchFamily="34" charset="-128"/>
              </a:rPr>
              <a:t>Medium</a:t>
            </a:r>
          </a:p>
        </p:txBody>
      </p:sp>
      <p:sp>
        <p:nvSpPr>
          <p:cNvPr id="17" name="TextBox 11"/>
          <p:cNvSpPr txBox="1">
            <a:spLocks noChangeArrowheads="1"/>
          </p:cNvSpPr>
          <p:nvPr userDrawn="1"/>
        </p:nvSpPr>
        <p:spPr bwMode="auto">
          <a:xfrm>
            <a:off x="2305343" y="4716095"/>
            <a:ext cx="1974983" cy="307777"/>
          </a:xfrm>
          <a:prstGeom prst="rect">
            <a:avLst/>
          </a:prstGeom>
          <a:noFill/>
          <a:ln w="9525">
            <a:noFill/>
            <a:miter lim="800000"/>
            <a:headEnd/>
            <a:tailEnd/>
          </a:ln>
        </p:spPr>
        <p:txBody>
          <a:bodyPr>
            <a:spAutoFit/>
          </a:bodyPr>
          <a:lstStyle/>
          <a:p>
            <a:pPr algn="ctr"/>
            <a:r>
              <a:rPr lang="en-US" sz="1400" b="1">
                <a:solidFill>
                  <a:srgbClr val="3D6B9D"/>
                </a:solidFill>
                <a:latin typeface="Meiryo" panose="020B0604030504040204" pitchFamily="34" charset="-128"/>
                <a:ea typeface="Meiryo" panose="020B0604030504040204" pitchFamily="34" charset="-128"/>
                <a:cs typeface="Meiryo" panose="020B0604030504040204" pitchFamily="34" charset="-128"/>
              </a:rPr>
              <a:t>Low</a:t>
            </a:r>
          </a:p>
        </p:txBody>
      </p:sp>
      <p:sp>
        <p:nvSpPr>
          <p:cNvPr id="18" name="TextBox 12"/>
          <p:cNvSpPr txBox="1">
            <a:spLocks noChangeArrowheads="1"/>
          </p:cNvSpPr>
          <p:nvPr userDrawn="1"/>
        </p:nvSpPr>
        <p:spPr bwMode="auto">
          <a:xfrm rot="18006833">
            <a:off x="3441529" y="5089699"/>
            <a:ext cx="937846" cy="307777"/>
          </a:xfrm>
          <a:prstGeom prst="rect">
            <a:avLst/>
          </a:prstGeom>
          <a:noFill/>
          <a:ln w="9525">
            <a:noFill/>
            <a:miter lim="800000"/>
            <a:headEnd/>
            <a:tailEnd/>
          </a:ln>
        </p:spPr>
        <p:txBody>
          <a:bodyPr>
            <a:spAutoFit/>
          </a:bodyPr>
          <a:lstStyle/>
          <a:p>
            <a:pPr algn="ctr"/>
            <a:r>
              <a:rPr lang="en-US" sz="1400" b="1">
                <a:solidFill>
                  <a:srgbClr val="3D6B9D"/>
                </a:solidFill>
                <a:latin typeface="Meiryo" panose="020B0604030504040204" pitchFamily="34" charset="-128"/>
                <a:ea typeface="Meiryo" panose="020B0604030504040204" pitchFamily="34" charset="-128"/>
                <a:cs typeface="Meiryo" panose="020B0604030504040204" pitchFamily="34" charset="-128"/>
              </a:rPr>
              <a:t>None</a:t>
            </a:r>
          </a:p>
        </p:txBody>
      </p:sp>
      <p:sp>
        <p:nvSpPr>
          <p:cNvPr id="19" name="TextBox 13"/>
          <p:cNvSpPr txBox="1">
            <a:spLocks noChangeArrowheads="1"/>
          </p:cNvSpPr>
          <p:nvPr userDrawn="1"/>
        </p:nvSpPr>
        <p:spPr bwMode="auto">
          <a:xfrm rot="18006833">
            <a:off x="5951614" y="5136281"/>
            <a:ext cx="1015973" cy="307777"/>
          </a:xfrm>
          <a:prstGeom prst="rect">
            <a:avLst/>
          </a:prstGeom>
          <a:noFill/>
          <a:ln w="9525">
            <a:noFill/>
            <a:miter lim="800000"/>
            <a:headEnd/>
            <a:tailEnd/>
          </a:ln>
        </p:spPr>
        <p:txBody>
          <a:bodyPr>
            <a:spAutoFit/>
          </a:bodyPr>
          <a:lstStyle/>
          <a:p>
            <a:pPr algn="ctr"/>
            <a:r>
              <a:rPr lang="en-US" sz="1400" b="1">
                <a:solidFill>
                  <a:srgbClr val="3D6B9D"/>
                </a:solidFill>
                <a:latin typeface="Meiryo" panose="020B0604030504040204" pitchFamily="34" charset="-128"/>
                <a:ea typeface="Meiryo" panose="020B0604030504040204" pitchFamily="34" charset="-128"/>
                <a:cs typeface="Meiryo" panose="020B0604030504040204" pitchFamily="34" charset="-128"/>
              </a:rPr>
              <a:t>Little</a:t>
            </a:r>
          </a:p>
        </p:txBody>
      </p:sp>
      <p:sp>
        <p:nvSpPr>
          <p:cNvPr id="20" name="TextBox 14"/>
          <p:cNvSpPr txBox="1">
            <a:spLocks noChangeArrowheads="1"/>
          </p:cNvSpPr>
          <p:nvPr userDrawn="1"/>
        </p:nvSpPr>
        <p:spPr bwMode="auto">
          <a:xfrm rot="18006833">
            <a:off x="8492972" y="5119278"/>
            <a:ext cx="1121217" cy="307777"/>
          </a:xfrm>
          <a:prstGeom prst="rect">
            <a:avLst/>
          </a:prstGeom>
          <a:noFill/>
          <a:ln w="9525">
            <a:noFill/>
            <a:miter lim="800000"/>
            <a:headEnd/>
            <a:tailEnd/>
          </a:ln>
        </p:spPr>
        <p:txBody>
          <a:bodyPr>
            <a:spAutoFit/>
          </a:bodyPr>
          <a:lstStyle/>
          <a:p>
            <a:pPr algn="ctr"/>
            <a:r>
              <a:rPr lang="en-US" sz="1400" b="1">
                <a:solidFill>
                  <a:srgbClr val="3D6B9D"/>
                </a:solidFill>
                <a:latin typeface="Meiryo" panose="020B0604030504040204" pitchFamily="34" charset="-128"/>
                <a:ea typeface="Meiryo" panose="020B0604030504040204" pitchFamily="34" charset="-128"/>
                <a:cs typeface="Meiryo" panose="020B0604030504040204" pitchFamily="34" charset="-128"/>
              </a:rPr>
              <a:t>A Lot</a:t>
            </a:r>
          </a:p>
        </p:txBody>
      </p:sp>
      <p:sp>
        <p:nvSpPr>
          <p:cNvPr id="21" name="Rectangle 20"/>
          <p:cNvSpPr/>
          <p:nvPr userDrawn="1"/>
        </p:nvSpPr>
        <p:spPr bwMode="auto">
          <a:xfrm>
            <a:off x="4247956" y="1128713"/>
            <a:ext cx="2575984" cy="186942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002A7E"/>
              </a:solidFill>
            </a:endParaRPr>
          </a:p>
        </p:txBody>
      </p:sp>
      <p:sp>
        <p:nvSpPr>
          <p:cNvPr id="22" name="Rectangle 21"/>
          <p:cNvSpPr/>
          <p:nvPr userDrawn="1"/>
        </p:nvSpPr>
        <p:spPr>
          <a:xfrm>
            <a:off x="0" y="6477000"/>
            <a:ext cx="1219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A7E"/>
              </a:solidFill>
            </a:endParaRPr>
          </a:p>
        </p:txBody>
      </p:sp>
      <p:sp>
        <p:nvSpPr>
          <p:cNvPr id="23" name="Rectangle 22"/>
          <p:cNvSpPr/>
          <p:nvPr userDrawn="1"/>
        </p:nvSpPr>
        <p:spPr bwMode="auto">
          <a:xfrm>
            <a:off x="0" y="6409938"/>
            <a:ext cx="12192000"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2A7E"/>
              </a:solidFill>
            </a:endParaRPr>
          </a:p>
        </p:txBody>
      </p:sp>
      <p:sp>
        <p:nvSpPr>
          <p:cNvPr id="24" name="TextBox 35"/>
          <p:cNvSpPr txBox="1">
            <a:spLocks noChangeArrowheads="1"/>
          </p:cNvSpPr>
          <p:nvPr userDrawn="1"/>
        </p:nvSpPr>
        <p:spPr bwMode="auto">
          <a:xfrm>
            <a:off x="762001" y="6534152"/>
            <a:ext cx="10494433" cy="261610"/>
          </a:xfrm>
          <a:prstGeom prst="rect">
            <a:avLst/>
          </a:prstGeom>
          <a:noFill/>
          <a:ln w="9525">
            <a:noFill/>
            <a:miter lim="800000"/>
            <a:headEnd/>
            <a:tailEnd/>
          </a:ln>
        </p:spPr>
        <p:txBody>
          <a:bodyPr>
            <a:spAutoFit/>
          </a:bodyPr>
          <a:lstStyle/>
          <a:p>
            <a:r>
              <a:rPr lang="en-US" sz="1100" dirty="0">
                <a:solidFill>
                  <a:srgbClr val="000000"/>
                </a:solidFill>
              </a:rPr>
              <a:t>Connecticut Department of ENERGY &amp; ENVIRONMENTAL PROTECTION</a:t>
            </a:r>
          </a:p>
        </p:txBody>
      </p:sp>
      <p:pic>
        <p:nvPicPr>
          <p:cNvPr id="25" name="Picture 7" descr="DEEPLogoRectangleCOLOR755px337px300dpi.gif"/>
          <p:cNvPicPr>
            <a:picLocks noChangeAspect="1"/>
          </p:cNvPicPr>
          <p:nvPr userDrawn="1"/>
        </p:nvPicPr>
        <p:blipFill>
          <a:blip r:embed="rId2" cstate="print"/>
          <a:srcRect r="64532"/>
          <a:stretch>
            <a:fillRect/>
          </a:stretch>
        </p:blipFill>
        <p:spPr bwMode="auto">
          <a:xfrm>
            <a:off x="181053" y="6291604"/>
            <a:ext cx="580948" cy="548640"/>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fld id="{B0DBF0CA-6E9D-4737-9EAC-A7E72CB61CD8}" type="slidenum">
              <a:rPr lang="en-US" smtClean="0">
                <a:solidFill>
                  <a:srgbClr val="002A7E"/>
                </a:solidFill>
              </a:rPr>
              <a:pPr/>
              <a:t>‹#›</a:t>
            </a:fld>
            <a:endParaRPr lang="en-US" dirty="0">
              <a:solidFill>
                <a:srgbClr val="002A7E"/>
              </a:solidFill>
            </a:endParaRPr>
          </a:p>
        </p:txBody>
      </p:sp>
    </p:spTree>
    <p:extLst>
      <p:ext uri="{BB962C8B-B14F-4D97-AF65-F5344CB8AC3E}">
        <p14:creationId xmlns:p14="http://schemas.microsoft.com/office/powerpoint/2010/main" val="376668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72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2A7E"/>
              </a:solidFill>
            </a:endParaRPr>
          </a:p>
        </p:txBody>
      </p:sp>
      <p:sp>
        <p:nvSpPr>
          <p:cNvPr id="16" name="Title 1"/>
          <p:cNvSpPr>
            <a:spLocks noGrp="1"/>
          </p:cNvSpPr>
          <p:nvPr>
            <p:ph type="title"/>
          </p:nvPr>
        </p:nvSpPr>
        <p:spPr>
          <a:xfrm>
            <a:off x="0" y="115410"/>
            <a:ext cx="12192000" cy="610304"/>
          </a:xfrm>
          <a:prstGeom prst="rect">
            <a:avLst/>
          </a:prstGeom>
        </p:spPr>
        <p:txBody>
          <a:bodyPr/>
          <a:lstStyle>
            <a:lvl1pPr>
              <a:defRPr sz="3200" baseline="0">
                <a:solidFill>
                  <a:srgbClr val="3D6B9D"/>
                </a:solidFill>
                <a:latin typeface="Meiryo" panose="020B0604030504040204" pitchFamily="34" charset="-128"/>
                <a:ea typeface="Meiryo" panose="020B0604030504040204" pitchFamily="34" charset="-128"/>
                <a:cs typeface="Meiryo" panose="020B0604030504040204" pitchFamily="34" charset="-128"/>
              </a:defRPr>
            </a:lvl1pPr>
          </a:lstStyle>
          <a:p>
            <a:r>
              <a:rPr lang="en-US" dirty="0"/>
              <a:t>Click to edit Master title style</a:t>
            </a:r>
          </a:p>
        </p:txBody>
      </p:sp>
      <p:sp>
        <p:nvSpPr>
          <p:cNvPr id="23" name="Content Placeholder 2"/>
          <p:cNvSpPr>
            <a:spLocks noGrp="1"/>
          </p:cNvSpPr>
          <p:nvPr userDrawn="1">
            <p:ph idx="1"/>
          </p:nvPr>
        </p:nvSpPr>
        <p:spPr>
          <a:xfrm>
            <a:off x="812800" y="1447800"/>
            <a:ext cx="10972800" cy="3733800"/>
          </a:xfrm>
          <a:prstGeom prst="rect">
            <a:avLst/>
          </a:prstGeom>
        </p:spPr>
        <p:txBody>
          <a:bodyPr/>
          <a:lstStyle/>
          <a:p>
            <a:pPr lvl="0" eaLnBrk="1" hangingPunct="1">
              <a:buFont typeface="Arial" pitchFamily="34" charset="0"/>
              <a:buNone/>
            </a:pPr>
            <a:r>
              <a:rPr lang="en-US" baseline="30000">
                <a:solidFill>
                  <a:schemeClr val="bg1"/>
                </a:solidFill>
                <a:latin typeface="Berkeley-Medium"/>
              </a:rPr>
              <a:t>Click to edit Master text styles</a:t>
            </a:r>
          </a:p>
          <a:p>
            <a:pPr lvl="1" eaLnBrk="1" hangingPunct="1">
              <a:buFont typeface="Arial" pitchFamily="34" charset="0"/>
              <a:buNone/>
            </a:pPr>
            <a:r>
              <a:rPr lang="en-US" baseline="30000">
                <a:solidFill>
                  <a:schemeClr val="bg1"/>
                </a:solidFill>
                <a:latin typeface="Berkeley-Medium"/>
              </a:rPr>
              <a:t>Second level</a:t>
            </a:r>
          </a:p>
          <a:p>
            <a:pPr lvl="2" eaLnBrk="1" hangingPunct="1">
              <a:buFont typeface="Arial" pitchFamily="34" charset="0"/>
              <a:buNone/>
            </a:pPr>
            <a:r>
              <a:rPr lang="en-US" baseline="30000">
                <a:solidFill>
                  <a:schemeClr val="bg1"/>
                </a:solidFill>
                <a:latin typeface="Berkeley-Medium"/>
              </a:rPr>
              <a:t>Third level</a:t>
            </a:r>
          </a:p>
          <a:p>
            <a:pPr lvl="3" eaLnBrk="1" hangingPunct="1">
              <a:buFont typeface="Arial" pitchFamily="34" charset="0"/>
              <a:buNone/>
            </a:pPr>
            <a:r>
              <a:rPr lang="en-US" baseline="30000">
                <a:solidFill>
                  <a:schemeClr val="bg1"/>
                </a:solidFill>
                <a:latin typeface="Berkeley-Medium"/>
              </a:rPr>
              <a:t>Fourth level</a:t>
            </a:r>
          </a:p>
          <a:p>
            <a:pPr lvl="4" eaLnBrk="1" hangingPunct="1">
              <a:buFont typeface="Arial" pitchFamily="34" charset="0"/>
              <a:buNone/>
            </a:pPr>
            <a:r>
              <a:rPr lang="en-US" baseline="30000">
                <a:solidFill>
                  <a:schemeClr val="bg1"/>
                </a:solidFill>
                <a:latin typeface="Berkeley-Medium"/>
              </a:rPr>
              <a:t>Fifth level</a:t>
            </a:r>
            <a:endParaRPr lang="en-US" baseline="30000" dirty="0">
              <a:solidFill>
                <a:schemeClr val="bg1"/>
              </a:solidFill>
              <a:latin typeface="Berkeley-Medium"/>
            </a:endParaRPr>
          </a:p>
        </p:txBody>
      </p:sp>
      <p:sp>
        <p:nvSpPr>
          <p:cNvPr id="13" name="Rectangle 12"/>
          <p:cNvSpPr/>
          <p:nvPr userDrawn="1"/>
        </p:nvSpPr>
        <p:spPr>
          <a:xfrm>
            <a:off x="0" y="6477000"/>
            <a:ext cx="1219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A7E"/>
              </a:solidFill>
            </a:endParaRPr>
          </a:p>
        </p:txBody>
      </p:sp>
      <p:sp>
        <p:nvSpPr>
          <p:cNvPr id="17" name="Rectangle 16"/>
          <p:cNvSpPr/>
          <p:nvPr userDrawn="1"/>
        </p:nvSpPr>
        <p:spPr bwMode="auto">
          <a:xfrm>
            <a:off x="0" y="6409938"/>
            <a:ext cx="12192000"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2A7E"/>
              </a:solidFill>
            </a:endParaRPr>
          </a:p>
        </p:txBody>
      </p:sp>
      <p:sp>
        <p:nvSpPr>
          <p:cNvPr id="18" name="TextBox 35"/>
          <p:cNvSpPr txBox="1">
            <a:spLocks noChangeArrowheads="1"/>
          </p:cNvSpPr>
          <p:nvPr userDrawn="1"/>
        </p:nvSpPr>
        <p:spPr bwMode="auto">
          <a:xfrm>
            <a:off x="762001" y="6534152"/>
            <a:ext cx="10494433" cy="261610"/>
          </a:xfrm>
          <a:prstGeom prst="rect">
            <a:avLst/>
          </a:prstGeom>
          <a:noFill/>
          <a:ln w="9525">
            <a:noFill/>
            <a:miter lim="800000"/>
            <a:headEnd/>
            <a:tailEnd/>
          </a:ln>
        </p:spPr>
        <p:txBody>
          <a:bodyPr>
            <a:spAutoFit/>
          </a:bodyPr>
          <a:lstStyle/>
          <a:p>
            <a:r>
              <a:rPr lang="en-US" sz="1100" dirty="0">
                <a:solidFill>
                  <a:srgbClr val="000000"/>
                </a:solidFill>
              </a:rPr>
              <a:t>Connecticut Department of ENERGY &amp; ENVIRONMENTAL PROTECTION</a:t>
            </a:r>
          </a:p>
        </p:txBody>
      </p:sp>
      <p:pic>
        <p:nvPicPr>
          <p:cNvPr id="24" name="Picture 7" descr="DEEPLogoRectangleCOLOR755px337px300dpi.gif"/>
          <p:cNvPicPr>
            <a:picLocks noChangeAspect="1"/>
          </p:cNvPicPr>
          <p:nvPr userDrawn="1"/>
        </p:nvPicPr>
        <p:blipFill>
          <a:blip r:embed="rId2" cstate="print"/>
          <a:srcRect r="64532"/>
          <a:stretch>
            <a:fillRect/>
          </a:stretch>
        </p:blipFill>
        <p:spPr bwMode="auto">
          <a:xfrm>
            <a:off x="181053" y="6291604"/>
            <a:ext cx="580948" cy="54864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fld id="{B0DBF0CA-6E9D-4737-9EAC-A7E72CB61CD8}" type="slidenum">
              <a:rPr lang="en-US" smtClean="0">
                <a:solidFill>
                  <a:srgbClr val="002A7E"/>
                </a:solidFill>
              </a:rPr>
              <a:pPr/>
              <a:t>‹#›</a:t>
            </a:fld>
            <a:endParaRPr lang="en-US" dirty="0">
              <a:solidFill>
                <a:srgbClr val="002A7E"/>
              </a:solidFill>
            </a:endParaRPr>
          </a:p>
        </p:txBody>
      </p:sp>
    </p:spTree>
    <p:extLst>
      <p:ext uri="{BB962C8B-B14F-4D97-AF65-F5344CB8AC3E}">
        <p14:creationId xmlns:p14="http://schemas.microsoft.com/office/powerpoint/2010/main" val="389917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2012 sky.jpg"/>
          <p:cNvPicPr>
            <a:picLocks noChangeAspect="1"/>
          </p:cNvPicPr>
          <p:nvPr userDrawn="1"/>
        </p:nvPicPr>
        <p:blipFill>
          <a:blip r:embed="rId2" cstate="print"/>
          <a:srcRect t="49348" b="29885"/>
          <a:stretch>
            <a:fillRect/>
          </a:stretch>
        </p:blipFill>
        <p:spPr bwMode="auto">
          <a:xfrm>
            <a:off x="0" y="-457200"/>
            <a:ext cx="12192000" cy="1447800"/>
          </a:xfrm>
          <a:prstGeom prst="rect">
            <a:avLst/>
          </a:prstGeom>
          <a:noFill/>
          <a:ln w="9525">
            <a:noFill/>
            <a:miter lim="800000"/>
            <a:headEnd/>
            <a:tailEnd/>
          </a:ln>
        </p:spPr>
      </p:pic>
      <p:sp>
        <p:nvSpPr>
          <p:cNvPr id="11" name="Content Placeholder 2"/>
          <p:cNvSpPr>
            <a:spLocks noGrp="1"/>
          </p:cNvSpPr>
          <p:nvPr>
            <p:ph idx="1"/>
          </p:nvPr>
        </p:nvSpPr>
        <p:spPr>
          <a:xfrm>
            <a:off x="812800" y="1447800"/>
            <a:ext cx="10972800" cy="37338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hangingPunct="1">
              <a:buFont typeface="Arial" pitchFamily="34" charset="0"/>
              <a:buNone/>
            </a:pPr>
            <a:r>
              <a:rPr lang="en-US" baseline="30000" dirty="0">
                <a:solidFill>
                  <a:schemeClr val="bg1"/>
                </a:solidFill>
                <a:latin typeface="Berkeley-Medium"/>
              </a:rPr>
              <a:t>Click to edit Master text styles</a:t>
            </a:r>
          </a:p>
          <a:p>
            <a:pPr lvl="1" eaLnBrk="1" hangingPunct="1">
              <a:buFont typeface="Arial" pitchFamily="34" charset="0"/>
              <a:buNone/>
            </a:pPr>
            <a:r>
              <a:rPr lang="en-US" baseline="30000" dirty="0">
                <a:solidFill>
                  <a:schemeClr val="bg1"/>
                </a:solidFill>
                <a:latin typeface="Berkeley-Medium"/>
              </a:rPr>
              <a:t>Second level</a:t>
            </a:r>
          </a:p>
          <a:p>
            <a:pPr lvl="2" eaLnBrk="1" hangingPunct="1">
              <a:buFont typeface="Arial" pitchFamily="34" charset="0"/>
              <a:buNone/>
            </a:pPr>
            <a:r>
              <a:rPr lang="en-US" baseline="30000" dirty="0">
                <a:solidFill>
                  <a:schemeClr val="bg1"/>
                </a:solidFill>
                <a:latin typeface="Berkeley-Medium"/>
              </a:rPr>
              <a:t>Third level</a:t>
            </a:r>
          </a:p>
          <a:p>
            <a:pPr lvl="3" eaLnBrk="1" hangingPunct="1">
              <a:buFont typeface="Arial" pitchFamily="34" charset="0"/>
              <a:buNone/>
            </a:pPr>
            <a:r>
              <a:rPr lang="en-US" baseline="30000" dirty="0">
                <a:solidFill>
                  <a:schemeClr val="bg1"/>
                </a:solidFill>
                <a:latin typeface="Berkeley-Medium"/>
              </a:rPr>
              <a:t>Fourth level</a:t>
            </a:r>
          </a:p>
          <a:p>
            <a:pPr lvl="4" eaLnBrk="1" hangingPunct="1">
              <a:buFont typeface="Arial" pitchFamily="34" charset="0"/>
              <a:buNone/>
            </a:pPr>
            <a:r>
              <a:rPr lang="en-US" baseline="30000" dirty="0">
                <a:solidFill>
                  <a:schemeClr val="bg1"/>
                </a:solidFill>
                <a:latin typeface="Berkeley-Medium"/>
              </a:rPr>
              <a:t>Fifth level</a:t>
            </a:r>
          </a:p>
        </p:txBody>
      </p:sp>
      <p:sp>
        <p:nvSpPr>
          <p:cNvPr id="12" name="Rectangle 11"/>
          <p:cNvSpPr/>
          <p:nvPr userDrawn="1"/>
        </p:nvSpPr>
        <p:spPr>
          <a:xfrm>
            <a:off x="0" y="6477000"/>
            <a:ext cx="1219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A7E"/>
              </a:solidFill>
            </a:endParaRPr>
          </a:p>
        </p:txBody>
      </p:sp>
      <p:sp>
        <p:nvSpPr>
          <p:cNvPr id="13" name="Rectangle 12"/>
          <p:cNvSpPr/>
          <p:nvPr userDrawn="1"/>
        </p:nvSpPr>
        <p:spPr bwMode="auto">
          <a:xfrm>
            <a:off x="0" y="6409938"/>
            <a:ext cx="12192000"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2A7E"/>
              </a:solidFill>
            </a:endParaRPr>
          </a:p>
        </p:txBody>
      </p:sp>
      <p:sp>
        <p:nvSpPr>
          <p:cNvPr id="14" name="TextBox 35"/>
          <p:cNvSpPr txBox="1">
            <a:spLocks noChangeArrowheads="1"/>
          </p:cNvSpPr>
          <p:nvPr userDrawn="1"/>
        </p:nvSpPr>
        <p:spPr bwMode="auto">
          <a:xfrm>
            <a:off x="762001" y="6534152"/>
            <a:ext cx="10494433" cy="261610"/>
          </a:xfrm>
          <a:prstGeom prst="rect">
            <a:avLst/>
          </a:prstGeom>
          <a:noFill/>
          <a:ln w="9525">
            <a:noFill/>
            <a:miter lim="800000"/>
            <a:headEnd/>
            <a:tailEnd/>
          </a:ln>
        </p:spPr>
        <p:txBody>
          <a:bodyPr>
            <a:spAutoFit/>
          </a:bodyPr>
          <a:lstStyle/>
          <a:p>
            <a:r>
              <a:rPr lang="en-US" sz="1100" dirty="0">
                <a:solidFill>
                  <a:srgbClr val="000000"/>
                </a:solidFill>
              </a:rPr>
              <a:t>Connecticut Department of ENERGY &amp; ENVIRONMENTAL PROTECTION</a:t>
            </a:r>
          </a:p>
        </p:txBody>
      </p:sp>
      <p:pic>
        <p:nvPicPr>
          <p:cNvPr id="15" name="Picture 7" descr="DEEPLogoRectangleCOLOR755px337px300dpi.gif"/>
          <p:cNvPicPr>
            <a:picLocks noChangeAspect="1"/>
          </p:cNvPicPr>
          <p:nvPr userDrawn="1"/>
        </p:nvPicPr>
        <p:blipFill>
          <a:blip r:embed="rId3" cstate="print"/>
          <a:srcRect r="64532"/>
          <a:stretch>
            <a:fillRect/>
          </a:stretch>
        </p:blipFill>
        <p:spPr bwMode="auto">
          <a:xfrm>
            <a:off x="181053" y="6291604"/>
            <a:ext cx="580948" cy="54864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fld id="{B0DBF0CA-6E9D-4737-9EAC-A7E72CB61CD8}" type="slidenum">
              <a:rPr lang="en-US" smtClean="0">
                <a:solidFill>
                  <a:srgbClr val="002A7E"/>
                </a:solidFill>
              </a:rPr>
              <a:pPr/>
              <a:t>‹#›</a:t>
            </a:fld>
            <a:endParaRPr lang="en-US" dirty="0">
              <a:solidFill>
                <a:srgbClr val="002A7E"/>
              </a:solidFill>
            </a:endParaRPr>
          </a:p>
        </p:txBody>
      </p:sp>
    </p:spTree>
    <p:extLst>
      <p:ext uri="{BB962C8B-B14F-4D97-AF65-F5344CB8AC3E}">
        <p14:creationId xmlns:p14="http://schemas.microsoft.com/office/powerpoint/2010/main" val="142855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Rectangle 8"/>
          <p:cNvSpPr/>
          <p:nvPr userDrawn="1"/>
        </p:nvSpPr>
        <p:spPr>
          <a:xfrm>
            <a:off x="0" y="0"/>
            <a:ext cx="12192000" cy="725714"/>
          </a:xfrm>
          <a:prstGeom prst="rect">
            <a:avLst/>
          </a:prstGeom>
          <a:solidFill>
            <a:srgbClr val="D4E1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2A7E"/>
              </a:solidFill>
            </a:endParaRPr>
          </a:p>
        </p:txBody>
      </p:sp>
      <p:sp>
        <p:nvSpPr>
          <p:cNvPr id="2" name="Title 1"/>
          <p:cNvSpPr>
            <a:spLocks noGrp="1"/>
          </p:cNvSpPr>
          <p:nvPr>
            <p:ph type="title" hasCustomPrompt="1"/>
          </p:nvPr>
        </p:nvSpPr>
        <p:spPr>
          <a:xfrm>
            <a:off x="0" y="124287"/>
            <a:ext cx="12192000" cy="727969"/>
          </a:xfrm>
          <a:prstGeom prst="rect">
            <a:avLst/>
          </a:prstGeom>
        </p:spPr>
        <p:txBody>
          <a:bodyPr/>
          <a:lstStyle>
            <a:lvl1pPr algn="l">
              <a:defRPr sz="3200">
                <a:solidFill>
                  <a:srgbClr val="3D6B9D"/>
                </a:solidFill>
                <a:latin typeface="Meiryo" panose="020B0604030504040204" pitchFamily="34" charset="-128"/>
                <a:ea typeface="Meiryo" panose="020B0604030504040204" pitchFamily="34" charset="-128"/>
                <a:cs typeface="Meiryo" panose="020B0604030504040204" pitchFamily="34" charset="-128"/>
              </a:defRPr>
            </a:lvl1pPr>
          </a:lstStyle>
          <a:p>
            <a:r>
              <a:rPr lang="en-US" dirty="0"/>
              <a:t>Questions?</a:t>
            </a:r>
          </a:p>
        </p:txBody>
      </p:sp>
      <p:sp>
        <p:nvSpPr>
          <p:cNvPr id="10" name="Rectangle 9"/>
          <p:cNvSpPr/>
          <p:nvPr userDrawn="1"/>
        </p:nvSpPr>
        <p:spPr>
          <a:xfrm>
            <a:off x="0" y="6477000"/>
            <a:ext cx="1219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A7E"/>
              </a:solidFill>
            </a:endParaRPr>
          </a:p>
        </p:txBody>
      </p:sp>
      <p:sp>
        <p:nvSpPr>
          <p:cNvPr id="11" name="Rectangle 10"/>
          <p:cNvSpPr/>
          <p:nvPr userDrawn="1"/>
        </p:nvSpPr>
        <p:spPr bwMode="auto">
          <a:xfrm>
            <a:off x="0" y="6409938"/>
            <a:ext cx="12192000"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2A7E"/>
              </a:solidFill>
            </a:endParaRPr>
          </a:p>
        </p:txBody>
      </p:sp>
      <p:sp>
        <p:nvSpPr>
          <p:cNvPr id="12" name="TextBox 35"/>
          <p:cNvSpPr txBox="1">
            <a:spLocks noChangeArrowheads="1"/>
          </p:cNvSpPr>
          <p:nvPr userDrawn="1"/>
        </p:nvSpPr>
        <p:spPr bwMode="auto">
          <a:xfrm>
            <a:off x="762001" y="6534152"/>
            <a:ext cx="10494433" cy="261610"/>
          </a:xfrm>
          <a:prstGeom prst="rect">
            <a:avLst/>
          </a:prstGeom>
          <a:noFill/>
          <a:ln w="9525">
            <a:noFill/>
            <a:miter lim="800000"/>
            <a:headEnd/>
            <a:tailEnd/>
          </a:ln>
        </p:spPr>
        <p:txBody>
          <a:bodyPr>
            <a:spAutoFit/>
          </a:bodyPr>
          <a:lstStyle/>
          <a:p>
            <a:r>
              <a:rPr lang="en-US" sz="1100" dirty="0">
                <a:solidFill>
                  <a:srgbClr val="000000"/>
                </a:solidFill>
              </a:rPr>
              <a:t>Connecticut Department of ENERGY &amp; ENVIRONMENTAL PROTECTION</a:t>
            </a:r>
          </a:p>
        </p:txBody>
      </p:sp>
      <p:pic>
        <p:nvPicPr>
          <p:cNvPr id="13" name="Picture 7" descr="DEEPLogoRectangleCOLOR755px337px300dpi.gif"/>
          <p:cNvPicPr>
            <a:picLocks noChangeAspect="1"/>
          </p:cNvPicPr>
          <p:nvPr userDrawn="1"/>
        </p:nvPicPr>
        <p:blipFill>
          <a:blip r:embed="rId2" cstate="print"/>
          <a:srcRect r="64532"/>
          <a:stretch>
            <a:fillRect/>
          </a:stretch>
        </p:blipFill>
        <p:spPr bwMode="auto">
          <a:xfrm>
            <a:off x="181053" y="6291604"/>
            <a:ext cx="580948" cy="548640"/>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B0DBF0CA-6E9D-4737-9EAC-A7E72CB61CD8}" type="slidenum">
              <a:rPr lang="en-US" smtClean="0">
                <a:solidFill>
                  <a:srgbClr val="002A7E"/>
                </a:solidFill>
              </a:rPr>
              <a:pPr/>
              <a:t>‹#›</a:t>
            </a:fld>
            <a:endParaRPr lang="en-US" dirty="0">
              <a:solidFill>
                <a:srgbClr val="002A7E"/>
              </a:solidFill>
            </a:endParaRPr>
          </a:p>
        </p:txBody>
      </p:sp>
    </p:spTree>
    <p:extLst>
      <p:ext uri="{BB962C8B-B14F-4D97-AF65-F5344CB8AC3E}">
        <p14:creationId xmlns:p14="http://schemas.microsoft.com/office/powerpoint/2010/main" val="29846889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448800" y="6492876"/>
            <a:ext cx="2743200" cy="365125"/>
          </a:xfrm>
          <a:prstGeom prst="rect">
            <a:avLst/>
          </a:prstGeom>
        </p:spPr>
        <p:txBody>
          <a:bodyPr vert="horz" lIns="91440" tIns="45720" rIns="91440" bIns="45720" rtlCol="0" anchor="ctr"/>
          <a:lstStyle>
            <a:lvl1pPr algn="r">
              <a:defRPr sz="1600">
                <a:solidFill>
                  <a:schemeClr val="tx1"/>
                </a:solidFill>
              </a:defRPr>
            </a:lvl1pPr>
          </a:lstStyle>
          <a:p>
            <a:fld id="{B0DBF0CA-6E9D-4737-9EAC-A7E72CB61CD8}" type="slidenum">
              <a:rPr lang="en-US" smtClean="0">
                <a:solidFill>
                  <a:srgbClr val="002A7E"/>
                </a:solidFill>
              </a:rPr>
              <a:pPr/>
              <a:t>‹#›</a:t>
            </a:fld>
            <a:endParaRPr lang="en-US" dirty="0">
              <a:solidFill>
                <a:srgbClr val="002A7E"/>
              </a:solidFill>
            </a:endParaRPr>
          </a:p>
        </p:txBody>
      </p:sp>
    </p:spTree>
    <p:extLst>
      <p:ext uri="{BB962C8B-B14F-4D97-AF65-F5344CB8AC3E}">
        <p14:creationId xmlns:p14="http://schemas.microsoft.com/office/powerpoint/2010/main" val="1596318728"/>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ga.ct.gov/2018/act/pa/pdf/2018PA-00050-R00SB-00009-PA.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ct.gov/deep/cwp/view.asp?a=4405&amp;q=500752&amp;deepNav_GID=2121%2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14700" y="249238"/>
            <a:ext cx="8877300" cy="3886200"/>
          </a:xfrm>
          <a:prstGeom prst="rect">
            <a:avLst/>
          </a:prstGeom>
        </p:spPr>
        <p:txBody>
          <a:bodyPr/>
          <a:lstStyle/>
          <a:p>
            <a:br>
              <a:rPr lang="en-US" sz="3600" dirty="0"/>
            </a:br>
            <a:br>
              <a:rPr lang="en-US" sz="3600" dirty="0"/>
            </a:br>
            <a:endParaRPr lang="en-US" sz="2800" dirty="0"/>
          </a:p>
        </p:txBody>
      </p:sp>
    </p:spTree>
    <p:extLst>
      <p:ext uri="{BB962C8B-B14F-4D97-AF65-F5344CB8AC3E}">
        <p14:creationId xmlns:p14="http://schemas.microsoft.com/office/powerpoint/2010/main" val="383745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DEEP’s recommended action items for PURA’s Grid Mod proceeding</a:t>
            </a:r>
          </a:p>
        </p:txBody>
      </p:sp>
      <p:sp>
        <p:nvSpPr>
          <p:cNvPr id="3" name="Content Placeholder 2"/>
          <p:cNvSpPr>
            <a:spLocks noGrp="1"/>
          </p:cNvSpPr>
          <p:nvPr>
            <p:ph idx="1"/>
          </p:nvPr>
        </p:nvSpPr>
        <p:spPr>
          <a:xfrm>
            <a:off x="418353" y="420562"/>
            <a:ext cx="11355294" cy="3733800"/>
          </a:xfrm>
        </p:spPr>
        <p:txBody>
          <a:bodyPr/>
          <a:lstStyle/>
          <a:p>
            <a:pPr marL="0" indent="0">
              <a:buNone/>
            </a:pPr>
            <a:endParaRPr lang="en-US" sz="2400" b="1" dirty="0"/>
          </a:p>
          <a:p>
            <a:pPr>
              <a:buFont typeface="+mj-lt"/>
              <a:buAutoNum type="arabicPeriod"/>
            </a:pPr>
            <a:r>
              <a:rPr lang="en-US" sz="2400" b="1" dirty="0"/>
              <a:t>Expand data collection on electric vehicle and renewable thermal technology load shape and flexibility</a:t>
            </a:r>
          </a:p>
          <a:p>
            <a:pPr>
              <a:buFont typeface="+mj-lt"/>
              <a:buAutoNum type="arabicPeriod"/>
            </a:pPr>
            <a:r>
              <a:rPr lang="en-US" sz="2400" b="1" dirty="0"/>
              <a:t>Open a proceeding to explore rate structures that encourage off-peak electric use and incent EV and RTT adoption</a:t>
            </a:r>
          </a:p>
          <a:p>
            <a:pPr>
              <a:buFont typeface="+mj-lt"/>
              <a:buAutoNum type="arabicPeriod"/>
            </a:pPr>
            <a:r>
              <a:rPr lang="en-US" sz="2400" b="1" dirty="0">
                <a:solidFill>
                  <a:schemeClr val="accent6">
                    <a:lumMod val="75000"/>
                  </a:schemeClr>
                </a:solidFill>
              </a:rPr>
              <a:t>Quantify and transparently communicate the distribution system benefits provided by DERs</a:t>
            </a:r>
          </a:p>
          <a:p>
            <a:pPr>
              <a:buFont typeface="+mj-lt"/>
              <a:buAutoNum type="arabicPeriod"/>
            </a:pPr>
            <a:r>
              <a:rPr lang="en-US" sz="2400" b="1" dirty="0">
                <a:solidFill>
                  <a:schemeClr val="accent6">
                    <a:lumMod val="75000"/>
                  </a:schemeClr>
                </a:solidFill>
              </a:rPr>
              <a:t>Conduct or expand pilots on solutions that can lower or meet peak demand, including active demand response and energy storage</a:t>
            </a:r>
          </a:p>
          <a:p>
            <a:pPr>
              <a:buFont typeface="+mj-lt"/>
              <a:buAutoNum type="arabicPeriod"/>
            </a:pPr>
            <a:r>
              <a:rPr lang="en-US" sz="2400" b="1" dirty="0">
                <a:solidFill>
                  <a:schemeClr val="accent6">
                    <a:lumMod val="75000"/>
                  </a:schemeClr>
                </a:solidFill>
              </a:rPr>
              <a:t>Develop a transparent process for the EDCs to consider non-wires alternatives</a:t>
            </a:r>
          </a:p>
          <a:p>
            <a:pPr>
              <a:buFont typeface="+mj-lt"/>
              <a:buAutoNum type="arabicPeriod"/>
            </a:pPr>
            <a:r>
              <a:rPr lang="en-US" sz="2400" b="1" dirty="0"/>
              <a:t>Investigate costs and benefits of upgrading EDC communications and metering infrastructure, analytical capabilities, and billing and other back-end systems</a:t>
            </a:r>
          </a:p>
          <a:p>
            <a:pPr>
              <a:buFont typeface="+mj-lt"/>
              <a:buAutoNum type="arabicPeriod"/>
            </a:pPr>
            <a:r>
              <a:rPr lang="en-US" sz="2400" b="1" dirty="0"/>
              <a:t>Establish statewide data standards for cybersecurity and interoperability</a:t>
            </a:r>
          </a:p>
          <a:p>
            <a:pPr>
              <a:buFont typeface="+mj-lt"/>
              <a:buAutoNum type="arabicPeriod"/>
            </a:pPr>
            <a:r>
              <a:rPr lang="en-US" sz="2400" b="1" dirty="0"/>
              <a:t>Require EDCs to plan for integration of new beneficial electric loads</a:t>
            </a:r>
          </a:p>
          <a:p>
            <a:pPr>
              <a:buFont typeface="+mj-lt"/>
              <a:buAutoNum type="arabicPeriod"/>
            </a:pPr>
            <a:endParaRPr lang="en-US" sz="2400" b="1" dirty="0"/>
          </a:p>
          <a:p>
            <a:pPr>
              <a:buFont typeface="+mj-lt"/>
              <a:buAutoNum type="arabicPeriod"/>
            </a:pPr>
            <a:endParaRPr lang="en-US" sz="2400" dirty="0"/>
          </a:p>
        </p:txBody>
      </p:sp>
      <p:sp>
        <p:nvSpPr>
          <p:cNvPr id="4" name="Slide Number Placeholder 3"/>
          <p:cNvSpPr>
            <a:spLocks noGrp="1"/>
          </p:cNvSpPr>
          <p:nvPr>
            <p:ph type="sldNum" sz="quarter" idx="10"/>
          </p:nvPr>
        </p:nvSpPr>
        <p:spPr/>
        <p:txBody>
          <a:bodyPr/>
          <a:lstStyle/>
          <a:p>
            <a:fld id="{B0DBF0CA-6E9D-4737-9EAC-A7E72CB61CD8}" type="slidenum">
              <a:rPr lang="en-US" smtClean="0">
                <a:solidFill>
                  <a:srgbClr val="002A7E"/>
                </a:solidFill>
              </a:rPr>
              <a:pPr/>
              <a:t>10</a:t>
            </a:fld>
            <a:endParaRPr lang="en-US" dirty="0">
              <a:solidFill>
                <a:srgbClr val="002A7E"/>
              </a:solidFill>
            </a:endParaRPr>
          </a:p>
        </p:txBody>
      </p:sp>
    </p:spTree>
    <p:extLst>
      <p:ext uri="{BB962C8B-B14F-4D97-AF65-F5344CB8AC3E}">
        <p14:creationId xmlns:p14="http://schemas.microsoft.com/office/powerpoint/2010/main" val="12032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B0DBF0CA-6E9D-4737-9EAC-A7E72CB61CD8}" type="slidenum">
              <a:rPr lang="en-US" smtClean="0">
                <a:solidFill>
                  <a:srgbClr val="002A7E"/>
                </a:solidFill>
              </a:rPr>
              <a:pPr/>
              <a:t>11</a:t>
            </a:fld>
            <a:endParaRPr lang="en-US" dirty="0">
              <a:solidFill>
                <a:srgbClr val="002A7E"/>
              </a:solidFill>
            </a:endParaRPr>
          </a:p>
        </p:txBody>
      </p:sp>
      <p:sp>
        <p:nvSpPr>
          <p:cNvPr id="5" name="Content Placeholder 4"/>
          <p:cNvSpPr>
            <a:spLocks noGrp="1"/>
          </p:cNvSpPr>
          <p:nvPr>
            <p:ph idx="1"/>
          </p:nvPr>
        </p:nvSpPr>
        <p:spPr>
          <a:xfrm>
            <a:off x="210126" y="969819"/>
            <a:ext cx="11981873" cy="5056908"/>
          </a:xfrm>
        </p:spPr>
        <p:txBody>
          <a:bodyPr/>
          <a:lstStyle/>
          <a:p>
            <a:pPr marL="0" indent="0">
              <a:buNone/>
            </a:pPr>
            <a:r>
              <a:rPr lang="en-US" b="1" dirty="0"/>
              <a:t>More on PA 18-50: </a:t>
            </a:r>
            <a:r>
              <a:rPr lang="en-US" dirty="0">
                <a:hlinkClick r:id="rId3"/>
              </a:rPr>
              <a:t>https://www.cga.ct.gov/2018/act/pa/pdf/2018PA-00050-R00SB-00009-PA.pdf</a:t>
            </a:r>
            <a:r>
              <a:rPr lang="en-US" dirty="0"/>
              <a:t> </a:t>
            </a:r>
          </a:p>
          <a:p>
            <a:pPr marL="0" indent="0">
              <a:buNone/>
            </a:pPr>
            <a:endParaRPr lang="en-US" dirty="0"/>
          </a:p>
          <a:p>
            <a:pPr marL="0" indent="0">
              <a:buNone/>
            </a:pPr>
            <a:r>
              <a:rPr lang="en-US" b="1" dirty="0"/>
              <a:t>Connecticut Comprehensive Energy Strategy: </a:t>
            </a:r>
            <a:r>
              <a:rPr lang="en-US" dirty="0">
                <a:hlinkClick r:id="rId4"/>
              </a:rPr>
              <a:t>http://www.ct.gov/deep/cwp/view.asp?a=4405&amp;q=500752&amp;deepNav_GID=2121%20</a:t>
            </a:r>
            <a:r>
              <a:rPr lang="en-US" dirty="0"/>
              <a:t> </a:t>
            </a:r>
          </a:p>
        </p:txBody>
      </p:sp>
    </p:spTree>
    <p:extLst>
      <p:ext uri="{BB962C8B-B14F-4D97-AF65-F5344CB8AC3E}">
        <p14:creationId xmlns:p14="http://schemas.microsoft.com/office/powerpoint/2010/main" val="4039481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Forging Sustainable Solar (and Storage) Incentives for New England</a:t>
            </a:r>
          </a:p>
        </p:txBody>
      </p:sp>
      <p:sp>
        <p:nvSpPr>
          <p:cNvPr id="3" name="Slide Number Placeholder 2"/>
          <p:cNvSpPr>
            <a:spLocks noGrp="1"/>
          </p:cNvSpPr>
          <p:nvPr>
            <p:ph type="sldNum" sz="quarter" idx="10"/>
          </p:nvPr>
        </p:nvSpPr>
        <p:spPr/>
        <p:txBody>
          <a:bodyPr/>
          <a:lstStyle/>
          <a:p>
            <a:fld id="{B0DBF0CA-6E9D-4737-9EAC-A7E72CB61CD8}" type="slidenum">
              <a:rPr lang="en-US" smtClean="0">
                <a:solidFill>
                  <a:srgbClr val="002A7E"/>
                </a:solidFill>
              </a:rPr>
              <a:pPr/>
              <a:t>2</a:t>
            </a:fld>
            <a:endParaRPr lang="en-US" dirty="0">
              <a:solidFill>
                <a:srgbClr val="002A7E"/>
              </a:solidFill>
            </a:endParaRPr>
          </a:p>
        </p:txBody>
      </p:sp>
      <p:sp>
        <p:nvSpPr>
          <p:cNvPr id="4" name="Title 1"/>
          <p:cNvSpPr txBox="1">
            <a:spLocks/>
          </p:cNvSpPr>
          <p:nvPr/>
        </p:nvSpPr>
        <p:spPr>
          <a:xfrm>
            <a:off x="406400" y="4443412"/>
            <a:ext cx="8609013" cy="709612"/>
          </a:xfrm>
          <a:prstGeom prst="rect">
            <a:avLst/>
          </a:prstGeom>
        </p:spPr>
        <p:txBody>
          <a:bodyPr/>
          <a:lstStyle>
            <a:lvl1pPr algn="ctr" defTabSz="914400" rtl="0" eaLnBrk="1" latinLnBrk="0" hangingPunct="1">
              <a:spcBef>
                <a:spcPct val="0"/>
              </a:spcBef>
              <a:buNone/>
              <a:defRPr sz="4400" kern="1200">
                <a:solidFill>
                  <a:srgbClr val="3D6B9D"/>
                </a:solidFill>
                <a:latin typeface="Meiryo" panose="020B0604030504040204" pitchFamily="34" charset="-128"/>
                <a:ea typeface="Meiryo" panose="020B0604030504040204" pitchFamily="34" charset="-128"/>
                <a:cs typeface="Meiryo" panose="020B0604030504040204" pitchFamily="34" charset="-128"/>
              </a:defRPr>
            </a:lvl1pPr>
          </a:lstStyle>
          <a:p>
            <a:pPr algn="l"/>
            <a:r>
              <a:rPr lang="en-US" sz="2400" b="1" dirty="0"/>
              <a:t>New England Electricity Restructuring Roundtable </a:t>
            </a:r>
            <a:r>
              <a:rPr lang="en-US" sz="2400" dirty="0"/>
              <a:t>December 14, 2018</a:t>
            </a:r>
          </a:p>
          <a:p>
            <a:pPr algn="l"/>
            <a:endParaRPr lang="en-US" sz="2400" dirty="0"/>
          </a:p>
        </p:txBody>
      </p:sp>
    </p:spTree>
    <p:extLst>
      <p:ext uri="{BB962C8B-B14F-4D97-AF65-F5344CB8AC3E}">
        <p14:creationId xmlns:p14="http://schemas.microsoft.com/office/powerpoint/2010/main" val="358760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Connecticut Programs for BTM Solar</a:t>
            </a:r>
          </a:p>
        </p:txBody>
      </p:sp>
      <p:sp>
        <p:nvSpPr>
          <p:cNvPr id="3" name="Slide Number Placeholder 2"/>
          <p:cNvSpPr>
            <a:spLocks noGrp="1"/>
          </p:cNvSpPr>
          <p:nvPr>
            <p:ph type="sldNum" sz="quarter" idx="10"/>
          </p:nvPr>
        </p:nvSpPr>
        <p:spPr/>
        <p:txBody>
          <a:bodyPr/>
          <a:lstStyle/>
          <a:p>
            <a:fld id="{B0DBF0CA-6E9D-4737-9EAC-A7E72CB61CD8}" type="slidenum">
              <a:rPr lang="en-US" smtClean="0">
                <a:solidFill>
                  <a:srgbClr val="002A7E"/>
                </a:solidFill>
              </a:rPr>
              <a:pPr/>
              <a:t>3</a:t>
            </a:fld>
            <a:endParaRPr lang="en-US" dirty="0">
              <a:solidFill>
                <a:srgbClr val="002A7E"/>
              </a:solidFill>
            </a:endParaRPr>
          </a:p>
        </p:txBody>
      </p:sp>
      <p:sp>
        <p:nvSpPr>
          <p:cNvPr id="6" name="Content Placeholder 2">
            <a:extLst>
              <a:ext uri="{FF2B5EF4-FFF2-40B4-BE49-F238E27FC236}">
                <a16:creationId xmlns:a16="http://schemas.microsoft.com/office/drawing/2014/main" id="{552A6965-07BA-7848-8DAC-0C9E42D45485}"/>
              </a:ext>
            </a:extLst>
          </p:cNvPr>
          <p:cNvSpPr>
            <a:spLocks noGrp="1"/>
          </p:cNvSpPr>
          <p:nvPr>
            <p:ph idx="1" hasCustomPrompt="1"/>
          </p:nvPr>
        </p:nvSpPr>
        <p:spPr>
          <a:xfrm>
            <a:off x="1370015" y="1071563"/>
            <a:ext cx="2130423" cy="5014912"/>
          </a:xfrm>
          <a:solidFill>
            <a:schemeClr val="accent1"/>
          </a:solidFill>
          <a:ln w="9525">
            <a:solidFill>
              <a:schemeClr val="tx1"/>
            </a:solidFill>
          </a:ln>
        </p:spPr>
        <p:txBody>
          <a:bodyPr/>
          <a:lstStyle>
            <a:lvl1pPr marL="0" indent="0" algn="ctr">
              <a:buFontTx/>
              <a:buNone/>
              <a:defRPr b="0" i="0">
                <a:solidFill>
                  <a:schemeClr val="bg1">
                    <a:lumMod val="50000"/>
                  </a:schemeClr>
                </a:solidFill>
                <a:latin typeface="+mn-lt"/>
                <a:cs typeface="Arial" panose="020B0604020202020204" pitchFamily="34" charset="0"/>
              </a:defRPr>
            </a:lvl1pPr>
            <a:lvl2pPr marL="457200" indent="0">
              <a:buFontTx/>
              <a:buNone/>
              <a:defRPr b="0" i="0">
                <a:solidFill>
                  <a:schemeClr val="bg1">
                    <a:lumMod val="50000"/>
                  </a:schemeClr>
                </a:solidFill>
                <a:latin typeface="+mn-lt"/>
                <a:cs typeface="Arial" panose="020B0604020202020204" pitchFamily="34" charset="0"/>
              </a:defRPr>
            </a:lvl2pPr>
            <a:lvl3pPr marL="914400" indent="0">
              <a:buFontTx/>
              <a:buNone/>
              <a:defRPr b="0" i="0">
                <a:solidFill>
                  <a:schemeClr val="bg1">
                    <a:lumMod val="50000"/>
                  </a:schemeClr>
                </a:solidFill>
                <a:latin typeface="+mn-lt"/>
                <a:cs typeface="Arial" panose="020B0604020202020204" pitchFamily="34" charset="0"/>
              </a:defRPr>
            </a:lvl3pPr>
            <a:lvl4pPr marL="1371600" indent="0">
              <a:buFontTx/>
              <a:buNone/>
              <a:defRPr b="0" i="0">
                <a:solidFill>
                  <a:schemeClr val="bg1">
                    <a:lumMod val="50000"/>
                  </a:schemeClr>
                </a:solidFill>
                <a:latin typeface="+mn-lt"/>
                <a:cs typeface="Arial" panose="020B0604020202020204" pitchFamily="34" charset="0"/>
              </a:defRPr>
            </a:lvl4pPr>
            <a:lvl5pPr marL="1828800" indent="0">
              <a:buFontTx/>
              <a:buNone/>
              <a:defRPr b="0" i="0">
                <a:solidFill>
                  <a:schemeClr val="bg1">
                    <a:lumMod val="50000"/>
                  </a:schemeClr>
                </a:solidFill>
                <a:latin typeface="+mn-lt"/>
                <a:cs typeface="Arial" panose="020B0604020202020204" pitchFamily="34" charset="0"/>
              </a:defRPr>
            </a:lvl5pPr>
          </a:lstStyle>
          <a:p>
            <a:pPr lvl="0"/>
            <a:r>
              <a:rPr lang="en-US" sz="2600" b="1" dirty="0"/>
              <a:t>Residential</a:t>
            </a:r>
          </a:p>
        </p:txBody>
      </p:sp>
      <p:sp>
        <p:nvSpPr>
          <p:cNvPr id="7" name="Content Placeholder 2">
            <a:extLst>
              <a:ext uri="{FF2B5EF4-FFF2-40B4-BE49-F238E27FC236}">
                <a16:creationId xmlns:a16="http://schemas.microsoft.com/office/drawing/2014/main" id="{552A6965-07BA-7848-8DAC-0C9E42D45485}"/>
              </a:ext>
            </a:extLst>
          </p:cNvPr>
          <p:cNvSpPr txBox="1">
            <a:spLocks/>
          </p:cNvSpPr>
          <p:nvPr/>
        </p:nvSpPr>
        <p:spPr>
          <a:xfrm>
            <a:off x="4849814" y="1071563"/>
            <a:ext cx="2008186" cy="5014912"/>
          </a:xfrm>
          <a:prstGeom prst="rect">
            <a:avLst/>
          </a:prstGeom>
          <a:solidFill>
            <a:schemeClr val="accent1"/>
          </a:solidFill>
          <a:ln w="9525">
            <a:solidFill>
              <a:schemeClr val="tx1"/>
            </a:solidFill>
          </a:ln>
        </p:spPr>
        <p:txBody>
          <a:bodyPr vert="horz" lIns="91440" tIns="45720" rIns="91440" bIns="45720" rtlCol="0" anchor="ctr"/>
          <a:lstStyle>
            <a:defPPr>
              <a:defRPr lang="en-US"/>
            </a:defPPr>
            <a:lvl1pPr marL="0" indent="0" algn="r" defTabSz="914400" rtl="0" eaLnBrk="1" latinLnBrk="0" hangingPunct="1">
              <a:buFontTx/>
              <a:buNone/>
              <a:defRPr sz="2600" b="0" i="0" kern="1200">
                <a:solidFill>
                  <a:schemeClr val="bg1">
                    <a:lumMod val="50000"/>
                  </a:schemeClr>
                </a:solidFill>
                <a:latin typeface="+mn-lt"/>
                <a:ea typeface="+mn-ea"/>
                <a:cs typeface="Arial" panose="020B0604020202020204" pitchFamily="34" charset="0"/>
              </a:defRPr>
            </a:lvl1pPr>
            <a:lvl2pPr marL="457200" indent="0" algn="l" defTabSz="914400" rtl="0" eaLnBrk="1" latinLnBrk="0" hangingPunct="1">
              <a:buFontTx/>
              <a:buNone/>
              <a:defRPr sz="1800" b="0" i="0" kern="1200">
                <a:solidFill>
                  <a:schemeClr val="bg1">
                    <a:lumMod val="50000"/>
                  </a:schemeClr>
                </a:solidFill>
                <a:latin typeface="+mn-lt"/>
                <a:ea typeface="+mn-ea"/>
                <a:cs typeface="Arial" panose="020B0604020202020204" pitchFamily="34" charset="0"/>
              </a:defRPr>
            </a:lvl2pPr>
            <a:lvl3pPr marL="914400" indent="0" algn="l" defTabSz="914400" rtl="0" eaLnBrk="1" latinLnBrk="0" hangingPunct="1">
              <a:buFontTx/>
              <a:buNone/>
              <a:defRPr sz="1800" b="0" i="0" kern="1200">
                <a:solidFill>
                  <a:schemeClr val="bg1">
                    <a:lumMod val="50000"/>
                  </a:schemeClr>
                </a:solidFill>
                <a:latin typeface="+mn-lt"/>
                <a:ea typeface="+mn-ea"/>
                <a:cs typeface="Arial" panose="020B0604020202020204" pitchFamily="34" charset="0"/>
              </a:defRPr>
            </a:lvl3pPr>
            <a:lvl4pPr marL="1371600" indent="0" algn="l" defTabSz="914400" rtl="0" eaLnBrk="1" latinLnBrk="0" hangingPunct="1">
              <a:buFontTx/>
              <a:buNone/>
              <a:defRPr sz="1800" b="0" i="0" kern="1200">
                <a:solidFill>
                  <a:schemeClr val="bg1">
                    <a:lumMod val="50000"/>
                  </a:schemeClr>
                </a:solidFill>
                <a:latin typeface="+mn-lt"/>
                <a:ea typeface="+mn-ea"/>
                <a:cs typeface="Arial" panose="020B0604020202020204" pitchFamily="34" charset="0"/>
              </a:defRPr>
            </a:lvl4pPr>
            <a:lvl5pPr marL="1828800" indent="0" algn="l" defTabSz="914400" rtl="0" eaLnBrk="1" latinLnBrk="0" hangingPunct="1">
              <a:buFontTx/>
              <a:buNone/>
              <a:defRPr sz="1800" b="0" i="0" kern="1200">
                <a:solidFill>
                  <a:schemeClr val="bg1">
                    <a:lumMod val="50000"/>
                  </a:schemeClr>
                </a:solidFill>
                <a:latin typeface="+mn-lt"/>
                <a:ea typeface="+mn-ea"/>
                <a:cs typeface="Arial" panose="020B0604020202020204" pitchFamily="34"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t>Commercial/ Industrial </a:t>
            </a:r>
          </a:p>
          <a:p>
            <a:pPr algn="ctr"/>
            <a:endParaRPr lang="en-US" b="1" dirty="0"/>
          </a:p>
          <a:p>
            <a:pPr algn="ctr"/>
            <a:endParaRPr lang="en-US"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Content Placeholder 2">
            <a:extLst>
              <a:ext uri="{FF2B5EF4-FFF2-40B4-BE49-F238E27FC236}">
                <a16:creationId xmlns:a16="http://schemas.microsoft.com/office/drawing/2014/main" id="{552A6965-07BA-7848-8DAC-0C9E42D45485}"/>
              </a:ext>
            </a:extLst>
          </p:cNvPr>
          <p:cNvSpPr txBox="1">
            <a:spLocks/>
          </p:cNvSpPr>
          <p:nvPr/>
        </p:nvSpPr>
        <p:spPr>
          <a:xfrm>
            <a:off x="8305802" y="1071563"/>
            <a:ext cx="1852611" cy="5014912"/>
          </a:xfrm>
          <a:prstGeom prst="rect">
            <a:avLst/>
          </a:prstGeom>
          <a:solidFill>
            <a:schemeClr val="accent1"/>
          </a:solidFill>
          <a:ln w="9525">
            <a:solidFill>
              <a:schemeClr val="tx1"/>
            </a:solidFill>
          </a:ln>
        </p:spPr>
        <p:txBody>
          <a:bodyPr/>
          <a:lstStyle>
            <a:lvl1pPr marL="0" indent="0" algn="ctr" defTabSz="914400" rtl="0" eaLnBrk="1" latinLnBrk="0" hangingPunct="1">
              <a:spcBef>
                <a:spcPct val="20000"/>
              </a:spcBef>
              <a:buFontTx/>
              <a:buNone/>
              <a:defRPr sz="3200" b="0" i="0" kern="1200">
                <a:solidFill>
                  <a:schemeClr val="bg1">
                    <a:lumMod val="50000"/>
                  </a:schemeClr>
                </a:solidFill>
                <a:latin typeface="+mn-lt"/>
                <a:ea typeface="+mn-ea"/>
                <a:cs typeface="Arial" panose="020B0604020202020204" pitchFamily="34" charset="0"/>
              </a:defRPr>
            </a:lvl1pPr>
            <a:lvl2pPr marL="457200" indent="0" algn="l" defTabSz="914400" rtl="0" eaLnBrk="1" latinLnBrk="0" hangingPunct="1">
              <a:spcBef>
                <a:spcPct val="20000"/>
              </a:spcBef>
              <a:buFontTx/>
              <a:buNone/>
              <a:defRPr sz="2800" b="0" i="0" kern="1200">
                <a:solidFill>
                  <a:schemeClr val="bg1">
                    <a:lumMod val="50000"/>
                  </a:schemeClr>
                </a:solidFill>
                <a:latin typeface="+mn-lt"/>
                <a:ea typeface="+mn-ea"/>
                <a:cs typeface="Arial" panose="020B0604020202020204" pitchFamily="34" charset="0"/>
              </a:defRPr>
            </a:lvl2pPr>
            <a:lvl3pPr marL="914400" indent="0" algn="l" defTabSz="914400" rtl="0" eaLnBrk="1" latinLnBrk="0" hangingPunct="1">
              <a:spcBef>
                <a:spcPct val="20000"/>
              </a:spcBef>
              <a:buFontTx/>
              <a:buNone/>
              <a:defRPr sz="2400" b="0" i="0" kern="1200">
                <a:solidFill>
                  <a:schemeClr val="bg1">
                    <a:lumMod val="50000"/>
                  </a:schemeClr>
                </a:solidFill>
                <a:latin typeface="+mn-lt"/>
                <a:ea typeface="+mn-ea"/>
                <a:cs typeface="Arial" panose="020B0604020202020204" pitchFamily="34" charset="0"/>
              </a:defRPr>
            </a:lvl3pPr>
            <a:lvl4pPr marL="1371600" indent="0" algn="l" defTabSz="914400" rtl="0" eaLnBrk="1" latinLnBrk="0" hangingPunct="1">
              <a:spcBef>
                <a:spcPct val="20000"/>
              </a:spcBef>
              <a:buFontTx/>
              <a:buNone/>
              <a:defRPr sz="2000" b="0" i="0" kern="1200">
                <a:solidFill>
                  <a:schemeClr val="bg1">
                    <a:lumMod val="50000"/>
                  </a:schemeClr>
                </a:solidFill>
                <a:latin typeface="+mn-lt"/>
                <a:ea typeface="+mn-ea"/>
                <a:cs typeface="Arial" panose="020B0604020202020204" pitchFamily="34" charset="0"/>
              </a:defRPr>
            </a:lvl4pPr>
            <a:lvl5pPr marL="1828800" indent="0" algn="l" defTabSz="914400" rtl="0" eaLnBrk="1" latinLnBrk="0" hangingPunct="1">
              <a:spcBef>
                <a:spcPct val="20000"/>
              </a:spcBef>
              <a:buFontTx/>
              <a:buNone/>
              <a:defRPr sz="2000" b="0" i="0" kern="1200">
                <a:solidFill>
                  <a:schemeClr val="bg1">
                    <a:lumMod val="50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Government</a:t>
            </a:r>
          </a:p>
        </p:txBody>
      </p:sp>
      <p:sp>
        <p:nvSpPr>
          <p:cNvPr id="9" name="Rectangle 8"/>
          <p:cNvSpPr/>
          <p:nvPr/>
        </p:nvSpPr>
        <p:spPr>
          <a:xfrm>
            <a:off x="1229193" y="2416141"/>
            <a:ext cx="9353863" cy="457199"/>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25000"/>
                  </a:schemeClr>
                </a:solidFill>
              </a:rPr>
              <a:t>NET METERING</a:t>
            </a:r>
          </a:p>
        </p:txBody>
      </p:sp>
      <p:sp>
        <p:nvSpPr>
          <p:cNvPr id="10" name="Rectangle 9"/>
          <p:cNvSpPr/>
          <p:nvPr/>
        </p:nvSpPr>
        <p:spPr>
          <a:xfrm>
            <a:off x="1229193" y="4409599"/>
            <a:ext cx="2503358" cy="1014413"/>
          </a:xfrm>
          <a:prstGeom prst="rect">
            <a:avLst/>
          </a:prstGeom>
          <a:solidFill>
            <a:srgbClr val="CCE9AD"/>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RSIP SHREC</a:t>
            </a:r>
          </a:p>
          <a:p>
            <a:pPr algn="ctr"/>
            <a:r>
              <a:rPr lang="en-US" dirty="0">
                <a:solidFill>
                  <a:srgbClr val="00B050"/>
                </a:solidFill>
              </a:rPr>
              <a:t>Connecticut Green Bank</a:t>
            </a:r>
          </a:p>
        </p:txBody>
      </p:sp>
      <p:sp>
        <p:nvSpPr>
          <p:cNvPr id="11" name="Rectangle 10"/>
          <p:cNvSpPr/>
          <p:nvPr/>
        </p:nvSpPr>
        <p:spPr>
          <a:xfrm>
            <a:off x="4691921" y="4409599"/>
            <a:ext cx="5891135" cy="1014413"/>
          </a:xfrm>
          <a:prstGeom prst="rect">
            <a:avLst/>
          </a:prstGeom>
          <a:solidFill>
            <a:srgbClr val="CCE9AD"/>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LREC/ZREC Auction</a:t>
            </a:r>
          </a:p>
          <a:p>
            <a:pPr algn="ctr"/>
            <a:r>
              <a:rPr lang="en-US" sz="2000" dirty="0">
                <a:solidFill>
                  <a:srgbClr val="00B050"/>
                </a:solidFill>
              </a:rPr>
              <a:t>Electric distribution utilities</a:t>
            </a:r>
          </a:p>
        </p:txBody>
      </p:sp>
      <p:sp>
        <p:nvSpPr>
          <p:cNvPr id="12" name="Rectangle 11"/>
          <p:cNvSpPr/>
          <p:nvPr/>
        </p:nvSpPr>
        <p:spPr>
          <a:xfrm>
            <a:off x="7360170" y="3166367"/>
            <a:ext cx="3222886" cy="446263"/>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25000"/>
                  </a:schemeClr>
                </a:solidFill>
              </a:rPr>
              <a:t>Virtual NET METERING</a:t>
            </a:r>
          </a:p>
        </p:txBody>
      </p:sp>
    </p:spTree>
    <p:extLst>
      <p:ext uri="{BB962C8B-B14F-4D97-AF65-F5344CB8AC3E}">
        <p14:creationId xmlns:p14="http://schemas.microsoft.com/office/powerpoint/2010/main" val="96541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Renewable deployment from CT programs </a:t>
            </a:r>
          </a:p>
        </p:txBody>
      </p:sp>
      <p:graphicFrame>
        <p:nvGraphicFramePr>
          <p:cNvPr id="4" name="Chart 3"/>
          <p:cNvGraphicFramePr>
            <a:graphicFrameLocks/>
          </p:cNvGraphicFramePr>
          <p:nvPr>
            <p:extLst>
              <p:ext uri="{D42A27DB-BD31-4B8C-83A1-F6EECF244321}">
                <p14:modId xmlns:p14="http://schemas.microsoft.com/office/powerpoint/2010/main" val="1977948722"/>
              </p:ext>
            </p:extLst>
          </p:nvPr>
        </p:nvGraphicFramePr>
        <p:xfrm>
          <a:off x="89808" y="1029379"/>
          <a:ext cx="12012384" cy="479924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3"/>
          <p:cNvSpPr txBox="1"/>
          <p:nvPr/>
        </p:nvSpPr>
        <p:spPr>
          <a:xfrm>
            <a:off x="666478" y="6000006"/>
            <a:ext cx="6789964" cy="26456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*RSIP</a:t>
            </a:r>
            <a:r>
              <a:rPr lang="en-US" sz="1100" baseline="0"/>
              <a:t> and Eversource LREC/ZREC data as of December 2018; UI LREC/ZREC data as of August 2018</a:t>
            </a:r>
            <a:endParaRPr lang="en-US" sz="1100"/>
          </a:p>
        </p:txBody>
      </p:sp>
    </p:spTree>
    <p:extLst>
      <p:ext uri="{BB962C8B-B14F-4D97-AF65-F5344CB8AC3E}">
        <p14:creationId xmlns:p14="http://schemas.microsoft.com/office/powerpoint/2010/main" val="414399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Looming Deadlines</a:t>
            </a:r>
          </a:p>
        </p:txBody>
      </p:sp>
      <p:sp>
        <p:nvSpPr>
          <p:cNvPr id="3" name="Content Placeholder 2"/>
          <p:cNvSpPr>
            <a:spLocks noGrp="1"/>
          </p:cNvSpPr>
          <p:nvPr>
            <p:ph idx="1"/>
          </p:nvPr>
        </p:nvSpPr>
        <p:spPr>
          <a:xfrm>
            <a:off x="369886" y="1128033"/>
            <a:ext cx="11202989" cy="4158343"/>
          </a:xfrm>
        </p:spPr>
        <p:txBody>
          <a:bodyPr/>
          <a:lstStyle/>
          <a:p>
            <a:r>
              <a:rPr lang="en-US" sz="2400" dirty="0"/>
              <a:t>2018:</a:t>
            </a:r>
            <a:r>
              <a:rPr lang="en-US" sz="2400" i="1" dirty="0"/>
              <a:t> No state-wide shared solar program following 2017 pilot</a:t>
            </a:r>
          </a:p>
          <a:p>
            <a:r>
              <a:rPr lang="en-US" sz="2400" dirty="0"/>
              <a:t>2018: Municipal filled its VNM bucket, state close</a:t>
            </a:r>
          </a:p>
          <a:p>
            <a:r>
              <a:rPr lang="en-US" sz="2400" dirty="0"/>
              <a:t>2018: End of LREC/ZREC</a:t>
            </a:r>
          </a:p>
          <a:p>
            <a:endParaRPr lang="en-US" sz="2400" i="1" dirty="0"/>
          </a:p>
          <a:p>
            <a:r>
              <a:rPr lang="en-US" sz="2400" dirty="0"/>
              <a:t>2019: SHREC hits 300 MW target</a:t>
            </a:r>
          </a:p>
          <a:p>
            <a:r>
              <a:rPr lang="en-US" sz="2400" dirty="0"/>
              <a:t>2020: Renewable Portfolio Standard ends</a:t>
            </a:r>
          </a:p>
          <a:p>
            <a:endParaRPr lang="en-US" sz="2400" dirty="0"/>
          </a:p>
          <a:p>
            <a:r>
              <a:rPr lang="en-US" sz="2400" i="1" dirty="0"/>
              <a:t>Net metering costs not transparent or predictable</a:t>
            </a:r>
            <a:r>
              <a:rPr lang="en-US" sz="2400" i="1" dirty="0">
                <a:sym typeface="Wingdings" panose="05000000000000000000" pitchFamily="2" charset="2"/>
              </a:rPr>
              <a:t> </a:t>
            </a:r>
            <a:r>
              <a:rPr lang="en-US" sz="2400" i="1" dirty="0"/>
              <a:t> revenues to projects risk being too high or low to achieve deployment goals at sustainable cost</a:t>
            </a:r>
          </a:p>
          <a:p>
            <a:endParaRPr lang="en-US" sz="2400" dirty="0"/>
          </a:p>
          <a:p>
            <a:endParaRPr lang="en-US" sz="2400" dirty="0"/>
          </a:p>
          <a:p>
            <a:endParaRPr lang="en-US" sz="2400" dirty="0"/>
          </a:p>
        </p:txBody>
      </p:sp>
      <p:sp>
        <p:nvSpPr>
          <p:cNvPr id="4" name="Slide Number Placeholder 3"/>
          <p:cNvSpPr>
            <a:spLocks noGrp="1"/>
          </p:cNvSpPr>
          <p:nvPr>
            <p:ph type="sldNum" sz="quarter" idx="10"/>
          </p:nvPr>
        </p:nvSpPr>
        <p:spPr/>
        <p:txBody>
          <a:bodyPr/>
          <a:lstStyle/>
          <a:p>
            <a:fld id="{B0DBF0CA-6E9D-4737-9EAC-A7E72CB61CD8}" type="slidenum">
              <a:rPr lang="en-US" smtClean="0">
                <a:solidFill>
                  <a:srgbClr val="002A7E"/>
                </a:solidFill>
              </a:rPr>
              <a:pPr/>
              <a:t>5</a:t>
            </a:fld>
            <a:endParaRPr lang="en-US" dirty="0">
              <a:solidFill>
                <a:srgbClr val="002A7E"/>
              </a:solidFill>
            </a:endParaRPr>
          </a:p>
        </p:txBody>
      </p:sp>
    </p:spTree>
    <p:extLst>
      <p:ext uri="{BB962C8B-B14F-4D97-AF65-F5344CB8AC3E}">
        <p14:creationId xmlns:p14="http://schemas.microsoft.com/office/powerpoint/2010/main" val="219486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Declining Cost of Clean Energy Programs, Behind the Meter and Grid Side (nominal dollars, 2012-2016)</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55" y="1003300"/>
            <a:ext cx="11522645" cy="540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44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B0DBF0CA-6E9D-4737-9EAC-A7E72CB61CD8}" type="slidenum">
              <a:rPr lang="en-US" smtClean="0">
                <a:solidFill>
                  <a:srgbClr val="002A7E"/>
                </a:solidFill>
              </a:rPr>
              <a:pPr/>
              <a:t>7</a:t>
            </a:fld>
            <a:endParaRPr lang="en-US" dirty="0">
              <a:solidFill>
                <a:srgbClr val="002A7E"/>
              </a:solidFill>
            </a:endParaRPr>
          </a:p>
        </p:txBody>
      </p:sp>
      <p:sp>
        <p:nvSpPr>
          <p:cNvPr id="6" name="Content Placeholder 5">
            <a:extLst>
              <a:ext uri="{FF2B5EF4-FFF2-40B4-BE49-F238E27FC236}">
                <a16:creationId xmlns:a16="http://schemas.microsoft.com/office/drawing/2014/main" id="{0C66564A-43E4-B848-9D93-F1BE0F3CCC8B}"/>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393BFED8-0544-CE4E-B6A2-6F80C29B312E}"/>
              </a:ext>
            </a:extLst>
          </p:cNvPr>
          <p:cNvPicPr>
            <a:picLocks noChangeAspect="1"/>
          </p:cNvPicPr>
          <p:nvPr/>
        </p:nvPicPr>
        <p:blipFill>
          <a:blip r:embed="rId2"/>
          <a:stretch>
            <a:fillRect/>
          </a:stretch>
        </p:blipFill>
        <p:spPr>
          <a:xfrm>
            <a:off x="215153" y="115411"/>
            <a:ext cx="11725835" cy="6398816"/>
          </a:xfrm>
          <a:prstGeom prst="rect">
            <a:avLst/>
          </a:prstGeom>
        </p:spPr>
      </p:pic>
    </p:spTree>
    <p:extLst>
      <p:ext uri="{BB962C8B-B14F-4D97-AF65-F5344CB8AC3E}">
        <p14:creationId xmlns:p14="http://schemas.microsoft.com/office/powerpoint/2010/main" val="190639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Public Act 18-50</a:t>
            </a:r>
          </a:p>
        </p:txBody>
      </p:sp>
      <p:sp>
        <p:nvSpPr>
          <p:cNvPr id="4" name="Slide Number Placeholder 3"/>
          <p:cNvSpPr>
            <a:spLocks noGrp="1"/>
          </p:cNvSpPr>
          <p:nvPr>
            <p:ph type="sldNum" sz="quarter" idx="10"/>
          </p:nvPr>
        </p:nvSpPr>
        <p:spPr/>
        <p:txBody>
          <a:bodyPr/>
          <a:lstStyle/>
          <a:p>
            <a:fld id="{B0DBF0CA-6E9D-4737-9EAC-A7E72CB61CD8}" type="slidenum">
              <a:rPr lang="en-US" smtClean="0">
                <a:solidFill>
                  <a:srgbClr val="002A7E"/>
                </a:solidFill>
              </a:rPr>
              <a:pPr/>
              <a:t>8</a:t>
            </a:fld>
            <a:endParaRPr lang="en-US" dirty="0">
              <a:solidFill>
                <a:srgbClr val="002A7E"/>
              </a:solidFill>
            </a:endParaRPr>
          </a:p>
        </p:txBody>
      </p:sp>
      <p:pic>
        <p:nvPicPr>
          <p:cNvPr id="5" name="Picture 4">
            <a:extLst>
              <a:ext uri="{FF2B5EF4-FFF2-40B4-BE49-F238E27FC236}">
                <a16:creationId xmlns:a16="http://schemas.microsoft.com/office/drawing/2014/main" id="{766B5318-9B69-F345-AC39-3FA422A2E172}"/>
              </a:ext>
            </a:extLst>
          </p:cNvPr>
          <p:cNvPicPr>
            <a:picLocks noChangeAspect="1"/>
          </p:cNvPicPr>
          <p:nvPr/>
        </p:nvPicPr>
        <p:blipFill>
          <a:blip r:embed="rId2"/>
          <a:stretch>
            <a:fillRect/>
          </a:stretch>
        </p:blipFill>
        <p:spPr>
          <a:xfrm>
            <a:off x="203561" y="358022"/>
            <a:ext cx="1527753" cy="1541942"/>
          </a:xfrm>
          <a:prstGeom prst="rect">
            <a:avLst/>
          </a:prstGeom>
        </p:spPr>
      </p:pic>
      <p:pic>
        <p:nvPicPr>
          <p:cNvPr id="6" name="Picture 5">
            <a:extLst>
              <a:ext uri="{FF2B5EF4-FFF2-40B4-BE49-F238E27FC236}">
                <a16:creationId xmlns:a16="http://schemas.microsoft.com/office/drawing/2014/main" id="{95D76986-C7E3-5043-B088-F2EB0FC691DA}"/>
              </a:ext>
            </a:extLst>
          </p:cNvPr>
          <p:cNvPicPr>
            <a:picLocks noChangeAspect="1"/>
          </p:cNvPicPr>
          <p:nvPr/>
        </p:nvPicPr>
        <p:blipFill>
          <a:blip r:embed="rId3"/>
          <a:stretch>
            <a:fillRect/>
          </a:stretch>
        </p:blipFill>
        <p:spPr>
          <a:xfrm>
            <a:off x="2126524" y="669642"/>
            <a:ext cx="2932670" cy="887947"/>
          </a:xfrm>
          <a:prstGeom prst="rect">
            <a:avLst/>
          </a:prstGeom>
        </p:spPr>
      </p:pic>
      <p:sp>
        <p:nvSpPr>
          <p:cNvPr id="8" name="Content Placeholder 2">
            <a:extLst>
              <a:ext uri="{FF2B5EF4-FFF2-40B4-BE49-F238E27FC236}">
                <a16:creationId xmlns:a16="http://schemas.microsoft.com/office/drawing/2014/main" id="{552A6965-07BA-7848-8DAC-0C9E42D45485}"/>
              </a:ext>
            </a:extLst>
          </p:cNvPr>
          <p:cNvSpPr txBox="1">
            <a:spLocks/>
          </p:cNvSpPr>
          <p:nvPr/>
        </p:nvSpPr>
        <p:spPr>
          <a:xfrm>
            <a:off x="1685534" y="1620889"/>
            <a:ext cx="2130423" cy="4740721"/>
          </a:xfrm>
          <a:prstGeom prst="rect">
            <a:avLst/>
          </a:prstGeom>
          <a:solidFill>
            <a:schemeClr val="accent1"/>
          </a:solidFill>
          <a:ln w="9525">
            <a:solidFill>
              <a:schemeClr val="tx1"/>
            </a:solidFill>
          </a:ln>
        </p:spPr>
        <p:txBody>
          <a:bodyPr/>
          <a:lstStyle>
            <a:lvl1pPr marL="0" indent="0" algn="ctr" defTabSz="914400" rtl="0" eaLnBrk="1" latinLnBrk="0" hangingPunct="1">
              <a:spcBef>
                <a:spcPct val="20000"/>
              </a:spcBef>
              <a:buFontTx/>
              <a:buNone/>
              <a:defRPr sz="3200" b="0" i="0" kern="1200">
                <a:solidFill>
                  <a:schemeClr val="bg1">
                    <a:lumMod val="50000"/>
                  </a:schemeClr>
                </a:solidFill>
                <a:latin typeface="+mn-lt"/>
                <a:ea typeface="+mn-ea"/>
                <a:cs typeface="Arial" panose="020B0604020202020204" pitchFamily="34" charset="0"/>
              </a:defRPr>
            </a:lvl1pPr>
            <a:lvl2pPr marL="457200" indent="0" algn="l" defTabSz="914400" rtl="0" eaLnBrk="1" latinLnBrk="0" hangingPunct="1">
              <a:spcBef>
                <a:spcPct val="20000"/>
              </a:spcBef>
              <a:buFontTx/>
              <a:buNone/>
              <a:defRPr sz="2800" b="0" i="0" kern="1200">
                <a:solidFill>
                  <a:schemeClr val="bg1">
                    <a:lumMod val="50000"/>
                  </a:schemeClr>
                </a:solidFill>
                <a:latin typeface="+mn-lt"/>
                <a:ea typeface="+mn-ea"/>
                <a:cs typeface="Arial" panose="020B0604020202020204" pitchFamily="34" charset="0"/>
              </a:defRPr>
            </a:lvl2pPr>
            <a:lvl3pPr marL="914400" indent="0" algn="l" defTabSz="914400" rtl="0" eaLnBrk="1" latinLnBrk="0" hangingPunct="1">
              <a:spcBef>
                <a:spcPct val="20000"/>
              </a:spcBef>
              <a:buFontTx/>
              <a:buNone/>
              <a:defRPr sz="2400" b="0" i="0" kern="1200">
                <a:solidFill>
                  <a:schemeClr val="bg1">
                    <a:lumMod val="50000"/>
                  </a:schemeClr>
                </a:solidFill>
                <a:latin typeface="+mn-lt"/>
                <a:ea typeface="+mn-ea"/>
                <a:cs typeface="Arial" panose="020B0604020202020204" pitchFamily="34" charset="0"/>
              </a:defRPr>
            </a:lvl3pPr>
            <a:lvl4pPr marL="1371600" indent="0" algn="l" defTabSz="914400" rtl="0" eaLnBrk="1" latinLnBrk="0" hangingPunct="1">
              <a:spcBef>
                <a:spcPct val="20000"/>
              </a:spcBef>
              <a:buFontTx/>
              <a:buNone/>
              <a:defRPr sz="2000" b="0" i="0" kern="1200">
                <a:solidFill>
                  <a:schemeClr val="bg1">
                    <a:lumMod val="50000"/>
                  </a:schemeClr>
                </a:solidFill>
                <a:latin typeface="+mn-lt"/>
                <a:ea typeface="+mn-ea"/>
                <a:cs typeface="Arial" panose="020B0604020202020204" pitchFamily="34" charset="0"/>
              </a:defRPr>
            </a:lvl4pPr>
            <a:lvl5pPr marL="1828800" indent="0" algn="l" defTabSz="914400" rtl="0" eaLnBrk="1" latinLnBrk="0" hangingPunct="1">
              <a:spcBef>
                <a:spcPct val="20000"/>
              </a:spcBef>
              <a:buFontTx/>
              <a:buNone/>
              <a:defRPr sz="2000" b="0" i="0" kern="1200">
                <a:solidFill>
                  <a:schemeClr val="bg1">
                    <a:lumMod val="50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b="1" dirty="0"/>
              <a:t>Residential</a:t>
            </a:r>
          </a:p>
        </p:txBody>
      </p:sp>
      <p:sp>
        <p:nvSpPr>
          <p:cNvPr id="9" name="Content Placeholder 2">
            <a:extLst>
              <a:ext uri="{FF2B5EF4-FFF2-40B4-BE49-F238E27FC236}">
                <a16:creationId xmlns:a16="http://schemas.microsoft.com/office/drawing/2014/main" id="{552A6965-07BA-7848-8DAC-0C9E42D45485}"/>
              </a:ext>
            </a:extLst>
          </p:cNvPr>
          <p:cNvSpPr txBox="1">
            <a:spLocks/>
          </p:cNvSpPr>
          <p:nvPr/>
        </p:nvSpPr>
        <p:spPr>
          <a:xfrm>
            <a:off x="5165333" y="1620889"/>
            <a:ext cx="2008186" cy="4740721"/>
          </a:xfrm>
          <a:prstGeom prst="rect">
            <a:avLst/>
          </a:prstGeom>
          <a:solidFill>
            <a:schemeClr val="accent1"/>
          </a:solidFill>
          <a:ln w="9525">
            <a:solidFill>
              <a:schemeClr val="tx1"/>
            </a:solidFill>
          </a:ln>
        </p:spPr>
        <p:txBody>
          <a:bodyPr vert="horz" lIns="91440" tIns="45720" rIns="91440" bIns="45720" rtlCol="0" anchor="ctr"/>
          <a:lstStyle>
            <a:defPPr>
              <a:defRPr lang="en-US"/>
            </a:defPPr>
            <a:lvl1pPr marL="0" indent="0" algn="r" defTabSz="914400" rtl="0" eaLnBrk="1" latinLnBrk="0" hangingPunct="1">
              <a:buFontTx/>
              <a:buNone/>
              <a:defRPr sz="2600" b="0" i="0" kern="1200">
                <a:solidFill>
                  <a:schemeClr val="bg1">
                    <a:lumMod val="50000"/>
                  </a:schemeClr>
                </a:solidFill>
                <a:latin typeface="+mn-lt"/>
                <a:ea typeface="+mn-ea"/>
                <a:cs typeface="Arial" panose="020B0604020202020204" pitchFamily="34" charset="0"/>
              </a:defRPr>
            </a:lvl1pPr>
            <a:lvl2pPr marL="457200" indent="0" algn="l" defTabSz="914400" rtl="0" eaLnBrk="1" latinLnBrk="0" hangingPunct="1">
              <a:buFontTx/>
              <a:buNone/>
              <a:defRPr sz="1800" b="0" i="0" kern="1200">
                <a:solidFill>
                  <a:schemeClr val="bg1">
                    <a:lumMod val="50000"/>
                  </a:schemeClr>
                </a:solidFill>
                <a:latin typeface="+mn-lt"/>
                <a:ea typeface="+mn-ea"/>
                <a:cs typeface="Arial" panose="020B0604020202020204" pitchFamily="34" charset="0"/>
              </a:defRPr>
            </a:lvl2pPr>
            <a:lvl3pPr marL="914400" indent="0" algn="l" defTabSz="914400" rtl="0" eaLnBrk="1" latinLnBrk="0" hangingPunct="1">
              <a:buFontTx/>
              <a:buNone/>
              <a:defRPr sz="1800" b="0" i="0" kern="1200">
                <a:solidFill>
                  <a:schemeClr val="bg1">
                    <a:lumMod val="50000"/>
                  </a:schemeClr>
                </a:solidFill>
                <a:latin typeface="+mn-lt"/>
                <a:ea typeface="+mn-ea"/>
                <a:cs typeface="Arial" panose="020B0604020202020204" pitchFamily="34" charset="0"/>
              </a:defRPr>
            </a:lvl3pPr>
            <a:lvl4pPr marL="1371600" indent="0" algn="l" defTabSz="914400" rtl="0" eaLnBrk="1" latinLnBrk="0" hangingPunct="1">
              <a:buFontTx/>
              <a:buNone/>
              <a:defRPr sz="1800" b="0" i="0" kern="1200">
                <a:solidFill>
                  <a:schemeClr val="bg1">
                    <a:lumMod val="50000"/>
                  </a:schemeClr>
                </a:solidFill>
                <a:latin typeface="+mn-lt"/>
                <a:ea typeface="+mn-ea"/>
                <a:cs typeface="Arial" panose="020B0604020202020204" pitchFamily="34" charset="0"/>
              </a:defRPr>
            </a:lvl4pPr>
            <a:lvl5pPr marL="1828800" indent="0" algn="l" defTabSz="914400" rtl="0" eaLnBrk="1" latinLnBrk="0" hangingPunct="1">
              <a:buFontTx/>
              <a:buNone/>
              <a:defRPr sz="1800" b="0" i="0" kern="1200">
                <a:solidFill>
                  <a:schemeClr val="bg1">
                    <a:lumMod val="50000"/>
                  </a:schemeClr>
                </a:solidFill>
                <a:latin typeface="+mn-lt"/>
                <a:ea typeface="+mn-ea"/>
                <a:cs typeface="Arial" panose="020B0604020202020204" pitchFamily="34"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t>Commercial/ Industrial </a:t>
            </a:r>
            <a:endParaRPr lang="en-US"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Content Placeholder 2">
            <a:extLst>
              <a:ext uri="{FF2B5EF4-FFF2-40B4-BE49-F238E27FC236}">
                <a16:creationId xmlns:a16="http://schemas.microsoft.com/office/drawing/2014/main" id="{552A6965-07BA-7848-8DAC-0C9E42D45485}"/>
              </a:ext>
            </a:extLst>
          </p:cNvPr>
          <p:cNvSpPr txBox="1">
            <a:spLocks/>
          </p:cNvSpPr>
          <p:nvPr/>
        </p:nvSpPr>
        <p:spPr>
          <a:xfrm>
            <a:off x="8621321" y="1620889"/>
            <a:ext cx="1852611" cy="4740721"/>
          </a:xfrm>
          <a:prstGeom prst="rect">
            <a:avLst/>
          </a:prstGeom>
          <a:solidFill>
            <a:schemeClr val="accent1"/>
          </a:solidFill>
          <a:ln w="9525">
            <a:solidFill>
              <a:schemeClr val="tx1"/>
            </a:solidFill>
          </a:ln>
        </p:spPr>
        <p:txBody>
          <a:bodyPr/>
          <a:lstStyle>
            <a:lvl1pPr marL="0" indent="0" algn="ctr" defTabSz="914400" rtl="0" eaLnBrk="1" latinLnBrk="0" hangingPunct="1">
              <a:spcBef>
                <a:spcPct val="20000"/>
              </a:spcBef>
              <a:buFontTx/>
              <a:buNone/>
              <a:defRPr sz="3200" b="0" i="0" kern="1200">
                <a:solidFill>
                  <a:schemeClr val="bg1">
                    <a:lumMod val="50000"/>
                  </a:schemeClr>
                </a:solidFill>
                <a:latin typeface="+mn-lt"/>
                <a:ea typeface="+mn-ea"/>
                <a:cs typeface="Arial" panose="020B0604020202020204" pitchFamily="34" charset="0"/>
              </a:defRPr>
            </a:lvl1pPr>
            <a:lvl2pPr marL="457200" indent="0" algn="l" defTabSz="914400" rtl="0" eaLnBrk="1" latinLnBrk="0" hangingPunct="1">
              <a:spcBef>
                <a:spcPct val="20000"/>
              </a:spcBef>
              <a:buFontTx/>
              <a:buNone/>
              <a:defRPr sz="2800" b="0" i="0" kern="1200">
                <a:solidFill>
                  <a:schemeClr val="bg1">
                    <a:lumMod val="50000"/>
                  </a:schemeClr>
                </a:solidFill>
                <a:latin typeface="+mn-lt"/>
                <a:ea typeface="+mn-ea"/>
                <a:cs typeface="Arial" panose="020B0604020202020204" pitchFamily="34" charset="0"/>
              </a:defRPr>
            </a:lvl2pPr>
            <a:lvl3pPr marL="914400" indent="0" algn="l" defTabSz="914400" rtl="0" eaLnBrk="1" latinLnBrk="0" hangingPunct="1">
              <a:spcBef>
                <a:spcPct val="20000"/>
              </a:spcBef>
              <a:buFontTx/>
              <a:buNone/>
              <a:defRPr sz="2400" b="0" i="0" kern="1200">
                <a:solidFill>
                  <a:schemeClr val="bg1">
                    <a:lumMod val="50000"/>
                  </a:schemeClr>
                </a:solidFill>
                <a:latin typeface="+mn-lt"/>
                <a:ea typeface="+mn-ea"/>
                <a:cs typeface="Arial" panose="020B0604020202020204" pitchFamily="34" charset="0"/>
              </a:defRPr>
            </a:lvl3pPr>
            <a:lvl4pPr marL="1371600" indent="0" algn="l" defTabSz="914400" rtl="0" eaLnBrk="1" latinLnBrk="0" hangingPunct="1">
              <a:spcBef>
                <a:spcPct val="20000"/>
              </a:spcBef>
              <a:buFontTx/>
              <a:buNone/>
              <a:defRPr sz="2000" b="0" i="0" kern="1200">
                <a:solidFill>
                  <a:schemeClr val="bg1">
                    <a:lumMod val="50000"/>
                  </a:schemeClr>
                </a:solidFill>
                <a:latin typeface="+mn-lt"/>
                <a:ea typeface="+mn-ea"/>
                <a:cs typeface="Arial" panose="020B0604020202020204" pitchFamily="34" charset="0"/>
              </a:defRPr>
            </a:lvl4pPr>
            <a:lvl5pPr marL="1828800" indent="0" algn="l" defTabSz="914400" rtl="0" eaLnBrk="1" latinLnBrk="0" hangingPunct="1">
              <a:spcBef>
                <a:spcPct val="20000"/>
              </a:spcBef>
              <a:buFontTx/>
              <a:buNone/>
              <a:defRPr sz="2000" b="0" i="0" kern="1200">
                <a:solidFill>
                  <a:schemeClr val="bg1">
                    <a:lumMod val="50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Government</a:t>
            </a:r>
          </a:p>
        </p:txBody>
      </p:sp>
      <p:sp>
        <p:nvSpPr>
          <p:cNvPr id="11" name="Rectangle 10"/>
          <p:cNvSpPr/>
          <p:nvPr/>
        </p:nvSpPr>
        <p:spPr>
          <a:xfrm>
            <a:off x="4832533" y="4115434"/>
            <a:ext cx="6322076" cy="1764857"/>
          </a:xfrm>
          <a:prstGeom prst="rect">
            <a:avLst/>
          </a:prstGeom>
          <a:solidFill>
            <a:schemeClr val="tx2">
              <a:lumMod val="9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75000"/>
                  </a:schemeClr>
                </a:solidFill>
              </a:rPr>
              <a:t>Auction for energy + RECs</a:t>
            </a:r>
          </a:p>
          <a:p>
            <a:pPr algn="ctr"/>
            <a:r>
              <a:rPr lang="en-US" sz="2000" dirty="0">
                <a:solidFill>
                  <a:schemeClr val="tx1">
                    <a:lumMod val="75000"/>
                  </a:schemeClr>
                </a:solidFill>
              </a:rPr>
              <a:t>Electric distribution utilities</a:t>
            </a:r>
          </a:p>
          <a:p>
            <a:pPr algn="ctr"/>
            <a:r>
              <a:rPr lang="en-US" sz="2000" b="1" dirty="0">
                <a:solidFill>
                  <a:schemeClr val="tx1">
                    <a:lumMod val="50000"/>
                  </a:schemeClr>
                </a:solidFill>
              </a:rPr>
              <a:t>50 MW </a:t>
            </a:r>
            <a:r>
              <a:rPr lang="en-US" sz="2000" b="1" dirty="0">
                <a:solidFill>
                  <a:srgbClr val="00B050"/>
                </a:solidFill>
              </a:rPr>
              <a:t>solar    </a:t>
            </a:r>
            <a:r>
              <a:rPr lang="en-US" sz="2000" b="1" dirty="0">
                <a:solidFill>
                  <a:schemeClr val="tx1">
                    <a:lumMod val="50000"/>
                  </a:schemeClr>
                </a:solidFill>
              </a:rPr>
              <a:t>10 MW </a:t>
            </a:r>
            <a:r>
              <a:rPr lang="en-US" sz="2000" b="1" dirty="0">
                <a:solidFill>
                  <a:srgbClr val="00B050"/>
                </a:solidFill>
              </a:rPr>
              <a:t>fuel cells</a:t>
            </a:r>
          </a:p>
        </p:txBody>
      </p:sp>
      <p:sp>
        <p:nvSpPr>
          <p:cNvPr id="12" name="Rectangle 11"/>
          <p:cNvSpPr/>
          <p:nvPr/>
        </p:nvSpPr>
        <p:spPr>
          <a:xfrm>
            <a:off x="1177245" y="2563440"/>
            <a:ext cx="9977364" cy="1014693"/>
          </a:xfrm>
          <a:prstGeom prst="rect">
            <a:avLst/>
          </a:prstGeom>
          <a:solidFill>
            <a:schemeClr val="tx2">
              <a:lumMod val="9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75000"/>
                  </a:schemeClr>
                </a:solidFill>
              </a:rPr>
              <a:t>Shared Clean Energy program</a:t>
            </a:r>
          </a:p>
          <a:p>
            <a:pPr algn="ctr"/>
            <a:r>
              <a:rPr lang="en-US" sz="2000" dirty="0">
                <a:solidFill>
                  <a:schemeClr val="tx1">
                    <a:lumMod val="75000"/>
                  </a:schemeClr>
                </a:solidFill>
              </a:rPr>
              <a:t>DEEP designing program requirements</a:t>
            </a:r>
          </a:p>
          <a:p>
            <a:pPr algn="ctr"/>
            <a:r>
              <a:rPr lang="en-US" sz="2000" b="1" dirty="0">
                <a:solidFill>
                  <a:schemeClr val="tx1">
                    <a:lumMod val="50000"/>
                  </a:schemeClr>
                </a:solidFill>
              </a:rPr>
              <a:t>25 MW</a:t>
            </a:r>
            <a:r>
              <a:rPr lang="en-US" sz="2000" b="1" dirty="0">
                <a:solidFill>
                  <a:srgbClr val="00B050"/>
                </a:solidFill>
              </a:rPr>
              <a:t> Class I</a:t>
            </a:r>
          </a:p>
        </p:txBody>
      </p:sp>
      <p:sp>
        <p:nvSpPr>
          <p:cNvPr id="14" name="Rectangle 13"/>
          <p:cNvSpPr/>
          <p:nvPr/>
        </p:nvSpPr>
        <p:spPr>
          <a:xfrm>
            <a:off x="1177245" y="4115434"/>
            <a:ext cx="3146999" cy="1777625"/>
          </a:xfrm>
          <a:prstGeom prst="rect">
            <a:avLst/>
          </a:prstGeom>
          <a:solidFill>
            <a:schemeClr val="tx2">
              <a:lumMod val="9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75000"/>
                  </a:schemeClr>
                </a:solidFill>
              </a:rPr>
              <a:t>Cost-based rate for energy + RECs </a:t>
            </a:r>
          </a:p>
          <a:p>
            <a:pPr algn="ctr"/>
            <a:r>
              <a:rPr lang="en-US" sz="2000" dirty="0">
                <a:solidFill>
                  <a:schemeClr val="tx1">
                    <a:lumMod val="75000"/>
                  </a:schemeClr>
                </a:solidFill>
              </a:rPr>
              <a:t>Public Utilities Regulatory Authority </a:t>
            </a:r>
          </a:p>
          <a:p>
            <a:pPr algn="ctr"/>
            <a:r>
              <a:rPr lang="en-US" sz="2000" b="1" dirty="0">
                <a:solidFill>
                  <a:schemeClr val="tx1">
                    <a:lumMod val="50000"/>
                  </a:schemeClr>
                </a:solidFill>
              </a:rPr>
              <a:t>unlimited</a:t>
            </a:r>
            <a:endParaRPr lang="en-US" sz="2000" b="1" dirty="0">
              <a:solidFill>
                <a:srgbClr val="00B050"/>
              </a:solidFill>
            </a:endParaRPr>
          </a:p>
        </p:txBody>
      </p:sp>
    </p:spTree>
    <p:extLst>
      <p:ext uri="{BB962C8B-B14F-4D97-AF65-F5344CB8AC3E}">
        <p14:creationId xmlns:p14="http://schemas.microsoft.com/office/powerpoint/2010/main" val="236899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Outstanding issues </a:t>
            </a:r>
          </a:p>
        </p:txBody>
      </p:sp>
      <p:sp>
        <p:nvSpPr>
          <p:cNvPr id="3" name="Content Placeholder 2"/>
          <p:cNvSpPr>
            <a:spLocks noGrp="1"/>
          </p:cNvSpPr>
          <p:nvPr>
            <p:ph idx="1"/>
          </p:nvPr>
        </p:nvSpPr>
        <p:spPr>
          <a:xfrm>
            <a:off x="215900" y="1039090"/>
            <a:ext cx="11760200" cy="5453785"/>
          </a:xfrm>
        </p:spPr>
        <p:txBody>
          <a:bodyPr/>
          <a:lstStyle/>
          <a:p>
            <a:r>
              <a:rPr lang="en-US" sz="2800" b="1" dirty="0">
                <a:solidFill>
                  <a:srgbClr val="29416D"/>
                </a:solidFill>
              </a:rPr>
              <a:t>Two customer options</a:t>
            </a:r>
            <a:r>
              <a:rPr lang="en-US" sz="2800" dirty="0">
                <a:solidFill>
                  <a:srgbClr val="29416D"/>
                </a:solidFill>
              </a:rPr>
              <a:t>: Buy All, Credit All and a netting interval set by PURA (instantaneous, daily or sub-daily)</a:t>
            </a:r>
          </a:p>
          <a:p>
            <a:r>
              <a:rPr lang="en-US" sz="2800" b="1" dirty="0">
                <a:solidFill>
                  <a:srgbClr val="29416D"/>
                </a:solidFill>
              </a:rPr>
              <a:t>How netting options pair with storage </a:t>
            </a:r>
          </a:p>
          <a:p>
            <a:r>
              <a:rPr lang="en-US" sz="2800" dirty="0">
                <a:solidFill>
                  <a:srgbClr val="29416D"/>
                </a:solidFill>
              </a:rPr>
              <a:t>RECs bundled with energy, credits only to customers (no </a:t>
            </a:r>
            <a:r>
              <a:rPr lang="en-US" sz="2800" b="1" dirty="0">
                <a:solidFill>
                  <a:srgbClr val="29416D"/>
                </a:solidFill>
              </a:rPr>
              <a:t>3</a:t>
            </a:r>
            <a:r>
              <a:rPr lang="en-US" sz="2800" b="1" baseline="30000" dirty="0">
                <a:solidFill>
                  <a:srgbClr val="29416D"/>
                </a:solidFill>
              </a:rPr>
              <a:t>rd</a:t>
            </a:r>
            <a:r>
              <a:rPr lang="en-US" sz="2800" b="1" dirty="0">
                <a:solidFill>
                  <a:srgbClr val="29416D"/>
                </a:solidFill>
              </a:rPr>
              <a:t> party payments)</a:t>
            </a:r>
          </a:p>
          <a:p>
            <a:r>
              <a:rPr lang="en-US" sz="2800" dirty="0">
                <a:solidFill>
                  <a:srgbClr val="29416D"/>
                </a:solidFill>
              </a:rPr>
              <a:t>Future </a:t>
            </a:r>
            <a:r>
              <a:rPr lang="en-US" sz="2800" b="1" dirty="0">
                <a:solidFill>
                  <a:srgbClr val="29416D"/>
                </a:solidFill>
              </a:rPr>
              <a:t>adders</a:t>
            </a:r>
            <a:r>
              <a:rPr lang="en-US" sz="2800" dirty="0">
                <a:solidFill>
                  <a:srgbClr val="29416D"/>
                </a:solidFill>
              </a:rPr>
              <a:t> for energy system benefits</a:t>
            </a:r>
          </a:p>
          <a:p>
            <a:pPr lvl="1"/>
            <a:r>
              <a:rPr lang="en-US" dirty="0">
                <a:solidFill>
                  <a:srgbClr val="29416D"/>
                </a:solidFill>
              </a:rPr>
              <a:t>Energy storage </a:t>
            </a:r>
          </a:p>
          <a:p>
            <a:pPr lvl="1"/>
            <a:r>
              <a:rPr lang="en-US" dirty="0">
                <a:solidFill>
                  <a:srgbClr val="29416D"/>
                </a:solidFill>
              </a:rPr>
              <a:t>Location on the distribution system</a:t>
            </a:r>
          </a:p>
          <a:p>
            <a:pPr lvl="1"/>
            <a:r>
              <a:rPr lang="en-US" dirty="0">
                <a:solidFill>
                  <a:srgbClr val="29416D"/>
                </a:solidFill>
              </a:rPr>
              <a:t>Time of Use rates or other dynamic pricing</a:t>
            </a:r>
          </a:p>
          <a:p>
            <a:pPr lvl="1"/>
            <a:r>
              <a:rPr lang="en-US" dirty="0">
                <a:solidFill>
                  <a:srgbClr val="29416D"/>
                </a:solidFill>
              </a:rPr>
              <a:t>Other policy benefits</a:t>
            </a:r>
          </a:p>
          <a:p>
            <a:r>
              <a:rPr lang="en-US" sz="2800" b="1" dirty="0">
                <a:solidFill>
                  <a:srgbClr val="29416D"/>
                </a:solidFill>
              </a:rPr>
              <a:t>Interim Rate opportunity?</a:t>
            </a:r>
          </a:p>
          <a:p>
            <a:endParaRPr lang="en-US" dirty="0">
              <a:solidFill>
                <a:srgbClr val="29416D"/>
              </a:solidFill>
            </a:endParaRPr>
          </a:p>
        </p:txBody>
      </p:sp>
      <p:sp>
        <p:nvSpPr>
          <p:cNvPr id="4" name="Slide Number Placeholder 3"/>
          <p:cNvSpPr>
            <a:spLocks noGrp="1"/>
          </p:cNvSpPr>
          <p:nvPr>
            <p:ph type="sldNum" sz="quarter" idx="10"/>
          </p:nvPr>
        </p:nvSpPr>
        <p:spPr/>
        <p:txBody>
          <a:bodyPr/>
          <a:lstStyle/>
          <a:p>
            <a:fld id="{B0DBF0CA-6E9D-4737-9EAC-A7E72CB61CD8}" type="slidenum">
              <a:rPr lang="en-US" smtClean="0">
                <a:solidFill>
                  <a:srgbClr val="002A7E"/>
                </a:solidFill>
              </a:rPr>
              <a:pPr/>
              <a:t>9</a:t>
            </a:fld>
            <a:endParaRPr lang="en-US" dirty="0">
              <a:solidFill>
                <a:srgbClr val="002A7E"/>
              </a:solidFill>
            </a:endParaRPr>
          </a:p>
        </p:txBody>
      </p:sp>
    </p:spTree>
    <p:extLst>
      <p:ext uri="{BB962C8B-B14F-4D97-AF65-F5344CB8AC3E}">
        <p14:creationId xmlns:p14="http://schemas.microsoft.com/office/powerpoint/2010/main" val="231883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lue theme">
  <a:themeElements>
    <a:clrScheme name="Transformation Blue Theme">
      <a:dk1>
        <a:srgbClr val="FFFFFF"/>
      </a:dk1>
      <a:lt1>
        <a:srgbClr val="002A7E"/>
      </a:lt1>
      <a:dk2>
        <a:srgbClr val="3D6B9D"/>
      </a:dk2>
      <a:lt2>
        <a:srgbClr val="D4E1EE"/>
      </a:lt2>
      <a:accent1>
        <a:srgbClr val="FEFDDB"/>
      </a:accent1>
      <a:accent2>
        <a:srgbClr val="FFFF9F"/>
      </a:accent2>
      <a:accent3>
        <a:srgbClr val="C5DDDA"/>
      </a:accent3>
      <a:accent4>
        <a:srgbClr val="6CA8A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13977</TotalTime>
  <Words>806</Words>
  <Application>Microsoft Macintosh PowerPoint</Application>
  <PresentationFormat>Widescreen</PresentationFormat>
  <Paragraphs>132</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Meiryo</vt:lpstr>
      <vt:lpstr>Arial</vt:lpstr>
      <vt:lpstr>Berkeley-Medium</vt:lpstr>
      <vt:lpstr>Calibri</vt:lpstr>
      <vt:lpstr>Wingdings</vt:lpstr>
      <vt:lpstr>1_Blue theme</vt:lpstr>
      <vt:lpstr>  </vt:lpstr>
      <vt:lpstr>Forging Sustainable Solar (and Storage) Incentives for New England</vt:lpstr>
      <vt:lpstr>Connecticut Programs for BTM Solar</vt:lpstr>
      <vt:lpstr>Renewable deployment from CT programs </vt:lpstr>
      <vt:lpstr>Looming Deadlines</vt:lpstr>
      <vt:lpstr>Declining Cost of Clean Energy Programs, Behind the Meter and Grid Side (nominal dollars, 2012-2016)</vt:lpstr>
      <vt:lpstr>PowerPoint Presentation</vt:lpstr>
      <vt:lpstr>Public Act 18-50</vt:lpstr>
      <vt:lpstr>Outstanding issues </vt:lpstr>
      <vt:lpstr>DEEP’s recommended action items for PURA’s Grid Mod proceeding</vt:lpstr>
      <vt:lpstr>PowerPoint Presentation</vt:lpstr>
    </vt:vector>
  </TitlesOfParts>
  <Company>Connecticut DEEP</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Savidge</dc:creator>
  <cp:lastModifiedBy>Mary Sotos</cp:lastModifiedBy>
  <cp:revision>315</cp:revision>
  <cp:lastPrinted>2018-05-30T23:55:19Z</cp:lastPrinted>
  <dcterms:created xsi:type="dcterms:W3CDTF">2017-06-13T19:32:05Z</dcterms:created>
  <dcterms:modified xsi:type="dcterms:W3CDTF">2018-12-13T17:43:33Z</dcterms:modified>
</cp:coreProperties>
</file>