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312" r:id="rId2"/>
    <p:sldId id="315" r:id="rId3"/>
    <p:sldId id="346" r:id="rId4"/>
    <p:sldId id="338" r:id="rId5"/>
    <p:sldId id="343" r:id="rId6"/>
    <p:sldId id="344" r:id="rId7"/>
    <p:sldId id="342" r:id="rId8"/>
    <p:sldId id="347" r:id="rId9"/>
    <p:sldId id="34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F3EBF9"/>
    <a:srgbClr val="D5F3D6"/>
    <a:srgbClr val="5F5F5F"/>
    <a:srgbClr val="3D6B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7" autoAdjust="0"/>
    <p:restoredTop sz="89377" autoAdjust="0"/>
  </p:normalViewPr>
  <p:slideViewPr>
    <p:cSldViewPr snapToGrid="0">
      <p:cViewPr varScale="1">
        <p:scale>
          <a:sx n="82" d="100"/>
          <a:sy n="82" d="100"/>
        </p:scale>
        <p:origin x="1200" y="184"/>
      </p:cViewPr>
      <p:guideLst>
        <p:guide orient="horz" pos="71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558C3-FCB9-4CFD-8327-A3D9550E45B7}" type="datetimeFigureOut">
              <a:rPr lang="en-US" smtClean="0"/>
              <a:t>3/26/21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EBE8C-E640-40FE-A26C-D9D61E75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0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GC3: 66% zero carbon by 2030 for electric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EBE8C-E640-40FE-A26C-D9D61E75E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62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GC3: 66% zero carbon by 2030 for electric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EBE8C-E640-40FE-A26C-D9D61E75E6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23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Both the Base Load Balanced Blend scenario and the Electrification Load Balanced Blend scenario relies primarily on the large-scale deployment of offshore wind and grid-scale solar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resources.OSW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deployment increases significantly in the Electrification Load Balanced Blend Scenario over the Base Load Balanced Blend scenario.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EBE8C-E640-40FE-A26C-D9D61E75E6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6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Graphic meant to show jurisdiction</a:t>
            </a:r>
            <a:r>
              <a:rPr lang="en-US" baseline="0" dirty="0"/>
              <a:t> and type </a:t>
            </a:r>
            <a:r>
              <a:rPr lang="en-US" baseline="0"/>
              <a:t>of recommendation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EBE8C-E640-40FE-A26C-D9D61E75E6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3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705600" y="4800600"/>
            <a:ext cx="2438400" cy="1295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6" descr="DEEPsFirstslides2-8-12ONL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673735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DEEPLogoRectangleCOLORsmal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53000"/>
            <a:ext cx="19621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0" y="6057900"/>
            <a:ext cx="9144000" cy="800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514" y="3505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Connecticut Department of</a:t>
            </a:r>
          </a:p>
          <a:p>
            <a:r>
              <a:rPr lang="en-US" sz="3600" dirty="0">
                <a:latin typeface="+mj-lt"/>
              </a:rPr>
              <a:t>Energy and Environmental Protection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705600" y="4800600"/>
            <a:ext cx="2438400" cy="1295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6" descr="DEEPsFirstslides2-8-12ONLY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673735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DEEPLogoRectangleCOLORsmall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53000"/>
            <a:ext cx="19621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 userDrawn="1"/>
        </p:nvSpPr>
        <p:spPr>
          <a:xfrm>
            <a:off x="0" y="6057900"/>
            <a:ext cx="9144000" cy="800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1" name="Picture 8" descr="2012 sky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" y="0"/>
            <a:ext cx="9144000" cy="351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41873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304800" y="1600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20" name="Rectangle 19"/>
          <p:cNvSpPr/>
          <p:nvPr userDrawn="1"/>
        </p:nvSpPr>
        <p:spPr bwMode="auto">
          <a:xfrm>
            <a:off x="0" y="6026150"/>
            <a:ext cx="9144000" cy="5381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35"/>
          <p:cNvSpPr txBox="1">
            <a:spLocks noChangeArrowheads="1"/>
          </p:cNvSpPr>
          <p:nvPr userDrawn="1"/>
        </p:nvSpPr>
        <p:spPr bwMode="auto">
          <a:xfrm>
            <a:off x="1143000" y="6103938"/>
            <a:ext cx="787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Connecticut Department of Energy and Environmental Protection</a:t>
            </a:r>
          </a:p>
        </p:txBody>
      </p:sp>
      <p:pic>
        <p:nvPicPr>
          <p:cNvPr id="19" name="Picture 7" descr="DEEPLogoRectangleCOLOR755px337px300dp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32"/>
          <a:stretch>
            <a:fillRect/>
          </a:stretch>
        </p:blipFill>
        <p:spPr bwMode="auto">
          <a:xfrm>
            <a:off x="292100" y="5774871"/>
            <a:ext cx="77787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5106022" y="1130300"/>
            <a:ext cx="1931988" cy="1869420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114617" y="2993972"/>
            <a:ext cx="1923393" cy="1842921"/>
          </a:xfrm>
          <a:prstGeom prst="rect">
            <a:avLst/>
          </a:prstGeom>
          <a:solidFill>
            <a:schemeClr val="accent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194562" y="2994957"/>
            <a:ext cx="1923393" cy="1841936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6026150"/>
            <a:ext cx="9144000" cy="5381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7" descr="DEEPLogoRectangleCOLOR755px337px300dp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32"/>
          <a:stretch>
            <a:fillRect/>
          </a:stretch>
        </p:blipFill>
        <p:spPr bwMode="auto">
          <a:xfrm>
            <a:off x="292100" y="5774871"/>
            <a:ext cx="77787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35"/>
          <p:cNvSpPr txBox="1">
            <a:spLocks noChangeArrowheads="1"/>
          </p:cNvSpPr>
          <p:nvPr userDrawn="1"/>
        </p:nvSpPr>
        <p:spPr bwMode="auto">
          <a:xfrm>
            <a:off x="1143000" y="6103938"/>
            <a:ext cx="787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Connecticut Department of Energy and Environmental Protection</a:t>
            </a:r>
          </a:p>
        </p:txBody>
      </p:sp>
      <p:sp>
        <p:nvSpPr>
          <p:cNvPr id="13" name="TextBox 7"/>
          <p:cNvSpPr txBox="1">
            <a:spLocks noChangeArrowheads="1"/>
          </p:cNvSpPr>
          <p:nvPr userDrawn="1"/>
        </p:nvSpPr>
        <p:spPr bwMode="auto">
          <a:xfrm rot="16200000">
            <a:off x="318244" y="2845747"/>
            <a:ext cx="28760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Impact on Agency Brand</a:t>
            </a:r>
          </a:p>
        </p:txBody>
      </p:sp>
      <p:sp>
        <p:nvSpPr>
          <p:cNvPr id="14" name="TextBox 8"/>
          <p:cNvSpPr txBox="1">
            <a:spLocks noChangeArrowheads="1"/>
          </p:cNvSpPr>
          <p:nvPr userDrawn="1"/>
        </p:nvSpPr>
        <p:spPr bwMode="auto">
          <a:xfrm>
            <a:off x="2695030" y="5665956"/>
            <a:ext cx="43149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Value to Staff</a:t>
            </a:r>
          </a:p>
        </p:txBody>
      </p:sp>
      <p:sp>
        <p:nvSpPr>
          <p:cNvPr id="15" name="TextBox 9"/>
          <p:cNvSpPr txBox="1">
            <a:spLocks noChangeArrowheads="1"/>
          </p:cNvSpPr>
          <p:nvPr userDrawn="1"/>
        </p:nvSpPr>
        <p:spPr bwMode="auto">
          <a:xfrm>
            <a:off x="1857808" y="1092198"/>
            <a:ext cx="11592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High</a:t>
            </a:r>
          </a:p>
        </p:txBody>
      </p:sp>
      <p:sp>
        <p:nvSpPr>
          <p:cNvPr id="16" name="TextBox 10"/>
          <p:cNvSpPr txBox="1">
            <a:spLocks noChangeArrowheads="1"/>
          </p:cNvSpPr>
          <p:nvPr userDrawn="1"/>
        </p:nvSpPr>
        <p:spPr bwMode="auto">
          <a:xfrm>
            <a:off x="1986611" y="2902925"/>
            <a:ext cx="966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Medium</a:t>
            </a:r>
          </a:p>
        </p:txBody>
      </p:sp>
      <p:sp>
        <p:nvSpPr>
          <p:cNvPr id="17" name="TextBox 11"/>
          <p:cNvSpPr txBox="1">
            <a:spLocks noChangeArrowheads="1"/>
          </p:cNvSpPr>
          <p:nvPr userDrawn="1"/>
        </p:nvSpPr>
        <p:spPr bwMode="auto">
          <a:xfrm>
            <a:off x="1729007" y="4716094"/>
            <a:ext cx="14812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Low</a:t>
            </a:r>
          </a:p>
        </p:txBody>
      </p:sp>
      <p:sp>
        <p:nvSpPr>
          <p:cNvPr id="18" name="TextBox 12"/>
          <p:cNvSpPr txBox="1">
            <a:spLocks noChangeArrowheads="1"/>
          </p:cNvSpPr>
          <p:nvPr userDrawn="1"/>
        </p:nvSpPr>
        <p:spPr bwMode="auto">
          <a:xfrm rot="18006833">
            <a:off x="2463916" y="5089698"/>
            <a:ext cx="937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None</a:t>
            </a: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 rot="18006833">
            <a:off x="4336713" y="5136280"/>
            <a:ext cx="1015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Little</a:t>
            </a:r>
          </a:p>
        </p:txBody>
      </p:sp>
      <p:sp>
        <p:nvSpPr>
          <p:cNvPr id="20" name="TextBox 14"/>
          <p:cNvSpPr txBox="1">
            <a:spLocks noChangeArrowheads="1"/>
          </p:cNvSpPr>
          <p:nvPr userDrawn="1"/>
        </p:nvSpPr>
        <p:spPr bwMode="auto">
          <a:xfrm rot="18006833">
            <a:off x="6229576" y="5119277"/>
            <a:ext cx="11212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A Lot</a:t>
            </a:r>
          </a:p>
        </p:txBody>
      </p:sp>
      <p:sp>
        <p:nvSpPr>
          <p:cNvPr id="21" name="Rectangle 20"/>
          <p:cNvSpPr/>
          <p:nvPr userDrawn="1"/>
        </p:nvSpPr>
        <p:spPr bwMode="auto">
          <a:xfrm>
            <a:off x="3185967" y="1128713"/>
            <a:ext cx="1931988" cy="186942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0" y="6026150"/>
            <a:ext cx="9144000" cy="5381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35"/>
          <p:cNvSpPr txBox="1">
            <a:spLocks noChangeArrowheads="1"/>
          </p:cNvSpPr>
          <p:nvPr/>
        </p:nvSpPr>
        <p:spPr bwMode="auto">
          <a:xfrm>
            <a:off x="1143000" y="6103938"/>
            <a:ext cx="787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Connecticut Department of Energy and Environmental Protection</a:t>
            </a:r>
          </a:p>
        </p:txBody>
      </p:sp>
      <p:pic>
        <p:nvPicPr>
          <p:cNvPr id="19" name="Picture 7" descr="DEEPLogoRectangleCOLOR755px337px300dpi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32"/>
          <a:stretch>
            <a:fillRect/>
          </a:stretch>
        </p:blipFill>
        <p:spPr bwMode="auto">
          <a:xfrm>
            <a:off x="292100" y="5753100"/>
            <a:ext cx="77787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7257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026150"/>
            <a:ext cx="9144000" cy="5381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Box 35"/>
          <p:cNvSpPr txBox="1">
            <a:spLocks noChangeArrowheads="1"/>
          </p:cNvSpPr>
          <p:nvPr userDrawn="1"/>
        </p:nvSpPr>
        <p:spPr bwMode="auto">
          <a:xfrm>
            <a:off x="1143000" y="6103938"/>
            <a:ext cx="787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Connecticut Department of Energy and Environmental Protection</a:t>
            </a:r>
          </a:p>
        </p:txBody>
      </p:sp>
      <p:pic>
        <p:nvPicPr>
          <p:cNvPr id="15" name="Picture 7" descr="DEEPLogoRectangleCOLOR755px337px300dp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32"/>
          <a:stretch>
            <a:fillRect/>
          </a:stretch>
        </p:blipFill>
        <p:spPr bwMode="auto">
          <a:xfrm>
            <a:off x="292100" y="5774871"/>
            <a:ext cx="77787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 userDrawn="1">
            <p:ph idx="1"/>
          </p:nvPr>
        </p:nvSpPr>
        <p:spPr>
          <a:xfrm>
            <a:off x="609600" y="1447800"/>
            <a:ext cx="8229600" cy="3733800"/>
          </a:xfrm>
          <a:prstGeom prst="rect">
            <a:avLst/>
          </a:prstGeom>
        </p:spPr>
        <p:txBody>
          <a:bodyPr/>
          <a:lstStyle/>
          <a:p>
            <a:pPr lvl="0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Click to edit Master text styles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Second level</a:t>
            </a:r>
          </a:p>
          <a:p>
            <a:pPr lvl="2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Third level</a:t>
            </a:r>
          </a:p>
          <a:p>
            <a:pPr lvl="3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Fourth level</a:t>
            </a:r>
          </a:p>
          <a:p>
            <a:pPr lvl="4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Fifth level</a:t>
            </a:r>
            <a:endParaRPr lang="en-US" baseline="30000" dirty="0">
              <a:solidFill>
                <a:schemeClr val="bg1"/>
              </a:solidFill>
              <a:latin typeface="Berkeley-Medium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15314"/>
            <a:ext cx="9144000" cy="4426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037943"/>
            <a:ext cx="9144000" cy="5263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35"/>
          <p:cNvSpPr txBox="1">
            <a:spLocks noChangeArrowheads="1"/>
          </p:cNvSpPr>
          <p:nvPr userDrawn="1"/>
        </p:nvSpPr>
        <p:spPr bwMode="auto">
          <a:xfrm>
            <a:off x="1143000" y="6103938"/>
            <a:ext cx="787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Connecticut Department of Energy and Environmental Protection</a:t>
            </a:r>
          </a:p>
        </p:txBody>
      </p:sp>
      <p:pic>
        <p:nvPicPr>
          <p:cNvPr id="5" name="Picture 7" descr="DEEPLogoRectangleCOLOR755px337px300dp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32"/>
          <a:stretch>
            <a:fillRect/>
          </a:stretch>
        </p:blipFill>
        <p:spPr bwMode="auto">
          <a:xfrm>
            <a:off x="292100" y="5774871"/>
            <a:ext cx="77787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491648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 descr="2012 sky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2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3733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Click to edit Master text styles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Second level</a:t>
            </a:r>
          </a:p>
          <a:p>
            <a:pPr lvl="2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Third level</a:t>
            </a:r>
          </a:p>
          <a:p>
            <a:pPr lvl="3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Fourth level</a:t>
            </a:r>
          </a:p>
          <a:p>
            <a:pPr lvl="4" eaLnBrk="1" hangingPunct="1">
              <a:buFont typeface="Arial" pitchFamily="34" charset="0"/>
              <a:buNone/>
            </a:pPr>
            <a:r>
              <a:rPr lang="en-US" baseline="30000">
                <a:solidFill>
                  <a:schemeClr val="bg1"/>
                </a:solidFill>
                <a:latin typeface="Berkeley-Medium"/>
              </a:rPr>
              <a:t>Fifth level</a:t>
            </a:r>
            <a:endParaRPr lang="en-US" baseline="30000" dirty="0">
              <a:solidFill>
                <a:schemeClr val="bg1"/>
              </a:solidFill>
              <a:latin typeface="Berkeley-Medium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4571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6037943"/>
            <a:ext cx="9144000" cy="5263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35"/>
          <p:cNvSpPr txBox="1">
            <a:spLocks noChangeArrowheads="1"/>
          </p:cNvSpPr>
          <p:nvPr userDrawn="1"/>
        </p:nvSpPr>
        <p:spPr bwMode="auto">
          <a:xfrm>
            <a:off x="1143000" y="6103938"/>
            <a:ext cx="787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Connecticut Department of Energy and Environmental Protection</a:t>
            </a:r>
          </a:p>
        </p:txBody>
      </p:sp>
      <p:pic>
        <p:nvPicPr>
          <p:cNvPr id="8" name="Picture 7" descr="DEEPLogoRectangleCOLOR755px337px300dpi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32"/>
          <a:stretch>
            <a:fillRect/>
          </a:stretch>
        </p:blipFill>
        <p:spPr bwMode="auto">
          <a:xfrm>
            <a:off x="292100" y="5774871"/>
            <a:ext cx="77787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7257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6B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61" r:id="rId3"/>
    <p:sldLayoutId id="2147483664" r:id="rId4"/>
    <p:sldLayoutId id="2147483665" r:id="rId5"/>
    <p:sldLayoutId id="214748366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t.gov/DEEP/Climate-Change/GC3/Governors-Council-on-Climate-Chan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7E7C3-7974-B646-8F75-5613701E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8197"/>
            <a:ext cx="8229600" cy="1143000"/>
          </a:xfrm>
        </p:spPr>
        <p:txBody>
          <a:bodyPr/>
          <a:lstStyle/>
          <a:p>
            <a:r>
              <a:rPr lang="en-US" sz="3200" b="1" dirty="0"/>
              <a:t>Pivoting from Decarbonization Pathways to Policies in New England: CT Perspective</a:t>
            </a:r>
            <a:br>
              <a:rPr lang="en-US" sz="3200" b="1" dirty="0"/>
            </a:br>
            <a:br>
              <a:rPr lang="en-US" sz="3200" b="1" i="1" dirty="0"/>
            </a:br>
            <a:r>
              <a:rPr lang="en-US" sz="3000" b="1" i="1" dirty="0"/>
              <a:t>New England Electricity Restructuring Roundtable</a:t>
            </a:r>
            <a:br>
              <a:rPr lang="en-US" sz="3200" b="1" i="1" dirty="0"/>
            </a:br>
            <a:r>
              <a:rPr lang="en-US" sz="3200" b="1" i="1" dirty="0"/>
              <a:t>March 26, 2020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EE817-C26C-5D4D-9B04-BCCC5F341624}"/>
              </a:ext>
            </a:extLst>
          </p:cNvPr>
          <p:cNvSpPr txBox="1"/>
          <p:nvPr/>
        </p:nvSpPr>
        <p:spPr>
          <a:xfrm>
            <a:off x="864973" y="4596714"/>
            <a:ext cx="3880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Katie Dykes, Commissioner</a:t>
            </a:r>
          </a:p>
        </p:txBody>
      </p:sp>
    </p:spTree>
    <p:extLst>
      <p:ext uri="{BB962C8B-B14F-4D97-AF65-F5344CB8AC3E}">
        <p14:creationId xmlns:p14="http://schemas.microsoft.com/office/powerpoint/2010/main" val="357663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9BBA-18BE-3848-B828-9729B3CEB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z="4000" dirty="0"/>
              <a:t>Long-Term Climate Policy Mandates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DFCFE5-4D46-D940-BF41-1E174E8F044E}"/>
              </a:ext>
            </a:extLst>
          </p:cNvPr>
          <p:cNvSpPr txBox="1"/>
          <p:nvPr/>
        </p:nvSpPr>
        <p:spPr>
          <a:xfrm>
            <a:off x="757647" y="1143000"/>
            <a:ext cx="3650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Economy-Wide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80% reduction from 2001 levels by 2050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45% reduction from 2001 levels by 2030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Governor’s Council on Climate Change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Phase I Report</a:t>
            </a:r>
            <a:r>
              <a:rPr lang="en-US" sz="2400" dirty="0"/>
              <a:t>: Near Term Actions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1EC219-159B-6C49-80A8-A0BC788590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4544" y="1009242"/>
            <a:ext cx="3650580" cy="470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18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9BBA-18BE-3848-B828-9729B3CEB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z="4000" dirty="0"/>
              <a:t>Long-Term Electricity Policy Mandates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DFCFE5-4D46-D940-BF41-1E174E8F044E}"/>
              </a:ext>
            </a:extLst>
          </p:cNvPr>
          <p:cNvSpPr txBox="1"/>
          <p:nvPr/>
        </p:nvSpPr>
        <p:spPr>
          <a:xfrm>
            <a:off x="757647" y="1143000"/>
            <a:ext cx="3650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Electric Sector: </a:t>
            </a:r>
            <a:r>
              <a:rPr lang="en-US" sz="2400" b="1" dirty="0">
                <a:solidFill>
                  <a:schemeClr val="accent2"/>
                </a:solidFill>
              </a:rPr>
              <a:t>100% by 2040 </a:t>
            </a:r>
            <a:r>
              <a:rPr lang="en-US" sz="2400" dirty="0"/>
              <a:t>(Executive Order No. 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Affordable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Reliable, Resilient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Deregulation: (Public Act 98-28): Secure benefits of competition, shareholders bear the risk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16E158-EB43-0542-9494-043DB48175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8"/>
          <a:stretch/>
        </p:blipFill>
        <p:spPr>
          <a:xfrm>
            <a:off x="5074618" y="1136223"/>
            <a:ext cx="3482528" cy="458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4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9BBA-18BE-3848-B828-9729B3CEB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CT Draft IRP Key Takeaways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DFCFE5-4D46-D940-BF41-1E174E8F044E}"/>
              </a:ext>
            </a:extLst>
          </p:cNvPr>
          <p:cNvSpPr txBox="1"/>
          <p:nvPr/>
        </p:nvSpPr>
        <p:spPr>
          <a:xfrm>
            <a:off x="757646" y="1143000"/>
            <a:ext cx="76025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Offshore wind (OSW) and grid-scale solar resources are key to achieving 100% goal under “balanced blend”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Year of Millstone nuclear retirement is consequential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Transmission constraints cause the loss of between 6.8% and 11.3% of clean energy generated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Energy storage plays a key role as it smooths out variable energy production from wind and solar</a:t>
            </a:r>
          </a:p>
        </p:txBody>
      </p:sp>
    </p:spTree>
    <p:extLst>
      <p:ext uri="{BB962C8B-B14F-4D97-AF65-F5344CB8AC3E}">
        <p14:creationId xmlns:p14="http://schemas.microsoft.com/office/powerpoint/2010/main" val="187915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FB9E-6F16-8C47-B115-E56198F6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IRP Recommendations: 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83718-BE20-8D49-B7B9-51636661F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3647"/>
            <a:ext cx="8229600" cy="3733800"/>
          </a:xfrm>
        </p:spPr>
        <p:txBody>
          <a:bodyPr/>
          <a:lstStyle/>
          <a:p>
            <a:pPr marL="0" indent="0" algn="ctr">
              <a:buNone/>
            </a:pPr>
            <a:endParaRPr lang="en-US" sz="2000" b="1" u="sng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Enact legislation adopting a 100% zero carbon electric supply target for 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Monitor conditions to determine next new grid-scale renewable procurement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Invest in cost-effective energy efficiency and active demand response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Support development of energy storage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Structure successor tariff program for distributed generation to achieve historic deployment levels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Address the impact of BTM resources on overall RPS compliance obligations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FB9E-6F16-8C47-B115-E56198F6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IRP Recommendations: 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83718-BE20-8D49-B7B9-51636661F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42830"/>
            <a:ext cx="8229600" cy="3733800"/>
          </a:xfrm>
        </p:spPr>
        <p:txBody>
          <a:bodyPr/>
          <a:lstStyle/>
          <a:p>
            <a:pPr marL="0" indent="0" algn="ctr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en-US" sz="2200" dirty="0">
                <a:solidFill>
                  <a:schemeClr val="bg1"/>
                </a:solidFill>
              </a:rPr>
              <a:t>Engage in coordinated planning for workforce and economic development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200" dirty="0">
                <a:solidFill>
                  <a:schemeClr val="bg1"/>
                </a:solidFill>
              </a:rPr>
              <a:t>Conduct stakeholder process to improve solar siting and permitting in CT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200" dirty="0">
                <a:solidFill>
                  <a:schemeClr val="bg1"/>
                </a:solidFill>
              </a:rPr>
              <a:t>Diversify CT’s materials management infrastructure by investing in sustainable materials management strategies and facilities</a:t>
            </a:r>
          </a:p>
        </p:txBody>
      </p:sp>
    </p:spTree>
    <p:extLst>
      <p:ext uri="{BB962C8B-B14F-4D97-AF65-F5344CB8AC3E}">
        <p14:creationId xmlns:p14="http://schemas.microsoft.com/office/powerpoint/2010/main" val="233241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698156"/>
            <a:ext cx="9144000" cy="11598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51116" cy="1143000"/>
          </a:xfrm>
        </p:spPr>
        <p:txBody>
          <a:bodyPr/>
          <a:lstStyle/>
          <a:p>
            <a:r>
              <a:rPr lang="en-US" dirty="0"/>
              <a:t>IRP Recommendations: Regional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2884" y="1143000"/>
            <a:ext cx="82027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Pursue reform of wholesale electricity markets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Reform governance structure surrounding ISO-NE markets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Coordinate with regional states to evaluate transmission needs to meet state climate and energy policy goals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Leverage regional coordination to develop best practices for OSW siting</a:t>
            </a:r>
          </a:p>
        </p:txBody>
      </p:sp>
    </p:spTree>
    <p:extLst>
      <p:ext uri="{BB962C8B-B14F-4D97-AF65-F5344CB8AC3E}">
        <p14:creationId xmlns:p14="http://schemas.microsoft.com/office/powerpoint/2010/main" val="301172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4582-91C6-0C4B-B581-4868ADD4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New England Energy Vision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D4568E-AB02-1D43-B516-84D9F0DA29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48" y="1143000"/>
            <a:ext cx="4902395" cy="431610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E8E78E-8EFB-2747-9962-C9AB41CAFAB7}"/>
              </a:ext>
            </a:extLst>
          </p:cNvPr>
          <p:cNvSpPr txBox="1"/>
          <p:nvPr/>
        </p:nvSpPr>
        <p:spPr>
          <a:xfrm>
            <a:off x="655093" y="1405719"/>
            <a:ext cx="286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Wholesale Market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Transmission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Governance Reform</a:t>
            </a:r>
          </a:p>
        </p:txBody>
      </p:sp>
    </p:spTree>
    <p:extLst>
      <p:ext uri="{BB962C8B-B14F-4D97-AF65-F5344CB8AC3E}">
        <p14:creationId xmlns:p14="http://schemas.microsoft.com/office/powerpoint/2010/main" val="104938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1CE4-FD20-6F4F-9AEF-CB0C49A93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84" y="2405299"/>
            <a:ext cx="82296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99790251"/>
      </p:ext>
    </p:extLst>
  </p:cSld>
  <p:clrMapOvr>
    <a:masterClrMapping/>
  </p:clrMapOvr>
</p:sld>
</file>

<file path=ppt/theme/theme1.xml><?xml version="1.0" encoding="utf-8"?>
<a:theme xmlns:a="http://schemas.openxmlformats.org/drawingml/2006/main" name="Blue theme">
  <a:themeElements>
    <a:clrScheme name="Transformation Blue Theme">
      <a:dk1>
        <a:srgbClr val="FFFFFF"/>
      </a:dk1>
      <a:lt1>
        <a:srgbClr val="002A7E"/>
      </a:lt1>
      <a:dk2>
        <a:srgbClr val="3D6B9D"/>
      </a:dk2>
      <a:lt2>
        <a:srgbClr val="D4E1EE"/>
      </a:lt2>
      <a:accent1>
        <a:srgbClr val="FEFDDB"/>
      </a:accent1>
      <a:accent2>
        <a:srgbClr val="FFFF9F"/>
      </a:accent2>
      <a:accent3>
        <a:srgbClr val="C5DDDA"/>
      </a:accent3>
      <a:accent4>
        <a:srgbClr val="6CA8A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resh">
      <a:fillStyleLst>
        <a:solidFill>
          <a:schemeClr val="phClr"/>
        </a:solidFill>
        <a:solidFill>
          <a:schemeClr val="phClr">
            <a:tint val="70000"/>
            <a:satMod val="115000"/>
          </a:schemeClr>
        </a:solidFill>
        <a:solidFill>
          <a:schemeClr val="phClr">
            <a:shade val="80000"/>
            <a:satMod val="115000"/>
          </a:schemeClr>
        </a:soli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/>
          </a:solidFill>
          <a:prstDash val="solid"/>
          <a:miter/>
        </a:ln>
        <a:ln w="76200" cap="flat" cmpd="thickThin" algn="ctr">
          <a:solidFill>
            <a:schemeClr val="phClr">
              <a:alpha val="8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63500" sx="101000" sy="101000" rotWithShape="0">
              <a:srgbClr val="FFFFFF">
                <a:alpha val="50000"/>
              </a:srgbClr>
            </a:outerShdw>
          </a:effectLst>
        </a:effectStyle>
        <a:effectStyle>
          <a:effectLst>
            <a:innerShdw blurRad="101600">
              <a:srgbClr val="FFFFFF">
                <a:alpha val="75000"/>
              </a:srgbClr>
            </a:innerShdw>
            <a:outerShdw blurRad="63500" sx="101000" sy="101000" rotWithShape="0">
              <a:srgbClr val="FFFFFF">
                <a:alpha val="50000"/>
              </a:srgbClr>
            </a:outerShdw>
            <a:reflection blurRad="12700" stA="30000" endPos="35000" dist="38100" dir="5400000" sy="-100000" rotWithShape="0"/>
          </a:effectLst>
          <a:scene3d>
            <a:camera prst="orthographicFront">
              <a:rot lat="0" lon="0" rev="0"/>
            </a:camera>
            <a:lightRig rig="balanced" dir="t">
              <a:rot lat="0" lon="0" rev="30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4333</TotalTime>
  <Words>406</Words>
  <Application>Microsoft Macintosh PowerPoint</Application>
  <PresentationFormat>On-screen Show (4:3)</PresentationFormat>
  <Paragraphs>50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Berkeley-Medium</vt:lpstr>
      <vt:lpstr>Calibri</vt:lpstr>
      <vt:lpstr>Blue theme</vt:lpstr>
      <vt:lpstr>Pivoting from Decarbonization Pathways to Policies in New England: CT Perspective  New England Electricity Restructuring Roundtable March 26, 2020 </vt:lpstr>
      <vt:lpstr>Long-Term Climate Policy Mandates</vt:lpstr>
      <vt:lpstr>Long-Term Electricity Policy Mandates</vt:lpstr>
      <vt:lpstr>CT Draft IRP Key Takeaways</vt:lpstr>
      <vt:lpstr>IRP Recommendations: CT</vt:lpstr>
      <vt:lpstr>IRP Recommendations: CT</vt:lpstr>
      <vt:lpstr>IRP Recommendations: Regional</vt:lpstr>
      <vt:lpstr>New England Energy Vision</vt:lpstr>
      <vt:lpstr>Questions?</vt:lpstr>
    </vt:vector>
  </TitlesOfParts>
  <Company>Connecticut DEEP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 Corsino</dc:creator>
  <cp:lastModifiedBy>Susan Rivo</cp:lastModifiedBy>
  <cp:revision>221</cp:revision>
  <dcterms:created xsi:type="dcterms:W3CDTF">2016-03-15T12:04:35Z</dcterms:created>
  <dcterms:modified xsi:type="dcterms:W3CDTF">2021-03-26T14:40:01Z</dcterms:modified>
</cp:coreProperties>
</file>