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notesSlides/notesSlide4.xml" ContentType="application/vnd.openxmlformats-officedocument.presentationml.notesSlide+xml"/>
  <Override PartName="/ppt/charts/chart2.xml" ContentType="application/vnd.openxmlformats-officedocument.drawingml.chart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charts/chart3.xml" ContentType="application/vnd.openxmlformats-officedocument.drawingml.chart+xml"/>
  <Override PartName="/ppt/drawings/drawing1.xml" ContentType="application/vnd.openxmlformats-officedocument.drawingml.chartshapes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charts/colors12.xml" ContentType="application/vnd.ms-office.chartcolorstyle+xml"/>
  <Override PartName="/ppt/charts/style12.xml" ContentType="application/vnd.ms-office.chart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5" r:id="rId3"/>
  </p:sldMasterIdLst>
  <p:notesMasterIdLst>
    <p:notesMasterId r:id="rId15"/>
  </p:notesMasterIdLst>
  <p:sldIdLst>
    <p:sldId id="256" r:id="rId4"/>
    <p:sldId id="268" r:id="rId5"/>
    <p:sldId id="300" r:id="rId6"/>
    <p:sldId id="292" r:id="rId7"/>
    <p:sldId id="269" r:id="rId8"/>
    <p:sldId id="280" r:id="rId9"/>
    <p:sldId id="304" r:id="rId10"/>
    <p:sldId id="303" r:id="rId11"/>
    <p:sldId id="305" r:id="rId12"/>
    <p:sldId id="302" r:id="rId13"/>
    <p:sldId id="293" r:id="rId14"/>
  </p:sldIdLst>
  <p:sldSz cx="9144000" cy="6858000" type="screen4x3"/>
  <p:notesSz cx="6950075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A0AF"/>
    <a:srgbClr val="FAD33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57542" autoAdjust="0"/>
  </p:normalViewPr>
  <p:slideViewPr>
    <p:cSldViewPr snapToGrid="0">
      <p:cViewPr>
        <p:scale>
          <a:sx n="70" d="100"/>
          <a:sy n="70" d="100"/>
        </p:scale>
        <p:origin x="-1122" y="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10" d="100"/>
        <a:sy n="110" d="100"/>
      </p:scale>
      <p:origin x="0" y="1008"/>
    </p:cViewPr>
  </p:sorterViewPr>
  <p:notesViewPr>
    <p:cSldViewPr snapToGrid="0">
      <p:cViewPr>
        <p:scale>
          <a:sx n="80" d="100"/>
          <a:sy n="80" d="100"/>
        </p:scale>
        <p:origin x="-2214" y="792"/>
      </p:cViewPr>
      <p:guideLst>
        <p:guide orient="horz" pos="2909"/>
        <p:guide pos="218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\\neepfs1\CSHARED\PUBLIC%20POLICY\POLICY%20OUTREACH%20AND%20ANALYSIS\Data%20and%20Stats%20Tracking\EE%20Budget%20&amp;%20Savings%20Data\2015-16%20Budget%20and%20Savings%20Data\2015-16%20Savings%20Targets.xlsx" TargetMode="External"/></Relationships>
</file>

<file path=ppt/charts/_rels/chart2.xml.rels><?xml version="1.0" encoding="UTF-8" standalone="yes"?>
<Relationships xmlns="http://schemas.openxmlformats.org/package/2006/relationships"><Relationship Id="rId3" Type="http://schemas.microsoft.com/office/2011/relationships/chartStyle" Target="style12.xml"/><Relationship Id="rId2" Type="http://schemas.microsoft.com/office/2011/relationships/chartColorStyle" Target="colors12.xml"/><Relationship Id="rId1" Type="http://schemas.openxmlformats.org/officeDocument/2006/relationships/package" Target="../embeddings/Microsoft_Excel_Worksheet1.xlsx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\\neepfs1\cshared\PUBLIC%20POLICY\POLICY%20OUTREACH%20AND%20ANALYSIS\Data%20and%20Stats%20Tracking\EE%20Budget%20&amp;%20Savings%20Data\2015-16%20Budget%20and%20Savings%20Data\2015-16%20Savings%20Targets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>
                <a:solidFill>
                  <a:schemeClr val="tx1"/>
                </a:solidFill>
              </a:rPr>
              <a:t>New England</a:t>
            </a:r>
            <a:r>
              <a:rPr lang="en-US" sz="2000" b="1" baseline="0" dirty="0" smtClean="0">
                <a:solidFill>
                  <a:schemeClr val="tx1"/>
                </a:solidFill>
              </a:rPr>
              <a:t> State </a:t>
            </a:r>
            <a:r>
              <a:rPr lang="en-US" sz="2000" b="1" dirty="0" smtClean="0">
                <a:solidFill>
                  <a:schemeClr val="tx1"/>
                </a:solidFill>
              </a:rPr>
              <a:t>Combined </a:t>
            </a:r>
            <a:r>
              <a:rPr lang="en-US" sz="2000" b="1" dirty="0">
                <a:solidFill>
                  <a:schemeClr val="tx1"/>
                </a:solidFill>
              </a:rPr>
              <a:t>Efficiency Program </a:t>
            </a:r>
            <a:endParaRPr lang="en-US" sz="2000" b="1" dirty="0" smtClean="0">
              <a:solidFill>
                <a:schemeClr val="tx1"/>
              </a:solidFill>
            </a:endParaRPr>
          </a:p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2000" b="1" dirty="0" smtClean="0">
                <a:solidFill>
                  <a:schemeClr val="tx1"/>
                </a:solidFill>
              </a:rPr>
              <a:t>Spending </a:t>
            </a:r>
            <a:r>
              <a:rPr lang="en-US" sz="2000" b="1" dirty="0">
                <a:solidFill>
                  <a:schemeClr val="tx1"/>
                </a:solidFill>
              </a:rPr>
              <a:t>Per Capita</a:t>
            </a: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tx>
            <c:v>2011</c:v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strRef>
              <c:f>'[2015-16 Savings Targets.xlsx]NE Projections'!$D$71:$D$76</c:f>
              <c:strCache>
                <c:ptCount val="6"/>
                <c:pt idx="0">
                  <c:v>CT</c:v>
                </c:pt>
                <c:pt idx="1">
                  <c:v>ME</c:v>
                </c:pt>
                <c:pt idx="2">
                  <c:v>MA</c:v>
                </c:pt>
                <c:pt idx="3">
                  <c:v>NH</c:v>
                </c:pt>
                <c:pt idx="4">
                  <c:v>RI</c:v>
                </c:pt>
                <c:pt idx="5">
                  <c:v>VT</c:v>
                </c:pt>
              </c:strCache>
            </c:strRef>
          </c:cat>
          <c:val>
            <c:numRef>
              <c:f>'[2015-16 Savings Targets.xlsx]NE Projections'!$E$71:$E$76</c:f>
              <c:numCache>
                <c:formatCode>"$"#,##0.00</c:formatCode>
                <c:ptCount val="6"/>
                <c:pt idx="0">
                  <c:v>38.764947947459568</c:v>
                </c:pt>
                <c:pt idx="1">
                  <c:v>17.804578116953323</c:v>
                </c:pt>
                <c:pt idx="2">
                  <c:v>59.161686099324541</c:v>
                </c:pt>
                <c:pt idx="3">
                  <c:v>17.666796389605778</c:v>
                </c:pt>
                <c:pt idx="4">
                  <c:v>39.238678324591795</c:v>
                </c:pt>
                <c:pt idx="5">
                  <c:v>62.554009938844025</c:v>
                </c:pt>
              </c:numCache>
            </c:numRef>
          </c:val>
        </c:ser>
        <c:ser>
          <c:idx val="1"/>
          <c:order val="1"/>
          <c:tx>
            <c:v>2012</c:v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strRef>
              <c:f>'[2015-16 Savings Targets.xlsx]NE Projections'!$D$71:$D$76</c:f>
              <c:strCache>
                <c:ptCount val="6"/>
                <c:pt idx="0">
                  <c:v>CT</c:v>
                </c:pt>
                <c:pt idx="1">
                  <c:v>ME</c:v>
                </c:pt>
                <c:pt idx="2">
                  <c:v>MA</c:v>
                </c:pt>
                <c:pt idx="3">
                  <c:v>NH</c:v>
                </c:pt>
                <c:pt idx="4">
                  <c:v>RI</c:v>
                </c:pt>
                <c:pt idx="5">
                  <c:v>VT</c:v>
                </c:pt>
              </c:strCache>
            </c:strRef>
          </c:cat>
          <c:val>
            <c:numRef>
              <c:f>'[2015-16 Savings Targets.xlsx]NE Projections'!$F$71:$F$76</c:f>
              <c:numCache>
                <c:formatCode>"$"#,##0.00</c:formatCode>
                <c:ptCount val="6"/>
                <c:pt idx="0">
                  <c:v>38.760406458797327</c:v>
                </c:pt>
                <c:pt idx="1">
                  <c:v>17.949316582480026</c:v>
                </c:pt>
                <c:pt idx="2">
                  <c:v>81.689049059443192</c:v>
                </c:pt>
                <c:pt idx="3">
                  <c:v>19.756500756429652</c:v>
                </c:pt>
                <c:pt idx="4">
                  <c:v>59.223602579092294</c:v>
                </c:pt>
                <c:pt idx="5">
                  <c:v>59.314338296964785</c:v>
                </c:pt>
              </c:numCache>
            </c:numRef>
          </c:val>
        </c:ser>
        <c:ser>
          <c:idx val="2"/>
          <c:order val="2"/>
          <c:tx>
            <c:v>2013</c:v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strRef>
              <c:f>'[2015-16 Savings Targets.xlsx]NE Projections'!$D$71:$D$76</c:f>
              <c:strCache>
                <c:ptCount val="6"/>
                <c:pt idx="0">
                  <c:v>CT</c:v>
                </c:pt>
                <c:pt idx="1">
                  <c:v>ME</c:v>
                </c:pt>
                <c:pt idx="2">
                  <c:v>MA</c:v>
                </c:pt>
                <c:pt idx="3">
                  <c:v>NH</c:v>
                </c:pt>
                <c:pt idx="4">
                  <c:v>RI</c:v>
                </c:pt>
                <c:pt idx="5">
                  <c:v>VT</c:v>
                </c:pt>
              </c:strCache>
            </c:strRef>
          </c:cat>
          <c:val>
            <c:numRef>
              <c:f>'[2015-16 Savings Targets.xlsx]NE Projections'!$G$71:$G$76</c:f>
              <c:numCache>
                <c:formatCode>"$"#,##0.00</c:formatCode>
                <c:ptCount val="6"/>
                <c:pt idx="0">
                  <c:v>40.772927465462395</c:v>
                </c:pt>
                <c:pt idx="1">
                  <c:v>18</c:v>
                </c:pt>
                <c:pt idx="2">
                  <c:v>92.004126359814634</c:v>
                </c:pt>
                <c:pt idx="3">
                  <c:v>24.003807447000625</c:v>
                </c:pt>
                <c:pt idx="4">
                  <c:v>77.086477459579598</c:v>
                </c:pt>
                <c:pt idx="5">
                  <c:v>64.88348148029938</c:v>
                </c:pt>
              </c:numCache>
            </c:numRef>
          </c:val>
        </c:ser>
        <c:ser>
          <c:idx val="3"/>
          <c:order val="3"/>
          <c:tx>
            <c:v>2014 (Planned)</c:v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strRef>
              <c:f>'[2015-16 Savings Targets.xlsx]NE Projections'!$D$71:$D$76</c:f>
              <c:strCache>
                <c:ptCount val="6"/>
                <c:pt idx="0">
                  <c:v>CT</c:v>
                </c:pt>
                <c:pt idx="1">
                  <c:v>ME</c:v>
                </c:pt>
                <c:pt idx="2">
                  <c:v>MA</c:v>
                </c:pt>
                <c:pt idx="3">
                  <c:v>NH</c:v>
                </c:pt>
                <c:pt idx="4">
                  <c:v>RI</c:v>
                </c:pt>
                <c:pt idx="5">
                  <c:v>VT</c:v>
                </c:pt>
              </c:strCache>
            </c:strRef>
          </c:cat>
          <c:val>
            <c:numRef>
              <c:f>'[2015-16 Savings Targets.xlsx]NE Projections'!$H$71:$H$76</c:f>
              <c:numCache>
                <c:formatCode>"$"#,##0.00</c:formatCode>
                <c:ptCount val="6"/>
                <c:pt idx="0">
                  <c:v>61.81</c:v>
                </c:pt>
                <c:pt idx="1">
                  <c:v>14.82</c:v>
                </c:pt>
                <c:pt idx="2">
                  <c:v>110.59</c:v>
                </c:pt>
                <c:pt idx="3">
                  <c:v>26.17</c:v>
                </c:pt>
                <c:pt idx="4">
                  <c:v>101.41</c:v>
                </c:pt>
                <c:pt idx="5">
                  <c:v>76.930000000000007</c:v>
                </c:pt>
              </c:numCache>
            </c:numRef>
          </c:val>
        </c:ser>
        <c:ser>
          <c:idx val="4"/>
          <c:order val="4"/>
          <c:tx>
            <c:v>2015 (Planned)</c:v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strRef>
              <c:f>'[2015-16 Savings Targets.xlsx]NE Projections'!$D$71:$D$76</c:f>
              <c:strCache>
                <c:ptCount val="6"/>
                <c:pt idx="0">
                  <c:v>CT</c:v>
                </c:pt>
                <c:pt idx="1">
                  <c:v>ME</c:v>
                </c:pt>
                <c:pt idx="2">
                  <c:v>MA</c:v>
                </c:pt>
                <c:pt idx="3">
                  <c:v>NH</c:v>
                </c:pt>
                <c:pt idx="4">
                  <c:v>RI</c:v>
                </c:pt>
                <c:pt idx="5">
                  <c:v>VT</c:v>
                </c:pt>
              </c:strCache>
            </c:strRef>
          </c:cat>
          <c:val>
            <c:numRef>
              <c:f>'[2015-16 Savings Targets.xlsx]NE Projections'!$I$71:$I$76</c:f>
              <c:numCache>
                <c:formatCode>"$"#,##0.00</c:formatCode>
                <c:ptCount val="6"/>
                <c:pt idx="0">
                  <c:v>62.642045593550179</c:v>
                </c:pt>
                <c:pt idx="1">
                  <c:v>20.688994736842105</c:v>
                </c:pt>
                <c:pt idx="2">
                  <c:v>117.71125248332098</c:v>
                </c:pt>
                <c:pt idx="3">
                  <c:v>23.996446872645063</c:v>
                </c:pt>
                <c:pt idx="4">
                  <c:v>105.36263507109005</c:v>
                </c:pt>
                <c:pt idx="5">
                  <c:v>86.808820196564739</c:v>
                </c:pt>
              </c:numCache>
            </c:numRef>
          </c:val>
        </c:ser>
        <c:ser>
          <c:idx val="5"/>
          <c:order val="5"/>
          <c:tx>
            <c:v>2016 (Planned)</c:v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strRef>
              <c:f>'[2015-16 Savings Targets.xlsx]NE Projections'!$D$71:$D$76</c:f>
              <c:strCache>
                <c:ptCount val="6"/>
                <c:pt idx="0">
                  <c:v>CT</c:v>
                </c:pt>
                <c:pt idx="1">
                  <c:v>ME</c:v>
                </c:pt>
                <c:pt idx="2">
                  <c:v>MA</c:v>
                </c:pt>
                <c:pt idx="3">
                  <c:v>NH</c:v>
                </c:pt>
                <c:pt idx="4">
                  <c:v>RI</c:v>
                </c:pt>
                <c:pt idx="5">
                  <c:v>VT</c:v>
                </c:pt>
              </c:strCache>
            </c:strRef>
          </c:cat>
          <c:val>
            <c:numRef>
              <c:f>'[2015-16 Savings Targets.xlsx]NE Projections'!$J$71:$J$76</c:f>
              <c:numCache>
                <c:formatCode>"$"#,##0.00</c:formatCode>
                <c:ptCount val="6"/>
                <c:pt idx="0">
                  <c:v>66.875760355852094</c:v>
                </c:pt>
                <c:pt idx="1">
                  <c:v>20.690984210526317</c:v>
                </c:pt>
                <c:pt idx="2">
                  <c:v>116.08300874722016</c:v>
                </c:pt>
                <c:pt idx="3">
                  <c:v>23.996446872645063</c:v>
                </c:pt>
                <c:pt idx="4">
                  <c:v>106.00142654028436</c:v>
                </c:pt>
                <c:pt idx="5">
                  <c:v>93.922170511457765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219"/>
        <c:overlap val="-27"/>
        <c:axId val="109087744"/>
        <c:axId val="240381312"/>
      </c:barChart>
      <c:catAx>
        <c:axId val="1090877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40381312"/>
        <c:crosses val="autoZero"/>
        <c:auto val="1"/>
        <c:lblAlgn val="ctr"/>
        <c:lblOffset val="100"/>
        <c:noMultiLvlLbl val="0"/>
      </c:catAx>
      <c:valAx>
        <c:axId val="240381312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.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109087744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1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862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b="1" dirty="0" smtClean="0">
                <a:solidFill>
                  <a:schemeClr val="tx1"/>
                </a:solidFill>
              </a:rPr>
              <a:t>New England Energy Savings</a:t>
            </a:r>
            <a:r>
              <a:rPr lang="en-US" b="1" baseline="0" dirty="0" smtClean="0">
                <a:solidFill>
                  <a:schemeClr val="tx1"/>
                </a:solidFill>
              </a:rPr>
              <a:t> </a:t>
            </a:r>
            <a:r>
              <a:rPr lang="en-US" b="1" baseline="0" dirty="0" smtClean="0">
                <a:solidFill>
                  <a:schemeClr val="tx1"/>
                </a:solidFill>
              </a:rPr>
              <a:t>as a Percent of Sales Over Time</a:t>
            </a:r>
            <a:endParaRPr lang="en-US" b="1" dirty="0">
              <a:solidFill>
                <a:schemeClr val="tx1"/>
              </a:solidFill>
            </a:endParaRPr>
          </a:p>
        </c:rich>
      </c:tx>
      <c:layout/>
      <c:overlay val="0"/>
      <c:spPr>
        <a:noFill/>
        <a:ln>
          <a:noFill/>
        </a:ln>
        <a:effectLst/>
      </c:spPr>
    </c:title>
    <c:autoTitleDeleted val="0"/>
    <c:plotArea>
      <c:layout/>
      <c:barChart>
        <c:barDir val="col"/>
        <c:grouping val="stacked"/>
        <c:varyColors val="0"/>
        <c:ser>
          <c:idx val="0"/>
          <c:order val="0"/>
          <c:tx>
            <c:strRef>
              <c:f>Sheet1!$B$1</c:f>
              <c:strCache>
                <c:ptCount val="1"/>
                <c:pt idx="0">
                  <c:v>2011 cont.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</c:numCache>
            </c:numRef>
          </c:cat>
          <c:val>
            <c:numRef>
              <c:f>Sheet1!$B$2:$B$17</c:f>
              <c:numCache>
                <c:formatCode>0.00%</c:formatCode>
                <c:ptCount val="16"/>
                <c:pt idx="0">
                  <c:v>1.4999999999999999E-2</c:v>
                </c:pt>
                <c:pt idx="1">
                  <c:v>1.4999999999999999E-2</c:v>
                </c:pt>
                <c:pt idx="2">
                  <c:v>1.4999999999999999E-2</c:v>
                </c:pt>
                <c:pt idx="3">
                  <c:v>1.4999999999999999E-2</c:v>
                </c:pt>
                <c:pt idx="4">
                  <c:v>1.4999999999999999E-2</c:v>
                </c:pt>
                <c:pt idx="5">
                  <c:v>1.4999999999999999E-2</c:v>
                </c:pt>
                <c:pt idx="6">
                  <c:v>1.4999999999999999E-2</c:v>
                </c:pt>
                <c:pt idx="7">
                  <c:v>1.4999999999999999E-2</c:v>
                </c:pt>
                <c:pt idx="8">
                  <c:v>1.4999999999999999E-2</c:v>
                </c:pt>
                <c:pt idx="9">
                  <c:v>1.2999999999999999E-2</c:v>
                </c:pt>
                <c:pt idx="10">
                  <c:v>1.0999999999999999E-2</c:v>
                </c:pt>
                <c:pt idx="11">
                  <c:v>8.9999999999999993E-3</c:v>
                </c:pt>
                <c:pt idx="12">
                  <c:v>7.0000000000000001E-3</c:v>
                </c:pt>
                <c:pt idx="13">
                  <c:v>5.0000000000000001E-3</c:v>
                </c:pt>
                <c:pt idx="14">
                  <c:v>3.0000000000000001E-3</c:v>
                </c:pt>
                <c:pt idx="15">
                  <c:v>1E-3</c:v>
                </c:pt>
              </c:numCache>
            </c:numRef>
          </c:val>
        </c:ser>
        <c:ser>
          <c:idx val="1"/>
          <c:order val="1"/>
          <c:tx>
            <c:strRef>
              <c:f>Sheet1!$C$1</c:f>
              <c:strCache>
                <c:ptCount val="1"/>
                <c:pt idx="0">
                  <c:v>2012 cont.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</c:numCache>
            </c:numRef>
          </c:cat>
          <c:val>
            <c:numRef>
              <c:f>Sheet1!$C$2:$C$17</c:f>
              <c:numCache>
                <c:formatCode>0.00%</c:formatCode>
                <c:ptCount val="16"/>
                <c:pt idx="1">
                  <c:v>1.4999999999999999E-2</c:v>
                </c:pt>
                <c:pt idx="2">
                  <c:v>1.4999999999999999E-2</c:v>
                </c:pt>
                <c:pt idx="3">
                  <c:v>1.4999999999999999E-2</c:v>
                </c:pt>
                <c:pt idx="4">
                  <c:v>1.4999999999999999E-2</c:v>
                </c:pt>
                <c:pt idx="5">
                  <c:v>1.4999999999999999E-2</c:v>
                </c:pt>
                <c:pt idx="6">
                  <c:v>1.4999999999999999E-2</c:v>
                </c:pt>
                <c:pt idx="7">
                  <c:v>1.4999999999999999E-2</c:v>
                </c:pt>
                <c:pt idx="8">
                  <c:v>1.4999999999999999E-2</c:v>
                </c:pt>
                <c:pt idx="9">
                  <c:v>1.4999999999999999E-2</c:v>
                </c:pt>
                <c:pt idx="10">
                  <c:v>1.2999999999999999E-2</c:v>
                </c:pt>
                <c:pt idx="11">
                  <c:v>1.0999999999999999E-2</c:v>
                </c:pt>
                <c:pt idx="12">
                  <c:v>8.9999999999999993E-3</c:v>
                </c:pt>
                <c:pt idx="13">
                  <c:v>7.0000000000000001E-3</c:v>
                </c:pt>
                <c:pt idx="14">
                  <c:v>5.0000000000000001E-3</c:v>
                </c:pt>
                <c:pt idx="15">
                  <c:v>3.0000000000000001E-3</c:v>
                </c:pt>
              </c:numCache>
            </c:numRef>
          </c:val>
        </c:ser>
        <c:ser>
          <c:idx val="2"/>
          <c:order val="2"/>
          <c:tx>
            <c:strRef>
              <c:f>Sheet1!$D$1</c:f>
              <c:strCache>
                <c:ptCount val="1"/>
                <c:pt idx="0">
                  <c:v>2013 cont.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</c:numCache>
            </c:numRef>
          </c:cat>
          <c:val>
            <c:numRef>
              <c:f>Sheet1!$D$2:$D$17</c:f>
              <c:numCache>
                <c:formatCode>General</c:formatCode>
                <c:ptCount val="16"/>
                <c:pt idx="2" formatCode="0.00%">
                  <c:v>1.4999999999999999E-2</c:v>
                </c:pt>
                <c:pt idx="3" formatCode="0.00%">
                  <c:v>1.4999999999999999E-2</c:v>
                </c:pt>
                <c:pt idx="4" formatCode="0.00%">
                  <c:v>1.4999999999999999E-2</c:v>
                </c:pt>
                <c:pt idx="5" formatCode="0.00%">
                  <c:v>1.4999999999999999E-2</c:v>
                </c:pt>
                <c:pt idx="6" formatCode="0.00%">
                  <c:v>1.4999999999999999E-2</c:v>
                </c:pt>
                <c:pt idx="7" formatCode="0.00%">
                  <c:v>1.4999999999999999E-2</c:v>
                </c:pt>
                <c:pt idx="8" formatCode="0.00%">
                  <c:v>1.4999999999999999E-2</c:v>
                </c:pt>
                <c:pt idx="9" formatCode="0.00%">
                  <c:v>1.4999999999999999E-2</c:v>
                </c:pt>
                <c:pt idx="10" formatCode="0.00%">
                  <c:v>1.4999999999999999E-2</c:v>
                </c:pt>
                <c:pt idx="11" formatCode="0.00%">
                  <c:v>1.2999999999999999E-2</c:v>
                </c:pt>
                <c:pt idx="12" formatCode="0.00%">
                  <c:v>1.0999999999999999E-2</c:v>
                </c:pt>
                <c:pt idx="13" formatCode="0.00%">
                  <c:v>8.9999999999999993E-3</c:v>
                </c:pt>
                <c:pt idx="14" formatCode="0.00%">
                  <c:v>7.0000000000000001E-3</c:v>
                </c:pt>
                <c:pt idx="15" formatCode="0.00%">
                  <c:v>5.0000000000000001E-3</c:v>
                </c:pt>
              </c:numCache>
            </c:numRef>
          </c:val>
        </c:ser>
        <c:ser>
          <c:idx val="3"/>
          <c:order val="3"/>
          <c:tx>
            <c:strRef>
              <c:f>Sheet1!$E$1</c:f>
              <c:strCache>
                <c:ptCount val="1"/>
                <c:pt idx="0">
                  <c:v>2014 cont.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</c:numCache>
            </c:numRef>
          </c:cat>
          <c:val>
            <c:numRef>
              <c:f>Sheet1!$E$2:$E$17</c:f>
              <c:numCache>
                <c:formatCode>General</c:formatCode>
                <c:ptCount val="16"/>
                <c:pt idx="3" formatCode="0.00%">
                  <c:v>1.4999999999999999E-2</c:v>
                </c:pt>
                <c:pt idx="4" formatCode="0.00%">
                  <c:v>1.4999999999999999E-2</c:v>
                </c:pt>
                <c:pt idx="5" formatCode="0.00%">
                  <c:v>1.4999999999999999E-2</c:v>
                </c:pt>
                <c:pt idx="6" formatCode="0.00%">
                  <c:v>1.4999999999999999E-2</c:v>
                </c:pt>
                <c:pt idx="7" formatCode="0.00%">
                  <c:v>1.4999999999999999E-2</c:v>
                </c:pt>
                <c:pt idx="8" formatCode="0.00%">
                  <c:v>1.4999999999999999E-2</c:v>
                </c:pt>
                <c:pt idx="9" formatCode="0.00%">
                  <c:v>1.4999999999999999E-2</c:v>
                </c:pt>
                <c:pt idx="10" formatCode="0.00%">
                  <c:v>1.4999999999999999E-2</c:v>
                </c:pt>
                <c:pt idx="11" formatCode="0.00%">
                  <c:v>1.4999999999999999E-2</c:v>
                </c:pt>
                <c:pt idx="12" formatCode="0.00%">
                  <c:v>1.2999999999999999E-2</c:v>
                </c:pt>
                <c:pt idx="13" formatCode="0.00%">
                  <c:v>1.0999999999999999E-2</c:v>
                </c:pt>
                <c:pt idx="14" formatCode="0.00%">
                  <c:v>8.9999999999999993E-3</c:v>
                </c:pt>
                <c:pt idx="15" formatCode="0.00%">
                  <c:v>7.0000000000000001E-3</c:v>
                </c:pt>
              </c:numCache>
            </c:numRef>
          </c:val>
        </c:ser>
        <c:ser>
          <c:idx val="4"/>
          <c:order val="4"/>
          <c:tx>
            <c:strRef>
              <c:f>Sheet1!$F$1</c:f>
              <c:strCache>
                <c:ptCount val="1"/>
                <c:pt idx="0">
                  <c:v>2015 cont.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</c:spPr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</c:numCache>
            </c:numRef>
          </c:cat>
          <c:val>
            <c:numRef>
              <c:f>Sheet1!$F$2:$F$17</c:f>
              <c:numCache>
                <c:formatCode>General</c:formatCode>
                <c:ptCount val="16"/>
                <c:pt idx="4" formatCode="0.00%">
                  <c:v>1.4999999999999999E-2</c:v>
                </c:pt>
                <c:pt idx="5" formatCode="0.00%">
                  <c:v>1.4999999999999999E-2</c:v>
                </c:pt>
                <c:pt idx="6" formatCode="0.00%">
                  <c:v>1.4999999999999999E-2</c:v>
                </c:pt>
                <c:pt idx="7" formatCode="0.00%">
                  <c:v>1.4999999999999999E-2</c:v>
                </c:pt>
                <c:pt idx="8" formatCode="0.00%">
                  <c:v>1.4999999999999999E-2</c:v>
                </c:pt>
                <c:pt idx="9" formatCode="0.00%">
                  <c:v>1.4999999999999999E-2</c:v>
                </c:pt>
                <c:pt idx="10" formatCode="0.00%">
                  <c:v>1.4999999999999999E-2</c:v>
                </c:pt>
                <c:pt idx="11" formatCode="0.00%">
                  <c:v>1.4999999999999999E-2</c:v>
                </c:pt>
                <c:pt idx="12" formatCode="0.00%">
                  <c:v>1.4999999999999999E-2</c:v>
                </c:pt>
                <c:pt idx="13" formatCode="0.00%">
                  <c:v>1.2999999999999999E-2</c:v>
                </c:pt>
                <c:pt idx="14" formatCode="0.00%">
                  <c:v>1.0999999999999999E-2</c:v>
                </c:pt>
                <c:pt idx="15" formatCode="0.00%">
                  <c:v>8.9999999999999993E-3</c:v>
                </c:pt>
              </c:numCache>
            </c:numRef>
          </c:val>
        </c:ser>
        <c:ser>
          <c:idx val="5"/>
          <c:order val="5"/>
          <c:tx>
            <c:strRef>
              <c:f>Sheet1!$G$1</c:f>
              <c:strCache>
                <c:ptCount val="1"/>
                <c:pt idx="0">
                  <c:v>2016 cont.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</c:spPr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</c:numCache>
            </c:numRef>
          </c:cat>
          <c:val>
            <c:numRef>
              <c:f>Sheet1!$G$2:$G$17</c:f>
              <c:numCache>
                <c:formatCode>General</c:formatCode>
                <c:ptCount val="16"/>
                <c:pt idx="5" formatCode="0.00%">
                  <c:v>1.4999999999999999E-2</c:v>
                </c:pt>
                <c:pt idx="6" formatCode="0.00%">
                  <c:v>1.4999999999999999E-2</c:v>
                </c:pt>
                <c:pt idx="7" formatCode="0.00%">
                  <c:v>1.4999999999999999E-2</c:v>
                </c:pt>
                <c:pt idx="8" formatCode="0.00%">
                  <c:v>1.4999999999999999E-2</c:v>
                </c:pt>
                <c:pt idx="9" formatCode="0.00%">
                  <c:v>1.4999999999999999E-2</c:v>
                </c:pt>
                <c:pt idx="10" formatCode="0.00%">
                  <c:v>1.4999999999999999E-2</c:v>
                </c:pt>
                <c:pt idx="11" formatCode="0.00%">
                  <c:v>1.4999999999999999E-2</c:v>
                </c:pt>
                <c:pt idx="12" formatCode="0.00%">
                  <c:v>1.4999999999999999E-2</c:v>
                </c:pt>
                <c:pt idx="13" formatCode="0.00%">
                  <c:v>1.4999999999999999E-2</c:v>
                </c:pt>
                <c:pt idx="14" formatCode="0.00%">
                  <c:v>1.2999999999999999E-2</c:v>
                </c:pt>
                <c:pt idx="15" formatCode="0.00%">
                  <c:v>1.0999999999999999E-2</c:v>
                </c:pt>
              </c:numCache>
            </c:numRef>
          </c:val>
        </c:ser>
        <c:ser>
          <c:idx val="6"/>
          <c:order val="6"/>
          <c:tx>
            <c:strRef>
              <c:f>Sheet1!$H$1</c:f>
              <c:strCache>
                <c:ptCount val="1"/>
                <c:pt idx="0">
                  <c:v>2017 cont.2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</c:numCache>
            </c:numRef>
          </c:cat>
          <c:val>
            <c:numRef>
              <c:f>Sheet1!$H$2:$H$17</c:f>
              <c:numCache>
                <c:formatCode>General</c:formatCode>
                <c:ptCount val="16"/>
                <c:pt idx="6" formatCode="0.00%">
                  <c:v>1.4999999999999999E-2</c:v>
                </c:pt>
                <c:pt idx="7" formatCode="0.00%">
                  <c:v>1.4999999999999999E-2</c:v>
                </c:pt>
                <c:pt idx="8" formatCode="0.00%">
                  <c:v>1.4999999999999999E-2</c:v>
                </c:pt>
                <c:pt idx="9" formatCode="0.00%">
                  <c:v>1.4999999999999999E-2</c:v>
                </c:pt>
                <c:pt idx="10" formatCode="0.00%">
                  <c:v>1.4999999999999999E-2</c:v>
                </c:pt>
                <c:pt idx="11" formatCode="0.00%">
                  <c:v>1.4999999999999999E-2</c:v>
                </c:pt>
                <c:pt idx="12" formatCode="0.00%">
                  <c:v>1.4999999999999999E-2</c:v>
                </c:pt>
                <c:pt idx="13" formatCode="0.00%">
                  <c:v>1.4999999999999999E-2</c:v>
                </c:pt>
                <c:pt idx="14" formatCode="0.00%">
                  <c:v>1.4999999999999999E-2</c:v>
                </c:pt>
                <c:pt idx="15" formatCode="0.00%">
                  <c:v>1.2999999999999999E-2</c:v>
                </c:pt>
              </c:numCache>
            </c:numRef>
          </c:val>
        </c:ser>
        <c:ser>
          <c:idx val="7"/>
          <c:order val="7"/>
          <c:tx>
            <c:strRef>
              <c:f>Sheet1!$I$1</c:f>
              <c:strCache>
                <c:ptCount val="1"/>
                <c:pt idx="0">
                  <c:v>2018 cont.2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</c:numCache>
            </c:numRef>
          </c:cat>
          <c:val>
            <c:numRef>
              <c:f>Sheet1!$I$2:$I$17</c:f>
              <c:numCache>
                <c:formatCode>General</c:formatCode>
                <c:ptCount val="16"/>
                <c:pt idx="7" formatCode="0.00%">
                  <c:v>1.4999999999999999E-2</c:v>
                </c:pt>
                <c:pt idx="8" formatCode="0.00%">
                  <c:v>1.4999999999999999E-2</c:v>
                </c:pt>
                <c:pt idx="9" formatCode="0.00%">
                  <c:v>1.4999999999999999E-2</c:v>
                </c:pt>
                <c:pt idx="10" formatCode="0.00%">
                  <c:v>1.4999999999999999E-2</c:v>
                </c:pt>
                <c:pt idx="11" formatCode="0.00%">
                  <c:v>1.4999999999999999E-2</c:v>
                </c:pt>
                <c:pt idx="12" formatCode="0.00%">
                  <c:v>1.4999999999999999E-2</c:v>
                </c:pt>
                <c:pt idx="13" formatCode="0.00%">
                  <c:v>1.4999999999999999E-2</c:v>
                </c:pt>
                <c:pt idx="14" formatCode="0.00%">
                  <c:v>1.4999999999999999E-2</c:v>
                </c:pt>
                <c:pt idx="15" formatCode="0.00%">
                  <c:v>1.4999999999999999E-2</c:v>
                </c:pt>
              </c:numCache>
            </c:numRef>
          </c:val>
        </c:ser>
        <c:ser>
          <c:idx val="8"/>
          <c:order val="8"/>
          <c:tx>
            <c:strRef>
              <c:f>Sheet1!$J$1</c:f>
              <c:strCache>
                <c:ptCount val="1"/>
                <c:pt idx="0">
                  <c:v>2019 cont.2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</c:numCache>
            </c:numRef>
          </c:cat>
          <c:val>
            <c:numRef>
              <c:f>Sheet1!$J$2:$J$17</c:f>
              <c:numCache>
                <c:formatCode>General</c:formatCode>
                <c:ptCount val="16"/>
                <c:pt idx="8" formatCode="0.00%">
                  <c:v>1.4999999999999999E-2</c:v>
                </c:pt>
                <c:pt idx="9" formatCode="0.00%">
                  <c:v>1.4999999999999999E-2</c:v>
                </c:pt>
                <c:pt idx="10" formatCode="0.00%">
                  <c:v>1.4999999999999999E-2</c:v>
                </c:pt>
                <c:pt idx="11" formatCode="0.00%">
                  <c:v>1.4999999999999999E-2</c:v>
                </c:pt>
                <c:pt idx="12" formatCode="0.00%">
                  <c:v>1.4999999999999999E-2</c:v>
                </c:pt>
                <c:pt idx="13" formatCode="0.00%">
                  <c:v>1.4999999999999999E-2</c:v>
                </c:pt>
                <c:pt idx="14" formatCode="0.00%">
                  <c:v>1.4999999999999999E-2</c:v>
                </c:pt>
                <c:pt idx="15" formatCode="0.00%">
                  <c:v>1.4999999999999999E-2</c:v>
                </c:pt>
              </c:numCache>
            </c:numRef>
          </c:val>
        </c:ser>
        <c:ser>
          <c:idx val="9"/>
          <c:order val="9"/>
          <c:tx>
            <c:strRef>
              <c:f>Sheet1!$K$1</c:f>
              <c:strCache>
                <c:ptCount val="1"/>
                <c:pt idx="0">
                  <c:v>2020 cont.2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</c:numCache>
            </c:numRef>
          </c:cat>
          <c:val>
            <c:numRef>
              <c:f>Sheet1!$K$2:$K$17</c:f>
              <c:numCache>
                <c:formatCode>General</c:formatCode>
                <c:ptCount val="16"/>
                <c:pt idx="9" formatCode="0.00%">
                  <c:v>1.4999999999999999E-2</c:v>
                </c:pt>
                <c:pt idx="10" formatCode="0.00%">
                  <c:v>1.4999999999999999E-2</c:v>
                </c:pt>
                <c:pt idx="11" formatCode="0.00%">
                  <c:v>1.4999999999999999E-2</c:v>
                </c:pt>
                <c:pt idx="12" formatCode="0.00%">
                  <c:v>1.4999999999999999E-2</c:v>
                </c:pt>
                <c:pt idx="13" formatCode="0.00%">
                  <c:v>1.4999999999999999E-2</c:v>
                </c:pt>
                <c:pt idx="14" formatCode="0.00%">
                  <c:v>1.4999999999999999E-2</c:v>
                </c:pt>
                <c:pt idx="15" formatCode="0.00%">
                  <c:v>1.4999999999999999E-2</c:v>
                </c:pt>
              </c:numCache>
            </c:numRef>
          </c:val>
        </c:ser>
        <c:ser>
          <c:idx val="10"/>
          <c:order val="10"/>
          <c:tx>
            <c:strRef>
              <c:f>Sheet1!$L$1</c:f>
              <c:strCache>
                <c:ptCount val="1"/>
                <c:pt idx="0">
                  <c:v>2021 cont.2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</c:numCache>
            </c:numRef>
          </c:cat>
          <c:val>
            <c:numRef>
              <c:f>Sheet1!$L$2:$L$17</c:f>
              <c:numCache>
                <c:formatCode>General</c:formatCode>
                <c:ptCount val="16"/>
                <c:pt idx="10" formatCode="0.00%">
                  <c:v>1.4999999999999999E-2</c:v>
                </c:pt>
                <c:pt idx="11" formatCode="0.00%">
                  <c:v>1.4999999999999999E-2</c:v>
                </c:pt>
                <c:pt idx="12" formatCode="0.00%">
                  <c:v>1.4999999999999999E-2</c:v>
                </c:pt>
                <c:pt idx="13" formatCode="0.00%">
                  <c:v>1.4999999999999999E-2</c:v>
                </c:pt>
                <c:pt idx="14" formatCode="0.00%">
                  <c:v>1.4999999999999999E-2</c:v>
                </c:pt>
                <c:pt idx="15" formatCode="0.00%">
                  <c:v>1.4999999999999999E-2</c:v>
                </c:pt>
              </c:numCache>
            </c:numRef>
          </c:val>
        </c:ser>
        <c:ser>
          <c:idx val="11"/>
          <c:order val="11"/>
          <c:tx>
            <c:strRef>
              <c:f>Sheet1!$M$1</c:f>
              <c:strCache>
                <c:ptCount val="1"/>
                <c:pt idx="0">
                  <c:v>2022 cont.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</c:numCache>
            </c:numRef>
          </c:cat>
          <c:val>
            <c:numRef>
              <c:f>Sheet1!$M$2:$M$17</c:f>
              <c:numCache>
                <c:formatCode>General</c:formatCode>
                <c:ptCount val="16"/>
                <c:pt idx="11" formatCode="0.00%">
                  <c:v>1.4999999999999999E-2</c:v>
                </c:pt>
                <c:pt idx="12" formatCode="0.00%">
                  <c:v>1.4999999999999999E-2</c:v>
                </c:pt>
                <c:pt idx="13" formatCode="0.00%">
                  <c:v>1.4999999999999999E-2</c:v>
                </c:pt>
                <c:pt idx="14" formatCode="0.00%">
                  <c:v>1.4999999999999999E-2</c:v>
                </c:pt>
                <c:pt idx="15" formatCode="0.00%">
                  <c:v>1.4999999999999999E-2</c:v>
                </c:pt>
              </c:numCache>
            </c:numRef>
          </c:val>
        </c:ser>
        <c:ser>
          <c:idx val="12"/>
          <c:order val="12"/>
          <c:tx>
            <c:strRef>
              <c:f>Sheet1!$N$1</c:f>
              <c:strCache>
                <c:ptCount val="1"/>
                <c:pt idx="0">
                  <c:v>2023 cont.</c:v>
                </c:pt>
              </c:strCache>
            </c:strRef>
          </c:tx>
          <c:spPr>
            <a:solidFill>
              <a:schemeClr val="accent1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</c:numCache>
            </c:numRef>
          </c:cat>
          <c:val>
            <c:numRef>
              <c:f>Sheet1!$N$2:$N$17</c:f>
              <c:numCache>
                <c:formatCode>General</c:formatCode>
                <c:ptCount val="16"/>
                <c:pt idx="12" formatCode="0.00%">
                  <c:v>1.4999999999999999E-2</c:v>
                </c:pt>
                <c:pt idx="13" formatCode="0.00%">
                  <c:v>1.4999999999999999E-2</c:v>
                </c:pt>
                <c:pt idx="14" formatCode="0.00%">
                  <c:v>1.4999999999999999E-2</c:v>
                </c:pt>
                <c:pt idx="15" formatCode="0.00%">
                  <c:v>1.4999999999999999E-2</c:v>
                </c:pt>
              </c:numCache>
            </c:numRef>
          </c:val>
        </c:ser>
        <c:ser>
          <c:idx val="13"/>
          <c:order val="13"/>
          <c:tx>
            <c:strRef>
              <c:f>Sheet1!$O$1</c:f>
              <c:strCache>
                <c:ptCount val="1"/>
                <c:pt idx="0">
                  <c:v>2024 cont.</c:v>
                </c:pt>
              </c:strCache>
            </c:strRef>
          </c:tx>
          <c:spPr>
            <a:solidFill>
              <a:schemeClr val="accent2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</c:numCache>
            </c:numRef>
          </c:cat>
          <c:val>
            <c:numRef>
              <c:f>Sheet1!$O$2:$O$17</c:f>
              <c:numCache>
                <c:formatCode>General</c:formatCode>
                <c:ptCount val="16"/>
                <c:pt idx="13" formatCode="0.00%">
                  <c:v>1.4999999999999999E-2</c:v>
                </c:pt>
                <c:pt idx="14" formatCode="0.00%">
                  <c:v>1.4999999999999999E-2</c:v>
                </c:pt>
                <c:pt idx="15" formatCode="0.00%">
                  <c:v>1.4999999999999999E-2</c:v>
                </c:pt>
              </c:numCache>
            </c:numRef>
          </c:val>
        </c:ser>
        <c:ser>
          <c:idx val="14"/>
          <c:order val="14"/>
          <c:tx>
            <c:strRef>
              <c:f>Sheet1!$P$1</c:f>
              <c:strCache>
                <c:ptCount val="1"/>
                <c:pt idx="0">
                  <c:v>2025 cont.</c:v>
                </c:pt>
              </c:strCache>
            </c:strRef>
          </c:tx>
          <c:spPr>
            <a:solidFill>
              <a:schemeClr val="accent3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</c:numCache>
            </c:numRef>
          </c:cat>
          <c:val>
            <c:numRef>
              <c:f>Sheet1!$P$2:$P$17</c:f>
              <c:numCache>
                <c:formatCode>General</c:formatCode>
                <c:ptCount val="16"/>
                <c:pt idx="14" formatCode="0.00%">
                  <c:v>1.4999999999999999E-2</c:v>
                </c:pt>
                <c:pt idx="15" formatCode="0.00%">
                  <c:v>1.4999999999999999E-2</c:v>
                </c:pt>
              </c:numCache>
            </c:numRef>
          </c:val>
        </c:ser>
        <c:ser>
          <c:idx val="15"/>
          <c:order val="15"/>
          <c:tx>
            <c:strRef>
              <c:f>Sheet1!$Q$1</c:f>
              <c:strCache>
                <c:ptCount val="1"/>
                <c:pt idx="0">
                  <c:v>2026 cont.</c:v>
                </c:pt>
              </c:strCache>
            </c:strRef>
          </c:tx>
          <c:spPr>
            <a:solidFill>
              <a:schemeClr val="accent4">
                <a:lumMod val="80000"/>
                <a:lumOff val="20000"/>
              </a:schemeClr>
            </a:solidFill>
            <a:ln>
              <a:noFill/>
            </a:ln>
            <a:effectLst/>
          </c:spPr>
          <c:invertIfNegative val="0"/>
          <c:cat>
            <c:numRef>
              <c:f>Sheet1!$A$2:$A$17</c:f>
              <c:numCache>
                <c:formatCode>General</c:formatCode>
                <c:ptCount val="16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  <c:pt idx="12">
                  <c:v>2023</c:v>
                </c:pt>
                <c:pt idx="13">
                  <c:v>2024</c:v>
                </c:pt>
                <c:pt idx="14">
                  <c:v>2025</c:v>
                </c:pt>
                <c:pt idx="15">
                  <c:v>2026</c:v>
                </c:pt>
              </c:numCache>
            </c:numRef>
          </c:cat>
          <c:val>
            <c:numRef>
              <c:f>Sheet1!$Q$2:$Q$17</c:f>
              <c:numCache>
                <c:formatCode>General</c:formatCode>
                <c:ptCount val="16"/>
                <c:pt idx="15" formatCode="0.00%">
                  <c:v>1.4999999999999999E-2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100"/>
        <c:axId val="46706176"/>
        <c:axId val="38571968"/>
      </c:barChart>
      <c:catAx>
        <c:axId val="46706176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38571968"/>
        <c:crosses val="autoZero"/>
        <c:auto val="1"/>
        <c:lblAlgn val="ctr"/>
        <c:lblOffset val="100"/>
        <c:noMultiLvlLbl val="0"/>
      </c:catAx>
      <c:valAx>
        <c:axId val="38571968"/>
        <c:scaling>
          <c:orientation val="minMax"/>
          <c:max val="0.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%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46706176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barChart>
        <c:barDir val="col"/>
        <c:grouping val="clustered"/>
        <c:varyColors val="0"/>
        <c:ser>
          <c:idx val="0"/>
          <c:order val="0"/>
          <c:tx>
            <c:strRef>
              <c:f>'Region''s Budgets'!$B$3</c:f>
              <c:strCache>
                <c:ptCount val="1"/>
                <c:pt idx="0">
                  <c:v>New England</c:v>
                </c:pt>
              </c:strCache>
            </c:strRef>
          </c:tx>
          <c:spPr>
            <a:solidFill>
              <a:schemeClr val="accent1"/>
            </a:solidFill>
            <a:ln w="0">
              <a:solidFill>
                <a:schemeClr val="accent1"/>
              </a:solidFill>
            </a:ln>
            <a:effectLst/>
          </c:spPr>
          <c:invertIfNegative val="0"/>
          <c:cat>
            <c:numRef>
              <c:f>'Region''s Budgets'!$A$4:$A$12</c:f>
              <c:numCache>
                <c:formatCode>General</c:formatCode>
                <c:ptCount val="9"/>
                <c:pt idx="0">
                  <c:v>2008</c:v>
                </c:pt>
                <c:pt idx="1">
                  <c:v>2009</c:v>
                </c:pt>
                <c:pt idx="2">
                  <c:v>2010</c:v>
                </c:pt>
                <c:pt idx="3">
                  <c:v>2011</c:v>
                </c:pt>
                <c:pt idx="4">
                  <c:v>2012</c:v>
                </c:pt>
                <c:pt idx="5">
                  <c:v>2013</c:v>
                </c:pt>
                <c:pt idx="6">
                  <c:v>2014</c:v>
                </c:pt>
                <c:pt idx="7">
                  <c:v>2015</c:v>
                </c:pt>
                <c:pt idx="8">
                  <c:v>2016</c:v>
                </c:pt>
              </c:numCache>
            </c:numRef>
          </c:cat>
          <c:val>
            <c:numRef>
              <c:f>'Region''s Budgets'!$B$4:$B$12</c:f>
              <c:numCache>
                <c:formatCode>"$"#,##0.0</c:formatCode>
                <c:ptCount val="9"/>
                <c:pt idx="0">
                  <c:v>400053539</c:v>
                </c:pt>
                <c:pt idx="1">
                  <c:v>518020582</c:v>
                </c:pt>
                <c:pt idx="2">
                  <c:v>589468614.5</c:v>
                </c:pt>
                <c:pt idx="3">
                  <c:v>640441918</c:v>
                </c:pt>
                <c:pt idx="4">
                  <c:v>821468151</c:v>
                </c:pt>
                <c:pt idx="5">
                  <c:v>886027422</c:v>
                </c:pt>
                <c:pt idx="6">
                  <c:v>968252287</c:v>
                </c:pt>
                <c:pt idx="7">
                  <c:v>1244194172</c:v>
                </c:pt>
                <c:pt idx="8">
                  <c:v>1253573866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overlap val="-27"/>
        <c:axId val="225708544"/>
        <c:axId val="201266816"/>
      </c:barChart>
      <c:catAx>
        <c:axId val="22570854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01266816"/>
        <c:crosses val="autoZero"/>
        <c:auto val="1"/>
        <c:lblAlgn val="ctr"/>
        <c:lblOffset val="100"/>
        <c:noMultiLvlLbl val="0"/>
      </c:catAx>
      <c:valAx>
        <c:axId val="201266816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&quot;$&quot;#,##0" sourceLinked="0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2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22570854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1">
    <c:autoUpdate val="0"/>
  </c:externalData>
  <c:userShapes r:id="rId2"/>
</c:chartSpace>
</file>

<file path=ppt/charts/colors1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2.xml><?xml version="1.0" encoding="utf-8"?>
<cs:chartStyle xmlns:cs="http://schemas.microsoft.com/office/drawing/2012/chartStyle" xmlns:a="http://schemas.openxmlformats.org/drawingml/2006/main" id="29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33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33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1197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0.47473</cdr:x>
      <cdr:y>0.01885</cdr:y>
    </cdr:from>
    <cdr:to>
      <cdr:x>0.94878</cdr:x>
      <cdr:y>0.01885</cdr:y>
    </cdr:to>
    <cdr:cxnSp macro="">
      <cdr:nvCxnSpPr>
        <cdr:cNvPr id="3" name="Straight Connector 2"/>
        <cdr:cNvCxnSpPr/>
      </cdr:nvCxnSpPr>
      <cdr:spPr>
        <a:xfrm xmlns:a="http://schemas.openxmlformats.org/drawingml/2006/main">
          <a:off x="3505775" y="87807"/>
          <a:ext cx="3500705" cy="0"/>
        </a:xfrm>
        <a:prstGeom xmlns:a="http://schemas.openxmlformats.org/drawingml/2006/main" prst="line">
          <a:avLst/>
        </a:prstGeom>
        <a:ln xmlns:a="http://schemas.openxmlformats.org/drawingml/2006/main" w="28575"/>
      </cdr:spPr>
      <cdr:style>
        <a:lnRef xmlns:a="http://schemas.openxmlformats.org/drawingml/2006/main" idx="2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1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36768" y="0"/>
            <a:ext cx="3011699" cy="463408"/>
          </a:xfrm>
          <a:prstGeom prst="rect">
            <a:avLst/>
          </a:prstGeom>
        </p:spPr>
        <p:txBody>
          <a:bodyPr vert="horz" lIns="92492" tIns="46246" rIns="92492" bIns="46246" rtlCol="0"/>
          <a:lstStyle>
            <a:lvl1pPr algn="r">
              <a:defRPr sz="1200"/>
            </a:lvl1pPr>
          </a:lstStyle>
          <a:p>
            <a:fld id="{D17F8BA1-0201-40F9-B4A3-E3C6CB965523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97000" y="1154113"/>
            <a:ext cx="4156075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492" tIns="46246" rIns="92492" bIns="4624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95008" y="4444861"/>
            <a:ext cx="5560060" cy="3636705"/>
          </a:xfrm>
          <a:prstGeom prst="rect">
            <a:avLst/>
          </a:prstGeom>
        </p:spPr>
        <p:txBody>
          <a:bodyPr vert="horz" lIns="92492" tIns="46246" rIns="92492" bIns="4624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36768" y="8772669"/>
            <a:ext cx="3011699" cy="463407"/>
          </a:xfrm>
          <a:prstGeom prst="rect">
            <a:avLst/>
          </a:prstGeom>
        </p:spPr>
        <p:txBody>
          <a:bodyPr vert="horz" lIns="92492" tIns="46246" rIns="92492" bIns="46246" rtlCol="0" anchor="b"/>
          <a:lstStyle>
            <a:lvl1pPr algn="r">
              <a:defRPr sz="1200"/>
            </a:lvl1pPr>
          </a:lstStyle>
          <a:p>
            <a:fld id="{4390A41F-80C8-4D94-A634-180FE31D15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99246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Title Slide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390A41F-80C8-4D94-A634-180FE31D1529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518025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43518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05976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68434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30891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C67A4A1-3C3C-4B6E-AE04-A1691320B326}" type="slidenum">
              <a:rPr lang="en-US" altLang="en-US" sz="120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10</a:t>
            </a:fld>
            <a:endParaRPr lang="en-US" altLang="en-US" sz="1200">
              <a:solidFill>
                <a:prstClr val="black"/>
              </a:solidFill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7695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6867" name="Rectangle 3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endParaRPr lang="en-US" smtClean="0">
              <a:ea typeface="ＭＳ Ｐゴシック"/>
              <a:cs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354809482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921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defTabSz="931339">
              <a:spcBef>
                <a:spcPct val="0"/>
              </a:spcBef>
            </a:pPr>
            <a:r>
              <a:rPr lang="en-US" altLang="en-US" dirty="0" smtClean="0">
                <a:ea typeface="ＭＳ Ｐゴシック" panose="020B0600070205080204" pitchFamily="34" charset="-128"/>
              </a:rPr>
              <a:t>About NEEP.</a:t>
            </a:r>
          </a:p>
        </p:txBody>
      </p:sp>
      <p:sp>
        <p:nvSpPr>
          <p:cNvPr id="922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43518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05976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68434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30891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85F47C2B-EC17-4F75-A408-7DDDD74DC9B7}" type="slidenum">
              <a:rPr lang="en-US" altLang="en-US" sz="1200">
                <a:solidFill>
                  <a:srgbClr val="000000"/>
                </a:solidFill>
              </a:rPr>
              <a:pPr>
                <a:spcBef>
                  <a:spcPct val="0"/>
                </a:spcBef>
              </a:pPr>
              <a:t>2</a:t>
            </a:fld>
            <a:endParaRPr lang="en-US" altLang="en-US" sz="120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5746963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43518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05976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68434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30891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C67A4A1-3C3C-4B6E-AE04-A1691320B326}" type="slidenum">
              <a:rPr lang="en-US" altLang="en-US" sz="120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3</a:t>
            </a:fld>
            <a:endParaRPr lang="en-US" altLang="en-US" sz="1200">
              <a:solidFill>
                <a:prstClr val="black"/>
              </a:solidFill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40360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50556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43518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05976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68434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30891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C67A4A1-3C3C-4B6E-AE04-A1691320B326}" type="slidenum">
              <a:rPr lang="en-US" altLang="en-US" sz="120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5</a:t>
            </a:fld>
            <a:endParaRPr lang="en-US" altLang="en-US" sz="1200">
              <a:solidFill>
                <a:prstClr val="black"/>
              </a:solidFill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613445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43518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05976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68434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30891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C67A4A1-3C3C-4B6E-AE04-A1691320B326}" type="slidenum">
              <a:rPr lang="en-US" altLang="en-US" sz="120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6</a:t>
            </a:fld>
            <a:endParaRPr lang="en-US" altLang="en-US" sz="1200">
              <a:solidFill>
                <a:prstClr val="black"/>
              </a:solidFill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9195358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E6C858-AA9E-4E52-A34B-E4F75B3A3B7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7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0058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AE6C858-AA9E-4E52-A34B-E4F75B3A3B71}" type="slidenum">
              <a:rPr lang="en-US" smtClean="0">
                <a:solidFill>
                  <a:prstClr val="black"/>
                </a:solidFill>
              </a:rPr>
              <a:pPr>
                <a:defRPr/>
              </a:pPr>
              <a:t>8</a:t>
            </a:fld>
            <a:endParaRPr lang="en-US" dirty="0">
              <a:solidFill>
                <a:prstClr val="black"/>
              </a:solidFill>
            </a:endParaRPr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00058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6148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1pPr>
            <a:lvl2pPr marL="751494" indent="-289036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2pPr>
            <a:lvl3pPr marL="1156145" indent="-23122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3pPr>
            <a:lvl4pPr marL="1618602" indent="-23122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4pPr>
            <a:lvl5pPr marL="2081060" indent="-231229">
              <a:spcBef>
                <a:spcPct val="30000"/>
              </a:spcBef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5pPr>
            <a:lvl6pPr marL="2543518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6pPr>
            <a:lvl7pPr marL="3005976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7pPr>
            <a:lvl8pPr marL="3468434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8pPr>
            <a:lvl9pPr marL="3930891" indent="-231229" defTabSz="512237" eaLnBrk="0" fontAlgn="base" hangingPunct="0">
              <a:spcBef>
                <a:spcPct val="30000"/>
              </a:spcBef>
              <a:spcAft>
                <a:spcPct val="0"/>
              </a:spcAft>
              <a:defRPr sz="1300">
                <a:solidFill>
                  <a:schemeClr val="tx1"/>
                </a:solidFill>
                <a:latin typeface="Calibri" panose="020F0502020204030204" pitchFamily="34" charset="0"/>
                <a:ea typeface="ＭＳ Ｐゴシック" panose="020B0600070205080204" pitchFamily="34" charset="-128"/>
              </a:defRPr>
            </a:lvl9pPr>
          </a:lstStyle>
          <a:p>
            <a:pPr>
              <a:spcBef>
                <a:spcPct val="0"/>
              </a:spcBef>
            </a:pPr>
            <a:fld id="{EC67A4A1-3C3C-4B6E-AE04-A1691320B326}" type="slidenum">
              <a:rPr lang="en-US" altLang="en-US" sz="1200">
                <a:solidFill>
                  <a:prstClr val="black"/>
                </a:solidFill>
              </a:rPr>
              <a:pPr>
                <a:spcBef>
                  <a:spcPct val="0"/>
                </a:spcBef>
              </a:pPr>
              <a:t>9</a:t>
            </a:fld>
            <a:endParaRPr lang="en-US" altLang="en-US" sz="1200">
              <a:solidFill>
                <a:prstClr val="black"/>
              </a:solidFill>
            </a:endParaRPr>
          </a:p>
        </p:txBody>
      </p:sp>
      <p:sp>
        <p:nvSpPr>
          <p:cNvPr id="2" name="Notes Placeholder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83769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36DC-8A08-4FFE-9330-396811584BEE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678B-BD48-4472-AA91-B333C5012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07204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36DC-8A08-4FFE-9330-396811584BEE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678B-BD48-4472-AA91-B333C5012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20751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36DC-8A08-4FFE-9330-396811584BEE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678B-BD48-4472-AA91-B333C5012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05314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39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76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0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64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580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520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E6A1FF-87E7-4529-99EE-D6AD012285D1}" type="datetime1">
              <a:rPr lang="en-US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92A4308-E4B8-44D3-AEBE-C0538AACA83D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0560669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A5B2084-14D2-452C-9A81-AC4E940A65D7}" type="datetime1">
              <a:rPr lang="en-US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350C20-5095-4E3D-A431-D0B30003FA84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61026195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3"/>
            <a:ext cx="7772400" cy="1362075"/>
          </a:xfrm>
        </p:spPr>
        <p:txBody>
          <a:bodyPr anchor="t"/>
          <a:lstStyle>
            <a:lvl1pPr algn="l">
              <a:defRPr sz="3971" b="1" cap="all"/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941">
                <a:solidFill>
                  <a:schemeClr val="tx1">
                    <a:tint val="75000"/>
                  </a:schemeClr>
                </a:solidFill>
              </a:defRPr>
            </a:lvl1pPr>
            <a:lvl2pPr marL="449399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2pPr>
            <a:lvl3pPr marL="898800" indent="0">
              <a:buNone/>
              <a:defRPr sz="1588">
                <a:solidFill>
                  <a:schemeClr val="tx1">
                    <a:tint val="75000"/>
                  </a:schemeClr>
                </a:solidFill>
              </a:defRPr>
            </a:lvl3pPr>
            <a:lvl4pPr marL="1348200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4pPr>
            <a:lvl5pPr marL="1797601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5pPr>
            <a:lvl6pPr marL="2247002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6pPr>
            <a:lvl7pPr marL="2696401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7pPr>
            <a:lvl8pPr marL="3145802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8pPr>
            <a:lvl9pPr marL="3595201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2E1142A-BB18-43FC-80D0-4099E4B2FC53}" type="datetime1">
              <a:rPr lang="en-US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4EBE16-214D-4918-AAED-877188214DA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28561300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3"/>
            <a:ext cx="4038600" cy="4525963"/>
          </a:xfrm>
        </p:spPr>
        <p:txBody>
          <a:bodyPr/>
          <a:lstStyle>
            <a:lvl1pPr>
              <a:defRPr sz="2735"/>
            </a:lvl1pPr>
            <a:lvl2pPr>
              <a:defRPr sz="2382"/>
            </a:lvl2pPr>
            <a:lvl3pPr>
              <a:defRPr sz="1941"/>
            </a:lvl3pPr>
            <a:lvl4pPr>
              <a:defRPr sz="1765"/>
            </a:lvl4pPr>
            <a:lvl5pPr>
              <a:defRPr sz="1765"/>
            </a:lvl5pPr>
            <a:lvl6pPr>
              <a:defRPr sz="1765"/>
            </a:lvl6pPr>
            <a:lvl7pPr>
              <a:defRPr sz="1765"/>
            </a:lvl7pPr>
            <a:lvl8pPr>
              <a:defRPr sz="1765"/>
            </a:lvl8pPr>
            <a:lvl9pPr>
              <a:defRPr sz="176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3"/>
            <a:ext cx="4038600" cy="4525963"/>
          </a:xfrm>
        </p:spPr>
        <p:txBody>
          <a:bodyPr/>
          <a:lstStyle>
            <a:lvl1pPr>
              <a:defRPr sz="2735"/>
            </a:lvl1pPr>
            <a:lvl2pPr>
              <a:defRPr sz="2382"/>
            </a:lvl2pPr>
            <a:lvl3pPr>
              <a:defRPr sz="1941"/>
            </a:lvl3pPr>
            <a:lvl4pPr>
              <a:defRPr sz="1765"/>
            </a:lvl4pPr>
            <a:lvl5pPr>
              <a:defRPr sz="1765"/>
            </a:lvl5pPr>
            <a:lvl6pPr>
              <a:defRPr sz="1765"/>
            </a:lvl6pPr>
            <a:lvl7pPr>
              <a:defRPr sz="1765"/>
            </a:lvl7pPr>
            <a:lvl8pPr>
              <a:defRPr sz="1765"/>
            </a:lvl8pPr>
            <a:lvl9pPr>
              <a:defRPr sz="176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1367C6-166F-4E1A-92E7-17FA48D59918}" type="datetime1">
              <a:rPr lang="en-US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AD92059-E5E4-407F-AD4E-0702C2DD1B92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2143791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382" b="1"/>
            </a:lvl1pPr>
            <a:lvl2pPr marL="449399" indent="0">
              <a:buNone/>
              <a:defRPr sz="1941" b="1"/>
            </a:lvl2pPr>
            <a:lvl3pPr marL="898800" indent="0">
              <a:buNone/>
              <a:defRPr sz="1765" b="1"/>
            </a:lvl3pPr>
            <a:lvl4pPr marL="1348200" indent="0">
              <a:buNone/>
              <a:defRPr sz="1588" b="1"/>
            </a:lvl4pPr>
            <a:lvl5pPr marL="1797601" indent="0">
              <a:buNone/>
              <a:defRPr sz="1588" b="1"/>
            </a:lvl5pPr>
            <a:lvl6pPr marL="2247002" indent="0">
              <a:buNone/>
              <a:defRPr sz="1588" b="1"/>
            </a:lvl6pPr>
            <a:lvl7pPr marL="2696401" indent="0">
              <a:buNone/>
              <a:defRPr sz="1588" b="1"/>
            </a:lvl7pPr>
            <a:lvl8pPr marL="3145802" indent="0">
              <a:buNone/>
              <a:defRPr sz="1588" b="1"/>
            </a:lvl8pPr>
            <a:lvl9pPr marL="3595201" indent="0">
              <a:buNone/>
              <a:defRPr sz="158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382"/>
            </a:lvl1pPr>
            <a:lvl2pPr>
              <a:defRPr sz="1941"/>
            </a:lvl2pPr>
            <a:lvl3pPr>
              <a:defRPr sz="1765"/>
            </a:lvl3pPr>
            <a:lvl4pPr>
              <a:defRPr sz="1588"/>
            </a:lvl4pPr>
            <a:lvl5pPr>
              <a:defRPr sz="1588"/>
            </a:lvl5pPr>
            <a:lvl6pPr>
              <a:defRPr sz="1588"/>
            </a:lvl6pPr>
            <a:lvl7pPr>
              <a:defRPr sz="1588"/>
            </a:lvl7pPr>
            <a:lvl8pPr>
              <a:defRPr sz="1588"/>
            </a:lvl8pPr>
            <a:lvl9pPr>
              <a:defRPr sz="158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8" y="1535113"/>
            <a:ext cx="4041775" cy="639762"/>
          </a:xfrm>
        </p:spPr>
        <p:txBody>
          <a:bodyPr anchor="b"/>
          <a:lstStyle>
            <a:lvl1pPr marL="0" indent="0">
              <a:buNone/>
              <a:defRPr sz="2382" b="1"/>
            </a:lvl1pPr>
            <a:lvl2pPr marL="449399" indent="0">
              <a:buNone/>
              <a:defRPr sz="1941" b="1"/>
            </a:lvl2pPr>
            <a:lvl3pPr marL="898800" indent="0">
              <a:buNone/>
              <a:defRPr sz="1765" b="1"/>
            </a:lvl3pPr>
            <a:lvl4pPr marL="1348200" indent="0">
              <a:buNone/>
              <a:defRPr sz="1588" b="1"/>
            </a:lvl4pPr>
            <a:lvl5pPr marL="1797601" indent="0">
              <a:buNone/>
              <a:defRPr sz="1588" b="1"/>
            </a:lvl5pPr>
            <a:lvl6pPr marL="2247002" indent="0">
              <a:buNone/>
              <a:defRPr sz="1588" b="1"/>
            </a:lvl6pPr>
            <a:lvl7pPr marL="2696401" indent="0">
              <a:buNone/>
              <a:defRPr sz="1588" b="1"/>
            </a:lvl7pPr>
            <a:lvl8pPr marL="3145802" indent="0">
              <a:buNone/>
              <a:defRPr sz="1588" b="1"/>
            </a:lvl8pPr>
            <a:lvl9pPr marL="3595201" indent="0">
              <a:buNone/>
              <a:defRPr sz="158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8" y="2174875"/>
            <a:ext cx="4041775" cy="3951288"/>
          </a:xfrm>
        </p:spPr>
        <p:txBody>
          <a:bodyPr/>
          <a:lstStyle>
            <a:lvl1pPr>
              <a:defRPr sz="2382"/>
            </a:lvl1pPr>
            <a:lvl2pPr>
              <a:defRPr sz="1941"/>
            </a:lvl2pPr>
            <a:lvl3pPr>
              <a:defRPr sz="1765"/>
            </a:lvl3pPr>
            <a:lvl4pPr>
              <a:defRPr sz="1588"/>
            </a:lvl4pPr>
            <a:lvl5pPr>
              <a:defRPr sz="1588"/>
            </a:lvl5pPr>
            <a:lvl6pPr>
              <a:defRPr sz="1588"/>
            </a:lvl6pPr>
            <a:lvl7pPr>
              <a:defRPr sz="1588"/>
            </a:lvl7pPr>
            <a:lvl8pPr>
              <a:defRPr sz="1588"/>
            </a:lvl8pPr>
            <a:lvl9pPr>
              <a:defRPr sz="158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480140-C206-43D5-A7AD-3B8FD06CB20D}" type="datetime1">
              <a:rPr lang="en-US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0A034A9-BA9C-4C57-B705-2B30A97E4FD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349806330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BB506A2-3861-4999-989A-A307697C4B9F}" type="datetime1">
              <a:rPr lang="en-US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B1A781-6AC5-4835-A119-D32CE8B1ED8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4785726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75A0DE0-C24D-4735-BEBC-BC7ACE5F5AE3}" type="datetime1">
              <a:rPr lang="en-US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8C024-6FF6-4910-BC83-A996210B6BC1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01527984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273050"/>
            <a:ext cx="3008313" cy="1162050"/>
          </a:xfrm>
        </p:spPr>
        <p:txBody>
          <a:bodyPr anchor="b"/>
          <a:lstStyle>
            <a:lvl1pPr algn="l">
              <a:defRPr sz="1941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177"/>
            </a:lvl1pPr>
            <a:lvl2pPr>
              <a:defRPr sz="2735"/>
            </a:lvl2pPr>
            <a:lvl3pPr>
              <a:defRPr sz="2382"/>
            </a:lvl3pPr>
            <a:lvl4pPr>
              <a:defRPr sz="1941"/>
            </a:lvl4pPr>
            <a:lvl5pPr>
              <a:defRPr sz="1941"/>
            </a:lvl5pPr>
            <a:lvl6pPr>
              <a:defRPr sz="1941"/>
            </a:lvl6pPr>
            <a:lvl7pPr>
              <a:defRPr sz="1941"/>
            </a:lvl7pPr>
            <a:lvl8pPr>
              <a:defRPr sz="1941"/>
            </a:lvl8pPr>
            <a:lvl9pPr>
              <a:defRPr sz="194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3" y="1435100"/>
            <a:ext cx="3008313" cy="4691063"/>
          </a:xfrm>
        </p:spPr>
        <p:txBody>
          <a:bodyPr/>
          <a:lstStyle>
            <a:lvl1pPr marL="0" indent="0">
              <a:buNone/>
              <a:defRPr sz="1412"/>
            </a:lvl1pPr>
            <a:lvl2pPr marL="449399" indent="0">
              <a:buNone/>
              <a:defRPr sz="1147"/>
            </a:lvl2pPr>
            <a:lvl3pPr marL="898800" indent="0">
              <a:buNone/>
              <a:defRPr sz="971"/>
            </a:lvl3pPr>
            <a:lvl4pPr marL="1348200" indent="0">
              <a:buNone/>
              <a:defRPr sz="882"/>
            </a:lvl4pPr>
            <a:lvl5pPr marL="1797601" indent="0">
              <a:buNone/>
              <a:defRPr sz="882"/>
            </a:lvl5pPr>
            <a:lvl6pPr marL="2247002" indent="0">
              <a:buNone/>
              <a:defRPr sz="882"/>
            </a:lvl6pPr>
            <a:lvl7pPr marL="2696401" indent="0">
              <a:buNone/>
              <a:defRPr sz="882"/>
            </a:lvl7pPr>
            <a:lvl8pPr marL="3145802" indent="0">
              <a:buNone/>
              <a:defRPr sz="882"/>
            </a:lvl8pPr>
            <a:lvl9pPr marL="3595201" indent="0">
              <a:buNone/>
              <a:defRPr sz="88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F8929E-3CEB-494F-A488-CA934D0E5E6A}" type="datetime1">
              <a:rPr lang="en-US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51D119-DCEB-48F4-8F2E-34535028922C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211459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36DC-8A08-4FFE-9330-396811584BEE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678B-BD48-4472-AA91-B333C5012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29940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941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77"/>
            </a:lvl1pPr>
            <a:lvl2pPr marL="449399" indent="0">
              <a:buNone/>
              <a:defRPr sz="2735"/>
            </a:lvl2pPr>
            <a:lvl3pPr marL="898800" indent="0">
              <a:buNone/>
              <a:defRPr sz="2382"/>
            </a:lvl3pPr>
            <a:lvl4pPr marL="1348200" indent="0">
              <a:buNone/>
              <a:defRPr sz="1941"/>
            </a:lvl4pPr>
            <a:lvl5pPr marL="1797601" indent="0">
              <a:buNone/>
              <a:defRPr sz="1941"/>
            </a:lvl5pPr>
            <a:lvl6pPr marL="2247002" indent="0">
              <a:buNone/>
              <a:defRPr sz="1941"/>
            </a:lvl6pPr>
            <a:lvl7pPr marL="2696401" indent="0">
              <a:buNone/>
              <a:defRPr sz="1941"/>
            </a:lvl7pPr>
            <a:lvl8pPr marL="3145802" indent="0">
              <a:buNone/>
              <a:defRPr sz="1941"/>
            </a:lvl8pPr>
            <a:lvl9pPr marL="3595201" indent="0">
              <a:buNone/>
              <a:defRPr sz="1941"/>
            </a:lvl9pPr>
          </a:lstStyle>
          <a:p>
            <a:pPr lvl="0"/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12"/>
            </a:lvl1pPr>
            <a:lvl2pPr marL="449399" indent="0">
              <a:buNone/>
              <a:defRPr sz="1147"/>
            </a:lvl2pPr>
            <a:lvl3pPr marL="898800" indent="0">
              <a:buNone/>
              <a:defRPr sz="971"/>
            </a:lvl3pPr>
            <a:lvl4pPr marL="1348200" indent="0">
              <a:buNone/>
              <a:defRPr sz="882"/>
            </a:lvl4pPr>
            <a:lvl5pPr marL="1797601" indent="0">
              <a:buNone/>
              <a:defRPr sz="882"/>
            </a:lvl5pPr>
            <a:lvl6pPr marL="2247002" indent="0">
              <a:buNone/>
              <a:defRPr sz="882"/>
            </a:lvl6pPr>
            <a:lvl7pPr marL="2696401" indent="0">
              <a:buNone/>
              <a:defRPr sz="882"/>
            </a:lvl7pPr>
            <a:lvl8pPr marL="3145802" indent="0">
              <a:buNone/>
              <a:defRPr sz="882"/>
            </a:lvl8pPr>
            <a:lvl9pPr marL="3595201" indent="0">
              <a:buNone/>
              <a:defRPr sz="88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0AFB8C-4DFD-42A0-98AE-9C452B683C12}" type="datetime1">
              <a:rPr lang="en-US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B1D78-1705-491F-8EC9-4C16B87D7DBF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193454328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CDAD186-6380-430D-BEE2-84AEF5DD0B63}" type="datetime1">
              <a:rPr lang="en-US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89959B-B3B2-4196-B6A4-CC01D3E040AE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817531483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E1D92C-2A44-47CC-A014-50E56AE59BC2}" type="datetime1">
              <a:rPr lang="en-US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30348E-056F-4C00-B73E-55F53EA60A26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70318030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91" y="274544"/>
            <a:ext cx="822902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491" y="1599642"/>
            <a:ext cx="8229023" cy="4527176"/>
          </a:xfrm>
        </p:spPr>
        <p:txBody>
          <a:bodyPr/>
          <a:lstStyle/>
          <a:p>
            <a:pPr lvl="0"/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FF9357-E3E4-449E-BDE3-39D7F9742A14}" type="datetime1">
              <a:rPr lang="en-US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5119D97-D1C6-4C58-85A4-C0CF86605320}" type="slidenum">
              <a:rPr lang="en-US" altLang="en-US"/>
              <a:pPr>
                <a:defRPr/>
              </a:pPr>
              <a:t>‹#›</a:t>
            </a:fld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2803009868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495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8990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4851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798021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4752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697032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14653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596043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261090-4B0B-4BBB-B7D7-E0A48E4B8C6F}" type="datetime1">
              <a:rPr lang="en-US" smtClean="0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5BF5355-F4CD-4B48-BCBC-7FC0B45B978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2706506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6D2D57-05B5-448B-BD31-37EE80FD454B}" type="datetime1">
              <a:rPr lang="en-US" smtClean="0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6EBA06-671F-45A6-B5DF-938FAA90895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8429915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3971" b="1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1941">
                <a:solidFill>
                  <a:schemeClr val="tx1">
                    <a:tint val="75000"/>
                  </a:schemeClr>
                </a:solidFill>
              </a:defRPr>
            </a:lvl1pPr>
            <a:lvl2pPr marL="449505" indent="0">
              <a:buNone/>
              <a:defRPr sz="1765">
                <a:solidFill>
                  <a:schemeClr val="tx1">
                    <a:tint val="75000"/>
                  </a:schemeClr>
                </a:solidFill>
              </a:defRPr>
            </a:lvl2pPr>
            <a:lvl3pPr marL="899010" indent="0">
              <a:buNone/>
              <a:defRPr sz="1588">
                <a:solidFill>
                  <a:schemeClr val="tx1">
                    <a:tint val="75000"/>
                  </a:schemeClr>
                </a:solidFill>
              </a:defRPr>
            </a:lvl3pPr>
            <a:lvl4pPr marL="1348516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4pPr>
            <a:lvl5pPr marL="1798021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5pPr>
            <a:lvl6pPr marL="2247527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6pPr>
            <a:lvl7pPr marL="2697032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7pPr>
            <a:lvl8pPr marL="3146538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8pPr>
            <a:lvl9pPr marL="3596043" indent="0">
              <a:buNone/>
              <a:defRPr sz="1412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C71E79-DF69-460A-B4FC-A85A977F51EB}" type="datetime1">
              <a:rPr lang="en-US" smtClean="0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495998-F341-4DF5-BF16-A0A52EA2C04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2292390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735"/>
            </a:lvl1pPr>
            <a:lvl2pPr>
              <a:defRPr sz="2382"/>
            </a:lvl2pPr>
            <a:lvl3pPr>
              <a:defRPr sz="1941"/>
            </a:lvl3pPr>
            <a:lvl4pPr>
              <a:defRPr sz="1765"/>
            </a:lvl4pPr>
            <a:lvl5pPr>
              <a:defRPr sz="1765"/>
            </a:lvl5pPr>
            <a:lvl6pPr>
              <a:defRPr sz="1765"/>
            </a:lvl6pPr>
            <a:lvl7pPr>
              <a:defRPr sz="1765"/>
            </a:lvl7pPr>
            <a:lvl8pPr>
              <a:defRPr sz="1765"/>
            </a:lvl8pPr>
            <a:lvl9pPr>
              <a:defRPr sz="176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735"/>
            </a:lvl1pPr>
            <a:lvl2pPr>
              <a:defRPr sz="2382"/>
            </a:lvl2pPr>
            <a:lvl3pPr>
              <a:defRPr sz="1941"/>
            </a:lvl3pPr>
            <a:lvl4pPr>
              <a:defRPr sz="1765"/>
            </a:lvl4pPr>
            <a:lvl5pPr>
              <a:defRPr sz="1765"/>
            </a:lvl5pPr>
            <a:lvl6pPr>
              <a:defRPr sz="1765"/>
            </a:lvl6pPr>
            <a:lvl7pPr>
              <a:defRPr sz="1765"/>
            </a:lvl7pPr>
            <a:lvl8pPr>
              <a:defRPr sz="1765"/>
            </a:lvl8pPr>
            <a:lvl9pPr>
              <a:defRPr sz="1765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F46D2B-F7CB-41A4-9823-D6981D0BF58A}" type="datetime1">
              <a:rPr lang="en-US" smtClean="0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237276-1A9A-4146-BCA0-F10EE5B7896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477702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1535113"/>
            <a:ext cx="4040188" cy="639762"/>
          </a:xfrm>
        </p:spPr>
        <p:txBody>
          <a:bodyPr anchor="b"/>
          <a:lstStyle>
            <a:lvl1pPr marL="0" indent="0">
              <a:buNone/>
              <a:defRPr sz="2382" b="1"/>
            </a:lvl1pPr>
            <a:lvl2pPr marL="449505" indent="0">
              <a:buNone/>
              <a:defRPr sz="1941" b="1"/>
            </a:lvl2pPr>
            <a:lvl3pPr marL="899010" indent="0">
              <a:buNone/>
              <a:defRPr sz="1765" b="1"/>
            </a:lvl3pPr>
            <a:lvl4pPr marL="1348516" indent="0">
              <a:buNone/>
              <a:defRPr sz="1588" b="1"/>
            </a:lvl4pPr>
            <a:lvl5pPr marL="1798021" indent="0">
              <a:buNone/>
              <a:defRPr sz="1588" b="1"/>
            </a:lvl5pPr>
            <a:lvl6pPr marL="2247527" indent="0">
              <a:buNone/>
              <a:defRPr sz="1588" b="1"/>
            </a:lvl6pPr>
            <a:lvl7pPr marL="2697032" indent="0">
              <a:buNone/>
              <a:defRPr sz="1588" b="1"/>
            </a:lvl7pPr>
            <a:lvl8pPr marL="3146538" indent="0">
              <a:buNone/>
              <a:defRPr sz="1588" b="1"/>
            </a:lvl8pPr>
            <a:lvl9pPr marL="3596043" indent="0">
              <a:buNone/>
              <a:defRPr sz="158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1" y="2174875"/>
            <a:ext cx="4040188" cy="3951288"/>
          </a:xfrm>
        </p:spPr>
        <p:txBody>
          <a:bodyPr/>
          <a:lstStyle>
            <a:lvl1pPr>
              <a:defRPr sz="2382"/>
            </a:lvl1pPr>
            <a:lvl2pPr>
              <a:defRPr sz="1941"/>
            </a:lvl2pPr>
            <a:lvl3pPr>
              <a:defRPr sz="1765"/>
            </a:lvl3pPr>
            <a:lvl4pPr>
              <a:defRPr sz="1588"/>
            </a:lvl4pPr>
            <a:lvl5pPr>
              <a:defRPr sz="1588"/>
            </a:lvl5pPr>
            <a:lvl6pPr>
              <a:defRPr sz="1588"/>
            </a:lvl6pPr>
            <a:lvl7pPr>
              <a:defRPr sz="1588"/>
            </a:lvl7pPr>
            <a:lvl8pPr>
              <a:defRPr sz="1588"/>
            </a:lvl8pPr>
            <a:lvl9pPr>
              <a:defRPr sz="158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535113"/>
            <a:ext cx="4041775" cy="639762"/>
          </a:xfrm>
        </p:spPr>
        <p:txBody>
          <a:bodyPr anchor="b"/>
          <a:lstStyle>
            <a:lvl1pPr marL="0" indent="0">
              <a:buNone/>
              <a:defRPr sz="2382" b="1"/>
            </a:lvl1pPr>
            <a:lvl2pPr marL="449505" indent="0">
              <a:buNone/>
              <a:defRPr sz="1941" b="1"/>
            </a:lvl2pPr>
            <a:lvl3pPr marL="899010" indent="0">
              <a:buNone/>
              <a:defRPr sz="1765" b="1"/>
            </a:lvl3pPr>
            <a:lvl4pPr marL="1348516" indent="0">
              <a:buNone/>
              <a:defRPr sz="1588" b="1"/>
            </a:lvl4pPr>
            <a:lvl5pPr marL="1798021" indent="0">
              <a:buNone/>
              <a:defRPr sz="1588" b="1"/>
            </a:lvl5pPr>
            <a:lvl6pPr marL="2247527" indent="0">
              <a:buNone/>
              <a:defRPr sz="1588" b="1"/>
            </a:lvl6pPr>
            <a:lvl7pPr marL="2697032" indent="0">
              <a:buNone/>
              <a:defRPr sz="1588" b="1"/>
            </a:lvl7pPr>
            <a:lvl8pPr marL="3146538" indent="0">
              <a:buNone/>
              <a:defRPr sz="1588" b="1"/>
            </a:lvl8pPr>
            <a:lvl9pPr marL="3596043" indent="0">
              <a:buNone/>
              <a:defRPr sz="1588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2174875"/>
            <a:ext cx="4041775" cy="3951288"/>
          </a:xfrm>
        </p:spPr>
        <p:txBody>
          <a:bodyPr/>
          <a:lstStyle>
            <a:lvl1pPr>
              <a:defRPr sz="2382"/>
            </a:lvl1pPr>
            <a:lvl2pPr>
              <a:defRPr sz="1941"/>
            </a:lvl2pPr>
            <a:lvl3pPr>
              <a:defRPr sz="1765"/>
            </a:lvl3pPr>
            <a:lvl4pPr>
              <a:defRPr sz="1588"/>
            </a:lvl4pPr>
            <a:lvl5pPr>
              <a:defRPr sz="1588"/>
            </a:lvl5pPr>
            <a:lvl6pPr>
              <a:defRPr sz="1588"/>
            </a:lvl6pPr>
            <a:lvl7pPr>
              <a:defRPr sz="1588"/>
            </a:lvl7pPr>
            <a:lvl8pPr>
              <a:defRPr sz="1588"/>
            </a:lvl8pPr>
            <a:lvl9pPr>
              <a:defRPr sz="1588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75AA58-E6F3-4C3C-BBCE-063B30AF684A}" type="datetime1">
              <a:rPr lang="en-US" smtClean="0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9BE870-7A1E-4EBA-B1A3-861C1F3BDF8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666346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F3EB39-E5FE-409A-BCB9-6BB51CFCB696}" type="datetime1">
              <a:rPr lang="en-US" smtClean="0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A13F3D-7EB5-478B-8709-612C2FA8D3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530281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36DC-8A08-4FFE-9330-396811584BEE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678B-BD48-4472-AA91-B333C5012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616816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928AC5-E22E-4786-8EE0-03B4C5DAA960}" type="datetime1">
              <a:rPr lang="en-US" smtClean="0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BFB330-572F-48C4-A178-A4703A5F6F75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25858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73050"/>
            <a:ext cx="3008313" cy="1162050"/>
          </a:xfrm>
        </p:spPr>
        <p:txBody>
          <a:bodyPr anchor="b"/>
          <a:lstStyle>
            <a:lvl1pPr algn="l">
              <a:defRPr sz="1941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177"/>
            </a:lvl1pPr>
            <a:lvl2pPr>
              <a:defRPr sz="2735"/>
            </a:lvl2pPr>
            <a:lvl3pPr>
              <a:defRPr sz="2382"/>
            </a:lvl3pPr>
            <a:lvl4pPr>
              <a:defRPr sz="1941"/>
            </a:lvl4pPr>
            <a:lvl5pPr>
              <a:defRPr sz="1941"/>
            </a:lvl5pPr>
            <a:lvl6pPr>
              <a:defRPr sz="1941"/>
            </a:lvl6pPr>
            <a:lvl7pPr>
              <a:defRPr sz="1941"/>
            </a:lvl7pPr>
            <a:lvl8pPr>
              <a:defRPr sz="1941"/>
            </a:lvl8pPr>
            <a:lvl9pPr>
              <a:defRPr sz="1941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435100"/>
            <a:ext cx="3008313" cy="4691063"/>
          </a:xfrm>
        </p:spPr>
        <p:txBody>
          <a:bodyPr/>
          <a:lstStyle>
            <a:lvl1pPr marL="0" indent="0">
              <a:buNone/>
              <a:defRPr sz="1412"/>
            </a:lvl1pPr>
            <a:lvl2pPr marL="449505" indent="0">
              <a:buNone/>
              <a:defRPr sz="1147"/>
            </a:lvl2pPr>
            <a:lvl3pPr marL="899010" indent="0">
              <a:buNone/>
              <a:defRPr sz="971"/>
            </a:lvl3pPr>
            <a:lvl4pPr marL="1348516" indent="0">
              <a:buNone/>
              <a:defRPr sz="882"/>
            </a:lvl4pPr>
            <a:lvl5pPr marL="1798021" indent="0">
              <a:buNone/>
              <a:defRPr sz="882"/>
            </a:lvl5pPr>
            <a:lvl6pPr marL="2247527" indent="0">
              <a:buNone/>
              <a:defRPr sz="882"/>
            </a:lvl6pPr>
            <a:lvl7pPr marL="2697032" indent="0">
              <a:buNone/>
              <a:defRPr sz="882"/>
            </a:lvl7pPr>
            <a:lvl8pPr marL="3146538" indent="0">
              <a:buNone/>
              <a:defRPr sz="882"/>
            </a:lvl8pPr>
            <a:lvl9pPr marL="3596043" indent="0">
              <a:buNone/>
              <a:defRPr sz="88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9654A2-08ED-4078-A1CA-AA865A3A9930}" type="datetime1">
              <a:rPr lang="en-US" smtClean="0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9782C9-1763-4482-9B93-89E250CB166F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3533550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1941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177"/>
            </a:lvl1pPr>
            <a:lvl2pPr marL="449505" indent="0">
              <a:buNone/>
              <a:defRPr sz="2735"/>
            </a:lvl2pPr>
            <a:lvl3pPr marL="899010" indent="0">
              <a:buNone/>
              <a:defRPr sz="2382"/>
            </a:lvl3pPr>
            <a:lvl4pPr marL="1348516" indent="0">
              <a:buNone/>
              <a:defRPr sz="1941"/>
            </a:lvl4pPr>
            <a:lvl5pPr marL="1798021" indent="0">
              <a:buNone/>
              <a:defRPr sz="1941"/>
            </a:lvl5pPr>
            <a:lvl6pPr marL="2247527" indent="0">
              <a:buNone/>
              <a:defRPr sz="1941"/>
            </a:lvl6pPr>
            <a:lvl7pPr marL="2697032" indent="0">
              <a:buNone/>
              <a:defRPr sz="1941"/>
            </a:lvl7pPr>
            <a:lvl8pPr marL="3146538" indent="0">
              <a:buNone/>
              <a:defRPr sz="1941"/>
            </a:lvl8pPr>
            <a:lvl9pPr marL="3596043" indent="0">
              <a:buNone/>
              <a:defRPr sz="1941"/>
            </a:lvl9pPr>
          </a:lstStyle>
          <a:p>
            <a:pPr lvl="0"/>
            <a:r>
              <a:rPr lang="en-US" noProof="0" dirty="0" smtClean="0"/>
              <a:t>Click icon to add picture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12"/>
            </a:lvl1pPr>
            <a:lvl2pPr marL="449505" indent="0">
              <a:buNone/>
              <a:defRPr sz="1147"/>
            </a:lvl2pPr>
            <a:lvl3pPr marL="899010" indent="0">
              <a:buNone/>
              <a:defRPr sz="971"/>
            </a:lvl3pPr>
            <a:lvl4pPr marL="1348516" indent="0">
              <a:buNone/>
              <a:defRPr sz="882"/>
            </a:lvl4pPr>
            <a:lvl5pPr marL="1798021" indent="0">
              <a:buNone/>
              <a:defRPr sz="882"/>
            </a:lvl5pPr>
            <a:lvl6pPr marL="2247527" indent="0">
              <a:buNone/>
              <a:defRPr sz="882"/>
            </a:lvl6pPr>
            <a:lvl7pPr marL="2697032" indent="0">
              <a:buNone/>
              <a:defRPr sz="882"/>
            </a:lvl7pPr>
            <a:lvl8pPr marL="3146538" indent="0">
              <a:buNone/>
              <a:defRPr sz="882"/>
            </a:lvl8pPr>
            <a:lvl9pPr marL="3596043" indent="0">
              <a:buNone/>
              <a:defRPr sz="882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6334B6A-0C8E-46D1-8F35-766D28815834}" type="datetime1">
              <a:rPr lang="en-US" smtClean="0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FD3144A-8718-44F2-89D2-D534E9A5DD0D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139002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62F6CD0-366F-4809-9AE6-747906A3B224}" type="datetime1">
              <a:rPr lang="en-US" smtClean="0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335B46-D744-4A4D-B905-92645395D478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5545346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1E4C626-64EA-467C-BE86-20E088F692F4}" type="datetime1">
              <a:rPr lang="en-US" smtClean="0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48AD9C7-B204-4F00-8060-0320665B719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31235427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89" y="274544"/>
            <a:ext cx="822902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489" y="1599640"/>
            <a:ext cx="8229023" cy="4527176"/>
          </a:xfrm>
        </p:spPr>
        <p:txBody>
          <a:bodyPr/>
          <a:lstStyle/>
          <a:p>
            <a:pPr lvl="0"/>
            <a:r>
              <a:rPr lang="en-US" noProof="0" dirty="0" smtClean="0"/>
              <a:t>Click icon to add table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0C33757-8714-4330-98A4-CC2D55734ACA}" type="datetime1">
              <a:rPr lang="en-US" smtClean="0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77B285-7050-4531-93AB-2AC61F15E82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2881794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dgm" preserve="1">
  <p:cSld name="Title and Diagram or Organization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489" y="274544"/>
            <a:ext cx="8229023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martArt Placeholder 2"/>
          <p:cNvSpPr>
            <a:spLocks noGrp="1"/>
          </p:cNvSpPr>
          <p:nvPr>
            <p:ph type="dgm" idx="1"/>
          </p:nvPr>
        </p:nvSpPr>
        <p:spPr>
          <a:xfrm>
            <a:off x="457489" y="1599640"/>
            <a:ext cx="8229023" cy="4527176"/>
          </a:xfrm>
        </p:spPr>
        <p:txBody>
          <a:bodyPr/>
          <a:lstStyle/>
          <a:p>
            <a:pPr lvl="0"/>
            <a:r>
              <a:rPr lang="en-US" noProof="0" dirty="0" smtClean="0"/>
              <a:t>Click icon to add SmartArt graphic</a:t>
            </a:r>
            <a:endParaRPr lang="en-US" noProof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524DC5F-65D6-4831-8ABD-001827B4C5E7}" type="datetime1">
              <a:rPr lang="en-US" smtClean="0"/>
              <a:pPr>
                <a:defRPr/>
              </a:pPr>
              <a:t>6/18/2015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25E4977-C14E-4634-B4D3-02839AA81E8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457365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36DC-8A08-4FFE-9330-396811584BEE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678B-BD48-4472-AA91-B333C5012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68504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36DC-8A08-4FFE-9330-396811584BEE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678B-BD48-4472-AA91-B333C5012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951961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36DC-8A08-4FFE-9330-396811584BEE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678B-BD48-4472-AA91-B333C5012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5295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36DC-8A08-4FFE-9330-396811584BEE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678B-BD48-4472-AA91-B333C5012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676450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36DC-8A08-4FFE-9330-396811584BEE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678B-BD48-4472-AA91-B333C5012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98063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B236DC-8A08-4FFE-9330-396811584BEE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DD9678B-BD48-4472-AA91-B333C5012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58448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1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1.xml"/><Relationship Id="rId13" Type="http://schemas.openxmlformats.org/officeDocument/2006/relationships/slideLayout" Target="../slideLayouts/slideLayout36.xml"/><Relationship Id="rId3" Type="http://schemas.openxmlformats.org/officeDocument/2006/relationships/slideLayout" Target="../slideLayouts/slideLayout26.xml"/><Relationship Id="rId7" Type="http://schemas.openxmlformats.org/officeDocument/2006/relationships/slideLayout" Target="../slideLayouts/slideLayout30.xml"/><Relationship Id="rId12" Type="http://schemas.openxmlformats.org/officeDocument/2006/relationships/slideLayout" Target="../slideLayouts/slideLayout35.xml"/><Relationship Id="rId2" Type="http://schemas.openxmlformats.org/officeDocument/2006/relationships/slideLayout" Target="../slideLayouts/slideLayout25.xml"/><Relationship Id="rId1" Type="http://schemas.openxmlformats.org/officeDocument/2006/relationships/slideLayout" Target="../slideLayouts/slideLayout24.xml"/><Relationship Id="rId6" Type="http://schemas.openxmlformats.org/officeDocument/2006/relationships/slideLayout" Target="../slideLayouts/slideLayout29.xml"/><Relationship Id="rId11" Type="http://schemas.openxmlformats.org/officeDocument/2006/relationships/slideLayout" Target="../slideLayouts/slideLayout34.xml"/><Relationship Id="rId5" Type="http://schemas.openxmlformats.org/officeDocument/2006/relationships/slideLayout" Target="../slideLayouts/slideLayout28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33.xml"/><Relationship Id="rId4" Type="http://schemas.openxmlformats.org/officeDocument/2006/relationships/slideLayout" Target="../slideLayouts/slideLayout27.xml"/><Relationship Id="rId9" Type="http://schemas.openxmlformats.org/officeDocument/2006/relationships/slideLayout" Target="../slideLayouts/slideLayout32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CB236DC-8A08-4FFE-9330-396811584BEE}" type="datetimeFigureOut">
              <a:rPr lang="en-US" smtClean="0"/>
              <a:t>6/18/2015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DD9678B-BD48-4472-AA91-B333C5012B3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8136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POWERPOINTinner.jpg"/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38125"/>
            <a:ext cx="9144000" cy="6619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57489" y="274544"/>
            <a:ext cx="822902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58" tIns="50929" rIns="101858" bIns="50929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489" y="1599640"/>
            <a:ext cx="8229023" cy="452717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58" tIns="50929" rIns="101858" bIns="5092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489" y="6356537"/>
            <a:ext cx="2133023" cy="365592"/>
          </a:xfrm>
          <a:prstGeom prst="rect">
            <a:avLst/>
          </a:prstGeom>
        </p:spPr>
        <p:txBody>
          <a:bodyPr vert="horz" wrap="square" lIns="101858" tIns="50929" rIns="101858" bIns="50929" numCol="1" anchor="ctr" anchorCtr="0" compatLnSpc="1">
            <a:prstTxWarp prst="textNoShape">
              <a:avLst/>
            </a:prstTxWarp>
          </a:bodyPr>
          <a:lstStyle>
            <a:lvl1pPr defTabSz="448153" eaLnBrk="1" hangingPunct="1">
              <a:defRPr sz="1147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5E6DD465-631D-4716-A10D-1228A7D07CAB}" type="datetime1">
              <a:rPr lang="en-US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6/18/2015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489" y="6356537"/>
            <a:ext cx="2895023" cy="365592"/>
          </a:xfrm>
          <a:prstGeom prst="rect">
            <a:avLst/>
          </a:prstGeom>
        </p:spPr>
        <p:txBody>
          <a:bodyPr vert="horz" wrap="square" lIns="101858" tIns="50929" rIns="101858" bIns="50929" numCol="1" anchor="ctr" anchorCtr="0" compatLnSpc="1">
            <a:prstTxWarp prst="textNoShape">
              <a:avLst/>
            </a:prstTxWarp>
          </a:bodyPr>
          <a:lstStyle>
            <a:lvl1pPr algn="ctr" defTabSz="448153" eaLnBrk="1" hangingPunct="1">
              <a:defRPr sz="1147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489" y="6356537"/>
            <a:ext cx="2133023" cy="365592"/>
          </a:xfrm>
          <a:prstGeom prst="rect">
            <a:avLst/>
          </a:prstGeom>
        </p:spPr>
        <p:txBody>
          <a:bodyPr vert="horz" wrap="square" lIns="101858" tIns="50929" rIns="101858" bIns="50929" numCol="1" anchor="ctr" anchorCtr="0" compatLnSpc="1">
            <a:prstTxWarp prst="textNoShape">
              <a:avLst/>
            </a:prstTxWarp>
          </a:bodyPr>
          <a:lstStyle>
            <a:lvl1pPr algn="r" eaLnBrk="1" hangingPunct="1">
              <a:defRPr sz="1147">
                <a:solidFill>
                  <a:srgbClr val="898989"/>
                </a:solidFill>
                <a:latin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pPr defTabSz="446859" fontAlgn="base">
              <a:spcBef>
                <a:spcPct val="0"/>
              </a:spcBef>
              <a:spcAft>
                <a:spcPct val="0"/>
              </a:spcAft>
              <a:defRPr/>
            </a:pPr>
            <a:fld id="{AE6138ED-DA67-4DC1-B362-C2A40D76EE2A}" type="slidenum">
              <a:rPr lang="en-US" altLang="en-US" smtClean="0">
                <a:ea typeface="ＭＳ Ｐゴシック" panose="020B0600070205080204" pitchFamily="34" charset="-128"/>
              </a:rPr>
              <a:pPr defTabSz="44685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altLang="en-US"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28744560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hf hdr="0" ftr="0" dt="0"/>
  <p:txStyles>
    <p:titleStyle>
      <a:lvl1pPr algn="l" defTabSz="446859" rtl="0" eaLnBrk="0" fontAlgn="base" hangingPunct="0">
        <a:spcBef>
          <a:spcPct val="0"/>
        </a:spcBef>
        <a:spcAft>
          <a:spcPct val="0"/>
        </a:spcAft>
        <a:defRPr sz="3177" kern="1200" cap="all">
          <a:solidFill>
            <a:schemeClr val="accent1"/>
          </a:solidFill>
          <a:latin typeface="Trebuchet MS"/>
          <a:ea typeface="ＭＳ Ｐゴシック" pitchFamily="-108" charset="-128"/>
          <a:cs typeface="Trebuchet MS"/>
        </a:defRPr>
      </a:lvl1pPr>
      <a:lvl2pPr algn="l" defTabSz="446859" rtl="0" eaLnBrk="0" fontAlgn="base" hangingPunct="0">
        <a:spcBef>
          <a:spcPct val="0"/>
        </a:spcBef>
        <a:spcAft>
          <a:spcPct val="0"/>
        </a:spcAft>
        <a:defRPr sz="3177">
          <a:solidFill>
            <a:schemeClr val="accent1"/>
          </a:solidFill>
          <a:latin typeface="Trebuchet MS" pitchFamily="34" charset="0"/>
          <a:ea typeface="ＭＳ Ｐゴシック" pitchFamily="-108" charset="-128"/>
          <a:cs typeface="Trebuchet MS" pitchFamily="34" charset="0"/>
        </a:defRPr>
      </a:lvl2pPr>
      <a:lvl3pPr algn="l" defTabSz="446859" rtl="0" eaLnBrk="0" fontAlgn="base" hangingPunct="0">
        <a:spcBef>
          <a:spcPct val="0"/>
        </a:spcBef>
        <a:spcAft>
          <a:spcPct val="0"/>
        </a:spcAft>
        <a:defRPr sz="3177">
          <a:solidFill>
            <a:schemeClr val="accent1"/>
          </a:solidFill>
          <a:latin typeface="Trebuchet MS" pitchFamily="34" charset="0"/>
          <a:ea typeface="ＭＳ Ｐゴシック" pitchFamily="-108" charset="-128"/>
          <a:cs typeface="Trebuchet MS" pitchFamily="34" charset="0"/>
        </a:defRPr>
      </a:lvl3pPr>
      <a:lvl4pPr algn="l" defTabSz="446859" rtl="0" eaLnBrk="0" fontAlgn="base" hangingPunct="0">
        <a:spcBef>
          <a:spcPct val="0"/>
        </a:spcBef>
        <a:spcAft>
          <a:spcPct val="0"/>
        </a:spcAft>
        <a:defRPr sz="3177">
          <a:solidFill>
            <a:schemeClr val="accent1"/>
          </a:solidFill>
          <a:latin typeface="Trebuchet MS" pitchFamily="34" charset="0"/>
          <a:ea typeface="ＭＳ Ｐゴシック" pitchFamily="-108" charset="-128"/>
          <a:cs typeface="Trebuchet MS" pitchFamily="34" charset="0"/>
        </a:defRPr>
      </a:lvl4pPr>
      <a:lvl5pPr algn="l" defTabSz="446859" rtl="0" eaLnBrk="0" fontAlgn="base" hangingPunct="0">
        <a:spcBef>
          <a:spcPct val="0"/>
        </a:spcBef>
        <a:spcAft>
          <a:spcPct val="0"/>
        </a:spcAft>
        <a:defRPr sz="3177">
          <a:solidFill>
            <a:schemeClr val="accent1"/>
          </a:solidFill>
          <a:latin typeface="Trebuchet MS" pitchFamily="34" charset="0"/>
          <a:ea typeface="ＭＳ Ｐゴシック" pitchFamily="-108" charset="-128"/>
          <a:cs typeface="Trebuchet MS" pitchFamily="34" charset="0"/>
        </a:defRPr>
      </a:lvl5pPr>
      <a:lvl6pPr marL="449399" algn="ctr" defTabSz="449399" rtl="0" fontAlgn="base">
        <a:spcBef>
          <a:spcPct val="0"/>
        </a:spcBef>
        <a:spcAft>
          <a:spcPct val="0"/>
        </a:spcAft>
        <a:defRPr sz="4324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898800" algn="ctr" defTabSz="449399" rtl="0" fontAlgn="base">
        <a:spcBef>
          <a:spcPct val="0"/>
        </a:spcBef>
        <a:spcAft>
          <a:spcPct val="0"/>
        </a:spcAft>
        <a:defRPr sz="4324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48200" algn="ctr" defTabSz="449399" rtl="0" fontAlgn="base">
        <a:spcBef>
          <a:spcPct val="0"/>
        </a:spcBef>
        <a:spcAft>
          <a:spcPct val="0"/>
        </a:spcAft>
        <a:defRPr sz="4324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797601" algn="ctr" defTabSz="449399" rtl="0" fontAlgn="base">
        <a:spcBef>
          <a:spcPct val="0"/>
        </a:spcBef>
        <a:spcAft>
          <a:spcPct val="0"/>
        </a:spcAft>
        <a:defRPr sz="4324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34794" indent="-334794" algn="l" defTabSz="44685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206" kern="1200">
          <a:solidFill>
            <a:schemeClr val="tx1"/>
          </a:solidFill>
          <a:latin typeface="Trebuchet MS"/>
          <a:ea typeface="ＭＳ Ｐゴシック" pitchFamily="-108" charset="-128"/>
          <a:cs typeface="Trebuchet MS"/>
        </a:defRPr>
      </a:lvl1pPr>
      <a:lvl2pPr marL="728421" indent="-278762" algn="l" defTabSz="44685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206" kern="1200">
          <a:solidFill>
            <a:schemeClr val="tx1"/>
          </a:solidFill>
          <a:latin typeface="Trebuchet MS"/>
          <a:ea typeface="ＭＳ Ｐゴシック" pitchFamily="-108" charset="-128"/>
          <a:cs typeface="Trebuchet MS"/>
        </a:defRPr>
      </a:lvl2pPr>
      <a:lvl3pPr marL="1122049" indent="-222729" algn="l" defTabSz="44685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1765" kern="1200">
          <a:solidFill>
            <a:schemeClr val="tx1"/>
          </a:solidFill>
          <a:latin typeface="Trebuchet MS"/>
          <a:ea typeface="ＭＳ Ｐゴシック" pitchFamily="-108" charset="-128"/>
          <a:cs typeface="Trebuchet MS"/>
        </a:defRPr>
      </a:lvl3pPr>
      <a:lvl4pPr marL="1571709" indent="-222729" algn="l" defTabSz="44685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1765" kern="1200">
          <a:solidFill>
            <a:schemeClr val="tx1"/>
          </a:solidFill>
          <a:latin typeface="Trebuchet MS"/>
          <a:ea typeface="ＭＳ Ｐゴシック" pitchFamily="-108" charset="-128"/>
          <a:cs typeface="Trebuchet MS"/>
        </a:defRPr>
      </a:lvl4pPr>
      <a:lvl5pPr marL="2021369" indent="-222729" algn="l" defTabSz="446859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765" kern="1200">
          <a:solidFill>
            <a:schemeClr val="tx1"/>
          </a:solidFill>
          <a:latin typeface="Trebuchet MS"/>
          <a:ea typeface="ＭＳ Ｐゴシック" pitchFamily="-108" charset="-128"/>
          <a:cs typeface="Trebuchet MS"/>
        </a:defRPr>
      </a:lvl5pPr>
      <a:lvl6pPr marL="2471701" indent="-224700" algn="l" defTabSz="449399" rtl="0" eaLnBrk="1" latinLnBrk="0" hangingPunct="1">
        <a:spcBef>
          <a:spcPct val="20000"/>
        </a:spcBef>
        <a:buFont typeface="Arial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6pPr>
      <a:lvl7pPr marL="2921102" indent="-224700" algn="l" defTabSz="449399" rtl="0" eaLnBrk="1" latinLnBrk="0" hangingPunct="1">
        <a:spcBef>
          <a:spcPct val="20000"/>
        </a:spcBef>
        <a:buFont typeface="Arial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7pPr>
      <a:lvl8pPr marL="3370502" indent="-224700" algn="l" defTabSz="449399" rtl="0" eaLnBrk="1" latinLnBrk="0" hangingPunct="1">
        <a:spcBef>
          <a:spcPct val="20000"/>
        </a:spcBef>
        <a:buFont typeface="Arial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8pPr>
      <a:lvl9pPr marL="3819903" indent="-224700" algn="l" defTabSz="449399" rtl="0" eaLnBrk="1" latinLnBrk="0" hangingPunct="1">
        <a:spcBef>
          <a:spcPct val="20000"/>
        </a:spcBef>
        <a:buFont typeface="Arial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1pPr>
      <a:lvl2pPr marL="449399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2pPr>
      <a:lvl3pPr marL="898800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3pPr>
      <a:lvl4pPr marL="1348200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4pPr>
      <a:lvl5pPr marL="1797601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5pPr>
      <a:lvl6pPr marL="2247002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6pPr>
      <a:lvl7pPr marL="2696401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7pPr>
      <a:lvl8pPr marL="3145802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8pPr>
      <a:lvl9pPr marL="3595201" algn="l" defTabSz="449399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" descr="POWERPOINTinner.jpg"/>
          <p:cNvPicPr>
            <a:picLocks noChangeAspect="1"/>
          </p:cNvPicPr>
          <p:nvPr/>
        </p:nvPicPr>
        <p:blipFill>
          <a:blip r:embed="rId15"/>
          <a:srcRect/>
          <a:stretch>
            <a:fillRect/>
          </a:stretch>
        </p:blipFill>
        <p:spPr bwMode="auto">
          <a:xfrm>
            <a:off x="0" y="238125"/>
            <a:ext cx="9144000" cy="6619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 bwMode="auto">
          <a:xfrm>
            <a:off x="457489" y="274544"/>
            <a:ext cx="8229023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489" y="1599640"/>
            <a:ext cx="8229023" cy="452717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489" y="6356537"/>
            <a:ext cx="2133023" cy="365592"/>
          </a:xfrm>
          <a:prstGeom prst="rect">
            <a:avLst/>
          </a:prstGeom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>
            <a:lvl1pPr>
              <a:defRPr sz="1147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 defTabSz="448259" fontAlgn="base">
              <a:spcBef>
                <a:spcPct val="0"/>
              </a:spcBef>
              <a:spcAft>
                <a:spcPct val="0"/>
              </a:spcAft>
              <a:defRPr/>
            </a:pPr>
            <a:fld id="{57498DEE-1089-4852-9DC9-E1FB3866F193}" type="datetime1">
              <a:rPr lang="en-US" smtClean="0"/>
              <a:pPr defTabSz="448259" fontAlgn="base">
                <a:spcBef>
                  <a:spcPct val="0"/>
                </a:spcBef>
                <a:spcAft>
                  <a:spcPct val="0"/>
                </a:spcAft>
                <a:defRPr/>
              </a:pPr>
              <a:t>6/18/2015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489" y="6356537"/>
            <a:ext cx="2895023" cy="365592"/>
          </a:xfrm>
          <a:prstGeom prst="rect">
            <a:avLst/>
          </a:prstGeom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>
            <a:lvl1pPr algn="ctr">
              <a:defRPr sz="1147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 defTabSz="448259" fontAlgn="base">
              <a:spcBef>
                <a:spcPct val="0"/>
              </a:spcBef>
              <a:spcAft>
                <a:spcPct val="0"/>
              </a:spcAft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489" y="6356537"/>
            <a:ext cx="2133023" cy="365592"/>
          </a:xfrm>
          <a:prstGeom prst="rect">
            <a:avLst/>
          </a:prstGeom>
        </p:spPr>
        <p:txBody>
          <a:bodyPr vert="horz" wrap="square" lIns="101882" tIns="50941" rIns="101882" bIns="50941" numCol="1" anchor="ctr" anchorCtr="0" compatLnSpc="1">
            <a:prstTxWarp prst="textNoShape">
              <a:avLst/>
            </a:prstTxWarp>
          </a:bodyPr>
          <a:lstStyle>
            <a:lvl1pPr algn="r">
              <a:defRPr sz="1147">
                <a:solidFill>
                  <a:srgbClr val="898989"/>
                </a:solidFill>
                <a:latin typeface="Calibri" pitchFamily="34" charset="0"/>
                <a:ea typeface="ＭＳ Ｐゴシック" charset="-128"/>
                <a:cs typeface="+mn-cs"/>
              </a:defRPr>
            </a:lvl1pPr>
          </a:lstStyle>
          <a:p>
            <a:pPr defTabSz="448259" fontAlgn="base">
              <a:spcBef>
                <a:spcPct val="0"/>
              </a:spcBef>
              <a:spcAft>
                <a:spcPct val="0"/>
              </a:spcAft>
              <a:defRPr/>
            </a:pPr>
            <a:fld id="{81378FBB-6728-4A43-BFA3-CD15713D9E9D}" type="slidenum">
              <a:rPr lang="en-US" smtClean="0"/>
              <a:pPr defTabSz="448259"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02037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  <p:sldLayoutId id="2147483697" r:id="rId12"/>
    <p:sldLayoutId id="2147483698" r:id="rId13"/>
  </p:sldLayoutIdLst>
  <p:hf sldNum="0" hdr="0" dt="0"/>
  <p:txStyles>
    <p:titleStyle>
      <a:lvl1pPr algn="l" defTabSz="448259" rtl="0" eaLnBrk="1" fontAlgn="base" hangingPunct="1">
        <a:spcBef>
          <a:spcPct val="0"/>
        </a:spcBef>
        <a:spcAft>
          <a:spcPct val="0"/>
        </a:spcAft>
        <a:defRPr sz="3177" kern="1200" cap="all">
          <a:solidFill>
            <a:schemeClr val="accent1"/>
          </a:solidFill>
          <a:latin typeface="Trebuchet MS"/>
          <a:ea typeface="ＭＳ Ｐゴシック" pitchFamily="-108" charset="-128"/>
          <a:cs typeface="Trebuchet MS"/>
        </a:defRPr>
      </a:lvl1pPr>
      <a:lvl2pPr algn="l" defTabSz="448259" rtl="0" eaLnBrk="1" fontAlgn="base" hangingPunct="1">
        <a:spcBef>
          <a:spcPct val="0"/>
        </a:spcBef>
        <a:spcAft>
          <a:spcPct val="0"/>
        </a:spcAft>
        <a:defRPr sz="3177">
          <a:solidFill>
            <a:schemeClr val="accent1"/>
          </a:solidFill>
          <a:latin typeface="Trebuchet MS" pitchFamily="34" charset="0"/>
          <a:ea typeface="ＭＳ Ｐゴシック" pitchFamily="-108" charset="-128"/>
          <a:cs typeface="Trebuchet MS" pitchFamily="34" charset="0"/>
        </a:defRPr>
      </a:lvl2pPr>
      <a:lvl3pPr algn="l" defTabSz="448259" rtl="0" eaLnBrk="1" fontAlgn="base" hangingPunct="1">
        <a:spcBef>
          <a:spcPct val="0"/>
        </a:spcBef>
        <a:spcAft>
          <a:spcPct val="0"/>
        </a:spcAft>
        <a:defRPr sz="3177">
          <a:solidFill>
            <a:schemeClr val="accent1"/>
          </a:solidFill>
          <a:latin typeface="Trebuchet MS" pitchFamily="34" charset="0"/>
          <a:ea typeface="ＭＳ Ｐゴシック" pitchFamily="-108" charset="-128"/>
          <a:cs typeface="Trebuchet MS" pitchFamily="34" charset="0"/>
        </a:defRPr>
      </a:lvl3pPr>
      <a:lvl4pPr algn="l" defTabSz="448259" rtl="0" eaLnBrk="1" fontAlgn="base" hangingPunct="1">
        <a:spcBef>
          <a:spcPct val="0"/>
        </a:spcBef>
        <a:spcAft>
          <a:spcPct val="0"/>
        </a:spcAft>
        <a:defRPr sz="3177">
          <a:solidFill>
            <a:schemeClr val="accent1"/>
          </a:solidFill>
          <a:latin typeface="Trebuchet MS" pitchFamily="34" charset="0"/>
          <a:ea typeface="ＭＳ Ｐゴシック" pitchFamily="-108" charset="-128"/>
          <a:cs typeface="Trebuchet MS" pitchFamily="34" charset="0"/>
        </a:defRPr>
      </a:lvl4pPr>
      <a:lvl5pPr algn="l" defTabSz="448259" rtl="0" eaLnBrk="1" fontAlgn="base" hangingPunct="1">
        <a:spcBef>
          <a:spcPct val="0"/>
        </a:spcBef>
        <a:spcAft>
          <a:spcPct val="0"/>
        </a:spcAft>
        <a:defRPr sz="3177">
          <a:solidFill>
            <a:schemeClr val="accent1"/>
          </a:solidFill>
          <a:latin typeface="Trebuchet MS" pitchFamily="34" charset="0"/>
          <a:ea typeface="ＭＳ Ｐゴシック" pitchFamily="-108" charset="-128"/>
          <a:cs typeface="Trebuchet MS" pitchFamily="34" charset="0"/>
        </a:defRPr>
      </a:lvl5pPr>
      <a:lvl6pPr marL="449505" algn="ctr" defTabSz="449505" rtl="0" eaLnBrk="1" fontAlgn="base" hangingPunct="1">
        <a:spcBef>
          <a:spcPct val="0"/>
        </a:spcBef>
        <a:spcAft>
          <a:spcPct val="0"/>
        </a:spcAft>
        <a:defRPr sz="4324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6pPr>
      <a:lvl7pPr marL="899010" algn="ctr" defTabSz="449505" rtl="0" eaLnBrk="1" fontAlgn="base" hangingPunct="1">
        <a:spcBef>
          <a:spcPct val="0"/>
        </a:spcBef>
        <a:spcAft>
          <a:spcPct val="0"/>
        </a:spcAft>
        <a:defRPr sz="4324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7pPr>
      <a:lvl8pPr marL="1348516" algn="ctr" defTabSz="449505" rtl="0" eaLnBrk="1" fontAlgn="base" hangingPunct="1">
        <a:spcBef>
          <a:spcPct val="0"/>
        </a:spcBef>
        <a:spcAft>
          <a:spcPct val="0"/>
        </a:spcAft>
        <a:defRPr sz="4324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8pPr>
      <a:lvl9pPr marL="1798021" algn="ctr" defTabSz="449505" rtl="0" eaLnBrk="1" fontAlgn="base" hangingPunct="1">
        <a:spcBef>
          <a:spcPct val="0"/>
        </a:spcBef>
        <a:spcAft>
          <a:spcPct val="0"/>
        </a:spcAft>
        <a:defRPr sz="4324">
          <a:solidFill>
            <a:schemeClr val="tx1"/>
          </a:solidFill>
          <a:latin typeface="Calibri" pitchFamily="-108" charset="0"/>
          <a:ea typeface="ＭＳ Ｐゴシック" pitchFamily="-108" charset="-128"/>
          <a:cs typeface="ＭＳ Ｐゴシック" pitchFamily="-108" charset="-128"/>
        </a:defRPr>
      </a:lvl9pPr>
    </p:titleStyle>
    <p:bodyStyle>
      <a:lvl1pPr marL="336194" indent="-336194" algn="l" defTabSz="448259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118" kern="1200">
          <a:solidFill>
            <a:schemeClr val="tx1"/>
          </a:solidFill>
          <a:latin typeface="Trebuchet MS"/>
          <a:ea typeface="ＭＳ Ｐゴシック" pitchFamily="-108" charset="-128"/>
          <a:cs typeface="Trebuchet MS"/>
        </a:defRPr>
      </a:lvl1pPr>
      <a:lvl2pPr marL="729822" indent="-280162" algn="l" defTabSz="448259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118" kern="1200">
          <a:solidFill>
            <a:schemeClr val="tx1"/>
          </a:solidFill>
          <a:latin typeface="Trebuchet MS"/>
          <a:ea typeface="ＭＳ Ｐゴシック" pitchFamily="-108" charset="-128"/>
          <a:cs typeface="Trebuchet MS"/>
        </a:defRPr>
      </a:lvl2pPr>
      <a:lvl3pPr marL="1123450" indent="-224130" algn="l" defTabSz="448259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1765" kern="1200">
          <a:solidFill>
            <a:schemeClr val="tx1"/>
          </a:solidFill>
          <a:latin typeface="Trebuchet MS"/>
          <a:ea typeface="ＭＳ Ｐゴシック" pitchFamily="-108" charset="-128"/>
          <a:cs typeface="Trebuchet MS"/>
        </a:defRPr>
      </a:lvl3pPr>
      <a:lvl4pPr marL="1573110" indent="-224130" algn="l" defTabSz="448259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1765" kern="1200">
          <a:solidFill>
            <a:schemeClr val="tx1"/>
          </a:solidFill>
          <a:latin typeface="Trebuchet MS"/>
          <a:ea typeface="ＭＳ Ｐゴシック" pitchFamily="-108" charset="-128"/>
          <a:cs typeface="Trebuchet MS"/>
        </a:defRPr>
      </a:lvl4pPr>
      <a:lvl5pPr marL="2022770" indent="-224130" algn="l" defTabSz="448259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1765" kern="1200">
          <a:solidFill>
            <a:schemeClr val="tx1"/>
          </a:solidFill>
          <a:latin typeface="Trebuchet MS"/>
          <a:ea typeface="ＭＳ Ｐゴシック" pitchFamily="-108" charset="-128"/>
          <a:cs typeface="Trebuchet MS"/>
        </a:defRPr>
      </a:lvl5pPr>
      <a:lvl6pPr marL="2472279" indent="-224753" algn="l" defTabSz="449505" rtl="0" eaLnBrk="1" latinLnBrk="0" hangingPunct="1">
        <a:spcBef>
          <a:spcPct val="20000"/>
        </a:spcBef>
        <a:buFont typeface="Arial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6pPr>
      <a:lvl7pPr marL="2921785" indent="-224753" algn="l" defTabSz="449505" rtl="0" eaLnBrk="1" latinLnBrk="0" hangingPunct="1">
        <a:spcBef>
          <a:spcPct val="20000"/>
        </a:spcBef>
        <a:buFont typeface="Arial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7pPr>
      <a:lvl8pPr marL="3371290" indent="-224753" algn="l" defTabSz="449505" rtl="0" eaLnBrk="1" latinLnBrk="0" hangingPunct="1">
        <a:spcBef>
          <a:spcPct val="20000"/>
        </a:spcBef>
        <a:buFont typeface="Arial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8pPr>
      <a:lvl9pPr marL="3820796" indent="-224753" algn="l" defTabSz="449505" rtl="0" eaLnBrk="1" latinLnBrk="0" hangingPunct="1">
        <a:spcBef>
          <a:spcPct val="20000"/>
        </a:spcBef>
        <a:buFont typeface="Arial"/>
        <a:buChar char="•"/>
        <a:defRPr sz="1941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49505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1pPr>
      <a:lvl2pPr marL="449505" algn="l" defTabSz="449505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2pPr>
      <a:lvl3pPr marL="899010" algn="l" defTabSz="449505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3pPr>
      <a:lvl4pPr marL="1348516" algn="l" defTabSz="449505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4pPr>
      <a:lvl5pPr marL="1798021" algn="l" defTabSz="449505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5pPr>
      <a:lvl6pPr marL="2247527" algn="l" defTabSz="449505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6pPr>
      <a:lvl7pPr marL="2697032" algn="l" defTabSz="449505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7pPr>
      <a:lvl8pPr marL="3146538" algn="l" defTabSz="449505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8pPr>
      <a:lvl9pPr marL="3596043" algn="l" defTabSz="449505" rtl="0" eaLnBrk="1" latinLnBrk="0" hangingPunct="1">
        <a:defRPr sz="1765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8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5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8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Intro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5" descr="NEEP_POWERPOINTCOVER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9144000" cy="6888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itle 1"/>
          <p:cNvSpPr txBox="1">
            <a:spLocks/>
          </p:cNvSpPr>
          <p:nvPr/>
        </p:nvSpPr>
        <p:spPr>
          <a:xfrm>
            <a:off x="620525" y="3509963"/>
            <a:ext cx="7902949" cy="3348037"/>
          </a:xfrm>
          <a:prstGeom prst="rect">
            <a:avLst/>
          </a:prstGeom>
        </p:spPr>
        <p:txBody>
          <a:bodyPr vert="horz" lIns="91440" tIns="45720" rIns="91440" bIns="45720" rtlCol="0" anchor="b">
            <a:normAutofit fontScale="77500" lnSpcReduction="20000"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en-US" sz="3600" dirty="0" smtClean="0">
                <a:solidFill>
                  <a:srgbClr val="00A0AF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New England Restructuring Roundtable</a:t>
            </a:r>
          </a:p>
          <a:p>
            <a:r>
              <a:rPr lang="en-US" altLang="en-US" sz="2800" dirty="0" smtClean="0">
                <a:solidFill>
                  <a:srgbClr val="00A0AF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/>
            </a:r>
            <a:br>
              <a:rPr lang="en-US" altLang="en-US" sz="2800" dirty="0" smtClean="0">
                <a:solidFill>
                  <a:srgbClr val="00A0AF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</a:br>
            <a:r>
              <a:rPr lang="en-US" altLang="en-US" sz="2800" dirty="0" smtClean="0">
                <a:solidFill>
                  <a:srgbClr val="00A0AF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Next Wave of Energy Efficiency Plans in New England</a:t>
            </a:r>
            <a:br>
              <a:rPr lang="en-US" altLang="en-US" sz="2800" dirty="0" smtClean="0">
                <a:solidFill>
                  <a:srgbClr val="00A0AF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</a:br>
            <a:r>
              <a:rPr lang="en-US" altLang="en-US" sz="2800" dirty="0" smtClean="0">
                <a:solidFill>
                  <a:srgbClr val="00A0AF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/>
            </a:r>
            <a:br>
              <a:rPr lang="en-US" altLang="en-US" sz="2800" dirty="0" smtClean="0">
                <a:solidFill>
                  <a:srgbClr val="00A0AF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</a:br>
            <a:endParaRPr lang="en-US" altLang="en-US" sz="2800" dirty="0" smtClean="0">
              <a:solidFill>
                <a:srgbClr val="00A0AF"/>
              </a:solidFill>
              <a:latin typeface="Trebuchet MS" panose="020B0603020202020204" pitchFamily="34" charset="0"/>
              <a:ea typeface="ＭＳ Ｐゴシック" panose="020B0600070205080204" pitchFamily="34" charset="-128"/>
              <a:cs typeface="Trebuchet MS" panose="020B0603020202020204" pitchFamily="34" charset="0"/>
            </a:endParaRPr>
          </a:p>
          <a:p>
            <a:r>
              <a:rPr lang="en-US" altLang="en-US" sz="2800" dirty="0" smtClean="0">
                <a:solidFill>
                  <a:srgbClr val="00A0AF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June 19, 2015</a:t>
            </a:r>
            <a:br>
              <a:rPr lang="en-US" altLang="en-US" sz="2800" dirty="0" smtClean="0">
                <a:solidFill>
                  <a:srgbClr val="00A0AF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</a:br>
            <a:r>
              <a:rPr lang="en-US" altLang="en-US" sz="2800" dirty="0" smtClean="0">
                <a:solidFill>
                  <a:srgbClr val="00A0AF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/>
            </a:r>
            <a:br>
              <a:rPr lang="en-US" altLang="en-US" sz="2800" dirty="0" smtClean="0">
                <a:solidFill>
                  <a:srgbClr val="00A0AF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</a:br>
            <a:r>
              <a:rPr lang="en-US" altLang="en-US" sz="2800" dirty="0" smtClean="0">
                <a:solidFill>
                  <a:srgbClr val="A5B13C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Energy Efficiency as the Least-Cost Energy Resource</a:t>
            </a:r>
            <a:endParaRPr lang="en-US" altLang="en-US" sz="2800" b="1" dirty="0">
              <a:solidFill>
                <a:srgbClr val="A5B13C"/>
              </a:solidFill>
              <a:latin typeface="Trebuchet MS" panose="020B0603020202020204" pitchFamily="34" charset="0"/>
              <a:ea typeface="ＭＳ Ｐゴシック" panose="020B0600070205080204" pitchFamily="34" charset="-128"/>
              <a:cs typeface="Trebuchet MS" panose="020B0603020202020204" pitchFamily="34" charset="0"/>
            </a:endParaRPr>
          </a:p>
          <a:p>
            <a:endParaRPr lang="en-US" altLang="en-US" sz="2800" b="1" dirty="0" smtClean="0">
              <a:solidFill>
                <a:srgbClr val="A5B13C"/>
              </a:solidFill>
              <a:latin typeface="Trebuchet MS" panose="020B0603020202020204" pitchFamily="34" charset="0"/>
              <a:ea typeface="ＭＳ Ｐゴシック" panose="020B0600070205080204" pitchFamily="34" charset="-128"/>
              <a:cs typeface="Trebuchet MS" panose="020B0603020202020204" pitchFamily="34" charset="0"/>
            </a:endParaRPr>
          </a:p>
          <a:p>
            <a:endParaRPr lang="en-US" altLang="en-US" sz="2800" dirty="0" smtClean="0">
              <a:solidFill>
                <a:srgbClr val="00A0AF"/>
              </a:solidFill>
              <a:latin typeface="Trebuchet MS" panose="020B0603020202020204" pitchFamily="34" charset="0"/>
              <a:ea typeface="ＭＳ Ｐゴシック" panose="020B0600070205080204" pitchFamily="34" charset="-128"/>
              <a:cs typeface="Trebuchet MS" panose="020B0603020202020204" pitchFamily="34" charset="0"/>
            </a:endParaRPr>
          </a:p>
          <a:p>
            <a:r>
              <a:rPr lang="en-US" altLang="en-US" sz="2600" dirty="0" smtClean="0">
                <a:solidFill>
                  <a:srgbClr val="00A0AF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Susan Coakley</a:t>
            </a:r>
            <a:r>
              <a:rPr lang="en-US" altLang="en-US" sz="2800" dirty="0" smtClean="0">
                <a:solidFill>
                  <a:srgbClr val="00A0AF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/>
            </a:r>
            <a:br>
              <a:rPr lang="en-US" altLang="en-US" sz="2800" dirty="0" smtClean="0">
                <a:solidFill>
                  <a:srgbClr val="00A0AF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</a:br>
            <a:r>
              <a:rPr lang="en-US" altLang="en-US" sz="3353" b="1" dirty="0" smtClean="0">
                <a:solidFill>
                  <a:srgbClr val="00A0AF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/>
            </a:r>
            <a:br>
              <a:rPr lang="en-US" altLang="en-US" sz="3353" b="1" dirty="0" smtClean="0">
                <a:solidFill>
                  <a:srgbClr val="00A0AF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</a:br>
            <a:endParaRPr lang="en-US" altLang="en-US" sz="3353" b="1" dirty="0">
              <a:solidFill>
                <a:srgbClr val="A0B323"/>
              </a:solidFill>
              <a:latin typeface="Trebuchet MS" panose="020B0603020202020204" pitchFamily="34" charset="0"/>
              <a:ea typeface="ＭＳ Ｐゴシック" panose="020B0600070205080204" pitchFamily="34" charset="-128"/>
              <a:cs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42745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90" y="627847"/>
            <a:ext cx="7642746" cy="614149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solidFill>
                  <a:srgbClr val="00A0AF"/>
                </a:solidFill>
              </a:rPr>
              <a:t>REALIZING EFFICIENCY’S FULL POTENTIAL:  </a:t>
            </a:r>
            <a:br>
              <a:rPr lang="en-US" sz="2800" b="1" dirty="0" smtClean="0">
                <a:solidFill>
                  <a:srgbClr val="00A0AF"/>
                </a:solidFill>
              </a:rPr>
            </a:br>
            <a:r>
              <a:rPr lang="en-US" sz="2800" b="1" dirty="0" smtClean="0">
                <a:solidFill>
                  <a:schemeClr val="accent2"/>
                </a:solidFill>
              </a:rPr>
              <a:t>key </a:t>
            </a:r>
            <a:r>
              <a:rPr lang="en-US" sz="2800" b="1" dirty="0" smtClean="0">
                <a:solidFill>
                  <a:schemeClr val="accent2"/>
                </a:solidFill>
              </a:rPr>
              <a:t>opportunities NEXT Three years 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6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1pPr>
            <a:lvl2pPr marL="655579" indent="-252146">
              <a:spcBef>
                <a:spcPct val="20000"/>
              </a:spcBef>
              <a:buFont typeface="Arial" panose="020B0604020202020204" pitchFamily="34" charset="0"/>
              <a:buChar char="–"/>
              <a:defRPr sz="2206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2pPr>
            <a:lvl3pPr marL="1008583" indent="-201717">
              <a:spcBef>
                <a:spcPct val="20000"/>
              </a:spcBef>
              <a:buFont typeface="Arial" panose="020B0604020202020204" pitchFamily="34" charset="0"/>
              <a:buChar char="•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3pPr>
            <a:lvl4pPr marL="1412016" indent="-201717">
              <a:spcBef>
                <a:spcPct val="20000"/>
              </a:spcBef>
              <a:buFont typeface="Arial" panose="020B0604020202020204" pitchFamily="34" charset="0"/>
              <a:buChar char="–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4pPr>
            <a:lvl5pPr marL="1815450" indent="-201717">
              <a:spcBef>
                <a:spcPct val="20000"/>
              </a:spcBef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5pPr>
            <a:lvl6pPr marL="2218883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6pPr>
            <a:lvl7pPr marL="2622316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7pPr>
            <a:lvl8pPr marL="3025750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8pPr>
            <a:lvl9pPr marL="3429183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8AE4A8-F8F2-406F-ABD5-31015A2707CC}" type="slidenum">
              <a:rPr lang="en-US" altLang="en-US" sz="1147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10</a:t>
            </a:fld>
            <a:endParaRPr lang="en-US" altLang="en-US" sz="1147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73205" y="1555846"/>
            <a:ext cx="8161362" cy="5008728"/>
          </a:xfrm>
        </p:spPr>
        <p:txBody>
          <a:bodyPr/>
          <a:lstStyle/>
          <a:p>
            <a:pPr marL="457200" indent="-457200">
              <a:spcBef>
                <a:spcPts val="0"/>
              </a:spcBef>
              <a:spcAft>
                <a:spcPts val="1200"/>
              </a:spcAft>
              <a:buFont typeface="+mj-lt"/>
              <a:buAutoNum type="arabicPeriod"/>
            </a:pPr>
            <a:r>
              <a:rPr lang="en-US" altLang="en-US" sz="2000" b="1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Regional Least Cost Demand-Side Resource Assessments &amp; Procurements</a:t>
            </a:r>
          </a:p>
          <a:p>
            <a:pPr marL="457200" indent="-457200">
              <a:spcBef>
                <a:spcPts val="0"/>
              </a:spcBef>
              <a:spcAft>
                <a:spcPts val="300"/>
              </a:spcAft>
              <a:buFont typeface="+mj-lt"/>
              <a:buAutoNum type="arabicPeriod"/>
            </a:pPr>
            <a:r>
              <a:rPr lang="en-US" altLang="en-US" sz="2000" b="1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Integrated Efficiency Resource Deployment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altLang="en-US" sz="19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Efficiency with other demand-side resources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altLang="en-US" sz="19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All-fuels including strategic electrification 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altLang="en-US" sz="19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Valuation of full stream of public and consumer level benefits </a:t>
            </a:r>
          </a:p>
          <a:p>
            <a:pPr marL="457200" indent="-45720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en-US" sz="2000" b="1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Efficiency as a Clean Air Act Compliance Strategy</a:t>
            </a:r>
          </a:p>
          <a:p>
            <a:pPr lvl="1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altLang="en-US" sz="19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Clean Power Plan – Carbon 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buFont typeface="Wingdings" panose="05000000000000000000" pitchFamily="2" charset="2"/>
              <a:buChar char="§"/>
            </a:pPr>
            <a:r>
              <a:rPr lang="en-US" altLang="en-US" sz="19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Criteria Air Pollutants </a:t>
            </a:r>
          </a:p>
          <a:p>
            <a:pPr marL="457200" indent="-45720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en-US" sz="2000" b="1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Integrated Building Energy Solutions </a:t>
            </a:r>
          </a:p>
          <a:p>
            <a:pPr marL="736600" lvl="1" indent="-2730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altLang="en-US" sz="19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Home and Building System Controls &amp; Dashboards</a:t>
            </a:r>
          </a:p>
          <a:p>
            <a:pPr marL="736600" lvl="1" indent="-273050"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§"/>
            </a:pPr>
            <a:r>
              <a:rPr lang="en-US" altLang="en-US" sz="19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Performance through Technology, Behavior</a:t>
            </a:r>
          </a:p>
          <a:p>
            <a:pPr marL="457200" indent="-45720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en-US" sz="2000" b="1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Market Segmentation with Flexible Program Models </a:t>
            </a:r>
          </a:p>
          <a:p>
            <a:pPr marL="457200" indent="-45720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altLang="en-US" sz="2000" b="1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Big Data and Data Analytics for Planning &amp; EM&amp;V Support</a:t>
            </a:r>
          </a:p>
          <a:p>
            <a:pPr marL="457200" indent="-457200">
              <a:spcBef>
                <a:spcPts val="1200"/>
              </a:spcBef>
              <a:spcAft>
                <a:spcPts val="0"/>
              </a:spcAft>
              <a:buFont typeface="+mj-lt"/>
              <a:buAutoNum type="arabicPeriod"/>
            </a:pPr>
            <a:endParaRPr lang="en-US" altLang="en-US" sz="2000" dirty="0" smtClean="0">
              <a:latin typeface="Trebuchet MS" panose="020B0603020202020204" pitchFamily="34" charset="0"/>
              <a:ea typeface="ＭＳ Ｐゴシック" panose="020B0600070205080204" pitchFamily="34" charset="-128"/>
              <a:cs typeface="Trebuchet MS" panose="020B0603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altLang="en-US" sz="2000" dirty="0">
              <a:latin typeface="Trebuchet MS" panose="020B0603020202020204" pitchFamily="34" charset="0"/>
              <a:ea typeface="ＭＳ Ｐゴシック" panose="020B0600070205080204" pitchFamily="34" charset="-128"/>
              <a:cs typeface="Trebuchet MS" panose="020B0603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altLang="en-US" sz="2000" dirty="0" smtClean="0">
              <a:latin typeface="Trebuchet MS" panose="020B0603020202020204" pitchFamily="34" charset="0"/>
              <a:ea typeface="ＭＳ Ｐゴシック" panose="020B0600070205080204" pitchFamily="34" charset="-128"/>
              <a:cs typeface="Trebuchet MS" panose="020B0603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altLang="en-US" sz="2000" dirty="0">
              <a:latin typeface="Trebuchet MS" panose="020B0603020202020204" pitchFamily="34" charset="0"/>
              <a:ea typeface="ＭＳ Ｐゴシック" panose="020B0600070205080204" pitchFamily="34" charset="-128"/>
              <a:cs typeface="Trebuchet MS" panose="020B0603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altLang="en-US" sz="2000" dirty="0">
              <a:latin typeface="Trebuchet MS" panose="020B0603020202020204" pitchFamily="34" charset="0"/>
              <a:ea typeface="ＭＳ Ｐゴシック" panose="020B0600070205080204" pitchFamily="34" charset="-128"/>
              <a:cs typeface="Trebuchet MS" panose="020B0603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altLang="en-US" sz="1600" dirty="0">
              <a:latin typeface="Trebuchet MS" panose="020B0603020202020204" pitchFamily="34" charset="0"/>
              <a:ea typeface="ＭＳ Ｐゴシック" panose="020B0600070205080204" pitchFamily="34" charset="-128"/>
              <a:cs typeface="Trebuchet MS" panose="020B0603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en-US" sz="1600" dirty="0">
              <a:latin typeface="Trebuchet MS" panose="020B0603020202020204" pitchFamily="34" charset="0"/>
              <a:ea typeface="ＭＳ Ｐゴシック" panose="020B0600070205080204" pitchFamily="34" charset="-128"/>
              <a:cs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39912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5" descr="NEEP_POWERPOINTCOVER.jpg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34471" y="134471"/>
            <a:ext cx="8875059" cy="66184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435" name="Title 1"/>
          <p:cNvSpPr>
            <a:spLocks noGrp="1"/>
          </p:cNvSpPr>
          <p:nvPr>
            <p:ph type="ctrTitle"/>
          </p:nvPr>
        </p:nvSpPr>
        <p:spPr>
          <a:xfrm>
            <a:off x="1344706" y="1218640"/>
            <a:ext cx="6589059" cy="1089772"/>
          </a:xfrm>
        </p:spPr>
        <p:txBody>
          <a:bodyPr/>
          <a:lstStyle/>
          <a:p>
            <a:pPr algn="ctr" eaLnBrk="1" hangingPunct="1"/>
            <a:r>
              <a:rPr lang="en-US" sz="2647" b="1" cap="none" dirty="0">
                <a:solidFill>
                  <a:srgbClr val="1FA1B0"/>
                </a:solidFill>
                <a:latin typeface="Trebuchet MS" pitchFamily="34" charset="0"/>
                <a:ea typeface="ＭＳ Ｐゴシック"/>
                <a:cs typeface="Trebuchet MS" pitchFamily="34" charset="0"/>
              </a:rPr>
              <a:t>Thank you!  </a:t>
            </a:r>
          </a:p>
        </p:txBody>
      </p:sp>
      <p:sp>
        <p:nvSpPr>
          <p:cNvPr id="18436" name="Subtitle 2"/>
          <p:cNvSpPr>
            <a:spLocks noGrp="1"/>
          </p:cNvSpPr>
          <p:nvPr>
            <p:ph type="subTitle" idx="1"/>
          </p:nvPr>
        </p:nvSpPr>
        <p:spPr>
          <a:xfrm>
            <a:off x="1894495" y="2487706"/>
            <a:ext cx="5355011" cy="3787588"/>
          </a:xfrm>
        </p:spPr>
        <p:txBody>
          <a:bodyPr/>
          <a:lstStyle/>
          <a:p>
            <a:pPr eaLnBrk="1" hangingPunct="1"/>
            <a:endParaRPr lang="en-US" dirty="0" smtClean="0">
              <a:solidFill>
                <a:srgbClr val="898989"/>
              </a:solidFill>
              <a:latin typeface="Trebuchet MS" pitchFamily="34" charset="0"/>
              <a:ea typeface="ＭＳ Ｐゴシック"/>
              <a:cs typeface="Trebuchet MS" pitchFamily="34" charset="0"/>
            </a:endParaRPr>
          </a:p>
          <a:p>
            <a:pPr eaLnBrk="1" hangingPunct="1"/>
            <a:r>
              <a:rPr lang="en-US" sz="1941" dirty="0" smtClean="0">
                <a:solidFill>
                  <a:schemeClr val="accent2"/>
                </a:solidFill>
                <a:latin typeface="Trebuchet MS" pitchFamily="34" charset="0"/>
                <a:ea typeface="ＭＳ Ｐゴシック"/>
                <a:cs typeface="Trebuchet MS" pitchFamily="34" charset="0"/>
              </a:rPr>
              <a:t>Sue Coakley, Executive Director</a:t>
            </a:r>
            <a:endParaRPr lang="en-US" sz="1941" dirty="0">
              <a:solidFill>
                <a:schemeClr val="accent2"/>
              </a:solidFill>
              <a:latin typeface="Trebuchet MS" pitchFamily="34" charset="0"/>
              <a:ea typeface="ＭＳ Ｐゴシック"/>
              <a:cs typeface="Trebuchet MS" pitchFamily="34" charset="0"/>
            </a:endParaRPr>
          </a:p>
          <a:p>
            <a:pPr eaLnBrk="1" hangingPunct="1"/>
            <a:endParaRPr lang="en-US" sz="1941" dirty="0">
              <a:solidFill>
                <a:srgbClr val="898989"/>
              </a:solidFill>
              <a:latin typeface="Trebuchet MS" pitchFamily="34" charset="0"/>
              <a:ea typeface="ＭＳ Ｐゴシック"/>
              <a:cs typeface="Trebuchet MS" pitchFamily="34" charset="0"/>
            </a:endParaRPr>
          </a:p>
          <a:p>
            <a:pPr eaLnBrk="1" hangingPunct="1"/>
            <a:r>
              <a:rPr lang="en-US" sz="1941" dirty="0">
                <a:solidFill>
                  <a:srgbClr val="898989"/>
                </a:solidFill>
                <a:latin typeface="Trebuchet MS" pitchFamily="34" charset="0"/>
                <a:ea typeface="ＭＳ Ｐゴシック"/>
                <a:cs typeface="Trebuchet MS" pitchFamily="34" charset="0"/>
              </a:rPr>
              <a:t>Northeast Energy Efficiency Partnerships</a:t>
            </a:r>
          </a:p>
          <a:p>
            <a:pPr eaLnBrk="1" hangingPunct="1"/>
            <a:r>
              <a:rPr lang="en-US" sz="1941" dirty="0">
                <a:solidFill>
                  <a:srgbClr val="898989"/>
                </a:solidFill>
                <a:latin typeface="Trebuchet MS" pitchFamily="34" charset="0"/>
                <a:ea typeface="ＭＳ Ｐゴシック"/>
                <a:cs typeface="Trebuchet MS" pitchFamily="34" charset="0"/>
              </a:rPr>
              <a:t>91 Hartwell Ave   Lexington, MA 02421 </a:t>
            </a:r>
          </a:p>
          <a:p>
            <a:pPr eaLnBrk="1" hangingPunct="1"/>
            <a:r>
              <a:rPr lang="en-US" sz="1941" dirty="0">
                <a:solidFill>
                  <a:srgbClr val="898989"/>
                </a:solidFill>
                <a:latin typeface="Trebuchet MS" pitchFamily="34" charset="0"/>
                <a:ea typeface="ＭＳ Ｐゴシック"/>
                <a:cs typeface="Trebuchet MS" pitchFamily="34" charset="0"/>
              </a:rPr>
              <a:t>P: 781.860.9177  www.neep.org</a:t>
            </a:r>
          </a:p>
        </p:txBody>
      </p:sp>
    </p:spTree>
    <p:extLst>
      <p:ext uri="{BB962C8B-B14F-4D97-AF65-F5344CB8AC3E}">
        <p14:creationId xmlns:p14="http://schemas.microsoft.com/office/powerpoint/2010/main" val="2637640823"/>
      </p:ext>
    </p:extLst>
  </p:cSld>
  <p:clrMapOvr>
    <a:masterClrMapping/>
  </p:clrMapOvr>
  <p:transition>
    <p:wipe dir="r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03412" y="423022"/>
            <a:ext cx="7986993" cy="575703"/>
          </a:xfrm>
        </p:spPr>
        <p:txBody>
          <a:bodyPr>
            <a:normAutofit fontScale="90000"/>
          </a:bodyPr>
          <a:lstStyle/>
          <a:p>
            <a:pPr algn="ctr">
              <a:defRPr/>
            </a:pPr>
            <a:r>
              <a:rPr lang="en-US" sz="2647" b="1" dirty="0">
                <a:solidFill>
                  <a:srgbClr val="00A0AF"/>
                </a:solidFill>
                <a:latin typeface="Trebuchet MS" pitchFamily="34" charset="0"/>
                <a:ea typeface="ＭＳ Ｐゴシック"/>
                <a:cs typeface="Trebuchet MS" pitchFamily="34" charset="0"/>
              </a:rPr>
              <a:t>NORTHEAST ENERGY EFFICIENCY PARTNERSHIPS</a:t>
            </a:r>
            <a:r>
              <a:rPr lang="en-US" dirty="0" smtClean="0">
                <a:solidFill>
                  <a:srgbClr val="00A0AF"/>
                </a:solidFill>
                <a:latin typeface="Trebuchet MS" pitchFamily="34" charset="0"/>
                <a:ea typeface="ＭＳ Ｐゴシック"/>
                <a:cs typeface="Trebuchet MS" pitchFamily="34" charset="0"/>
              </a:rPr>
              <a:t/>
            </a:r>
            <a:br>
              <a:rPr lang="en-US" dirty="0" smtClean="0">
                <a:solidFill>
                  <a:srgbClr val="00A0AF"/>
                </a:solidFill>
                <a:latin typeface="Trebuchet MS" pitchFamily="34" charset="0"/>
                <a:ea typeface="ＭＳ Ｐゴシック"/>
                <a:cs typeface="Trebuchet MS" pitchFamily="34" charset="0"/>
              </a:rPr>
            </a:br>
            <a:r>
              <a:rPr lang="en-US" sz="2118" b="1" i="1" cap="none" dirty="0">
                <a:solidFill>
                  <a:srgbClr val="00A0AF"/>
                </a:solidFill>
                <a:latin typeface="Trebuchet MS" pitchFamily="34" charset="0"/>
                <a:ea typeface="ＭＳ Ｐゴシック"/>
                <a:cs typeface="Trebuchet MS" pitchFamily="34" charset="0"/>
              </a:rPr>
              <a:t>“Accelerating Energy </a:t>
            </a:r>
            <a:r>
              <a:rPr lang="en-US" sz="2118" b="1" i="1" cap="none" dirty="0" smtClean="0">
                <a:solidFill>
                  <a:srgbClr val="00A0AF"/>
                </a:solidFill>
                <a:latin typeface="Trebuchet MS" pitchFamily="34" charset="0"/>
                <a:ea typeface="ＭＳ Ｐゴシック"/>
                <a:cs typeface="Trebuchet MS" pitchFamily="34" charset="0"/>
              </a:rPr>
              <a:t>Efficiency in Northeast &amp; Mid-Atlantic States”</a:t>
            </a:r>
            <a:endParaRPr lang="en-US" dirty="0">
              <a:solidFill>
                <a:srgbClr val="1FA1B0"/>
              </a:solidFill>
            </a:endParaRPr>
          </a:p>
        </p:txBody>
      </p:sp>
      <p:sp>
        <p:nvSpPr>
          <p:cNvPr id="8195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6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1pPr>
            <a:lvl2pPr marL="655579" indent="-252146">
              <a:spcBef>
                <a:spcPct val="20000"/>
              </a:spcBef>
              <a:buFont typeface="Arial" panose="020B0604020202020204" pitchFamily="34" charset="0"/>
              <a:buChar char="–"/>
              <a:defRPr sz="2206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2pPr>
            <a:lvl3pPr marL="1008583" indent="-201717">
              <a:spcBef>
                <a:spcPct val="20000"/>
              </a:spcBef>
              <a:buFont typeface="Arial" panose="020B0604020202020204" pitchFamily="34" charset="0"/>
              <a:buChar char="•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3pPr>
            <a:lvl4pPr marL="1412016" indent="-201717">
              <a:spcBef>
                <a:spcPct val="20000"/>
              </a:spcBef>
              <a:buFont typeface="Arial" panose="020B0604020202020204" pitchFamily="34" charset="0"/>
              <a:buChar char="–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4pPr>
            <a:lvl5pPr marL="1815450" indent="-201717">
              <a:spcBef>
                <a:spcPct val="20000"/>
              </a:spcBef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5pPr>
            <a:lvl6pPr marL="2218883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6pPr>
            <a:lvl7pPr marL="2622316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7pPr>
            <a:lvl8pPr marL="3025750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8pPr>
            <a:lvl9pPr marL="3429183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CAFFD746-CE4F-443B-A988-DD77681C659E}" type="slidenum">
              <a:rPr lang="en-US" altLang="en-US" sz="1147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en-US" sz="1147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8196" name="Picture 7" descr="Northeast Map.p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842" y="2394648"/>
            <a:ext cx="2731434" cy="26137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ectangle 10"/>
          <p:cNvSpPr/>
          <p:nvPr/>
        </p:nvSpPr>
        <p:spPr>
          <a:xfrm>
            <a:off x="333935" y="1210236"/>
            <a:ext cx="8346342" cy="1436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6155" indent="-336155" defTabSz="44685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A5B13C"/>
                </a:solidFill>
                <a:ea typeface="ＭＳ Ｐゴシック"/>
              </a:rPr>
              <a:t>MISSION</a:t>
            </a:r>
          </a:p>
          <a:p>
            <a:pPr marL="179388">
              <a:spcBef>
                <a:spcPts val="300"/>
              </a:spcBef>
              <a:defRPr/>
            </a:pPr>
            <a:r>
              <a:rPr lang="en-US" sz="2400" dirty="0">
                <a:ea typeface="ＭＳ Ｐゴシック" pitchFamily="-108" charset="-128"/>
              </a:rPr>
              <a:t>Accelerate energy </a:t>
            </a:r>
            <a:r>
              <a:rPr lang="en-US" sz="2400" dirty="0" smtClean="0">
                <a:ea typeface="ＭＳ Ｐゴシック" pitchFamily="-108" charset="-128"/>
              </a:rPr>
              <a:t>efficiency </a:t>
            </a:r>
            <a:r>
              <a:rPr lang="en-US" sz="2400" dirty="0">
                <a:ea typeface="ＭＳ Ｐゴシック" pitchFamily="-108" charset="-128"/>
              </a:rPr>
              <a:t>as an essential part of demand-side solutions that enable a sustainable regional energy system</a:t>
            </a:r>
          </a:p>
          <a:p>
            <a:pPr marL="336155" indent="-336155" defTabSz="446859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82" b="1" dirty="0">
              <a:solidFill>
                <a:srgbClr val="A5B13C"/>
              </a:solidFill>
              <a:latin typeface="Trebuchet MS" pitchFamily="34" charset="0"/>
              <a:ea typeface="ＭＳ Ｐゴシック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333934" y="2607930"/>
            <a:ext cx="6458752" cy="139762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6155" indent="-336155" defTabSz="44685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800" b="1" dirty="0">
                <a:solidFill>
                  <a:srgbClr val="A5B13C"/>
                </a:solidFill>
                <a:ea typeface="ＭＳ Ｐゴシック"/>
              </a:rPr>
              <a:t>APPROACH</a:t>
            </a:r>
          </a:p>
          <a:p>
            <a:pPr marL="300444" defTabSz="44685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dirty="0">
                <a:solidFill>
                  <a:srgbClr val="303030"/>
                </a:solidFill>
                <a:ea typeface="Trebuchet MS" pitchFamily="-123" charset="0"/>
                <a:cs typeface="Trebuchet MS" pitchFamily="-123" charset="0"/>
              </a:rPr>
              <a:t>Overcome barriers </a:t>
            </a:r>
            <a:r>
              <a:rPr lang="en-US" sz="2400" dirty="0" smtClean="0">
                <a:solidFill>
                  <a:srgbClr val="303030"/>
                </a:solidFill>
                <a:ea typeface="Trebuchet MS" pitchFamily="-123" charset="0"/>
                <a:cs typeface="Trebuchet MS" pitchFamily="-123" charset="0"/>
              </a:rPr>
              <a:t> and transform markets via  </a:t>
            </a:r>
            <a:endParaRPr lang="en-US" sz="2400" dirty="0">
              <a:solidFill>
                <a:srgbClr val="303030"/>
              </a:solidFill>
              <a:ea typeface="Trebuchet MS" pitchFamily="-123" charset="0"/>
              <a:cs typeface="Trebuchet MS" pitchFamily="-123" charset="0"/>
            </a:endParaRPr>
          </a:p>
          <a:p>
            <a:pPr marL="300444" algn="ctr" defTabSz="44685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2400" b="1" i="1" dirty="0" smtClean="0">
                <a:solidFill>
                  <a:srgbClr val="303030"/>
                </a:solidFill>
                <a:ea typeface="Trebuchet MS" pitchFamily="-123" charset="0"/>
                <a:cs typeface="Trebuchet MS" pitchFamily="-123" charset="0"/>
              </a:rPr>
              <a:t>Collaboration</a:t>
            </a:r>
            <a:r>
              <a:rPr lang="en-US" sz="2400" b="1" i="1" dirty="0">
                <a:solidFill>
                  <a:srgbClr val="303030"/>
                </a:solidFill>
                <a:ea typeface="Trebuchet MS" pitchFamily="-123" charset="0"/>
                <a:cs typeface="Trebuchet MS" pitchFamily="-123" charset="0"/>
              </a:rPr>
              <a:t>, Education &amp; </a:t>
            </a:r>
            <a:r>
              <a:rPr lang="en-US" sz="2400" b="1" i="1" dirty="0" smtClean="0">
                <a:solidFill>
                  <a:srgbClr val="303030"/>
                </a:solidFill>
                <a:ea typeface="Trebuchet MS" pitchFamily="-123" charset="0"/>
                <a:cs typeface="Trebuchet MS" pitchFamily="-123" charset="0"/>
              </a:rPr>
              <a:t>Enterprise</a:t>
            </a:r>
            <a:endParaRPr lang="en-US" sz="1000" b="1" dirty="0">
              <a:solidFill>
                <a:srgbClr val="A5B13C"/>
              </a:solidFill>
              <a:latin typeface="Trebuchet MS" pitchFamily="34" charset="0"/>
              <a:ea typeface="ＭＳ Ｐゴシック"/>
            </a:endParaRPr>
          </a:p>
          <a:p>
            <a:pPr marL="336155" indent="-336155" defTabSz="446859" fontAlgn="base">
              <a:spcBef>
                <a:spcPct val="0"/>
              </a:spcBef>
              <a:spcAft>
                <a:spcPct val="0"/>
              </a:spcAft>
              <a:defRPr/>
            </a:pPr>
            <a:endParaRPr lang="en-US" sz="882" b="1" dirty="0">
              <a:solidFill>
                <a:srgbClr val="A5B13C"/>
              </a:solidFill>
              <a:latin typeface="Trebuchet MS" pitchFamily="34" charset="0"/>
              <a:ea typeface="ＭＳ Ｐゴシック"/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486334" y="5939863"/>
            <a:ext cx="8276865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179388" algn="ctr">
              <a:spcBef>
                <a:spcPts val="1800"/>
              </a:spcBef>
              <a:defRPr/>
            </a:pPr>
            <a:r>
              <a:rPr lang="en-US" b="1" i="1" dirty="0" smtClean="0">
                <a:solidFill>
                  <a:srgbClr val="303030"/>
                </a:solidFill>
                <a:latin typeface="Trebuchet MS" panose="020B0603020202020204" pitchFamily="34" charset="0"/>
                <a:ea typeface="Trebuchet MS" pitchFamily="-123" charset="0"/>
                <a:cs typeface="Trebuchet MS" pitchFamily="-123" charset="0"/>
              </a:rPr>
              <a:t>One </a:t>
            </a:r>
            <a:r>
              <a:rPr lang="en-US" b="1" i="1" dirty="0">
                <a:solidFill>
                  <a:srgbClr val="303030"/>
                </a:solidFill>
                <a:latin typeface="Trebuchet MS" panose="020B0603020202020204" pitchFamily="34" charset="0"/>
                <a:ea typeface="Trebuchet MS" pitchFamily="-123" charset="0"/>
                <a:cs typeface="Trebuchet MS" pitchFamily="-123" charset="0"/>
              </a:rPr>
              <a:t>of six Regional Energy Efficiency Organizations (REEOs) </a:t>
            </a:r>
            <a:r>
              <a:rPr lang="en-US" b="1" i="1" dirty="0" smtClean="0">
                <a:solidFill>
                  <a:srgbClr val="303030"/>
                </a:solidFill>
                <a:latin typeface="Trebuchet MS" panose="020B0603020202020204" pitchFamily="34" charset="0"/>
                <a:ea typeface="Trebuchet MS" pitchFamily="-123" charset="0"/>
                <a:cs typeface="Trebuchet MS" pitchFamily="-123" charset="0"/>
              </a:rPr>
              <a:t>funded by US DOE to link </a:t>
            </a:r>
            <a:r>
              <a:rPr lang="en-US" b="1" i="1" dirty="0">
                <a:solidFill>
                  <a:srgbClr val="303030"/>
                </a:solidFill>
                <a:latin typeface="Trebuchet MS" panose="020B0603020202020204" pitchFamily="34" charset="0"/>
                <a:ea typeface="Trebuchet MS" pitchFamily="-123" charset="0"/>
                <a:cs typeface="Trebuchet MS" pitchFamily="-123" charset="0"/>
              </a:rPr>
              <a:t>regions to DOE guidance, </a:t>
            </a:r>
            <a:r>
              <a:rPr lang="en-US" b="1" i="1" dirty="0" smtClean="0">
                <a:solidFill>
                  <a:srgbClr val="303030"/>
                </a:solidFill>
                <a:latin typeface="Trebuchet MS" panose="020B0603020202020204" pitchFamily="34" charset="0"/>
                <a:ea typeface="Trebuchet MS" pitchFamily="-123" charset="0"/>
                <a:cs typeface="Trebuchet MS" pitchFamily="-123" charset="0"/>
              </a:rPr>
              <a:t>products</a:t>
            </a:r>
            <a:r>
              <a:rPr lang="en-US" sz="2400" b="1" i="1" dirty="0">
                <a:solidFill>
                  <a:srgbClr val="303030"/>
                </a:solidFill>
                <a:latin typeface="Trebuchet MS" panose="020B0603020202020204" pitchFamily="34" charset="0"/>
                <a:ea typeface="Trebuchet MS" pitchFamily="-123" charset="0"/>
                <a:cs typeface="Trebuchet MS" pitchFamily="-123" charset="0"/>
              </a:rPr>
              <a:t> </a:t>
            </a:r>
            <a:r>
              <a:rPr lang="en-US" b="1" i="1" dirty="0" smtClean="0">
                <a:solidFill>
                  <a:srgbClr val="303030"/>
                </a:solidFill>
                <a:latin typeface="Trebuchet MS" panose="020B0603020202020204" pitchFamily="34" charset="0"/>
                <a:ea typeface="Trebuchet MS" pitchFamily="-123" charset="0"/>
                <a:cs typeface="Trebuchet MS" pitchFamily="-123" charset="0"/>
              </a:rPr>
              <a:t>and programs</a:t>
            </a:r>
            <a:endParaRPr lang="en-US" sz="882" b="1" dirty="0">
              <a:solidFill>
                <a:srgbClr val="A5B13C"/>
              </a:solidFill>
              <a:latin typeface="Trebuchet MS" panose="020B0603020202020204" pitchFamily="34" charset="0"/>
              <a:ea typeface="ＭＳ Ｐゴシック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33934" y="4005557"/>
            <a:ext cx="6528229" cy="17312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36155" indent="-336155" defTabSz="446859"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en-US" sz="3200" b="1" dirty="0">
                <a:solidFill>
                  <a:srgbClr val="A5B13C"/>
                </a:solidFill>
                <a:ea typeface="ＭＳ Ｐゴシック"/>
              </a:rPr>
              <a:t>VISION</a:t>
            </a:r>
          </a:p>
          <a:p>
            <a:pPr marL="179388">
              <a:spcBef>
                <a:spcPts val="300"/>
              </a:spcBef>
              <a:defRPr/>
            </a:pPr>
            <a:r>
              <a:rPr lang="en-US" sz="2400" dirty="0">
                <a:ea typeface="ＭＳ Ｐゴシック" pitchFamily="-108" charset="-128"/>
              </a:rPr>
              <a:t>Region embraces </a:t>
            </a:r>
            <a:r>
              <a:rPr lang="en-US" sz="2400" b="1" dirty="0">
                <a:ea typeface="ＭＳ Ｐゴシック" pitchFamily="-108" charset="-128"/>
              </a:rPr>
              <a:t>next generation energy efficiency </a:t>
            </a:r>
            <a:r>
              <a:rPr lang="en-US" sz="2400" dirty="0">
                <a:ea typeface="ＭＳ Ｐゴシック" pitchFamily="-108" charset="-128"/>
              </a:rPr>
              <a:t>as a core strategy to meet energy needs in a carbon-constrained </a:t>
            </a:r>
            <a:r>
              <a:rPr lang="en-US" sz="2400" dirty="0" smtClean="0">
                <a:ea typeface="ＭＳ Ｐゴシック" pitchFamily="-108" charset="-128"/>
              </a:rPr>
              <a:t>world</a:t>
            </a:r>
            <a:endParaRPr lang="en-US" sz="2400" b="1" dirty="0">
              <a:solidFill>
                <a:srgbClr val="A5B13C"/>
              </a:solidFill>
              <a:latin typeface="Trebuchet MS" pitchFamily="34" charset="0"/>
              <a:ea typeface="ＭＳ Ｐゴシック"/>
            </a:endParaRPr>
          </a:p>
        </p:txBody>
      </p:sp>
    </p:spTree>
    <p:extLst>
      <p:ext uri="{BB962C8B-B14F-4D97-AF65-F5344CB8AC3E}">
        <p14:creationId xmlns:p14="http://schemas.microsoft.com/office/powerpoint/2010/main" val="275903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5007" y="477672"/>
            <a:ext cx="8061890" cy="518615"/>
          </a:xfrm>
        </p:spPr>
        <p:txBody>
          <a:bodyPr/>
          <a:lstStyle/>
          <a:p>
            <a:pPr>
              <a:defRPr/>
            </a:pPr>
            <a:r>
              <a:rPr lang="en-US" sz="2800" b="1" dirty="0">
                <a:solidFill>
                  <a:srgbClr val="00A0AF"/>
                </a:solidFill>
              </a:rPr>
              <a:t>TREND #1 Efficiency Investments Growing </a:t>
            </a:r>
            <a:endParaRPr lang="en-US" sz="2800" dirty="0">
              <a:solidFill>
                <a:srgbClr val="00A0AF"/>
              </a:solidFill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6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1pPr>
            <a:lvl2pPr marL="655579" indent="-252146">
              <a:spcBef>
                <a:spcPct val="20000"/>
              </a:spcBef>
              <a:buFont typeface="Arial" panose="020B0604020202020204" pitchFamily="34" charset="0"/>
              <a:buChar char="–"/>
              <a:defRPr sz="2206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2pPr>
            <a:lvl3pPr marL="1008583" indent="-201717">
              <a:spcBef>
                <a:spcPct val="20000"/>
              </a:spcBef>
              <a:buFont typeface="Arial" panose="020B0604020202020204" pitchFamily="34" charset="0"/>
              <a:buChar char="•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3pPr>
            <a:lvl4pPr marL="1412016" indent="-201717">
              <a:spcBef>
                <a:spcPct val="20000"/>
              </a:spcBef>
              <a:buFont typeface="Arial" panose="020B0604020202020204" pitchFamily="34" charset="0"/>
              <a:buChar char="–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4pPr>
            <a:lvl5pPr marL="1815450" indent="-201717">
              <a:spcBef>
                <a:spcPct val="20000"/>
              </a:spcBef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5pPr>
            <a:lvl6pPr marL="2218883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6pPr>
            <a:lvl7pPr marL="2622316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7pPr>
            <a:lvl8pPr marL="3025750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8pPr>
            <a:lvl9pPr marL="3429183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8AE4A8-F8F2-406F-ABD5-31015A2707CC}" type="slidenum">
              <a:rPr lang="en-US" altLang="en-US" sz="1147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3</a:t>
            </a:fld>
            <a:endParaRPr lang="en-US" altLang="en-US" sz="1147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Chart 4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517028864"/>
              </p:ext>
            </p:extLst>
          </p:nvPr>
        </p:nvGraphicFramePr>
        <p:xfrm>
          <a:off x="557939" y="1142999"/>
          <a:ext cx="7852442" cy="50873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05351" y="6226585"/>
            <a:ext cx="7986993" cy="33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58" tIns="50929" rIns="101858" bIns="50929" numCol="1" anchor="t" anchorCtr="0" compatLnSpc="1">
            <a:prstTxWarp prst="textNoShape">
              <a:avLst/>
            </a:prstTxWarp>
          </a:bodyPr>
          <a:lstStyle>
            <a:lvl1pPr marL="334794" indent="-334794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206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1pPr>
            <a:lvl2pPr marL="728421" indent="-278762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6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2pPr>
            <a:lvl3pPr marL="1122049" indent="-222729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765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3pPr>
            <a:lvl4pPr marL="1571709" indent="-222729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765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4pPr>
            <a:lvl5pPr marL="2021369" indent="-222729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5pPr>
            <a:lvl6pPr marL="2471701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21102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70502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19903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en-US" sz="12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Source: NEEP Regional Energy Efficiency Database  www.neep-reed.org and utility efficiency program plans</a:t>
            </a:r>
            <a:endParaRPr lang="en-US" altLang="en-US" sz="1200" dirty="0" smtClean="0">
              <a:latin typeface="Trebuchet MS" panose="020B0603020202020204" pitchFamily="34" charset="0"/>
              <a:ea typeface="ＭＳ Ｐゴシック" panose="020B0600070205080204" pitchFamily="34" charset="-128"/>
              <a:cs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46300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le 1"/>
          <p:cNvSpPr>
            <a:spLocks noGrp="1"/>
          </p:cNvSpPr>
          <p:nvPr>
            <p:ph type="title" idx="4294967295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cap="none" dirty="0" smtClean="0">
                <a:solidFill>
                  <a:srgbClr val="FFD200"/>
                </a:solidFill>
                <a:latin typeface="Trebuchet MS" pitchFamily="34" charset="0"/>
                <a:ea typeface="ＭＳ Ｐゴシック"/>
                <a:cs typeface="Trebuchet MS" pitchFamily="34" charset="0"/>
              </a:rPr>
              <a:t/>
            </a:r>
            <a:br>
              <a:rPr lang="en-US" cap="none" dirty="0" smtClean="0">
                <a:solidFill>
                  <a:srgbClr val="FFD200"/>
                </a:solidFill>
                <a:latin typeface="Trebuchet MS" pitchFamily="34" charset="0"/>
                <a:ea typeface="ＭＳ Ｐゴシック"/>
                <a:cs typeface="Trebuchet MS" pitchFamily="34" charset="0"/>
              </a:rPr>
            </a:br>
            <a:endParaRPr lang="en-US" cap="none" dirty="0" smtClean="0">
              <a:solidFill>
                <a:srgbClr val="FFD200"/>
              </a:solidFill>
              <a:latin typeface="Trebuchet MS" pitchFamily="34" charset="0"/>
              <a:ea typeface="ＭＳ Ｐゴシック"/>
              <a:cs typeface="Trebuchet MS" pitchFamily="34" charset="0"/>
            </a:endParaRPr>
          </a:p>
        </p:txBody>
      </p:sp>
      <p:sp>
        <p:nvSpPr>
          <p:cNvPr id="11267" name="Text Placeholder 6"/>
          <p:cNvSpPr>
            <a:spLocks noGrp="1"/>
          </p:cNvSpPr>
          <p:nvPr>
            <p:ph type="body" idx="4294967295"/>
          </p:nvPr>
        </p:nvSpPr>
        <p:spPr>
          <a:xfrm>
            <a:off x="578504" y="365695"/>
            <a:ext cx="7365346" cy="776007"/>
          </a:xfrm>
        </p:spPr>
        <p:txBody>
          <a:bodyPr anchor="b"/>
          <a:lstStyle/>
          <a:p>
            <a:pPr marL="0" indent="0" eaLnBrk="1" hangingPunct="1">
              <a:lnSpc>
                <a:spcPct val="80000"/>
              </a:lnSpc>
              <a:buNone/>
            </a:pPr>
            <a:endParaRPr lang="en-US" b="1" dirty="0" smtClean="0">
              <a:solidFill>
                <a:srgbClr val="A0B323"/>
              </a:solidFill>
              <a:latin typeface="Trebuchet MS" pitchFamily="34" charset="0"/>
              <a:ea typeface="ＭＳ Ｐゴシック"/>
              <a:cs typeface="Trebuchet MS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endParaRPr lang="en-US" b="1" dirty="0" smtClean="0">
              <a:solidFill>
                <a:srgbClr val="A0B323"/>
              </a:solidFill>
              <a:latin typeface="Trebuchet MS" pitchFamily="34" charset="0"/>
              <a:ea typeface="ＭＳ Ｐゴシック"/>
              <a:cs typeface="Trebuchet MS" pitchFamily="34" charset="0"/>
            </a:endParaRPr>
          </a:p>
          <a:p>
            <a:pPr marL="0" indent="0" eaLnBrk="1" hangingPunct="1">
              <a:lnSpc>
                <a:spcPct val="80000"/>
              </a:lnSpc>
              <a:buNone/>
            </a:pPr>
            <a:r>
              <a:rPr lang="en-US" sz="2800" b="1" dirty="0" smtClean="0">
                <a:solidFill>
                  <a:srgbClr val="00A0AF"/>
                </a:solidFill>
                <a:latin typeface="Trebuchet MS" pitchFamily="34" charset="0"/>
                <a:ea typeface="ＭＳ Ｐゴシック"/>
                <a:cs typeface="Trebuchet MS" pitchFamily="34" charset="0"/>
              </a:rPr>
              <a:t>TREND #2: ENERGY SAVINGS GROWING </a:t>
            </a:r>
            <a:endParaRPr lang="en-US" sz="2800" b="1" dirty="0">
              <a:solidFill>
                <a:srgbClr val="00A0AF"/>
              </a:solidFill>
              <a:latin typeface="Trebuchet MS" pitchFamily="34" charset="0"/>
              <a:ea typeface="ＭＳ Ｐゴシック"/>
              <a:cs typeface="Trebuchet MS" pitchFamily="34" charset="0"/>
            </a:endParaRPr>
          </a:p>
        </p:txBody>
      </p:sp>
      <p:sp>
        <p:nvSpPr>
          <p:cNvPr id="11269" name="Slide Number Placeholder 9"/>
          <p:cNvSpPr txBox="1">
            <a:spLocks noGrp="1"/>
          </p:cNvSpPr>
          <p:nvPr/>
        </p:nvSpPr>
        <p:spPr bwMode="auto">
          <a:xfrm>
            <a:off x="6495210" y="6356537"/>
            <a:ext cx="2070287" cy="3655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89896" tIns="44948" rIns="89896" bIns="44948" anchor="ctr"/>
          <a:lstStyle/>
          <a:p>
            <a:pPr algn="r"/>
            <a:fld id="{E4C71DB1-D641-4372-80F7-8DDB896E8DB8}" type="slidenum">
              <a:rPr lang="en-US" sz="1147">
                <a:solidFill>
                  <a:srgbClr val="898989"/>
                </a:solidFill>
                <a:latin typeface="Calibri" pitchFamily="34" charset="0"/>
              </a:rPr>
              <a:pPr algn="r"/>
              <a:t>4</a:t>
            </a:fld>
            <a:endParaRPr lang="en-US" sz="1147">
              <a:solidFill>
                <a:srgbClr val="898989"/>
              </a:solidFill>
              <a:latin typeface="Calibri" pitchFamily="34" charset="0"/>
            </a:endParaRPr>
          </a:p>
        </p:txBody>
      </p:sp>
      <p:graphicFrame>
        <p:nvGraphicFramePr>
          <p:cNvPr id="7" name="Chart 6"/>
          <p:cNvGraphicFramePr/>
          <p:nvPr>
            <p:extLst>
              <p:ext uri="{D42A27DB-BD31-4B8C-83A1-F6EECF244321}">
                <p14:modId xmlns:p14="http://schemas.microsoft.com/office/powerpoint/2010/main" val="21760982"/>
              </p:ext>
            </p:extLst>
          </p:nvPr>
        </p:nvGraphicFramePr>
        <p:xfrm>
          <a:off x="585040" y="1397875"/>
          <a:ext cx="7827613" cy="482871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6" name="Content Placeholder 2"/>
          <p:cNvSpPr txBox="1">
            <a:spLocks/>
          </p:cNvSpPr>
          <p:nvPr/>
        </p:nvSpPr>
        <p:spPr bwMode="auto">
          <a:xfrm>
            <a:off x="505351" y="6226585"/>
            <a:ext cx="7986993" cy="337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58" tIns="50929" rIns="101858" bIns="50929" numCol="1" anchor="t" anchorCtr="0" compatLnSpc="1">
            <a:prstTxWarp prst="textNoShape">
              <a:avLst/>
            </a:prstTxWarp>
          </a:bodyPr>
          <a:lstStyle>
            <a:lvl1pPr marL="334794" indent="-334794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206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1pPr>
            <a:lvl2pPr marL="728421" indent="-278762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6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2pPr>
            <a:lvl3pPr marL="1122049" indent="-222729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765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3pPr>
            <a:lvl4pPr marL="1571709" indent="-222729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765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4pPr>
            <a:lvl5pPr marL="2021369" indent="-222729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5pPr>
            <a:lvl6pPr marL="2471701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21102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70502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19903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en-US" sz="12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Source: NEEP Analysis</a:t>
            </a:r>
            <a:endParaRPr lang="en-US" altLang="en-US" sz="1200" dirty="0" smtClean="0">
              <a:latin typeface="Trebuchet MS" panose="020B0603020202020204" pitchFamily="34" charset="0"/>
              <a:ea typeface="ＭＳ Ｐゴシック" panose="020B0600070205080204" pitchFamily="34" charset="-128"/>
              <a:cs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485015001"/>
      </p:ext>
    </p:extLst>
  </p:cSld>
  <p:clrMapOvr>
    <a:masterClrMapping/>
  </p:clrMapOvr>
  <p:transition>
    <p:wipe dir="r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-3" categoryIdx="-3" bldStep="gridLegend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15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200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250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300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350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6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400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7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450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8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500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9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550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0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600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1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650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2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700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3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750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4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800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>
                                            <p:graphicEl>
                                              <a:chart seriesIdx="15" categoryIdx="-4" bldStep="series"/>
                                            </p:graphic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 uiExpand="1">
        <p:bldSub>
          <a:bldChart bld="series"/>
        </p:bldSub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5351" y="189781"/>
            <a:ext cx="7410351" cy="908294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solidFill>
                  <a:srgbClr val="00A0AF"/>
                </a:solidFill>
              </a:rPr>
              <a:t>TREND #3: EFFICIENCY SAVINGS HAVE FLATTENED ENERGY GROWTH</a:t>
            </a:r>
            <a:endParaRPr lang="en-US" sz="2800" b="1" dirty="0">
              <a:solidFill>
                <a:srgbClr val="00A0AF"/>
              </a:solidFill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6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1pPr>
            <a:lvl2pPr marL="655579" indent="-252146">
              <a:spcBef>
                <a:spcPct val="20000"/>
              </a:spcBef>
              <a:buFont typeface="Arial" panose="020B0604020202020204" pitchFamily="34" charset="0"/>
              <a:buChar char="–"/>
              <a:defRPr sz="2206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2pPr>
            <a:lvl3pPr marL="1008583" indent="-201717">
              <a:spcBef>
                <a:spcPct val="20000"/>
              </a:spcBef>
              <a:buFont typeface="Arial" panose="020B0604020202020204" pitchFamily="34" charset="0"/>
              <a:buChar char="•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3pPr>
            <a:lvl4pPr marL="1412016" indent="-201717">
              <a:spcBef>
                <a:spcPct val="20000"/>
              </a:spcBef>
              <a:buFont typeface="Arial" panose="020B0604020202020204" pitchFamily="34" charset="0"/>
              <a:buChar char="–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4pPr>
            <a:lvl5pPr marL="1815450" indent="-201717">
              <a:spcBef>
                <a:spcPct val="20000"/>
              </a:spcBef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5pPr>
            <a:lvl6pPr marL="2218883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6pPr>
            <a:lvl7pPr marL="2622316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7pPr>
            <a:lvl8pPr marL="3025750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8pPr>
            <a:lvl9pPr marL="3429183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8AE4A8-F8F2-406F-ABD5-31015A2707CC}" type="slidenum">
              <a:rPr lang="en-US" altLang="en-US" sz="1147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5</a:t>
            </a:fld>
            <a:endParaRPr lang="en-US" altLang="en-US" sz="1147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96149" y="1098075"/>
            <a:ext cx="6819553" cy="4826708"/>
          </a:xfrm>
          <a:prstGeom prst="rect">
            <a:avLst/>
          </a:prstGeom>
        </p:spPr>
      </p:pic>
      <p:cxnSp>
        <p:nvCxnSpPr>
          <p:cNvPr id="5" name="Straight Arrow Connector 4"/>
          <p:cNvCxnSpPr/>
          <p:nvPr/>
        </p:nvCxnSpPr>
        <p:spPr>
          <a:xfrm>
            <a:off x="3778624" y="2568388"/>
            <a:ext cx="228598" cy="355095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8" name="Content Placeholder 2"/>
          <p:cNvSpPr txBox="1">
            <a:spLocks/>
          </p:cNvSpPr>
          <p:nvPr/>
        </p:nvSpPr>
        <p:spPr bwMode="auto">
          <a:xfrm>
            <a:off x="2463337" y="2297252"/>
            <a:ext cx="2630573" cy="38144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58" tIns="50929" rIns="101858" bIns="50929" numCol="1" anchor="t" anchorCtr="0" compatLnSpc="1">
            <a:prstTxWarp prst="textNoShape">
              <a:avLst/>
            </a:prstTxWarp>
          </a:bodyPr>
          <a:lstStyle>
            <a:lvl1pPr marL="334794" indent="-334794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206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1pPr>
            <a:lvl2pPr marL="728421" indent="-278762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6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2pPr>
            <a:lvl3pPr marL="1122049" indent="-222729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765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3pPr>
            <a:lvl4pPr marL="1571709" indent="-222729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765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4pPr>
            <a:lvl5pPr marL="2021369" indent="-222729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5pPr>
            <a:lvl6pPr marL="2471701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21102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70502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19903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529"/>
              </a:spcAft>
              <a:buFont typeface="Arial" panose="020B0604020202020204" pitchFamily="34" charset="0"/>
              <a:buNone/>
            </a:pPr>
            <a:r>
              <a:rPr lang="en-US" altLang="en-US" sz="14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Net Energy Use Load Forecast</a:t>
            </a:r>
          </a:p>
        </p:txBody>
      </p:sp>
      <p:sp>
        <p:nvSpPr>
          <p:cNvPr id="10" name="Content Placeholder 2"/>
          <p:cNvSpPr txBox="1">
            <a:spLocks/>
          </p:cNvSpPr>
          <p:nvPr/>
        </p:nvSpPr>
        <p:spPr bwMode="auto">
          <a:xfrm>
            <a:off x="1589054" y="3673281"/>
            <a:ext cx="1793821" cy="35451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58" tIns="50929" rIns="101858" bIns="50929" numCol="1" anchor="t" anchorCtr="0" compatLnSpc="1">
            <a:prstTxWarp prst="textNoShape">
              <a:avLst/>
            </a:prstTxWarp>
          </a:bodyPr>
          <a:lstStyle>
            <a:lvl1pPr marL="334794" indent="-334794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206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1pPr>
            <a:lvl2pPr marL="728421" indent="-278762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6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2pPr>
            <a:lvl3pPr marL="1122049" indent="-222729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765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3pPr>
            <a:lvl4pPr marL="1571709" indent="-222729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765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4pPr>
            <a:lvl5pPr marL="2021369" indent="-222729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5pPr>
            <a:lvl6pPr marL="2471701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21102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70502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19903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529"/>
              </a:spcAft>
              <a:buFont typeface="Arial" panose="020B0604020202020204" pitchFamily="34" charset="0"/>
              <a:buNone/>
            </a:pPr>
            <a:r>
              <a:rPr lang="en-US" altLang="en-US" sz="14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Forecast minus FCM</a:t>
            </a:r>
          </a:p>
        </p:txBody>
      </p:sp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4407409" y="3621444"/>
            <a:ext cx="3002544" cy="43550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58" tIns="50929" rIns="101858" bIns="50929" numCol="1" anchor="t" anchorCtr="0" compatLnSpc="1">
            <a:prstTxWarp prst="textNoShape">
              <a:avLst/>
            </a:prstTxWarp>
          </a:bodyPr>
          <a:lstStyle>
            <a:lvl1pPr marL="334794" indent="-334794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206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1pPr>
            <a:lvl2pPr marL="728421" indent="-278762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6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2pPr>
            <a:lvl3pPr marL="1122049" indent="-222729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765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3pPr>
            <a:lvl4pPr marL="1571709" indent="-222729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765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4pPr>
            <a:lvl5pPr marL="2021369" indent="-222729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5pPr>
            <a:lvl6pPr marL="2471701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21102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70502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19903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Aft>
                <a:spcPts val="529"/>
              </a:spcAft>
              <a:buFont typeface="Arial" panose="020B0604020202020204" pitchFamily="34" charset="0"/>
              <a:buNone/>
            </a:pPr>
            <a:r>
              <a:rPr lang="en-US" altLang="en-US" sz="14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Forecast minus (FCM+EE Forecast) 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145536" y="4027792"/>
            <a:ext cx="213515" cy="20670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885141" y="3996838"/>
            <a:ext cx="213515" cy="206707"/>
          </a:xfrm>
          <a:prstGeom prst="straightConnector1">
            <a:avLst/>
          </a:prstGeom>
          <a:ln>
            <a:tailEnd type="triangle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5" name="Content Placeholder 2"/>
          <p:cNvSpPr txBox="1">
            <a:spLocks/>
          </p:cNvSpPr>
          <p:nvPr/>
        </p:nvSpPr>
        <p:spPr bwMode="auto">
          <a:xfrm>
            <a:off x="505350" y="5924783"/>
            <a:ext cx="7986993" cy="76289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101858" tIns="50929" rIns="101858" bIns="50929" numCol="1" anchor="t" anchorCtr="0" compatLnSpc="1">
            <a:prstTxWarp prst="textNoShape">
              <a:avLst/>
            </a:prstTxWarp>
          </a:bodyPr>
          <a:lstStyle>
            <a:lvl1pPr marL="334794" indent="-334794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206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1pPr>
            <a:lvl2pPr marL="728421" indent="-278762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2206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2pPr>
            <a:lvl3pPr marL="1122049" indent="-222729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1765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3pPr>
            <a:lvl4pPr marL="1571709" indent="-222729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–"/>
              <a:defRPr sz="1765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4pPr>
            <a:lvl5pPr marL="2021369" indent="-222729" algn="l" defTabSz="446859" rtl="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5pPr>
            <a:lvl6pPr marL="2471701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21102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70502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19903" indent="-224700" algn="l" defTabSz="449399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en-US" sz="24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“</a:t>
            </a:r>
            <a:r>
              <a:rPr lang="en-US" altLang="en-US" sz="16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Essentially no long term growth in electric energy use</a:t>
            </a:r>
            <a:r>
              <a:rPr lang="en-US" altLang="en-US" sz="16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” -ISO-NE</a:t>
            </a:r>
          </a:p>
          <a:p>
            <a:pPr marL="0" indent="0" algn="r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</a:pPr>
            <a:r>
              <a:rPr lang="en-US" altLang="en-US" sz="1600" dirty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 </a:t>
            </a:r>
            <a:r>
              <a:rPr lang="en-US" altLang="en-US" sz="16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 … </a:t>
            </a:r>
            <a:r>
              <a:rPr lang="en-US" altLang="en-US" sz="1600" dirty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a</a:t>
            </a:r>
            <a:r>
              <a:rPr lang="en-US" altLang="en-US" sz="16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nd the New England economy continues to grow</a:t>
            </a:r>
            <a:endParaRPr lang="en-US" altLang="en-US" sz="1600" dirty="0" smtClean="0">
              <a:latin typeface="Trebuchet MS" panose="020B0603020202020204" pitchFamily="34" charset="0"/>
              <a:ea typeface="ＭＳ Ｐゴシック" panose="020B0600070205080204" pitchFamily="34" charset="-128"/>
              <a:cs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941697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69716" y="293298"/>
            <a:ext cx="8229023" cy="782751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solidFill>
                  <a:srgbClr val="00A0AF"/>
                </a:solidFill>
              </a:rPr>
              <a:t>Trend #4: has reduced summer peak</a:t>
            </a:r>
            <a:endParaRPr lang="en-US" sz="2800" b="1" dirty="0">
              <a:solidFill>
                <a:srgbClr val="00A0AF"/>
              </a:solidFill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6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1pPr>
            <a:lvl2pPr marL="655579" indent="-252146">
              <a:spcBef>
                <a:spcPct val="20000"/>
              </a:spcBef>
              <a:buFont typeface="Arial" panose="020B0604020202020204" pitchFamily="34" charset="0"/>
              <a:buChar char="–"/>
              <a:defRPr sz="2206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2pPr>
            <a:lvl3pPr marL="1008583" indent="-201717">
              <a:spcBef>
                <a:spcPct val="20000"/>
              </a:spcBef>
              <a:buFont typeface="Arial" panose="020B0604020202020204" pitchFamily="34" charset="0"/>
              <a:buChar char="•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3pPr>
            <a:lvl4pPr marL="1412016" indent="-201717">
              <a:spcBef>
                <a:spcPct val="20000"/>
              </a:spcBef>
              <a:buFont typeface="Arial" panose="020B0604020202020204" pitchFamily="34" charset="0"/>
              <a:buChar char="–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4pPr>
            <a:lvl5pPr marL="1815450" indent="-201717">
              <a:spcBef>
                <a:spcPct val="20000"/>
              </a:spcBef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5pPr>
            <a:lvl6pPr marL="2218883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6pPr>
            <a:lvl7pPr marL="2622316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7pPr>
            <a:lvl8pPr marL="3025750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8pPr>
            <a:lvl9pPr marL="3429183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8AE4A8-F8F2-406F-ABD5-31015A2707CC}" type="slidenum">
              <a:rPr lang="en-US" altLang="en-US" sz="1147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6</a:t>
            </a:fld>
            <a:endParaRPr lang="en-US" altLang="en-US" sz="1147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23650" y="1076049"/>
            <a:ext cx="6815348" cy="4842002"/>
          </a:xfrm>
          <a:prstGeom prst="rect">
            <a:avLst/>
          </a:prstGeom>
        </p:spPr>
      </p:pic>
      <p:sp>
        <p:nvSpPr>
          <p:cNvPr id="7" name="Rectangle 6"/>
          <p:cNvSpPr/>
          <p:nvPr/>
        </p:nvSpPr>
        <p:spPr>
          <a:xfrm>
            <a:off x="269716" y="6077668"/>
            <a:ext cx="8604568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altLang="en-US" sz="2000" i="1" dirty="0">
                <a:latin typeface="Trebuchet MS" panose="020B0603020202020204" pitchFamily="34" charset="0"/>
                <a:ea typeface="ＭＳ Ｐゴシック" panose="020B0600070205080204" pitchFamily="34" charset="-128"/>
              </a:rPr>
              <a:t>Further focus on peak shaving measures would be </a:t>
            </a:r>
            <a:r>
              <a:rPr lang="en-US" altLang="en-US" sz="2000" i="1" dirty="0" smtClean="0">
                <a:latin typeface="Trebuchet MS" panose="020B0603020202020204" pitchFamily="34" charset="0"/>
                <a:ea typeface="ＭＳ Ｐゴシック" panose="020B0600070205080204" pitchFamily="34" charset="-128"/>
              </a:rPr>
              <a:t>economic</a:t>
            </a:r>
            <a:endParaRPr lang="en-US" altLang="en-US" sz="2000" i="1" dirty="0">
              <a:latin typeface="Trebuchet MS" panose="020B0603020202020204" pitchFamily="34" charset="0"/>
              <a:ea typeface="ＭＳ Ｐゴシック" panose="020B060007020508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81349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457489" y="226919"/>
            <a:ext cx="8260696" cy="1143000"/>
          </a:xfrm>
        </p:spPr>
        <p:txBody>
          <a:bodyPr/>
          <a:lstStyle/>
          <a:p>
            <a:r>
              <a:rPr lang="en-US" sz="2824" b="1" dirty="0">
                <a:solidFill>
                  <a:srgbClr val="00A0AF"/>
                </a:solidFill>
                <a:latin typeface="Trebuchet MS" pitchFamily="34" charset="0"/>
                <a:ea typeface="ＭＳ Ｐゴシック"/>
                <a:cs typeface="Trebuchet MS" pitchFamily="34" charset="0"/>
              </a:rPr>
              <a:t>TREND #5 substantial </a:t>
            </a:r>
            <a:br>
              <a:rPr lang="en-US" sz="2824" b="1" dirty="0">
                <a:solidFill>
                  <a:srgbClr val="00A0AF"/>
                </a:solidFill>
                <a:latin typeface="Trebuchet MS" pitchFamily="34" charset="0"/>
                <a:ea typeface="ＭＳ Ｐゴシック"/>
                <a:cs typeface="Trebuchet MS" pitchFamily="34" charset="0"/>
              </a:rPr>
            </a:br>
            <a:r>
              <a:rPr lang="en-US" sz="2824" b="1" dirty="0">
                <a:solidFill>
                  <a:srgbClr val="00A0AF"/>
                </a:solidFill>
                <a:latin typeface="Trebuchet MS" pitchFamily="34" charset="0"/>
                <a:ea typeface="ＭＳ Ｐゴシック"/>
                <a:cs typeface="Trebuchet MS" pitchFamily="34" charset="0"/>
              </a:rPr>
              <a:t>net economic benefits</a:t>
            </a:r>
            <a:endParaRPr lang="en-US" sz="1765" i="1" cap="none" dirty="0">
              <a:latin typeface="Trebuchet MS" pitchFamily="34" charset="0"/>
              <a:ea typeface="ＭＳ Ｐゴシック"/>
              <a:cs typeface="Trebuchet MS" pitchFamily="34" charset="0"/>
            </a:endParaRP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>
              <a:latin typeface="Trebuchet MS" pitchFamily="34" charset="0"/>
              <a:ea typeface="ＭＳ Ｐゴシック"/>
              <a:cs typeface="Trebuchet MS" pitchFamily="34" charset="0"/>
            </a:endParaRPr>
          </a:p>
          <a:p>
            <a:endParaRPr lang="en-US" dirty="0" smtClean="0">
              <a:latin typeface="Trebuchet MS" pitchFamily="34" charset="0"/>
              <a:ea typeface="ＭＳ Ｐゴシック"/>
              <a:cs typeface="Trebuchet MS" pitchFamily="34" charset="0"/>
            </a:endParaRPr>
          </a:p>
          <a:p>
            <a:endParaRPr lang="en-US" dirty="0" smtClean="0">
              <a:latin typeface="Trebuchet MS" pitchFamily="34" charset="0"/>
              <a:ea typeface="ＭＳ Ｐゴシック"/>
              <a:cs typeface="Trebuchet MS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fld id="{2572C538-93A5-4CE6-8B20-67676F5CBBF4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3" name="Straight Connector 2"/>
          <p:cNvCxnSpPr/>
          <p:nvPr/>
        </p:nvCxnSpPr>
        <p:spPr>
          <a:xfrm flipV="1">
            <a:off x="4247157" y="2118854"/>
            <a:ext cx="0" cy="265470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 flipV="1">
            <a:off x="7747862" y="2118334"/>
            <a:ext cx="1935" cy="386838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4587974" y="949773"/>
            <a:ext cx="2863075" cy="8617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rgbClr val="C00000"/>
                </a:solidFill>
              </a:rPr>
              <a:t>2011-2016:</a:t>
            </a:r>
          </a:p>
          <a:p>
            <a:pPr algn="ctr"/>
            <a:r>
              <a:rPr lang="en-US" sz="1600" dirty="0" smtClean="0">
                <a:solidFill>
                  <a:srgbClr val="C00000"/>
                </a:solidFill>
              </a:rPr>
              <a:t>$12 billion invested, </a:t>
            </a:r>
            <a:br>
              <a:rPr lang="en-US" sz="1600" dirty="0" smtClean="0">
                <a:solidFill>
                  <a:srgbClr val="C00000"/>
                </a:solidFill>
              </a:rPr>
            </a:br>
            <a:r>
              <a:rPr lang="en-US" sz="1600" dirty="0" smtClean="0">
                <a:solidFill>
                  <a:srgbClr val="C00000"/>
                </a:solidFill>
              </a:rPr>
              <a:t>$36 billion in economic benefits</a:t>
            </a:r>
            <a:endParaRPr lang="en-US" sz="1600" dirty="0">
              <a:solidFill>
                <a:srgbClr val="C00000"/>
              </a:solidFill>
            </a:endParaRPr>
          </a:p>
        </p:txBody>
      </p:sp>
      <p:graphicFrame>
        <p:nvGraphicFramePr>
          <p:cNvPr id="9" name="Chart 8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06056158"/>
              </p:ext>
            </p:extLst>
          </p:nvPr>
        </p:nvGraphicFramePr>
        <p:xfrm>
          <a:off x="741382" y="2030527"/>
          <a:ext cx="7384701" cy="465724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cxnSp>
        <p:nvCxnSpPr>
          <p:cNvPr id="5" name="Straight Connector 4"/>
          <p:cNvCxnSpPr/>
          <p:nvPr/>
        </p:nvCxnSpPr>
        <p:spPr>
          <a:xfrm flipV="1">
            <a:off x="6019512" y="1811547"/>
            <a:ext cx="0" cy="306787"/>
          </a:xfrm>
          <a:prstGeom prst="line">
            <a:avLst/>
          </a:prstGeom>
          <a:ln w="285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42782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Rectangle 2"/>
          <p:cNvSpPr>
            <a:spLocks noGrp="1"/>
          </p:cNvSpPr>
          <p:nvPr>
            <p:ph type="title"/>
          </p:nvPr>
        </p:nvSpPr>
        <p:spPr>
          <a:xfrm>
            <a:off x="414067" y="329510"/>
            <a:ext cx="5904846" cy="1076621"/>
          </a:xfrm>
        </p:spPr>
        <p:txBody>
          <a:bodyPr/>
          <a:lstStyle/>
          <a:p>
            <a:r>
              <a:rPr lang="en-US" sz="2824" b="1" dirty="0" smtClean="0">
                <a:solidFill>
                  <a:srgbClr val="00A0AF"/>
                </a:solidFill>
                <a:latin typeface="Trebuchet MS" pitchFamily="34" charset="0"/>
                <a:ea typeface="ＭＳ Ｐゴシック"/>
                <a:cs typeface="Trebuchet MS" pitchFamily="34" charset="0"/>
              </a:rPr>
              <a:t>TREND #6 GEOTARGETTING EFFICIENCY AS A RESOURCE </a:t>
            </a:r>
            <a:r>
              <a:rPr lang="en-US" sz="2471" cap="none" dirty="0">
                <a:latin typeface="Trebuchet MS" pitchFamily="34" charset="0"/>
                <a:ea typeface="ＭＳ Ｐゴシック"/>
                <a:cs typeface="Trebuchet MS" pitchFamily="34" charset="0"/>
              </a:rPr>
              <a:t/>
            </a:r>
            <a:br>
              <a:rPr lang="en-US" sz="2471" cap="none" dirty="0">
                <a:latin typeface="Trebuchet MS" pitchFamily="34" charset="0"/>
                <a:ea typeface="ＭＳ Ｐゴシック"/>
                <a:cs typeface="Trebuchet MS" pitchFamily="34" charset="0"/>
              </a:rPr>
            </a:br>
            <a:endParaRPr lang="en-US" sz="1765" i="1" cap="none" dirty="0">
              <a:latin typeface="Trebuchet MS" pitchFamily="34" charset="0"/>
              <a:ea typeface="ＭＳ Ｐゴシック"/>
              <a:cs typeface="Trebuchet MS" pitchFamily="34" charset="0"/>
            </a:endParaRPr>
          </a:p>
        </p:txBody>
      </p:sp>
      <p:sp>
        <p:nvSpPr>
          <p:cNvPr id="20482" name="Rectangle 3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 smtClean="0">
              <a:latin typeface="Trebuchet MS" pitchFamily="34" charset="0"/>
              <a:ea typeface="ＭＳ Ｐゴシック"/>
              <a:cs typeface="Trebuchet MS" pitchFamily="34" charset="0"/>
            </a:endParaRPr>
          </a:p>
          <a:p>
            <a:endParaRPr lang="en-US" dirty="0" smtClean="0">
              <a:latin typeface="Trebuchet MS" pitchFamily="34" charset="0"/>
              <a:ea typeface="ＭＳ Ｐゴシック"/>
              <a:cs typeface="Trebuchet MS" pitchFamily="34" charset="0"/>
            </a:endParaRPr>
          </a:p>
          <a:p>
            <a:endParaRPr lang="en-US" dirty="0" smtClean="0">
              <a:latin typeface="Trebuchet MS" pitchFamily="34" charset="0"/>
              <a:ea typeface="ＭＳ Ｐゴシック"/>
              <a:cs typeface="Trebuchet MS" pitchFamily="34" charset="0"/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346466" y="1433016"/>
            <a:ext cx="3264452" cy="4162567"/>
          </a:xfrm>
          <a:prstGeom prst="rect">
            <a:avLst/>
          </a:prstGeom>
          <a:ln w="3175">
            <a:solidFill>
              <a:schemeClr val="tx1"/>
            </a:solidFill>
          </a:ln>
        </p:spPr>
      </p:pic>
      <p:sp>
        <p:nvSpPr>
          <p:cNvPr id="11" name="Content Placeholder 2"/>
          <p:cNvSpPr txBox="1">
            <a:spLocks/>
          </p:cNvSpPr>
          <p:nvPr/>
        </p:nvSpPr>
        <p:spPr bwMode="auto">
          <a:xfrm>
            <a:off x="573206" y="1433016"/>
            <a:ext cx="4558352" cy="49625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1882" tIns="50941" rIns="101882" bIns="50941" numCol="1" anchor="t" anchorCtr="0" compatLnSpc="1">
            <a:prstTxWarp prst="textNoShape">
              <a:avLst/>
            </a:prstTxWarp>
          </a:bodyPr>
          <a:lstStyle>
            <a:lvl1pPr marL="336194" indent="-336194" algn="l" defTabSz="44825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2118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1pPr>
            <a:lvl2pPr marL="729822" indent="-280162" algn="l" defTabSz="44825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2118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2pPr>
            <a:lvl3pPr marL="1123450" indent="-224130" algn="l" defTabSz="44825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•"/>
              <a:defRPr sz="1765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3pPr>
            <a:lvl4pPr marL="1573110" indent="-224130" algn="l" defTabSz="44825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–"/>
              <a:defRPr sz="1765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4pPr>
            <a:lvl5pPr marL="2022770" indent="-224130" algn="l" defTabSz="448259" rtl="0" eaLnBrk="1" fontAlgn="base" hangingPunct="1">
              <a:spcBef>
                <a:spcPct val="20000"/>
              </a:spcBef>
              <a:spcAft>
                <a:spcPct val="0"/>
              </a:spcAft>
              <a:buFont typeface="Arial" charset="0"/>
              <a:buChar char="»"/>
              <a:defRPr sz="1765" kern="1200">
                <a:solidFill>
                  <a:schemeClr val="tx1"/>
                </a:solidFill>
                <a:latin typeface="Trebuchet MS"/>
                <a:ea typeface="ＭＳ Ｐゴシック" pitchFamily="-108" charset="-128"/>
                <a:cs typeface="Trebuchet MS"/>
              </a:defRPr>
            </a:lvl5pPr>
            <a:lvl6pPr marL="2472279" indent="-224753" algn="l" defTabSz="449505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21785" indent="-224753" algn="l" defTabSz="449505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371290" indent="-224753" algn="l" defTabSz="449505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20796" indent="-224753" algn="l" defTabSz="449505" rtl="0" eaLnBrk="1" latinLnBrk="0" hangingPunct="1">
              <a:spcBef>
                <a:spcPct val="20000"/>
              </a:spcBef>
              <a:buFont typeface="Arial"/>
              <a:buChar char="•"/>
              <a:defRPr sz="1941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US" altLang="en-US" sz="22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Non-Wires Alternatives: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US" sz="20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Energy Efficiency 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US" sz="20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Demand Response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US" sz="20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Distributed Generation</a:t>
            </a:r>
          </a:p>
          <a:p>
            <a:pPr lvl="1">
              <a:spcBef>
                <a:spcPts val="0"/>
              </a:spcBef>
              <a:spcAft>
                <a:spcPts val="1200"/>
              </a:spcAft>
            </a:pPr>
            <a:r>
              <a:rPr lang="en-US" altLang="en-US" sz="20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Energy Storage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en-US" sz="22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Cost-effective, incremental resource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en-US" sz="2200" dirty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Projects in Rhode Island, </a:t>
            </a:r>
            <a:r>
              <a:rPr lang="en-US" altLang="en-US" sz="22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New York, Vermont</a:t>
            </a:r>
            <a:r>
              <a:rPr lang="en-US" altLang="en-US" sz="2200" dirty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, Maine to defer T&amp;D investments </a:t>
            </a:r>
          </a:p>
          <a:p>
            <a:pPr>
              <a:spcBef>
                <a:spcPts val="0"/>
              </a:spcBef>
              <a:spcAft>
                <a:spcPts val="1200"/>
              </a:spcAft>
            </a:pPr>
            <a:r>
              <a:rPr lang="en-US" altLang="en-US" sz="22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New </a:t>
            </a:r>
            <a:r>
              <a:rPr lang="en-US" altLang="en-US" sz="2200" dirty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York’s </a:t>
            </a:r>
            <a:r>
              <a:rPr lang="en-US" altLang="en-US" sz="22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Brooklyn-Queens DSM </a:t>
            </a:r>
            <a:r>
              <a:rPr lang="en-US" altLang="en-US" sz="2200" dirty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Project is changing the paradigm</a:t>
            </a: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altLang="en-US" sz="2000" dirty="0" smtClean="0">
              <a:latin typeface="Trebuchet MS" panose="020B0603020202020204" pitchFamily="34" charset="0"/>
              <a:ea typeface="ＭＳ Ｐゴシック" panose="020B0600070205080204" pitchFamily="34" charset="-128"/>
              <a:cs typeface="Trebuchet MS" panose="020B0603020202020204" pitchFamily="34" charset="0"/>
            </a:endParaRPr>
          </a:p>
          <a:p>
            <a:pPr>
              <a:spcBef>
                <a:spcPts val="0"/>
              </a:spcBef>
              <a:spcAft>
                <a:spcPts val="0"/>
              </a:spcAft>
              <a:buFont typeface="Wingdings" panose="05000000000000000000" pitchFamily="2" charset="2"/>
              <a:buChar char="q"/>
            </a:pPr>
            <a:endParaRPr lang="en-US" altLang="en-US" sz="1600" dirty="0" smtClean="0">
              <a:latin typeface="Trebuchet MS" panose="020B0603020202020204" pitchFamily="34" charset="0"/>
              <a:ea typeface="ＭＳ Ｐゴシック" panose="020B0600070205080204" pitchFamily="34" charset="-128"/>
              <a:cs typeface="Trebuchet MS" panose="020B0603020202020204" pitchFamily="34" charset="0"/>
            </a:endParaRPr>
          </a:p>
          <a:p>
            <a:pPr marL="0" indent="0">
              <a:spcBef>
                <a:spcPts val="0"/>
              </a:spcBef>
              <a:spcAft>
                <a:spcPts val="0"/>
              </a:spcAft>
              <a:buFont typeface="Arial" charset="0"/>
              <a:buNone/>
            </a:pPr>
            <a:endParaRPr lang="en-US" altLang="en-US" sz="1600" dirty="0">
              <a:latin typeface="Trebuchet MS" panose="020B0603020202020204" pitchFamily="34" charset="0"/>
              <a:ea typeface="ＭＳ Ｐゴシック" panose="020B0600070205080204" pitchFamily="34" charset="-128"/>
              <a:cs typeface="Trebuchet MS" panose="020B0603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36907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68490" y="627847"/>
            <a:ext cx="7287904" cy="614149"/>
          </a:xfrm>
        </p:spPr>
        <p:txBody>
          <a:bodyPr/>
          <a:lstStyle/>
          <a:p>
            <a:pPr>
              <a:defRPr/>
            </a:pPr>
            <a:r>
              <a:rPr lang="en-US" sz="2800" b="1" dirty="0" smtClean="0">
                <a:solidFill>
                  <a:srgbClr val="00A0AF"/>
                </a:solidFill>
              </a:rPr>
              <a:t>REALIZING EFFICIENCY’S FULL POTENTIAL: </a:t>
            </a:r>
            <a:r>
              <a:rPr lang="en-US" sz="2800" b="1" dirty="0" smtClean="0">
                <a:solidFill>
                  <a:schemeClr val="accent2"/>
                </a:solidFill>
              </a:rPr>
              <a:t>key challenges </a:t>
            </a:r>
            <a:endParaRPr lang="en-US" sz="2800" b="1" dirty="0">
              <a:solidFill>
                <a:schemeClr val="accent2"/>
              </a:solidFill>
            </a:endParaRPr>
          </a:p>
        </p:txBody>
      </p:sp>
      <p:sp>
        <p:nvSpPr>
          <p:cNvPr id="512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2206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1pPr>
            <a:lvl2pPr marL="655579" indent="-252146">
              <a:spcBef>
                <a:spcPct val="20000"/>
              </a:spcBef>
              <a:buFont typeface="Arial" panose="020B0604020202020204" pitchFamily="34" charset="0"/>
              <a:buChar char="–"/>
              <a:defRPr sz="2206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2pPr>
            <a:lvl3pPr marL="1008583" indent="-201717">
              <a:spcBef>
                <a:spcPct val="20000"/>
              </a:spcBef>
              <a:buFont typeface="Arial" panose="020B0604020202020204" pitchFamily="34" charset="0"/>
              <a:buChar char="•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3pPr>
            <a:lvl4pPr marL="1412016" indent="-201717">
              <a:spcBef>
                <a:spcPct val="20000"/>
              </a:spcBef>
              <a:buFont typeface="Arial" panose="020B0604020202020204" pitchFamily="34" charset="0"/>
              <a:buChar char="–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4pPr>
            <a:lvl5pPr marL="1815450" indent="-201717">
              <a:spcBef>
                <a:spcPct val="20000"/>
              </a:spcBef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5pPr>
            <a:lvl6pPr marL="2218883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6pPr>
            <a:lvl7pPr marL="2622316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7pPr>
            <a:lvl8pPr marL="3025750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8pPr>
            <a:lvl9pPr marL="3429183" indent="-201717" defTabSz="446859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1765">
                <a:solidFill>
                  <a:schemeClr val="tx1"/>
                </a:solidFill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fld id="{2D8AE4A8-F8F2-406F-ABD5-31015A2707CC}" type="slidenum">
              <a:rPr lang="en-US" altLang="en-US" sz="1147">
                <a:solidFill>
                  <a:srgbClr val="898989"/>
                </a:solidFill>
                <a:latin typeface="Calibri" panose="020F0502020204030204" pitchFamily="34" charset="0"/>
              </a:rPr>
              <a:pPr>
                <a:spcBef>
                  <a:spcPct val="0"/>
                </a:spcBef>
                <a:buFontTx/>
                <a:buNone/>
              </a:pPr>
              <a:t>9</a:t>
            </a:fld>
            <a:endParaRPr lang="en-US" altLang="en-US" sz="1147" dirty="0">
              <a:solidFill>
                <a:srgbClr val="898989"/>
              </a:solidFill>
              <a:latin typeface="Calibri" panose="020F0502020204030204" pitchFamily="34" charset="0"/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573205" y="1653511"/>
            <a:ext cx="5172501" cy="4883767"/>
          </a:xfrm>
        </p:spPr>
        <p:txBody>
          <a:bodyPr/>
          <a:lstStyle/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sz="20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Efficiency Viewed as a Cost vs. a Resource that </a:t>
            </a:r>
            <a:r>
              <a:rPr lang="en-US" altLang="en-US" sz="2000" i="1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Reduces</a:t>
            </a:r>
            <a:r>
              <a:rPr lang="en-US" altLang="en-US" sz="20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 Cost</a:t>
            </a:r>
          </a:p>
          <a:p>
            <a:pPr marL="457200" lvl="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 smtClean="0">
                <a:solidFill>
                  <a:srgbClr val="5A5A5A"/>
                </a:solidFill>
                <a:latin typeface="Trebuchet MS" panose="020B0603020202020204" pitchFamily="34" charset="0"/>
              </a:rPr>
              <a:t>Regulatory </a:t>
            </a:r>
            <a:r>
              <a:rPr lang="en-US" sz="2000" dirty="0">
                <a:solidFill>
                  <a:srgbClr val="5A5A5A"/>
                </a:solidFill>
                <a:latin typeface="Trebuchet MS" panose="020B0603020202020204" pitchFamily="34" charset="0"/>
              </a:rPr>
              <a:t>Uncertainty: Utility Business Models of the Future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sz="20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Cost-Effectiveness</a:t>
            </a:r>
            <a:r>
              <a:rPr lang="en-US" altLang="en-US" sz="2000" dirty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: Aligning Benefits and Costs with Public Policy </a:t>
            </a:r>
            <a:r>
              <a:rPr lang="en-US" altLang="en-US" sz="20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Goals and Customer Values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sz="2000" dirty="0">
                <a:solidFill>
                  <a:srgbClr val="5A5A5A"/>
                </a:solidFill>
                <a:latin typeface="Trebuchet MS" panose="020B0603020202020204" pitchFamily="34" charset="0"/>
              </a:rPr>
              <a:t>Lack of EM&amp;V Transparency, Accessibility and Nimbleness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sz="20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Lack of Comprehensive Regional Analysis of Demand-Side Resource Potential and Impacts </a:t>
            </a:r>
          </a:p>
          <a:p>
            <a:pPr marL="457200" indent="-457200">
              <a:spcBef>
                <a:spcPts val="600"/>
              </a:spcBef>
              <a:spcAft>
                <a:spcPts val="600"/>
              </a:spcAft>
              <a:buFont typeface="+mj-lt"/>
              <a:buAutoNum type="arabicPeriod"/>
            </a:pPr>
            <a:r>
              <a:rPr lang="en-US" altLang="en-US" sz="2000" dirty="0" smtClean="0">
                <a:latin typeface="Trebuchet MS" panose="020B0603020202020204" pitchFamily="34" charset="0"/>
                <a:ea typeface="ＭＳ Ｐゴシック" panose="020B0600070205080204" pitchFamily="34" charset="-128"/>
                <a:cs typeface="Trebuchet MS" panose="020B0603020202020204" pitchFamily="34" charset="0"/>
              </a:rPr>
              <a:t>Searching for Deeper Savings </a:t>
            </a:r>
            <a:endParaRPr lang="en-US" altLang="en-US" sz="2000" dirty="0">
              <a:latin typeface="Trebuchet MS" panose="020B0603020202020204" pitchFamily="34" charset="0"/>
              <a:ea typeface="ＭＳ Ｐゴシック" panose="020B0600070205080204" pitchFamily="34" charset="-128"/>
              <a:cs typeface="Trebuchet MS" panose="020B0603020202020204" pitchFamily="34" charset="0"/>
            </a:endParaRPr>
          </a:p>
        </p:txBody>
      </p:sp>
      <p:pic>
        <p:nvPicPr>
          <p:cNvPr id="1026" name="Picture 2" descr="http://www.neep.org/sites/default/files/styles/medium/public/reports/Forum_C-E_Screening_Guidelines_Final_No_2014-1_0.jpg?itok=YBtecZlw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6563" y="1227645"/>
            <a:ext cx="2396557" cy="3514952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http://www.neep.org/sites/default/files/styles/medium/public/reports/Forum%20Methods%20Cover.jpg?itok=ytzVIVUp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74486" y="3881009"/>
            <a:ext cx="2178193" cy="2818839"/>
          </a:xfrm>
          <a:prstGeom prst="rect">
            <a:avLst/>
          </a:prstGeom>
          <a:noFill/>
          <a:ln>
            <a:solidFill>
              <a:schemeClr val="tx1"/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986215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2_Office Theme">
  <a:themeElements>
    <a:clrScheme name="NEEP">
      <a:dk1>
        <a:srgbClr val="616161"/>
      </a:dk1>
      <a:lt1>
        <a:sysClr val="window" lastClr="FFFFFF"/>
      </a:lt1>
      <a:dk2>
        <a:srgbClr val="FFFFFF"/>
      </a:dk2>
      <a:lt2>
        <a:srgbClr val="FFFFFF"/>
      </a:lt2>
      <a:accent1>
        <a:srgbClr val="31859C"/>
      </a:accent1>
      <a:accent2>
        <a:srgbClr val="A5B13C"/>
      </a:accent2>
      <a:accent3>
        <a:srgbClr val="FAD33C"/>
      </a:accent3>
      <a:accent4>
        <a:srgbClr val="B7DEE9"/>
      </a:accent4>
      <a:accent5>
        <a:srgbClr val="B5BE78"/>
      </a:accent5>
      <a:accent6>
        <a:srgbClr val="FADC59"/>
      </a:accent6>
      <a:hlink>
        <a:srgbClr val="FCDE5A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Public Policy Tracking Matrix Draft 10 26 09">
  <a:themeElements>
    <a:clrScheme name="Custom 5">
      <a:dk1>
        <a:srgbClr val="616161"/>
      </a:dk1>
      <a:lt1>
        <a:sysClr val="window" lastClr="FFFFFF"/>
      </a:lt1>
      <a:dk2>
        <a:srgbClr val="FFFFFF"/>
      </a:dk2>
      <a:lt2>
        <a:srgbClr val="FFFFFF"/>
      </a:lt2>
      <a:accent1>
        <a:srgbClr val="31859C"/>
      </a:accent1>
      <a:accent2>
        <a:srgbClr val="A5B13C"/>
      </a:accent2>
      <a:accent3>
        <a:srgbClr val="FAD33C"/>
      </a:accent3>
      <a:accent4>
        <a:srgbClr val="B7DEE9"/>
      </a:accent4>
      <a:accent5>
        <a:srgbClr val="B5BE78"/>
      </a:accent5>
      <a:accent6>
        <a:srgbClr val="FADC59"/>
      </a:accent6>
      <a:hlink>
        <a:srgbClr val="73BED3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2374</TotalTime>
  <Words>447</Words>
  <Application>Microsoft Office PowerPoint</Application>
  <PresentationFormat>On-screen Show (4:3)</PresentationFormat>
  <Paragraphs>101</Paragraphs>
  <Slides>11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4" baseType="lpstr">
      <vt:lpstr>Office Theme</vt:lpstr>
      <vt:lpstr>2_Office Theme</vt:lpstr>
      <vt:lpstr>Public Policy Tracking Matrix Draft 10 26 09</vt:lpstr>
      <vt:lpstr>Intro</vt:lpstr>
      <vt:lpstr>NORTHEAST ENERGY EFFICIENCY PARTNERSHIPS “Accelerating Energy Efficiency in Northeast &amp; Mid-Atlantic States”</vt:lpstr>
      <vt:lpstr>TREND #1 Efficiency Investments Growing </vt:lpstr>
      <vt:lpstr> </vt:lpstr>
      <vt:lpstr>TREND #3: EFFICIENCY SAVINGS HAVE FLATTENED ENERGY GROWTH</vt:lpstr>
      <vt:lpstr>Trend #4: has reduced summer peak</vt:lpstr>
      <vt:lpstr>TREND #5 substantial  net economic benefits</vt:lpstr>
      <vt:lpstr>TREND #6 GEOTARGETTING EFFICIENCY AS A RESOURCE  </vt:lpstr>
      <vt:lpstr>REALIZING EFFICIENCY’S FULL POTENTIAL: key challenges </vt:lpstr>
      <vt:lpstr>REALIZING EFFICIENCY’S FULL POTENTIAL:   key opportunities NEXT Three years </vt:lpstr>
      <vt:lpstr>Thank you! 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Intro</dc:title>
  <dc:creator>Brian Buckley</dc:creator>
  <cp:lastModifiedBy>scoakley</cp:lastModifiedBy>
  <cp:revision>136</cp:revision>
  <cp:lastPrinted>2015-06-18T16:01:34Z</cp:lastPrinted>
  <dcterms:created xsi:type="dcterms:W3CDTF">2015-06-03T18:43:36Z</dcterms:created>
  <dcterms:modified xsi:type="dcterms:W3CDTF">2015-06-18T22:05:16Z</dcterms:modified>
</cp:coreProperties>
</file>