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539" r:id="rId5"/>
    <p:sldId id="471" r:id="rId6"/>
    <p:sldId id="514" r:id="rId7"/>
    <p:sldId id="544" r:id="rId8"/>
    <p:sldId id="545" r:id="rId9"/>
    <p:sldId id="531" r:id="rId10"/>
    <p:sldId id="516" r:id="rId11"/>
    <p:sldId id="529" r:id="rId12"/>
    <p:sldId id="547" r:id="rId13"/>
    <p:sldId id="546" r:id="rId14"/>
    <p:sldId id="2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0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4" pos="7080" userDrawn="1">
          <p15:clr>
            <a:srgbClr val="A4A3A4"/>
          </p15:clr>
        </p15:guide>
        <p15:guide id="5" orient="horz" pos="3744" userDrawn="1">
          <p15:clr>
            <a:srgbClr val="A4A3A4"/>
          </p15:clr>
        </p15:guide>
        <p15:guide id="6" orient="horz" pos="4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Walsh" initials="MW" lastIdx="2" clrIdx="0">
    <p:extLst>
      <p:ext uri="{19B8F6BF-5375-455C-9EA6-DF929625EA0E}">
        <p15:presenceInfo xmlns:p15="http://schemas.microsoft.com/office/powerpoint/2012/main" userId="Michael Wals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8D"/>
    <a:srgbClr val="009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90" autoAdjust="0"/>
    <p:restoredTop sz="76463" autoAdjust="0"/>
  </p:normalViewPr>
  <p:slideViewPr>
    <p:cSldViewPr snapToGrid="0" snapToObjects="1">
      <p:cViewPr varScale="1">
        <p:scale>
          <a:sx n="96" d="100"/>
          <a:sy n="96" d="100"/>
        </p:scale>
        <p:origin x="320" y="176"/>
      </p:cViewPr>
      <p:guideLst>
        <p:guide orient="horz" pos="4200"/>
        <p:guide pos="576"/>
        <p:guide pos="7080"/>
        <p:guide orient="horz" pos="3744"/>
        <p:guide orient="horz" pos="4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-3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/Users\jrcastigliego\Desktop\GRC%20Slide%20Deck%20Files\BuildingsMACC_rev110218\BuildingsMACC_rev110518\BuildingsMACC_rev110518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53855074667404"/>
          <c:y val="5.8274471105728913E-2"/>
          <c:w val="0.85415844100813476"/>
          <c:h val="0.8140151673255992"/>
        </c:manualLayout>
      </c:layout>
      <c:barChart>
        <c:barDir val="col"/>
        <c:grouping val="clustered"/>
        <c:varyColors val="0"/>
        <c:ser>
          <c:idx val="12"/>
          <c:order val="0"/>
          <c:tx>
            <c:strRef>
              <c:f>'SLIDE DECK FIGURE (2)'!$B$1</c:f>
              <c:strCache>
                <c:ptCount val="1"/>
                <c:pt idx="0">
                  <c:v>Increased Lighting Efficiency</c:v>
                </c:pt>
              </c:strCache>
            </c:strRef>
          </c:tx>
          <c:spPr>
            <a:solidFill>
              <a:srgbClr val="A83925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9.003817578488793E-2"/>
                  <c:y val="5.5197334405283141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36-F84A-B4AA-58A3652442FE}"/>
                </c:ext>
              </c:extLst>
            </c:dLbl>
            <c:dLbl>
              <c:idx val="45"/>
              <c:layout>
                <c:manualLayout>
                  <c:x val="0.12252119681020406"/>
                  <c:y val="2.339181717397764E-2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36-F84A-B4AA-58A3652442FE}"/>
                </c:ext>
              </c:extLst>
            </c:dLbl>
            <c:dLbl>
              <c:idx val="176"/>
              <c:layout>
                <c:manualLayout>
                  <c:x val="4.8072053105466299E-2"/>
                  <c:y val="4.5949373009176619E-2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36-F84A-B4AA-58A3652442FE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(2)'!$B$2:$B$1057</c:f>
              <c:numCache>
                <c:formatCode>"$"#,##0</c:formatCode>
                <c:ptCount val="1056"/>
                <c:pt idx="1">
                  <c:v>-978.39324529999999</c:v>
                </c:pt>
                <c:pt idx="2">
                  <c:v>-978.39324529999999</c:v>
                </c:pt>
                <c:pt idx="3">
                  <c:v>-978.39324529999999</c:v>
                </c:pt>
                <c:pt idx="4">
                  <c:v>-978.39324529999999</c:v>
                </c:pt>
                <c:pt idx="5">
                  <c:v>-978.39324529999999</c:v>
                </c:pt>
                <c:pt idx="6">
                  <c:v>-978.39324529999999</c:v>
                </c:pt>
                <c:pt idx="7">
                  <c:v>-978.39324529999999</c:v>
                </c:pt>
                <c:pt idx="8">
                  <c:v>-978.39324529999999</c:v>
                </c:pt>
                <c:pt idx="9">
                  <c:v>-978.39324529999999</c:v>
                </c:pt>
                <c:pt idx="10">
                  <c:v>-978.39324529999999</c:v>
                </c:pt>
                <c:pt idx="11">
                  <c:v>-978.39324529999999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36-F84A-B4AA-58A3652442FE}"/>
            </c:ext>
          </c:extLst>
        </c:ser>
        <c:ser>
          <c:idx val="13"/>
          <c:order val="1"/>
          <c:tx>
            <c:strRef>
              <c:f>'SLIDE DECK FIGURE (2)'!$C$1</c:f>
              <c:strCache>
                <c:ptCount val="1"/>
                <c:pt idx="0">
                  <c:v>Low-Energy Construction</c:v>
                </c:pt>
              </c:strCache>
            </c:strRef>
          </c:tx>
          <c:spPr>
            <a:solidFill>
              <a:srgbClr val="F37224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7.4520553540199236E-2"/>
                  <c:y val="-0.14107093849202473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36-F84A-B4AA-58A3652442FE}"/>
                </c:ext>
              </c:extLst>
            </c:dLbl>
            <c:dLbl>
              <c:idx val="193"/>
              <c:layout>
                <c:manualLayout>
                  <c:x val="9.9260328009827717E-2"/>
                  <c:y val="-0.11433333633420831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36-F84A-B4AA-58A365244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(2)'!$C$2:$C$1057</c:f>
              <c:numCache>
                <c:formatCode>General</c:formatCode>
                <c:ptCount val="1056"/>
                <c:pt idx="12" formatCode="&quot;$&quot;#,##0">
                  <c:v>-415.50049050000001</c:v>
                </c:pt>
                <c:pt idx="13" formatCode="&quot;$&quot;#,##0">
                  <c:v>-415.50049050000001</c:v>
                </c:pt>
                <c:pt idx="14" formatCode="&quot;$&quot;#,##0">
                  <c:v>-415.50049050000001</c:v>
                </c:pt>
                <c:pt idx="15" formatCode="&quot;$&quot;#,##0">
                  <c:v>-415.50049050000001</c:v>
                </c:pt>
                <c:pt idx="16" formatCode="&quot;$&quot;#,##0">
                  <c:v>-415.50049050000001</c:v>
                </c:pt>
                <c:pt idx="17" formatCode="&quot;$&quot;#,##0">
                  <c:v>-415.50049050000001</c:v>
                </c:pt>
                <c:pt idx="18" formatCode="&quot;$&quot;#,##0">
                  <c:v>-415.50049050000001</c:v>
                </c:pt>
                <c:pt idx="19" formatCode="&quot;$&quot;#,##0">
                  <c:v>-415.50049050000001</c:v>
                </c:pt>
                <c:pt idx="20" formatCode="&quot;$&quot;#,##0">
                  <c:v>-415.50049050000001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36-F84A-B4AA-58A3652442FE}"/>
            </c:ext>
          </c:extLst>
        </c:ser>
        <c:ser>
          <c:idx val="14"/>
          <c:order val="2"/>
          <c:tx>
            <c:strRef>
              <c:f>'SLIDE DECK FIGURE (2)'!$D$1</c:f>
              <c:strCache>
                <c:ptCount val="1"/>
                <c:pt idx="0">
                  <c:v>Retrocomissioning</c:v>
                </c:pt>
              </c:strCache>
            </c:strRef>
          </c:tx>
          <c:spPr>
            <a:solidFill>
              <a:srgbClr val="657F8C"/>
            </a:solidFill>
            <a:ln>
              <a:noFill/>
            </a:ln>
            <a:effectLst/>
          </c:spPr>
          <c:invertIfNegative val="0"/>
          <c:dLbls>
            <c:dLbl>
              <c:idx val="30"/>
              <c:layout>
                <c:manualLayout>
                  <c:x val="5.6667974093417985E-2"/>
                  <c:y val="-0.1190509476252091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36-F84A-B4AA-58A3652442FE}"/>
                </c:ext>
              </c:extLst>
            </c:dLbl>
            <c:dLbl>
              <c:idx val="42"/>
              <c:layout>
                <c:manualLayout>
                  <c:x val="9.5241380180327295E-2"/>
                  <c:y val="-0.1674140012990806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717973221576617"/>
                      <c:h val="8.02217155710941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B536-F84A-B4AA-58A3652442FE}"/>
                </c:ext>
              </c:extLst>
            </c:dLbl>
            <c:dLbl>
              <c:idx val="263"/>
              <c:layout>
                <c:manualLayout>
                  <c:x val="0.16267875733383366"/>
                  <c:y val="-0.12862763494867402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36-F84A-B4AA-58A3652442FE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(2)'!$D$2:$D$1057</c:f>
              <c:numCache>
                <c:formatCode>General</c:formatCode>
                <c:ptCount val="1056"/>
                <c:pt idx="21" formatCode="&quot;$&quot;#,##0">
                  <c:v>-357.479287</c:v>
                </c:pt>
                <c:pt idx="22" formatCode="&quot;$&quot;#,##0">
                  <c:v>-357.479287</c:v>
                </c:pt>
                <c:pt idx="23" formatCode="&quot;$&quot;#,##0">
                  <c:v>-357.479287</c:v>
                </c:pt>
                <c:pt idx="24" formatCode="&quot;$&quot;#,##0">
                  <c:v>-357.479287</c:v>
                </c:pt>
                <c:pt idx="25" formatCode="&quot;$&quot;#,##0">
                  <c:v>-357.479287</c:v>
                </c:pt>
                <c:pt idx="26" formatCode="&quot;$&quot;#,##0">
                  <c:v>-357.479287</c:v>
                </c:pt>
                <c:pt idx="27" formatCode="&quot;$&quot;#,##0">
                  <c:v>-357.479287</c:v>
                </c:pt>
                <c:pt idx="28" formatCode="&quot;$&quot;#,##0">
                  <c:v>-357.479287</c:v>
                </c:pt>
                <c:pt idx="29" formatCode="&quot;$&quot;#,##0">
                  <c:v>-357.479287</c:v>
                </c:pt>
                <c:pt idx="30" formatCode="&quot;$&quot;#,##0">
                  <c:v>-357.479287</c:v>
                </c:pt>
                <c:pt idx="31" formatCode="&quot;$&quot;#,##0">
                  <c:v>-357.479287</c:v>
                </c:pt>
                <c:pt idx="32" formatCode="&quot;$&quot;#,##0">
                  <c:v>-357.479287</c:v>
                </c:pt>
                <c:pt idx="33" formatCode="&quot;$&quot;#,##0">
                  <c:v>-357.479287</c:v>
                </c:pt>
                <c:pt idx="34" formatCode="&quot;$&quot;#,##0">
                  <c:v>-357.479287</c:v>
                </c:pt>
                <c:pt idx="35" formatCode="&quot;$&quot;#,##0">
                  <c:v>-357.479287</c:v>
                </c:pt>
                <c:pt idx="36" formatCode="&quot;$&quot;#,##0">
                  <c:v>-357.479287</c:v>
                </c:pt>
                <c:pt idx="37" formatCode="&quot;$&quot;#,##0">
                  <c:v>-357.479287</c:v>
                </c:pt>
                <c:pt idx="38" formatCode="&quot;$&quot;#,##0">
                  <c:v>-357.479287</c:v>
                </c:pt>
                <c:pt idx="39" formatCode="&quot;$&quot;#,##0">
                  <c:v>-357.479287</c:v>
                </c:pt>
                <c:pt idx="40" formatCode="&quot;$&quot;#,##0">
                  <c:v>-357.479287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536-F84A-B4AA-58A3652442FE}"/>
            </c:ext>
          </c:extLst>
        </c:ser>
        <c:ser>
          <c:idx val="15"/>
          <c:order val="3"/>
          <c:tx>
            <c:strRef>
              <c:f>'SLIDE DECK FIGURE (2)'!$E$1</c:f>
              <c:strCache>
                <c:ptCount val="1"/>
                <c:pt idx="0">
                  <c:v>Deep Retrofits</c:v>
                </c:pt>
              </c:strCache>
            </c:strRef>
          </c:tx>
          <c:spPr>
            <a:solidFill>
              <a:srgbClr val="4DBB7F"/>
            </a:solidFill>
            <a:ln>
              <a:noFill/>
            </a:ln>
            <a:effectLst/>
          </c:spPr>
          <c:invertIfNegative val="0"/>
          <c:dLbls>
            <c:dLbl>
              <c:idx val="99"/>
              <c:layout>
                <c:manualLayout>
                  <c:x val="2.8041127606143528E-5"/>
                  <c:y val="-6.8213695325088128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36-F84A-B4AA-58A3652442FE}"/>
                </c:ext>
              </c:extLst>
            </c:dLbl>
            <c:dLbl>
              <c:idx val="586"/>
              <c:layout>
                <c:manualLayout>
                  <c:x val="0.11988524871369158"/>
                  <c:y val="-8.6403966101813584E-2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536-F84A-B4AA-58A3652442FE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(2)'!$E$2:$E$1057</c:f>
              <c:numCache>
                <c:formatCode>General</c:formatCode>
                <c:ptCount val="1056"/>
                <c:pt idx="41" formatCode="&quot;$&quot;#,##0">
                  <c:v>-350.65014070000001</c:v>
                </c:pt>
                <c:pt idx="42" formatCode="&quot;$&quot;#,##0">
                  <c:v>-350.65014070000001</c:v>
                </c:pt>
                <c:pt idx="43" formatCode="&quot;$&quot;#,##0">
                  <c:v>-350.65014070000001</c:v>
                </c:pt>
                <c:pt idx="44" formatCode="&quot;$&quot;#,##0">
                  <c:v>-350.65014070000001</c:v>
                </c:pt>
                <c:pt idx="45" formatCode="&quot;$&quot;#,##0">
                  <c:v>-350.65014070000001</c:v>
                </c:pt>
                <c:pt idx="46" formatCode="&quot;$&quot;#,##0">
                  <c:v>-350.65014070000001</c:v>
                </c:pt>
                <c:pt idx="47" formatCode="&quot;$&quot;#,##0">
                  <c:v>-350.65014070000001</c:v>
                </c:pt>
                <c:pt idx="48" formatCode="&quot;$&quot;#,##0">
                  <c:v>-350.65014070000001</c:v>
                </c:pt>
                <c:pt idx="49" formatCode="&quot;$&quot;#,##0">
                  <c:v>-350.65014070000001</c:v>
                </c:pt>
                <c:pt idx="50" formatCode="&quot;$&quot;#,##0">
                  <c:v>-350.65014070000001</c:v>
                </c:pt>
                <c:pt idx="51" formatCode="&quot;$&quot;#,##0">
                  <c:v>-350.65014070000001</c:v>
                </c:pt>
                <c:pt idx="52" formatCode="&quot;$&quot;#,##0">
                  <c:v>-350.65014070000001</c:v>
                </c:pt>
                <c:pt idx="53" formatCode="&quot;$&quot;#,##0">
                  <c:v>-350.65014070000001</c:v>
                </c:pt>
                <c:pt idx="54" formatCode="&quot;$&quot;#,##0">
                  <c:v>-350.65014070000001</c:v>
                </c:pt>
                <c:pt idx="55" formatCode="&quot;$&quot;#,##0">
                  <c:v>-350.65014070000001</c:v>
                </c:pt>
                <c:pt idx="56" formatCode="&quot;$&quot;#,##0">
                  <c:v>-350.65014070000001</c:v>
                </c:pt>
                <c:pt idx="57" formatCode="&quot;$&quot;#,##0">
                  <c:v>-350.65014070000001</c:v>
                </c:pt>
                <c:pt idx="58" formatCode="&quot;$&quot;#,##0">
                  <c:v>-350.65014070000001</c:v>
                </c:pt>
                <c:pt idx="59" formatCode="&quot;$&quot;#,##0">
                  <c:v>-350.65014070000001</c:v>
                </c:pt>
                <c:pt idx="60" formatCode="&quot;$&quot;#,##0">
                  <c:v>-350.65014070000001</c:v>
                </c:pt>
                <c:pt idx="61" formatCode="&quot;$&quot;#,##0">
                  <c:v>-350.65014070000001</c:v>
                </c:pt>
                <c:pt idx="62" formatCode="&quot;$&quot;#,##0">
                  <c:v>-350.65014070000001</c:v>
                </c:pt>
                <c:pt idx="63" formatCode="&quot;$&quot;#,##0">
                  <c:v>-350.65014070000001</c:v>
                </c:pt>
                <c:pt idx="64" formatCode="&quot;$&quot;#,##0">
                  <c:v>-350.65014070000001</c:v>
                </c:pt>
                <c:pt idx="65" formatCode="&quot;$&quot;#,##0">
                  <c:v>-350.65014070000001</c:v>
                </c:pt>
                <c:pt idx="66" formatCode="&quot;$&quot;#,##0">
                  <c:v>-350.65014070000001</c:v>
                </c:pt>
                <c:pt idx="67" formatCode="&quot;$&quot;#,##0">
                  <c:v>-350.65014070000001</c:v>
                </c:pt>
                <c:pt idx="68" formatCode="&quot;$&quot;#,##0">
                  <c:v>-350.65014070000001</c:v>
                </c:pt>
                <c:pt idx="69" formatCode="&quot;$&quot;#,##0">
                  <c:v>-350.65014070000001</c:v>
                </c:pt>
                <c:pt idx="70" formatCode="&quot;$&quot;#,##0">
                  <c:v>-350.65014070000001</c:v>
                </c:pt>
                <c:pt idx="71" formatCode="&quot;$&quot;#,##0">
                  <c:v>-350.65014070000001</c:v>
                </c:pt>
                <c:pt idx="72" formatCode="&quot;$&quot;#,##0">
                  <c:v>-350.65014070000001</c:v>
                </c:pt>
                <c:pt idx="73" formatCode="&quot;$&quot;#,##0">
                  <c:v>-350.65014070000001</c:v>
                </c:pt>
                <c:pt idx="74" formatCode="&quot;$&quot;#,##0">
                  <c:v>-350.65014070000001</c:v>
                </c:pt>
                <c:pt idx="75" formatCode="&quot;$&quot;#,##0">
                  <c:v>-350.65014070000001</c:v>
                </c:pt>
                <c:pt idx="76" formatCode="&quot;$&quot;#,##0">
                  <c:v>-350.65014070000001</c:v>
                </c:pt>
                <c:pt idx="77" formatCode="&quot;$&quot;#,##0">
                  <c:v>-350.65014070000001</c:v>
                </c:pt>
                <c:pt idx="78" formatCode="&quot;$&quot;#,##0">
                  <c:v>-350.65014070000001</c:v>
                </c:pt>
                <c:pt idx="79" formatCode="&quot;$&quot;#,##0">
                  <c:v>-350.65014070000001</c:v>
                </c:pt>
                <c:pt idx="80" formatCode="&quot;$&quot;#,##0">
                  <c:v>-350.65014070000001</c:v>
                </c:pt>
                <c:pt idx="81" formatCode="&quot;$&quot;#,##0">
                  <c:v>-350.65014070000001</c:v>
                </c:pt>
                <c:pt idx="82" formatCode="&quot;$&quot;#,##0">
                  <c:v>-350.65014070000001</c:v>
                </c:pt>
                <c:pt idx="83" formatCode="&quot;$&quot;#,##0">
                  <c:v>-350.65014070000001</c:v>
                </c:pt>
                <c:pt idx="84" formatCode="&quot;$&quot;#,##0">
                  <c:v>-350.65014070000001</c:v>
                </c:pt>
                <c:pt idx="85" formatCode="&quot;$&quot;#,##0">
                  <c:v>-350.65014070000001</c:v>
                </c:pt>
                <c:pt idx="86" formatCode="&quot;$&quot;#,##0">
                  <c:v>-350.65014070000001</c:v>
                </c:pt>
                <c:pt idx="87" formatCode="&quot;$&quot;#,##0">
                  <c:v>-350.65014070000001</c:v>
                </c:pt>
                <c:pt idx="88" formatCode="&quot;$&quot;#,##0">
                  <c:v>-350.65014070000001</c:v>
                </c:pt>
                <c:pt idx="89" formatCode="&quot;$&quot;#,##0">
                  <c:v>-350.65014070000001</c:v>
                </c:pt>
                <c:pt idx="90" formatCode="&quot;$&quot;#,##0">
                  <c:v>-350.65014070000001</c:v>
                </c:pt>
                <c:pt idx="91" formatCode="&quot;$&quot;#,##0">
                  <c:v>-350.65014070000001</c:v>
                </c:pt>
                <c:pt idx="92" formatCode="&quot;$&quot;#,##0">
                  <c:v>-350.65014070000001</c:v>
                </c:pt>
                <c:pt idx="93" formatCode="&quot;$&quot;#,##0">
                  <c:v>-350.65014070000001</c:v>
                </c:pt>
                <c:pt idx="94" formatCode="&quot;$&quot;#,##0">
                  <c:v>-350.65014070000001</c:v>
                </c:pt>
                <c:pt idx="95" formatCode="&quot;$&quot;#,##0">
                  <c:v>-350.65014070000001</c:v>
                </c:pt>
                <c:pt idx="96" formatCode="&quot;$&quot;#,##0">
                  <c:v>-350.65014070000001</c:v>
                </c:pt>
                <c:pt idx="97" formatCode="&quot;$&quot;#,##0">
                  <c:v>-350.65014070000001</c:v>
                </c:pt>
                <c:pt idx="98" formatCode="&quot;$&quot;#,##0">
                  <c:v>-350.65014070000001</c:v>
                </c:pt>
                <c:pt idx="99" formatCode="&quot;$&quot;#,##0">
                  <c:v>-350.65014070000001</c:v>
                </c:pt>
                <c:pt idx="100" formatCode="&quot;$&quot;#,##0">
                  <c:v>-350.65014070000001</c:v>
                </c:pt>
                <c:pt idx="101" formatCode="&quot;$&quot;#,##0">
                  <c:v>-350.65014070000001</c:v>
                </c:pt>
                <c:pt idx="102" formatCode="&quot;$&quot;#,##0">
                  <c:v>-350.65014070000001</c:v>
                </c:pt>
                <c:pt idx="103" formatCode="&quot;$&quot;#,##0">
                  <c:v>-350.65014070000001</c:v>
                </c:pt>
                <c:pt idx="104" formatCode="&quot;$&quot;#,##0">
                  <c:v>-350.65014070000001</c:v>
                </c:pt>
                <c:pt idx="105" formatCode="&quot;$&quot;#,##0">
                  <c:v>-350.65014070000001</c:v>
                </c:pt>
                <c:pt idx="106" formatCode="&quot;$&quot;#,##0">
                  <c:v>-350.65014070000001</c:v>
                </c:pt>
                <c:pt idx="107" formatCode="&quot;$&quot;#,##0">
                  <c:v>-350.65014070000001</c:v>
                </c:pt>
                <c:pt idx="108" formatCode="&quot;$&quot;#,##0">
                  <c:v>-350.65014070000001</c:v>
                </c:pt>
                <c:pt idx="109" formatCode="&quot;$&quot;#,##0">
                  <c:v>-350.65014070000001</c:v>
                </c:pt>
                <c:pt idx="110" formatCode="&quot;$&quot;#,##0">
                  <c:v>-350.65014070000001</c:v>
                </c:pt>
                <c:pt idx="111" formatCode="&quot;$&quot;#,##0">
                  <c:v>-350.65014070000001</c:v>
                </c:pt>
                <c:pt idx="112" formatCode="&quot;$&quot;#,##0">
                  <c:v>-350.65014070000001</c:v>
                </c:pt>
                <c:pt idx="113" formatCode="&quot;$&quot;#,##0">
                  <c:v>-350.65014070000001</c:v>
                </c:pt>
                <c:pt idx="114" formatCode="&quot;$&quot;#,##0">
                  <c:v>-350.65014070000001</c:v>
                </c:pt>
                <c:pt idx="115" formatCode="&quot;$&quot;#,##0">
                  <c:v>-350.65014070000001</c:v>
                </c:pt>
                <c:pt idx="116" formatCode="&quot;$&quot;#,##0">
                  <c:v>-350.65014070000001</c:v>
                </c:pt>
                <c:pt idx="117" formatCode="&quot;$&quot;#,##0">
                  <c:v>-350.65014070000001</c:v>
                </c:pt>
                <c:pt idx="118" formatCode="&quot;$&quot;#,##0">
                  <c:v>-350.65014070000001</c:v>
                </c:pt>
                <c:pt idx="119" formatCode="&quot;$&quot;#,##0">
                  <c:v>-350.65014070000001</c:v>
                </c:pt>
                <c:pt idx="120" formatCode="&quot;$&quot;#,##0">
                  <c:v>-350.65014070000001</c:v>
                </c:pt>
                <c:pt idx="121" formatCode="&quot;$&quot;#,##0">
                  <c:v>-350.65014070000001</c:v>
                </c:pt>
                <c:pt idx="122" formatCode="&quot;$&quot;#,##0">
                  <c:v>-350.65014070000001</c:v>
                </c:pt>
                <c:pt idx="123" formatCode="&quot;$&quot;#,##0">
                  <c:v>-350.65014070000001</c:v>
                </c:pt>
                <c:pt idx="124" formatCode="&quot;$&quot;#,##0">
                  <c:v>-350.65014070000001</c:v>
                </c:pt>
                <c:pt idx="125" formatCode="&quot;$&quot;#,##0">
                  <c:v>-350.65014070000001</c:v>
                </c:pt>
                <c:pt idx="126" formatCode="&quot;$&quot;#,##0">
                  <c:v>-350.65014070000001</c:v>
                </c:pt>
                <c:pt idx="127" formatCode="&quot;$&quot;#,##0">
                  <c:v>-350.65014070000001</c:v>
                </c:pt>
                <c:pt idx="128" formatCode="&quot;$&quot;#,##0">
                  <c:v>-350.65014070000001</c:v>
                </c:pt>
                <c:pt idx="129" formatCode="&quot;$&quot;#,##0">
                  <c:v>-350.65014070000001</c:v>
                </c:pt>
                <c:pt idx="130" formatCode="&quot;$&quot;#,##0">
                  <c:v>-350.65014070000001</c:v>
                </c:pt>
                <c:pt idx="131" formatCode="&quot;$&quot;#,##0">
                  <c:v>-350.65014070000001</c:v>
                </c:pt>
                <c:pt idx="132" formatCode="&quot;$&quot;#,##0">
                  <c:v>-350.65014070000001</c:v>
                </c:pt>
                <c:pt idx="133" formatCode="&quot;$&quot;#,##0">
                  <c:v>-350.65014070000001</c:v>
                </c:pt>
                <c:pt idx="134" formatCode="&quot;$&quot;#,##0">
                  <c:v>-350.65014070000001</c:v>
                </c:pt>
                <c:pt idx="135" formatCode="&quot;$&quot;#,##0">
                  <c:v>-350.65014070000001</c:v>
                </c:pt>
                <c:pt idx="136" formatCode="&quot;$&quot;#,##0">
                  <c:v>-350.65014070000001</c:v>
                </c:pt>
                <c:pt idx="137" formatCode="&quot;$&quot;#,##0">
                  <c:v>-350.65014070000001</c:v>
                </c:pt>
                <c:pt idx="138" formatCode="&quot;$&quot;#,##0">
                  <c:v>-350.65014070000001</c:v>
                </c:pt>
                <c:pt idx="139" formatCode="&quot;$&quot;#,##0">
                  <c:v>-350.65014070000001</c:v>
                </c:pt>
                <c:pt idx="140" formatCode="&quot;$&quot;#,##0">
                  <c:v>-350.65014070000001</c:v>
                </c:pt>
                <c:pt idx="141" formatCode="&quot;$&quot;#,##0">
                  <c:v>-350.65014070000001</c:v>
                </c:pt>
                <c:pt idx="142" formatCode="&quot;$&quot;#,##0">
                  <c:v>-350.65014070000001</c:v>
                </c:pt>
                <c:pt idx="143" formatCode="&quot;$&quot;#,##0">
                  <c:v>-350.65014070000001</c:v>
                </c:pt>
                <c:pt idx="144" formatCode="&quot;$&quot;#,##0">
                  <c:v>-350.65014070000001</c:v>
                </c:pt>
                <c:pt idx="145" formatCode="&quot;$&quot;#,##0">
                  <c:v>-350.65014070000001</c:v>
                </c:pt>
                <c:pt idx="146" formatCode="&quot;$&quot;#,##0">
                  <c:v>-350.65014070000001</c:v>
                </c:pt>
                <c:pt idx="147" formatCode="&quot;$&quot;#,##0">
                  <c:v>-350.65014070000001</c:v>
                </c:pt>
                <c:pt idx="148" formatCode="&quot;$&quot;#,##0">
                  <c:v>-350.65014070000001</c:v>
                </c:pt>
                <c:pt idx="149" formatCode="&quot;$&quot;#,##0">
                  <c:v>-350.65014070000001</c:v>
                </c:pt>
                <c:pt idx="150" formatCode="&quot;$&quot;#,##0">
                  <c:v>-350.65014070000001</c:v>
                </c:pt>
                <c:pt idx="151" formatCode="&quot;$&quot;#,##0">
                  <c:v>-350.65014070000001</c:v>
                </c:pt>
                <c:pt idx="152" formatCode="&quot;$&quot;#,##0">
                  <c:v>-350.65014070000001</c:v>
                </c:pt>
                <c:pt idx="153" formatCode="&quot;$&quot;#,##0">
                  <c:v>-350.65014070000001</c:v>
                </c:pt>
                <c:pt idx="154" formatCode="&quot;$&quot;#,##0">
                  <c:v>-350.65014070000001</c:v>
                </c:pt>
                <c:pt idx="155" formatCode="&quot;$&quot;#,##0">
                  <c:v>-350.65014070000001</c:v>
                </c:pt>
                <c:pt idx="156" formatCode="&quot;$&quot;#,##0">
                  <c:v>-350.65014070000001</c:v>
                </c:pt>
                <c:pt idx="157" formatCode="&quot;$&quot;#,##0">
                  <c:v>-350.65014070000001</c:v>
                </c:pt>
                <c:pt idx="158" formatCode="&quot;$&quot;#,##0">
                  <c:v>-350.65014070000001</c:v>
                </c:pt>
                <c:pt idx="159" formatCode="&quot;$&quot;#,##0">
                  <c:v>-350.65014070000001</c:v>
                </c:pt>
                <c:pt idx="160" formatCode="&quot;$&quot;#,##0">
                  <c:v>-350.65014070000001</c:v>
                </c:pt>
                <c:pt idx="161" formatCode="&quot;$&quot;#,##0">
                  <c:v>-350.65014070000001</c:v>
                </c:pt>
                <c:pt idx="162" formatCode="&quot;$&quot;#,##0">
                  <c:v>-350.65014070000001</c:v>
                </c:pt>
                <c:pt idx="163" formatCode="&quot;$&quot;#,##0">
                  <c:v>-350.65014070000001</c:v>
                </c:pt>
                <c:pt idx="164" formatCode="&quot;$&quot;#,##0">
                  <c:v>-350.65014070000001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536-F84A-B4AA-58A3652442FE}"/>
            </c:ext>
          </c:extLst>
        </c:ser>
        <c:ser>
          <c:idx val="16"/>
          <c:order val="4"/>
          <c:tx>
            <c:strRef>
              <c:f>'SLIDE DECK FIGURE (2)'!$F$1</c:f>
              <c:strCache>
                <c:ptCount val="1"/>
                <c:pt idx="0">
                  <c:v>Standard Retrofits</c:v>
                </c:pt>
              </c:strCache>
            </c:strRef>
          </c:tx>
          <c:spPr>
            <a:solidFill>
              <a:srgbClr val="0094B0"/>
            </a:solidFill>
          </c:spPr>
          <c:invertIfNegative val="0"/>
          <c:dLbls>
            <c:dLbl>
              <c:idx val="111"/>
              <c:layout>
                <c:manualLayout>
                  <c:x val="0"/>
                  <c:y val="-2.5881987194439411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536-F84A-B4AA-58A3652442FE}"/>
                </c:ext>
              </c:extLst>
            </c:dLbl>
            <c:dLbl>
              <c:idx val="201"/>
              <c:layout>
                <c:manualLayout>
                  <c:x val="5.5550464811756579E-2"/>
                  <c:y val="-0.11938841150539657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536-F84A-B4AA-58A365244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(2)'!$F$2:$F$1057</c:f>
              <c:numCache>
                <c:formatCode>General</c:formatCode>
                <c:ptCount val="1056"/>
                <c:pt idx="165" formatCode="&quot;$&quot;#,##0">
                  <c:v>-344.23036880000001</c:v>
                </c:pt>
                <c:pt idx="166" formatCode="&quot;$&quot;#,##0">
                  <c:v>-344.23036880000001</c:v>
                </c:pt>
                <c:pt idx="167" formatCode="&quot;$&quot;#,##0">
                  <c:v>-344.23036880000001</c:v>
                </c:pt>
                <c:pt idx="168" formatCode="&quot;$&quot;#,##0">
                  <c:v>-344.23036880000001</c:v>
                </c:pt>
                <c:pt idx="169" formatCode="&quot;$&quot;#,##0">
                  <c:v>-344.23036880000001</c:v>
                </c:pt>
                <c:pt idx="170" formatCode="&quot;$&quot;#,##0">
                  <c:v>-344.23036880000001</c:v>
                </c:pt>
                <c:pt idx="171" formatCode="&quot;$&quot;#,##0">
                  <c:v>-344.23036880000001</c:v>
                </c:pt>
                <c:pt idx="172" formatCode="&quot;$&quot;#,##0">
                  <c:v>-344.23036880000001</c:v>
                </c:pt>
                <c:pt idx="173" formatCode="&quot;$&quot;#,##0">
                  <c:v>-344.23036880000001</c:v>
                </c:pt>
                <c:pt idx="174" formatCode="&quot;$&quot;#,##0">
                  <c:v>-344.23036880000001</c:v>
                </c:pt>
                <c:pt idx="175" formatCode="&quot;$&quot;#,##0">
                  <c:v>-344.23036880000001</c:v>
                </c:pt>
                <c:pt idx="176" formatCode="&quot;$&quot;#,##0">
                  <c:v>-344.23036880000001</c:v>
                </c:pt>
                <c:pt idx="177" formatCode="&quot;$&quot;#,##0">
                  <c:v>-344.23036880000001</c:v>
                </c:pt>
                <c:pt idx="178" formatCode="&quot;$&quot;#,##0">
                  <c:v>-344.23036880000001</c:v>
                </c:pt>
                <c:pt idx="179" formatCode="&quot;$&quot;#,##0">
                  <c:v>-344.23036880000001</c:v>
                </c:pt>
                <c:pt idx="180" formatCode="&quot;$&quot;#,##0">
                  <c:v>-344.23036880000001</c:v>
                </c:pt>
                <c:pt idx="181" formatCode="&quot;$&quot;#,##0">
                  <c:v>-344.23036880000001</c:v>
                </c:pt>
                <c:pt idx="182" formatCode="&quot;$&quot;#,##0">
                  <c:v>-344.23036880000001</c:v>
                </c:pt>
                <c:pt idx="183" formatCode="&quot;$&quot;#,##0">
                  <c:v>-344.23036880000001</c:v>
                </c:pt>
                <c:pt idx="184" formatCode="&quot;$&quot;#,##0">
                  <c:v>-344.23036880000001</c:v>
                </c:pt>
                <c:pt idx="185" formatCode="&quot;$&quot;#,##0">
                  <c:v>-344.23036880000001</c:v>
                </c:pt>
                <c:pt idx="186" formatCode="&quot;$&quot;#,##0">
                  <c:v>-344.23036880000001</c:v>
                </c:pt>
                <c:pt idx="187" formatCode="&quot;$&quot;#,##0">
                  <c:v>-344.23036880000001</c:v>
                </c:pt>
                <c:pt idx="188" formatCode="&quot;$&quot;#,##0">
                  <c:v>-344.23036880000001</c:v>
                </c:pt>
                <c:pt idx="189" formatCode="&quot;$&quot;#,##0">
                  <c:v>-344.23036880000001</c:v>
                </c:pt>
                <c:pt idx="190" formatCode="&quot;$&quot;#,##0">
                  <c:v>-344.23036880000001</c:v>
                </c:pt>
                <c:pt idx="191" formatCode="&quot;$&quot;#,##0">
                  <c:v>-344.23036880000001</c:v>
                </c:pt>
                <c:pt idx="192" formatCode="&quot;$&quot;#,##0">
                  <c:v>-344.23036880000001</c:v>
                </c:pt>
                <c:pt idx="193" formatCode="&quot;$&quot;#,##0">
                  <c:v>-344.23036880000001</c:v>
                </c:pt>
                <c:pt idx="194" formatCode="&quot;$&quot;#,##0">
                  <c:v>-344.23036880000001</c:v>
                </c:pt>
                <c:pt idx="195" formatCode="&quot;$&quot;#,##0">
                  <c:v>-344.23036880000001</c:v>
                </c:pt>
                <c:pt idx="196" formatCode="&quot;$&quot;#,##0">
                  <c:v>-344.23036880000001</c:v>
                </c:pt>
                <c:pt idx="197" formatCode="&quot;$&quot;#,##0">
                  <c:v>-344.23036880000001</c:v>
                </c:pt>
                <c:pt idx="198" formatCode="&quot;$&quot;#,##0">
                  <c:v>-344.23036880000001</c:v>
                </c:pt>
                <c:pt idx="199" formatCode="&quot;$&quot;#,##0">
                  <c:v>-344.23036880000001</c:v>
                </c:pt>
                <c:pt idx="200" formatCode="&quot;$&quot;#,##0">
                  <c:v>-344.23036880000001</c:v>
                </c:pt>
                <c:pt idx="201" formatCode="&quot;$&quot;#,##0">
                  <c:v>-344.23036880000001</c:v>
                </c:pt>
                <c:pt idx="202" formatCode="&quot;$&quot;#,##0">
                  <c:v>-344.23036880000001</c:v>
                </c:pt>
                <c:pt idx="203" formatCode="&quot;$&quot;#,##0">
                  <c:v>-344.23036880000001</c:v>
                </c:pt>
                <c:pt idx="204" formatCode="&quot;$&quot;#,##0">
                  <c:v>-344.23036880000001</c:v>
                </c:pt>
                <c:pt idx="205" formatCode="&quot;$&quot;#,##0">
                  <c:v>-344.23036880000001</c:v>
                </c:pt>
                <c:pt idx="206" formatCode="&quot;$&quot;#,##0">
                  <c:v>-344.23036880000001</c:v>
                </c:pt>
                <c:pt idx="207" formatCode="&quot;$&quot;#,##0">
                  <c:v>-344.23036880000001</c:v>
                </c:pt>
                <c:pt idx="208" formatCode="&quot;$&quot;#,##0">
                  <c:v>-344.23036880000001</c:v>
                </c:pt>
                <c:pt idx="209" formatCode="&quot;$&quot;#,##0">
                  <c:v>-344.23036880000001</c:v>
                </c:pt>
                <c:pt idx="210" formatCode="&quot;$&quot;#,##0">
                  <c:v>-344.23036880000001</c:v>
                </c:pt>
                <c:pt idx="211" formatCode="&quot;$&quot;#,##0">
                  <c:v>-344.23036880000001</c:v>
                </c:pt>
                <c:pt idx="212" formatCode="&quot;$&quot;#,##0">
                  <c:v>-344.23036880000001</c:v>
                </c:pt>
                <c:pt idx="213" formatCode="&quot;$&quot;#,##0">
                  <c:v>-344.23036880000001</c:v>
                </c:pt>
                <c:pt idx="214" formatCode="&quot;$&quot;#,##0">
                  <c:v>-344.23036880000001</c:v>
                </c:pt>
                <c:pt idx="215" formatCode="&quot;$&quot;#,##0">
                  <c:v>-344.23036880000001</c:v>
                </c:pt>
                <c:pt idx="216" formatCode="&quot;$&quot;#,##0">
                  <c:v>-344.23036880000001</c:v>
                </c:pt>
                <c:pt idx="217" formatCode="&quot;$&quot;#,##0">
                  <c:v>-344.23036880000001</c:v>
                </c:pt>
                <c:pt idx="218" formatCode="&quot;$&quot;#,##0">
                  <c:v>-344.23036880000001</c:v>
                </c:pt>
                <c:pt idx="219" formatCode="&quot;$&quot;#,##0">
                  <c:v>-344.23036880000001</c:v>
                </c:pt>
                <c:pt idx="220" formatCode="&quot;$&quot;#,##0">
                  <c:v>-344.23036880000001</c:v>
                </c:pt>
                <c:pt idx="221" formatCode="&quot;$&quot;#,##0">
                  <c:v>-344.23036880000001</c:v>
                </c:pt>
                <c:pt idx="222" formatCode="&quot;$&quot;#,##0">
                  <c:v>-344.23036880000001</c:v>
                </c:pt>
                <c:pt idx="223" formatCode="&quot;$&quot;#,##0">
                  <c:v>-344.23036880000001</c:v>
                </c:pt>
                <c:pt idx="224" formatCode="&quot;$&quot;#,##0">
                  <c:v>-344.23036880000001</c:v>
                </c:pt>
                <c:pt idx="225" formatCode="&quot;$&quot;#,##0">
                  <c:v>-344.23036880000001</c:v>
                </c:pt>
                <c:pt idx="226" formatCode="&quot;$&quot;#,##0">
                  <c:v>-344.23036880000001</c:v>
                </c:pt>
                <c:pt idx="227" formatCode="&quot;$&quot;#,##0">
                  <c:v>-344.23036880000001</c:v>
                </c:pt>
                <c:pt idx="228" formatCode="&quot;$&quot;#,##0">
                  <c:v>-344.23036880000001</c:v>
                </c:pt>
                <c:pt idx="229" formatCode="&quot;$&quot;#,##0">
                  <c:v>-344.23036880000001</c:v>
                </c:pt>
                <c:pt idx="230" formatCode="&quot;$&quot;#,##0">
                  <c:v>-344.23036880000001</c:v>
                </c:pt>
                <c:pt idx="231" formatCode="&quot;$&quot;#,##0">
                  <c:v>-344.23036880000001</c:v>
                </c:pt>
                <c:pt idx="232" formatCode="&quot;$&quot;#,##0">
                  <c:v>-344.23036880000001</c:v>
                </c:pt>
                <c:pt idx="233" formatCode="&quot;$&quot;#,##0">
                  <c:v>-344.23036880000001</c:v>
                </c:pt>
                <c:pt idx="234" formatCode="&quot;$&quot;#,##0">
                  <c:v>-344.23036880000001</c:v>
                </c:pt>
                <c:pt idx="235" formatCode="&quot;$&quot;#,##0">
                  <c:v>-344.23036880000001</c:v>
                </c:pt>
                <c:pt idx="236" formatCode="&quot;$&quot;#,##0">
                  <c:v>-344.23036880000001</c:v>
                </c:pt>
                <c:pt idx="237" formatCode="&quot;$&quot;#,##0">
                  <c:v>-344.23036880000001</c:v>
                </c:pt>
                <c:pt idx="238" formatCode="&quot;$&quot;#,##0">
                  <c:v>-344.23036880000001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536-F84A-B4AA-58A3652442FE}"/>
            </c:ext>
          </c:extLst>
        </c:ser>
        <c:ser>
          <c:idx val="17"/>
          <c:order val="5"/>
          <c:tx>
            <c:strRef>
              <c:f>'SLIDE DECK FIGURE (2)'!$G$1</c:f>
              <c:strCache>
                <c:ptCount val="1"/>
                <c:pt idx="0">
                  <c:v>Increase HVAC Efficiency</c:v>
                </c:pt>
              </c:strCache>
            </c:strRef>
          </c:tx>
          <c:spPr>
            <a:solidFill>
              <a:srgbClr val="004D71"/>
            </a:solidFill>
          </c:spPr>
          <c:invertIfNegative val="0"/>
          <c:dLbls>
            <c:dLbl>
              <c:idx val="271"/>
              <c:layout>
                <c:manualLayout>
                  <c:x val="7.5665036708246022E-2"/>
                  <c:y val="-0.12653928378158416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536-F84A-B4AA-58A3652442FE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(2)'!$G$2:$G$1057</c:f>
              <c:numCache>
                <c:formatCode>General</c:formatCode>
                <c:ptCount val="1056"/>
                <c:pt idx="239" formatCode="&quot;$&quot;#,##0">
                  <c:v>-242.81161969999999</c:v>
                </c:pt>
                <c:pt idx="240" formatCode="&quot;$&quot;#,##0">
                  <c:v>-242.81161969999999</c:v>
                </c:pt>
                <c:pt idx="241" formatCode="&quot;$&quot;#,##0">
                  <c:v>-242.81161969999999</c:v>
                </c:pt>
                <c:pt idx="242" formatCode="&quot;$&quot;#,##0">
                  <c:v>-242.81161969999999</c:v>
                </c:pt>
                <c:pt idx="243" formatCode="&quot;$&quot;#,##0">
                  <c:v>-242.81161969999999</c:v>
                </c:pt>
                <c:pt idx="244" formatCode="&quot;$&quot;#,##0">
                  <c:v>-242.81161969999999</c:v>
                </c:pt>
                <c:pt idx="245" formatCode="&quot;$&quot;#,##0">
                  <c:v>-242.81161969999999</c:v>
                </c:pt>
                <c:pt idx="246" formatCode="&quot;$&quot;#,##0">
                  <c:v>-242.81161969999999</c:v>
                </c:pt>
                <c:pt idx="247" formatCode="&quot;$&quot;#,##0">
                  <c:v>-242.81161969999999</c:v>
                </c:pt>
                <c:pt idx="248" formatCode="&quot;$&quot;#,##0">
                  <c:v>-242.81161969999999</c:v>
                </c:pt>
                <c:pt idx="249" formatCode="&quot;$&quot;#,##0">
                  <c:v>-242.81161969999999</c:v>
                </c:pt>
                <c:pt idx="250" formatCode="&quot;$&quot;#,##0">
                  <c:v>-242.81161969999999</c:v>
                </c:pt>
                <c:pt idx="251" formatCode="&quot;$&quot;#,##0">
                  <c:v>-242.81161969999999</c:v>
                </c:pt>
                <c:pt idx="252" formatCode="&quot;$&quot;#,##0">
                  <c:v>-242.81161969999999</c:v>
                </c:pt>
                <c:pt idx="253" formatCode="&quot;$&quot;#,##0">
                  <c:v>-242.81161969999999</c:v>
                </c:pt>
                <c:pt idx="254" formatCode="&quot;$&quot;#,##0">
                  <c:v>-242.81161969999999</c:v>
                </c:pt>
                <c:pt idx="255" formatCode="&quot;$&quot;#,##0">
                  <c:v>-242.81161969999999</c:v>
                </c:pt>
                <c:pt idx="256" formatCode="&quot;$&quot;#,##0">
                  <c:v>-242.81161969999999</c:v>
                </c:pt>
                <c:pt idx="257" formatCode="&quot;$&quot;#,##0">
                  <c:v>-242.81161969999999</c:v>
                </c:pt>
                <c:pt idx="258" formatCode="&quot;$&quot;#,##0">
                  <c:v>-242.81161969999999</c:v>
                </c:pt>
                <c:pt idx="259" formatCode="&quot;$&quot;#,##0">
                  <c:v>-242.81161969999999</c:v>
                </c:pt>
                <c:pt idx="260" formatCode="&quot;$&quot;#,##0">
                  <c:v>-242.81161969999999</c:v>
                </c:pt>
                <c:pt idx="261" formatCode="&quot;$&quot;#,##0">
                  <c:v>-242.81161969999999</c:v>
                </c:pt>
                <c:pt idx="262" formatCode="&quot;$&quot;#,##0">
                  <c:v>-242.81161969999999</c:v>
                </c:pt>
                <c:pt idx="263" formatCode="&quot;$&quot;#,##0">
                  <c:v>-242.81161969999999</c:v>
                </c:pt>
                <c:pt idx="264" formatCode="&quot;$&quot;#,##0">
                  <c:v>-242.81161969999999</c:v>
                </c:pt>
                <c:pt idx="265" formatCode="&quot;$&quot;#,##0">
                  <c:v>-242.81161969999999</c:v>
                </c:pt>
                <c:pt idx="266" formatCode="&quot;$&quot;#,##0">
                  <c:v>-242.81161969999999</c:v>
                </c:pt>
                <c:pt idx="267" formatCode="&quot;$&quot;#,##0">
                  <c:v>-242.81161969999999</c:v>
                </c:pt>
                <c:pt idx="268" formatCode="&quot;$&quot;#,##0">
                  <c:v>-242.81161969999999</c:v>
                </c:pt>
                <c:pt idx="269" formatCode="&quot;$&quot;#,##0">
                  <c:v>-242.81161969999999</c:v>
                </c:pt>
                <c:pt idx="270" formatCode="&quot;$&quot;#,##0">
                  <c:v>-242.81161969999999</c:v>
                </c:pt>
                <c:pt idx="271" formatCode="&quot;$&quot;#,##0">
                  <c:v>-242.81161969999999</c:v>
                </c:pt>
                <c:pt idx="272" formatCode="&quot;$&quot;#,##0">
                  <c:v>-242.81161969999999</c:v>
                </c:pt>
                <c:pt idx="273" formatCode="&quot;$&quot;#,##0">
                  <c:v>-242.81161969999999</c:v>
                </c:pt>
                <c:pt idx="274" formatCode="&quot;$&quot;#,##0">
                  <c:v>-242.81161969999999</c:v>
                </c:pt>
                <c:pt idx="275" formatCode="&quot;$&quot;#,##0">
                  <c:v>-242.81161969999999</c:v>
                </c:pt>
                <c:pt idx="276" formatCode="&quot;$&quot;#,##0">
                  <c:v>-242.81161969999999</c:v>
                </c:pt>
                <c:pt idx="277" formatCode="&quot;$&quot;#,##0">
                  <c:v>-242.81161969999999</c:v>
                </c:pt>
                <c:pt idx="278" formatCode="&quot;$&quot;#,##0">
                  <c:v>-242.81161969999999</c:v>
                </c:pt>
                <c:pt idx="279" formatCode="&quot;$&quot;#,##0">
                  <c:v>-242.81161969999999</c:v>
                </c:pt>
                <c:pt idx="280" formatCode="&quot;$&quot;#,##0">
                  <c:v>-242.81161969999999</c:v>
                </c:pt>
                <c:pt idx="281" formatCode="&quot;$&quot;#,##0">
                  <c:v>-242.81161969999999</c:v>
                </c:pt>
                <c:pt idx="282" formatCode="&quot;$&quot;#,##0">
                  <c:v>-242.81161969999999</c:v>
                </c:pt>
                <c:pt idx="283" formatCode="&quot;$&quot;#,##0">
                  <c:v>-242.81161969999999</c:v>
                </c:pt>
                <c:pt idx="284" formatCode="&quot;$&quot;#,##0">
                  <c:v>-242.81161969999999</c:v>
                </c:pt>
                <c:pt idx="285" formatCode="&quot;$&quot;#,##0">
                  <c:v>-242.81161969999999</c:v>
                </c:pt>
                <c:pt idx="286" formatCode="&quot;$&quot;#,##0">
                  <c:v>-242.81161969999999</c:v>
                </c:pt>
                <c:pt idx="287" formatCode="&quot;$&quot;#,##0">
                  <c:v>-242.81161969999999</c:v>
                </c:pt>
                <c:pt idx="288" formatCode="&quot;$&quot;#,##0">
                  <c:v>-242.81161969999999</c:v>
                </c:pt>
                <c:pt idx="289" formatCode="&quot;$&quot;#,##0">
                  <c:v>-242.81161969999999</c:v>
                </c:pt>
                <c:pt idx="290" formatCode="&quot;$&quot;#,##0">
                  <c:v>-242.81161969999999</c:v>
                </c:pt>
                <c:pt idx="291" formatCode="&quot;$&quot;#,##0">
                  <c:v>-242.81161969999999</c:v>
                </c:pt>
                <c:pt idx="292" formatCode="&quot;$&quot;#,##0">
                  <c:v>-242.81161969999999</c:v>
                </c:pt>
                <c:pt idx="293" formatCode="&quot;$&quot;#,##0">
                  <c:v>-242.81161969999999</c:v>
                </c:pt>
                <c:pt idx="294" formatCode="&quot;$&quot;#,##0">
                  <c:v>-242.81161969999999</c:v>
                </c:pt>
                <c:pt idx="295" formatCode="&quot;$&quot;#,##0">
                  <c:v>-242.81161969999999</c:v>
                </c:pt>
                <c:pt idx="296" formatCode="&quot;$&quot;#,##0">
                  <c:v>-242.81161969999999</c:v>
                </c:pt>
                <c:pt idx="297" formatCode="&quot;$&quot;#,##0">
                  <c:v>-242.81161969999999</c:v>
                </c:pt>
                <c:pt idx="298" formatCode="&quot;$&quot;#,##0">
                  <c:v>-242.81161969999999</c:v>
                </c:pt>
                <c:pt idx="299" formatCode="&quot;$&quot;#,##0">
                  <c:v>-242.81161969999999</c:v>
                </c:pt>
                <c:pt idx="300" formatCode="&quot;$&quot;#,##0">
                  <c:v>-242.81161969999999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536-F84A-B4AA-58A3652442FE}"/>
            </c:ext>
          </c:extLst>
        </c:ser>
        <c:ser>
          <c:idx val="6"/>
          <c:order val="6"/>
          <c:tx>
            <c:strRef>
              <c:f>'SLIDE DECK FIGURE (2)'!$H$1</c:f>
              <c:strCache>
                <c:ptCount val="1"/>
                <c:pt idx="0">
                  <c:v>Windows</c:v>
                </c:pt>
              </c:strCache>
            </c:strRef>
          </c:tx>
          <c:spPr>
            <a:solidFill>
              <a:srgbClr val="FFCD5B"/>
            </a:solidFill>
          </c:spPr>
          <c:invertIfNegative val="0"/>
          <c:dLbls>
            <c:dLbl>
              <c:idx val="309"/>
              <c:layout>
                <c:manualLayout>
                  <c:x val="3.42955469962265E-2"/>
                  <c:y val="-9.4984802845838975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536-F84A-B4AA-58A365244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(2)'!$H$2:$H$1057</c:f>
              <c:numCache>
                <c:formatCode>General</c:formatCode>
                <c:ptCount val="1056"/>
                <c:pt idx="301" formatCode="&quot;$&quot;#,##0">
                  <c:v>-206.62451150000001</c:v>
                </c:pt>
                <c:pt idx="302" formatCode="&quot;$&quot;#,##0">
                  <c:v>-206.62451150000001</c:v>
                </c:pt>
                <c:pt idx="303" formatCode="&quot;$&quot;#,##0">
                  <c:v>-206.62451150000001</c:v>
                </c:pt>
                <c:pt idx="304" formatCode="&quot;$&quot;#,##0">
                  <c:v>-206.62451150000001</c:v>
                </c:pt>
                <c:pt idx="305" formatCode="&quot;$&quot;#,##0">
                  <c:v>-206.62451150000001</c:v>
                </c:pt>
                <c:pt idx="306" formatCode="&quot;$&quot;#,##0">
                  <c:v>-206.62451150000001</c:v>
                </c:pt>
                <c:pt idx="307" formatCode="&quot;$&quot;#,##0">
                  <c:v>-206.62451150000001</c:v>
                </c:pt>
                <c:pt idx="308" formatCode="&quot;$&quot;#,##0">
                  <c:v>-206.62451150000001</c:v>
                </c:pt>
                <c:pt idx="309" formatCode="&quot;$&quot;#,##0">
                  <c:v>-206.62451150000001</c:v>
                </c:pt>
                <c:pt idx="310" formatCode="&quot;$&quot;#,##0">
                  <c:v>-206.62451150000001</c:v>
                </c:pt>
                <c:pt idx="311" formatCode="&quot;$&quot;#,##0">
                  <c:v>-206.62451150000001</c:v>
                </c:pt>
                <c:pt idx="312" formatCode="&quot;$&quot;#,##0">
                  <c:v>-206.62451150000001</c:v>
                </c:pt>
                <c:pt idx="313" formatCode="&quot;$&quot;#,##0">
                  <c:v>-206.62451150000001</c:v>
                </c:pt>
                <c:pt idx="314" formatCode="&quot;$&quot;#,##0">
                  <c:v>-206.62451150000001</c:v>
                </c:pt>
                <c:pt idx="315" formatCode="&quot;$&quot;#,##0">
                  <c:v>-206.62451150000001</c:v>
                </c:pt>
                <c:pt idx="316" formatCode="&quot;$&quot;#,##0">
                  <c:v>-206.62451150000001</c:v>
                </c:pt>
                <c:pt idx="317" formatCode="&quot;$&quot;#,##0">
                  <c:v>-206.62451150000001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536-F84A-B4AA-58A3652442FE}"/>
            </c:ext>
          </c:extLst>
        </c:ser>
        <c:ser>
          <c:idx val="7"/>
          <c:order val="7"/>
          <c:tx>
            <c:strRef>
              <c:f>'SLIDE DECK FIGURE (2)'!$I$1</c:f>
              <c:strCache>
                <c:ptCount val="1"/>
                <c:pt idx="0">
                  <c:v>Sealing air gaps</c:v>
                </c:pt>
              </c:strCache>
            </c:strRef>
          </c:tx>
          <c:spPr>
            <a:solidFill>
              <a:srgbClr val="236D36"/>
            </a:solidFill>
          </c:spPr>
          <c:invertIfNegative val="0"/>
          <c:dLbls>
            <c:dLbl>
              <c:idx val="327"/>
              <c:layout>
                <c:manualLayout>
                  <c:x val="4.8428338686403116E-2"/>
                  <c:y val="-5.7431353223339948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536-F84A-B4AA-58A365244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(2)'!$I$2:$I$1057</c:f>
              <c:numCache>
                <c:formatCode>General</c:formatCode>
                <c:ptCount val="1056"/>
                <c:pt idx="318" formatCode="&quot;$&quot;#,##0">
                  <c:v>-188.0100175</c:v>
                </c:pt>
                <c:pt idx="319" formatCode="&quot;$&quot;#,##0">
                  <c:v>-188.0100175</c:v>
                </c:pt>
                <c:pt idx="320" formatCode="&quot;$&quot;#,##0">
                  <c:v>-188.0100175</c:v>
                </c:pt>
                <c:pt idx="321" formatCode="&quot;$&quot;#,##0">
                  <c:v>-188.0100175</c:v>
                </c:pt>
                <c:pt idx="322" formatCode="&quot;$&quot;#,##0">
                  <c:v>-188.0100175</c:v>
                </c:pt>
                <c:pt idx="323" formatCode="&quot;$&quot;#,##0">
                  <c:v>-188.0100175</c:v>
                </c:pt>
                <c:pt idx="324" formatCode="&quot;$&quot;#,##0">
                  <c:v>-188.0100175</c:v>
                </c:pt>
                <c:pt idx="325" formatCode="&quot;$&quot;#,##0">
                  <c:v>-188.0100175</c:v>
                </c:pt>
                <c:pt idx="326" formatCode="&quot;$&quot;#,##0">
                  <c:v>-188.0100175</c:v>
                </c:pt>
                <c:pt idx="327" formatCode="&quot;$&quot;#,##0">
                  <c:v>-188.0100175</c:v>
                </c:pt>
                <c:pt idx="328" formatCode="&quot;$&quot;#,##0">
                  <c:v>-188.0100175</c:v>
                </c:pt>
                <c:pt idx="329" formatCode="&quot;$&quot;#,##0">
                  <c:v>-188.0100175</c:v>
                </c:pt>
                <c:pt idx="330" formatCode="&quot;$&quot;#,##0">
                  <c:v>-188.0100175</c:v>
                </c:pt>
                <c:pt idx="331" formatCode="&quot;$&quot;#,##0">
                  <c:v>-188.0100175</c:v>
                </c:pt>
                <c:pt idx="332" formatCode="&quot;$&quot;#,##0">
                  <c:v>-188.0100175</c:v>
                </c:pt>
                <c:pt idx="333" formatCode="&quot;$&quot;#,##0">
                  <c:v>-188.0100175</c:v>
                </c:pt>
                <c:pt idx="334" formatCode="&quot;$&quot;#,##0">
                  <c:v>-188.0100175</c:v>
                </c:pt>
                <c:pt idx="335" formatCode="&quot;$&quot;#,##0">
                  <c:v>-188.0100175</c:v>
                </c:pt>
                <c:pt idx="336" formatCode="&quot;$&quot;#,##0">
                  <c:v>-188.0100175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536-F84A-B4AA-58A3652442FE}"/>
            </c:ext>
          </c:extLst>
        </c:ser>
        <c:ser>
          <c:idx val="8"/>
          <c:order val="8"/>
          <c:tx>
            <c:strRef>
              <c:f>'SLIDE DECK FIGURE (2)'!$J$1</c:f>
              <c:strCache>
                <c:ptCount val="1"/>
                <c:pt idx="0">
                  <c:v>Passive House Retrofit</c:v>
                </c:pt>
              </c:strCache>
            </c:strRef>
          </c:tx>
          <c:spPr>
            <a:solidFill>
              <a:srgbClr val="92C83E"/>
            </a:solidFill>
          </c:spPr>
          <c:invertIfNegative val="0"/>
          <c:dLbls>
            <c:dLbl>
              <c:idx val="283"/>
              <c:layout>
                <c:manualLayout>
                  <c:x val="-5.5577346914256726E-2"/>
                  <c:y val="-8.75090481721256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9.372418446726849E-2"/>
                      <c:h val="3.76470657984373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B536-F84A-B4AA-58A3652442FE}"/>
                </c:ext>
              </c:extLst>
            </c:dLbl>
            <c:dLbl>
              <c:idx val="378"/>
              <c:layout>
                <c:manualLayout>
                  <c:x val="6.6227962843149413E-2"/>
                  <c:y val="-2.3213772239346012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536-F84A-B4AA-58A365244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(2)'!$J$2:$J$1057</c:f>
              <c:numCache>
                <c:formatCode>General</c:formatCode>
                <c:ptCount val="1056"/>
                <c:pt idx="337" formatCode="&quot;$&quot;#,##0">
                  <c:v>-175.44146430000001</c:v>
                </c:pt>
                <c:pt idx="338" formatCode="&quot;$&quot;#,##0">
                  <c:v>-175.44146430000001</c:v>
                </c:pt>
                <c:pt idx="339" formatCode="&quot;$&quot;#,##0">
                  <c:v>-175.44146430000001</c:v>
                </c:pt>
                <c:pt idx="340" formatCode="&quot;$&quot;#,##0">
                  <c:v>-175.44146430000001</c:v>
                </c:pt>
                <c:pt idx="341" formatCode="&quot;$&quot;#,##0">
                  <c:v>-175.44146430000001</c:v>
                </c:pt>
                <c:pt idx="342" formatCode="&quot;$&quot;#,##0">
                  <c:v>-175.44146430000001</c:v>
                </c:pt>
                <c:pt idx="343" formatCode="&quot;$&quot;#,##0">
                  <c:v>-175.44146430000001</c:v>
                </c:pt>
                <c:pt idx="344" formatCode="&quot;$&quot;#,##0">
                  <c:v>-175.44146430000001</c:v>
                </c:pt>
                <c:pt idx="345" formatCode="&quot;$&quot;#,##0">
                  <c:v>-175.44146430000001</c:v>
                </c:pt>
                <c:pt idx="346" formatCode="&quot;$&quot;#,##0">
                  <c:v>-175.44146430000001</c:v>
                </c:pt>
                <c:pt idx="347" formatCode="&quot;$&quot;#,##0">
                  <c:v>-175.44146430000001</c:v>
                </c:pt>
                <c:pt idx="348" formatCode="&quot;$&quot;#,##0">
                  <c:v>-175.44146430000001</c:v>
                </c:pt>
                <c:pt idx="349" formatCode="&quot;$&quot;#,##0">
                  <c:v>-175.44146430000001</c:v>
                </c:pt>
                <c:pt idx="350" formatCode="&quot;$&quot;#,##0">
                  <c:v>-175.44146430000001</c:v>
                </c:pt>
                <c:pt idx="351" formatCode="&quot;$&quot;#,##0">
                  <c:v>-175.44146430000001</c:v>
                </c:pt>
                <c:pt idx="352" formatCode="&quot;$&quot;#,##0">
                  <c:v>-175.44146430000001</c:v>
                </c:pt>
                <c:pt idx="353" formatCode="&quot;$&quot;#,##0">
                  <c:v>-175.44146430000001</c:v>
                </c:pt>
                <c:pt idx="354" formatCode="&quot;$&quot;#,##0">
                  <c:v>-175.44146430000001</c:v>
                </c:pt>
                <c:pt idx="355" formatCode="&quot;$&quot;#,##0">
                  <c:v>-175.44146430000001</c:v>
                </c:pt>
                <c:pt idx="356" formatCode="&quot;$&quot;#,##0">
                  <c:v>-175.44146430000001</c:v>
                </c:pt>
                <c:pt idx="357" formatCode="&quot;$&quot;#,##0">
                  <c:v>-175.44146430000001</c:v>
                </c:pt>
                <c:pt idx="358" formatCode="&quot;$&quot;#,##0">
                  <c:v>-175.44146430000001</c:v>
                </c:pt>
                <c:pt idx="359" formatCode="&quot;$&quot;#,##0">
                  <c:v>-175.44146430000001</c:v>
                </c:pt>
                <c:pt idx="360" formatCode="&quot;$&quot;#,##0">
                  <c:v>-175.44146430000001</c:v>
                </c:pt>
                <c:pt idx="361" formatCode="&quot;$&quot;#,##0">
                  <c:v>-175.44146430000001</c:v>
                </c:pt>
                <c:pt idx="362" formatCode="&quot;$&quot;#,##0">
                  <c:v>-175.44146430000001</c:v>
                </c:pt>
                <c:pt idx="363" formatCode="&quot;$&quot;#,##0">
                  <c:v>-175.44146430000001</c:v>
                </c:pt>
                <c:pt idx="364" formatCode="&quot;$&quot;#,##0">
                  <c:v>-175.44146430000001</c:v>
                </c:pt>
                <c:pt idx="365" formatCode="&quot;$&quot;#,##0">
                  <c:v>-175.44146430000001</c:v>
                </c:pt>
                <c:pt idx="366" formatCode="&quot;$&quot;#,##0">
                  <c:v>-175.44146430000001</c:v>
                </c:pt>
                <c:pt idx="367" formatCode="&quot;$&quot;#,##0">
                  <c:v>-175.44146430000001</c:v>
                </c:pt>
                <c:pt idx="368" formatCode="&quot;$&quot;#,##0">
                  <c:v>-175.44146430000001</c:v>
                </c:pt>
                <c:pt idx="369" formatCode="&quot;$&quot;#,##0">
                  <c:v>-175.44146430000001</c:v>
                </c:pt>
                <c:pt idx="370" formatCode="&quot;$&quot;#,##0">
                  <c:v>-175.44146430000001</c:v>
                </c:pt>
                <c:pt idx="371" formatCode="&quot;$&quot;#,##0">
                  <c:v>-175.44146430000001</c:v>
                </c:pt>
                <c:pt idx="372" formatCode="&quot;$&quot;#,##0">
                  <c:v>-175.44146430000001</c:v>
                </c:pt>
                <c:pt idx="373" formatCode="&quot;$&quot;#,##0">
                  <c:v>-175.44146430000001</c:v>
                </c:pt>
                <c:pt idx="374" formatCode="&quot;$&quot;#,##0">
                  <c:v>-175.44146430000001</c:v>
                </c:pt>
                <c:pt idx="375" formatCode="&quot;$&quot;#,##0">
                  <c:v>-175.44146430000001</c:v>
                </c:pt>
                <c:pt idx="376" formatCode="&quot;$&quot;#,##0">
                  <c:v>-175.44146430000001</c:v>
                </c:pt>
                <c:pt idx="377" formatCode="&quot;$&quot;#,##0">
                  <c:v>-175.44146430000001</c:v>
                </c:pt>
                <c:pt idx="378" formatCode="&quot;$&quot;#,##0">
                  <c:v>-175.44146430000001</c:v>
                </c:pt>
                <c:pt idx="379" formatCode="&quot;$&quot;#,##0">
                  <c:v>-175.44146430000001</c:v>
                </c:pt>
                <c:pt idx="380" formatCode="&quot;$&quot;#,##0">
                  <c:v>-175.44146430000001</c:v>
                </c:pt>
                <c:pt idx="381" formatCode="&quot;$&quot;#,##0">
                  <c:v>-175.44146430000001</c:v>
                </c:pt>
                <c:pt idx="382" formatCode="&quot;$&quot;#,##0">
                  <c:v>-175.44146430000001</c:v>
                </c:pt>
                <c:pt idx="383" formatCode="&quot;$&quot;#,##0">
                  <c:v>-175.44146430000001</c:v>
                </c:pt>
                <c:pt idx="384" formatCode="&quot;$&quot;#,##0">
                  <c:v>-175.44146430000001</c:v>
                </c:pt>
                <c:pt idx="385" formatCode="&quot;$&quot;#,##0">
                  <c:v>-175.44146430000001</c:v>
                </c:pt>
                <c:pt idx="386" formatCode="&quot;$&quot;#,##0">
                  <c:v>-175.44146430000001</c:v>
                </c:pt>
                <c:pt idx="387" formatCode="&quot;$&quot;#,##0">
                  <c:v>-175.44146430000001</c:v>
                </c:pt>
                <c:pt idx="388" formatCode="&quot;$&quot;#,##0">
                  <c:v>-175.44146430000001</c:v>
                </c:pt>
                <c:pt idx="389" formatCode="&quot;$&quot;#,##0">
                  <c:v>-175.44146430000001</c:v>
                </c:pt>
                <c:pt idx="390" formatCode="&quot;$&quot;#,##0">
                  <c:v>-175.44146430000001</c:v>
                </c:pt>
                <c:pt idx="391" formatCode="&quot;$&quot;#,##0">
                  <c:v>-175.44146430000001</c:v>
                </c:pt>
                <c:pt idx="392" formatCode="&quot;$&quot;#,##0">
                  <c:v>-175.44146430000001</c:v>
                </c:pt>
                <c:pt idx="393" formatCode="&quot;$&quot;#,##0">
                  <c:v>-175.44146430000001</c:v>
                </c:pt>
                <c:pt idx="394" formatCode="&quot;$&quot;#,##0">
                  <c:v>-175.44146430000001</c:v>
                </c:pt>
                <c:pt idx="395" formatCode="&quot;$&quot;#,##0">
                  <c:v>-175.44146430000001</c:v>
                </c:pt>
                <c:pt idx="396" formatCode="&quot;$&quot;#,##0">
                  <c:v>-175.44146430000001</c:v>
                </c:pt>
                <c:pt idx="397" formatCode="&quot;$&quot;#,##0">
                  <c:v>-175.44146430000001</c:v>
                </c:pt>
                <c:pt idx="398" formatCode="&quot;$&quot;#,##0">
                  <c:v>-175.44146430000001</c:v>
                </c:pt>
                <c:pt idx="399" formatCode="&quot;$&quot;#,##0">
                  <c:v>-175.44146430000001</c:v>
                </c:pt>
                <c:pt idx="400" formatCode="&quot;$&quot;#,##0">
                  <c:v>-175.44146430000001</c:v>
                </c:pt>
                <c:pt idx="401" formatCode="&quot;$&quot;#,##0">
                  <c:v>-175.44146430000001</c:v>
                </c:pt>
                <c:pt idx="402" formatCode="&quot;$&quot;#,##0">
                  <c:v>-175.44146430000001</c:v>
                </c:pt>
                <c:pt idx="403" formatCode="&quot;$&quot;#,##0">
                  <c:v>-175.44146430000001</c:v>
                </c:pt>
                <c:pt idx="404" formatCode="&quot;$&quot;#,##0">
                  <c:v>-175.44146430000001</c:v>
                </c:pt>
                <c:pt idx="405" formatCode="&quot;$&quot;#,##0">
                  <c:v>-175.44146430000001</c:v>
                </c:pt>
                <c:pt idx="406" formatCode="&quot;$&quot;#,##0">
                  <c:v>-175.44146430000001</c:v>
                </c:pt>
                <c:pt idx="407" formatCode="&quot;$&quot;#,##0">
                  <c:v>-175.44146430000001</c:v>
                </c:pt>
                <c:pt idx="408" formatCode="&quot;$&quot;#,##0">
                  <c:v>-175.44146430000001</c:v>
                </c:pt>
                <c:pt idx="409" formatCode="&quot;$&quot;#,##0">
                  <c:v>-175.44146430000001</c:v>
                </c:pt>
                <c:pt idx="410" formatCode="&quot;$&quot;#,##0">
                  <c:v>-175.44146430000001</c:v>
                </c:pt>
                <c:pt idx="411" formatCode="&quot;$&quot;#,##0">
                  <c:v>-175.44146430000001</c:v>
                </c:pt>
                <c:pt idx="412" formatCode="&quot;$&quot;#,##0">
                  <c:v>-175.44146430000001</c:v>
                </c:pt>
                <c:pt idx="413" formatCode="&quot;$&quot;#,##0">
                  <c:v>-175.44146430000001</c:v>
                </c:pt>
                <c:pt idx="414" formatCode="&quot;$&quot;#,##0">
                  <c:v>-175.44146430000001</c:v>
                </c:pt>
                <c:pt idx="415" formatCode="&quot;$&quot;#,##0">
                  <c:v>-175.44146430000001</c:v>
                </c:pt>
                <c:pt idx="416" formatCode="&quot;$&quot;#,##0">
                  <c:v>-175.44146430000001</c:v>
                </c:pt>
                <c:pt idx="417" formatCode="&quot;$&quot;#,##0">
                  <c:v>-175.44146430000001</c:v>
                </c:pt>
                <c:pt idx="418" formatCode="&quot;$&quot;#,##0">
                  <c:v>-175.44146430000001</c:v>
                </c:pt>
                <c:pt idx="419" formatCode="&quot;$&quot;#,##0">
                  <c:v>-175.44146430000001</c:v>
                </c:pt>
                <c:pt idx="420" formatCode="&quot;$&quot;#,##0">
                  <c:v>-175.44146430000001</c:v>
                </c:pt>
                <c:pt idx="421" formatCode="&quot;$&quot;#,##0">
                  <c:v>-175.44146430000001</c:v>
                </c:pt>
                <c:pt idx="422" formatCode="&quot;$&quot;#,##0">
                  <c:v>-175.44146430000001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B536-F84A-B4AA-58A3652442FE}"/>
            </c:ext>
          </c:extLst>
        </c:ser>
        <c:ser>
          <c:idx val="5"/>
          <c:order val="9"/>
          <c:tx>
            <c:strRef>
              <c:f>'SLIDE DECK FIGURE (2)'!$K$1</c:f>
              <c:strCache>
                <c:ptCount val="1"/>
                <c:pt idx="0">
                  <c:v>Deep Retrofits with Electrification</c:v>
                </c:pt>
              </c:strCache>
            </c:strRef>
          </c:tx>
          <c:spPr>
            <a:solidFill>
              <a:srgbClr val="C4D82E"/>
            </a:solidFill>
          </c:spPr>
          <c:invertIfNegative val="0"/>
          <c:dLbls>
            <c:dLbl>
              <c:idx val="355"/>
              <c:layout>
                <c:manualLayout>
                  <c:x val="-6.6446594044332993E-2"/>
                  <c:y val="-0.15810915388775423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536-F84A-B4AA-58A3652442FE}"/>
                </c:ext>
              </c:extLst>
            </c:dLbl>
            <c:dLbl>
              <c:idx val="539"/>
              <c:layout>
                <c:manualLayout>
                  <c:x val="9.6588679614320175E-2"/>
                  <c:y val="-0.10079439094410757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536-F84A-B4AA-58A365244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(2)'!$K$2:$K$1057</c:f>
              <c:numCache>
                <c:formatCode>General</c:formatCode>
                <c:ptCount val="1056"/>
                <c:pt idx="423" formatCode="&quot;$&quot;#,##0">
                  <c:v>-145.503218</c:v>
                </c:pt>
                <c:pt idx="424" formatCode="&quot;$&quot;#,##0">
                  <c:v>-145.503218</c:v>
                </c:pt>
                <c:pt idx="425" formatCode="&quot;$&quot;#,##0">
                  <c:v>-145.503218</c:v>
                </c:pt>
                <c:pt idx="426" formatCode="&quot;$&quot;#,##0">
                  <c:v>-145.503218</c:v>
                </c:pt>
                <c:pt idx="427" formatCode="&quot;$&quot;#,##0">
                  <c:v>-145.503218</c:v>
                </c:pt>
                <c:pt idx="428" formatCode="&quot;$&quot;#,##0">
                  <c:v>-145.503218</c:v>
                </c:pt>
                <c:pt idx="429" formatCode="&quot;$&quot;#,##0">
                  <c:v>-145.503218</c:v>
                </c:pt>
                <c:pt idx="430" formatCode="&quot;$&quot;#,##0">
                  <c:v>-145.503218</c:v>
                </c:pt>
                <c:pt idx="431" formatCode="&quot;$&quot;#,##0">
                  <c:v>-145.503218</c:v>
                </c:pt>
                <c:pt idx="432" formatCode="&quot;$&quot;#,##0">
                  <c:v>-145.503218</c:v>
                </c:pt>
                <c:pt idx="433" formatCode="&quot;$&quot;#,##0">
                  <c:v>-145.503218</c:v>
                </c:pt>
                <c:pt idx="434" formatCode="&quot;$&quot;#,##0">
                  <c:v>-145.503218</c:v>
                </c:pt>
                <c:pt idx="435" formatCode="&quot;$&quot;#,##0">
                  <c:v>-145.503218</c:v>
                </c:pt>
                <c:pt idx="436" formatCode="&quot;$&quot;#,##0">
                  <c:v>-145.503218</c:v>
                </c:pt>
                <c:pt idx="437" formatCode="&quot;$&quot;#,##0">
                  <c:v>-145.503218</c:v>
                </c:pt>
                <c:pt idx="438" formatCode="&quot;$&quot;#,##0">
                  <c:v>-145.503218</c:v>
                </c:pt>
                <c:pt idx="439" formatCode="&quot;$&quot;#,##0">
                  <c:v>-145.503218</c:v>
                </c:pt>
                <c:pt idx="440" formatCode="&quot;$&quot;#,##0">
                  <c:v>-145.503218</c:v>
                </c:pt>
                <c:pt idx="441" formatCode="&quot;$&quot;#,##0">
                  <c:v>-145.503218</c:v>
                </c:pt>
                <c:pt idx="442" formatCode="&quot;$&quot;#,##0">
                  <c:v>-145.503218</c:v>
                </c:pt>
                <c:pt idx="443" formatCode="&quot;$&quot;#,##0">
                  <c:v>-145.503218</c:v>
                </c:pt>
                <c:pt idx="444" formatCode="&quot;$&quot;#,##0">
                  <c:v>-145.503218</c:v>
                </c:pt>
                <c:pt idx="445" formatCode="&quot;$&quot;#,##0">
                  <c:v>-145.503218</c:v>
                </c:pt>
                <c:pt idx="446" formatCode="&quot;$&quot;#,##0">
                  <c:v>-145.503218</c:v>
                </c:pt>
                <c:pt idx="447" formatCode="&quot;$&quot;#,##0">
                  <c:v>-145.503218</c:v>
                </c:pt>
                <c:pt idx="448" formatCode="&quot;$&quot;#,##0">
                  <c:v>-145.503218</c:v>
                </c:pt>
                <c:pt idx="449" formatCode="&quot;$&quot;#,##0">
                  <c:v>-145.503218</c:v>
                </c:pt>
                <c:pt idx="450" formatCode="&quot;$&quot;#,##0">
                  <c:v>-145.503218</c:v>
                </c:pt>
                <c:pt idx="451" formatCode="&quot;$&quot;#,##0">
                  <c:v>-145.503218</c:v>
                </c:pt>
                <c:pt idx="452" formatCode="&quot;$&quot;#,##0">
                  <c:v>-145.503218</c:v>
                </c:pt>
                <c:pt idx="453" formatCode="&quot;$&quot;#,##0">
                  <c:v>-145.503218</c:v>
                </c:pt>
                <c:pt idx="454" formatCode="&quot;$&quot;#,##0">
                  <c:v>-145.503218</c:v>
                </c:pt>
                <c:pt idx="455" formatCode="&quot;$&quot;#,##0">
                  <c:v>-145.503218</c:v>
                </c:pt>
                <c:pt idx="456" formatCode="&quot;$&quot;#,##0">
                  <c:v>-145.503218</c:v>
                </c:pt>
                <c:pt idx="457" formatCode="&quot;$&quot;#,##0">
                  <c:v>-145.503218</c:v>
                </c:pt>
                <c:pt idx="458" formatCode="&quot;$&quot;#,##0">
                  <c:v>-145.503218</c:v>
                </c:pt>
                <c:pt idx="459" formatCode="&quot;$&quot;#,##0">
                  <c:v>-145.503218</c:v>
                </c:pt>
                <c:pt idx="460" formatCode="&quot;$&quot;#,##0">
                  <c:v>-145.503218</c:v>
                </c:pt>
                <c:pt idx="461" formatCode="&quot;$&quot;#,##0">
                  <c:v>-145.503218</c:v>
                </c:pt>
                <c:pt idx="462" formatCode="&quot;$&quot;#,##0">
                  <c:v>-145.503218</c:v>
                </c:pt>
                <c:pt idx="463" formatCode="&quot;$&quot;#,##0">
                  <c:v>-145.503218</c:v>
                </c:pt>
                <c:pt idx="464" formatCode="&quot;$&quot;#,##0">
                  <c:v>-145.503218</c:v>
                </c:pt>
                <c:pt idx="465" formatCode="&quot;$&quot;#,##0">
                  <c:v>-145.503218</c:v>
                </c:pt>
                <c:pt idx="466" formatCode="&quot;$&quot;#,##0">
                  <c:v>-145.503218</c:v>
                </c:pt>
                <c:pt idx="467" formatCode="&quot;$&quot;#,##0">
                  <c:v>-145.503218</c:v>
                </c:pt>
                <c:pt idx="468" formatCode="&quot;$&quot;#,##0">
                  <c:v>-145.503218</c:v>
                </c:pt>
                <c:pt idx="469" formatCode="&quot;$&quot;#,##0">
                  <c:v>-145.503218</c:v>
                </c:pt>
                <c:pt idx="470" formatCode="&quot;$&quot;#,##0">
                  <c:v>-145.503218</c:v>
                </c:pt>
                <c:pt idx="471" formatCode="&quot;$&quot;#,##0">
                  <c:v>-145.503218</c:v>
                </c:pt>
                <c:pt idx="472" formatCode="&quot;$&quot;#,##0">
                  <c:v>-145.503218</c:v>
                </c:pt>
                <c:pt idx="473" formatCode="&quot;$&quot;#,##0">
                  <c:v>-145.503218</c:v>
                </c:pt>
                <c:pt idx="474" formatCode="&quot;$&quot;#,##0">
                  <c:v>-145.503218</c:v>
                </c:pt>
                <c:pt idx="475" formatCode="&quot;$&quot;#,##0">
                  <c:v>-145.503218</c:v>
                </c:pt>
                <c:pt idx="476" formatCode="&quot;$&quot;#,##0">
                  <c:v>-145.503218</c:v>
                </c:pt>
                <c:pt idx="477" formatCode="&quot;$&quot;#,##0">
                  <c:v>-145.503218</c:v>
                </c:pt>
                <c:pt idx="478" formatCode="&quot;$&quot;#,##0">
                  <c:v>-145.503218</c:v>
                </c:pt>
                <c:pt idx="479" formatCode="&quot;$&quot;#,##0">
                  <c:v>-145.503218</c:v>
                </c:pt>
                <c:pt idx="480" formatCode="&quot;$&quot;#,##0">
                  <c:v>-145.503218</c:v>
                </c:pt>
                <c:pt idx="481" formatCode="&quot;$&quot;#,##0">
                  <c:v>-145.503218</c:v>
                </c:pt>
                <c:pt idx="482" formatCode="&quot;$&quot;#,##0">
                  <c:v>-145.503218</c:v>
                </c:pt>
                <c:pt idx="483" formatCode="&quot;$&quot;#,##0">
                  <c:v>-145.503218</c:v>
                </c:pt>
                <c:pt idx="484" formatCode="&quot;$&quot;#,##0">
                  <c:v>-145.503218</c:v>
                </c:pt>
                <c:pt idx="485" formatCode="&quot;$&quot;#,##0">
                  <c:v>-145.503218</c:v>
                </c:pt>
                <c:pt idx="486" formatCode="&quot;$&quot;#,##0">
                  <c:v>-145.503218</c:v>
                </c:pt>
                <c:pt idx="487" formatCode="&quot;$&quot;#,##0">
                  <c:v>-145.503218</c:v>
                </c:pt>
                <c:pt idx="488" formatCode="&quot;$&quot;#,##0">
                  <c:v>-145.503218</c:v>
                </c:pt>
                <c:pt idx="489" formatCode="&quot;$&quot;#,##0">
                  <c:v>-145.503218</c:v>
                </c:pt>
                <c:pt idx="490" formatCode="&quot;$&quot;#,##0">
                  <c:v>-145.503218</c:v>
                </c:pt>
                <c:pt idx="491" formatCode="&quot;$&quot;#,##0">
                  <c:v>-145.503218</c:v>
                </c:pt>
                <c:pt idx="492" formatCode="&quot;$&quot;#,##0">
                  <c:v>-145.503218</c:v>
                </c:pt>
                <c:pt idx="493" formatCode="&quot;$&quot;#,##0">
                  <c:v>-145.503218</c:v>
                </c:pt>
                <c:pt idx="494" formatCode="&quot;$&quot;#,##0">
                  <c:v>-145.503218</c:v>
                </c:pt>
                <c:pt idx="495" formatCode="&quot;$&quot;#,##0">
                  <c:v>-145.503218</c:v>
                </c:pt>
                <c:pt idx="496" formatCode="&quot;$&quot;#,##0">
                  <c:v>-145.503218</c:v>
                </c:pt>
                <c:pt idx="497" formatCode="&quot;$&quot;#,##0">
                  <c:v>-145.503218</c:v>
                </c:pt>
                <c:pt idx="498" formatCode="&quot;$&quot;#,##0">
                  <c:v>-145.503218</c:v>
                </c:pt>
                <c:pt idx="499" formatCode="&quot;$&quot;#,##0">
                  <c:v>-145.503218</c:v>
                </c:pt>
                <c:pt idx="500" formatCode="&quot;$&quot;#,##0">
                  <c:v>-145.503218</c:v>
                </c:pt>
                <c:pt idx="501" formatCode="&quot;$&quot;#,##0">
                  <c:v>-145.503218</c:v>
                </c:pt>
                <c:pt idx="502" formatCode="&quot;$&quot;#,##0">
                  <c:v>-145.503218</c:v>
                </c:pt>
                <c:pt idx="503" formatCode="&quot;$&quot;#,##0">
                  <c:v>-145.503218</c:v>
                </c:pt>
                <c:pt idx="504" formatCode="&quot;$&quot;#,##0">
                  <c:v>-145.503218</c:v>
                </c:pt>
                <c:pt idx="505" formatCode="&quot;$&quot;#,##0">
                  <c:v>-145.503218</c:v>
                </c:pt>
                <c:pt idx="506" formatCode="&quot;$&quot;#,##0">
                  <c:v>-145.503218</c:v>
                </c:pt>
                <c:pt idx="507" formatCode="&quot;$&quot;#,##0">
                  <c:v>-145.503218</c:v>
                </c:pt>
                <c:pt idx="508" formatCode="&quot;$&quot;#,##0">
                  <c:v>-145.503218</c:v>
                </c:pt>
                <c:pt idx="509" formatCode="&quot;$&quot;#,##0">
                  <c:v>-145.503218</c:v>
                </c:pt>
                <c:pt idx="510" formatCode="&quot;$&quot;#,##0">
                  <c:v>-145.503218</c:v>
                </c:pt>
                <c:pt idx="511" formatCode="&quot;$&quot;#,##0">
                  <c:v>-145.503218</c:v>
                </c:pt>
                <c:pt idx="512" formatCode="&quot;$&quot;#,##0">
                  <c:v>-145.503218</c:v>
                </c:pt>
                <c:pt idx="513" formatCode="&quot;$&quot;#,##0">
                  <c:v>-145.503218</c:v>
                </c:pt>
                <c:pt idx="514" formatCode="&quot;$&quot;#,##0">
                  <c:v>-145.503218</c:v>
                </c:pt>
                <c:pt idx="515" formatCode="&quot;$&quot;#,##0">
                  <c:v>-145.503218</c:v>
                </c:pt>
                <c:pt idx="516" formatCode="&quot;$&quot;#,##0">
                  <c:v>-145.503218</c:v>
                </c:pt>
                <c:pt idx="517" formatCode="&quot;$&quot;#,##0">
                  <c:v>-145.503218</c:v>
                </c:pt>
                <c:pt idx="518" formatCode="&quot;$&quot;#,##0">
                  <c:v>-145.503218</c:v>
                </c:pt>
                <c:pt idx="519" formatCode="&quot;$&quot;#,##0">
                  <c:v>-145.503218</c:v>
                </c:pt>
                <c:pt idx="520" formatCode="&quot;$&quot;#,##0">
                  <c:v>-145.503218</c:v>
                </c:pt>
                <c:pt idx="521" formatCode="&quot;$&quot;#,##0">
                  <c:v>-145.503218</c:v>
                </c:pt>
                <c:pt idx="522" formatCode="&quot;$&quot;#,##0">
                  <c:v>-145.503218</c:v>
                </c:pt>
                <c:pt idx="523" formatCode="&quot;$&quot;#,##0">
                  <c:v>-145.503218</c:v>
                </c:pt>
                <c:pt idx="524" formatCode="&quot;$&quot;#,##0">
                  <c:v>-145.503218</c:v>
                </c:pt>
                <c:pt idx="525" formatCode="&quot;$&quot;#,##0">
                  <c:v>-145.503218</c:v>
                </c:pt>
                <c:pt idx="526" formatCode="&quot;$&quot;#,##0">
                  <c:v>-145.503218</c:v>
                </c:pt>
                <c:pt idx="527" formatCode="&quot;$&quot;#,##0">
                  <c:v>-145.503218</c:v>
                </c:pt>
                <c:pt idx="528" formatCode="&quot;$&quot;#,##0">
                  <c:v>-145.503218</c:v>
                </c:pt>
                <c:pt idx="529" formatCode="&quot;$&quot;#,##0">
                  <c:v>-145.503218</c:v>
                </c:pt>
                <c:pt idx="530" formatCode="&quot;$&quot;#,##0">
                  <c:v>-145.503218</c:v>
                </c:pt>
                <c:pt idx="531" formatCode="&quot;$&quot;#,##0">
                  <c:v>-145.503218</c:v>
                </c:pt>
                <c:pt idx="532" formatCode="&quot;$&quot;#,##0">
                  <c:v>-145.503218</c:v>
                </c:pt>
                <c:pt idx="533" formatCode="&quot;$&quot;#,##0">
                  <c:v>-145.503218</c:v>
                </c:pt>
                <c:pt idx="534" formatCode="&quot;$&quot;#,##0">
                  <c:v>-145.503218</c:v>
                </c:pt>
                <c:pt idx="535" formatCode="&quot;$&quot;#,##0">
                  <c:v>-145.503218</c:v>
                </c:pt>
                <c:pt idx="536" formatCode="&quot;$&quot;#,##0">
                  <c:v>-145.503218</c:v>
                </c:pt>
                <c:pt idx="537" formatCode="&quot;$&quot;#,##0">
                  <c:v>-145.503218</c:v>
                </c:pt>
                <c:pt idx="538" formatCode="&quot;$&quot;#,##0">
                  <c:v>-145.503218</c:v>
                </c:pt>
                <c:pt idx="539" formatCode="&quot;$&quot;#,##0">
                  <c:v>-145.503218</c:v>
                </c:pt>
                <c:pt idx="540" formatCode="&quot;$&quot;#,##0">
                  <c:v>-145.503218</c:v>
                </c:pt>
                <c:pt idx="541" formatCode="&quot;$&quot;#,##0">
                  <c:v>-145.503218</c:v>
                </c:pt>
                <c:pt idx="542" formatCode="&quot;$&quot;#,##0">
                  <c:v>-145.503218</c:v>
                </c:pt>
                <c:pt idx="543" formatCode="&quot;$&quot;#,##0">
                  <c:v>-145.503218</c:v>
                </c:pt>
                <c:pt idx="544" formatCode="&quot;$&quot;#,##0">
                  <c:v>-145.503218</c:v>
                </c:pt>
                <c:pt idx="545" formatCode="&quot;$&quot;#,##0">
                  <c:v>-145.503218</c:v>
                </c:pt>
                <c:pt idx="546" formatCode="&quot;$&quot;#,##0">
                  <c:v>-145.503218</c:v>
                </c:pt>
                <c:pt idx="547" formatCode="&quot;$&quot;#,##0">
                  <c:v>-145.503218</c:v>
                </c:pt>
                <c:pt idx="548" formatCode="&quot;$&quot;#,##0">
                  <c:v>-145.503218</c:v>
                </c:pt>
                <c:pt idx="549" formatCode="&quot;$&quot;#,##0">
                  <c:v>-145.503218</c:v>
                </c:pt>
                <c:pt idx="550" formatCode="&quot;$&quot;#,##0">
                  <c:v>-145.503218</c:v>
                </c:pt>
                <c:pt idx="551" formatCode="&quot;$&quot;#,##0">
                  <c:v>-145.503218</c:v>
                </c:pt>
                <c:pt idx="552" formatCode="&quot;$&quot;#,##0">
                  <c:v>-145.503218</c:v>
                </c:pt>
                <c:pt idx="553" formatCode="&quot;$&quot;#,##0">
                  <c:v>-145.503218</c:v>
                </c:pt>
                <c:pt idx="554" formatCode="&quot;$&quot;#,##0">
                  <c:v>-145.503218</c:v>
                </c:pt>
                <c:pt idx="555" formatCode="&quot;$&quot;#,##0">
                  <c:v>-145.503218</c:v>
                </c:pt>
                <c:pt idx="556" formatCode="&quot;$&quot;#,##0">
                  <c:v>-145.503218</c:v>
                </c:pt>
                <c:pt idx="557" formatCode="&quot;$&quot;#,##0">
                  <c:v>-145.503218</c:v>
                </c:pt>
                <c:pt idx="558" formatCode="&quot;$&quot;#,##0">
                  <c:v>-145.503218</c:v>
                </c:pt>
                <c:pt idx="559" formatCode="&quot;$&quot;#,##0">
                  <c:v>-145.503218</c:v>
                </c:pt>
                <c:pt idx="560" formatCode="&quot;$&quot;#,##0">
                  <c:v>-145.503218</c:v>
                </c:pt>
                <c:pt idx="561" formatCode="&quot;$&quot;#,##0">
                  <c:v>-145.503218</c:v>
                </c:pt>
                <c:pt idx="562" formatCode="&quot;$&quot;#,##0">
                  <c:v>-145.503218</c:v>
                </c:pt>
                <c:pt idx="563" formatCode="&quot;$&quot;#,##0">
                  <c:v>-145.503218</c:v>
                </c:pt>
                <c:pt idx="564" formatCode="&quot;$&quot;#,##0">
                  <c:v>-145.503218</c:v>
                </c:pt>
                <c:pt idx="565" formatCode="&quot;$&quot;#,##0">
                  <c:v>-145.503218</c:v>
                </c:pt>
                <c:pt idx="566" formatCode="&quot;$&quot;#,##0">
                  <c:v>-145.503218</c:v>
                </c:pt>
                <c:pt idx="567" formatCode="&quot;$&quot;#,##0">
                  <c:v>-145.503218</c:v>
                </c:pt>
                <c:pt idx="568" formatCode="&quot;$&quot;#,##0">
                  <c:v>-145.503218</c:v>
                </c:pt>
                <c:pt idx="569" formatCode="&quot;$&quot;#,##0">
                  <c:v>-145.503218</c:v>
                </c:pt>
                <c:pt idx="570" formatCode="&quot;$&quot;#,##0">
                  <c:v>-145.503218</c:v>
                </c:pt>
                <c:pt idx="571" formatCode="&quot;$&quot;#,##0">
                  <c:v>-145.503218</c:v>
                </c:pt>
                <c:pt idx="572" formatCode="&quot;$&quot;#,##0">
                  <c:v>-145.503218</c:v>
                </c:pt>
                <c:pt idx="573" formatCode="&quot;$&quot;#,##0">
                  <c:v>-145.503218</c:v>
                </c:pt>
                <c:pt idx="574" formatCode="&quot;$&quot;#,##0">
                  <c:v>-145.503218</c:v>
                </c:pt>
                <c:pt idx="575" formatCode="&quot;$&quot;#,##0">
                  <c:v>-145.503218</c:v>
                </c:pt>
                <c:pt idx="576" formatCode="&quot;$&quot;#,##0">
                  <c:v>-145.503218</c:v>
                </c:pt>
                <c:pt idx="577" formatCode="&quot;$&quot;#,##0">
                  <c:v>-145.503218</c:v>
                </c:pt>
                <c:pt idx="578" formatCode="&quot;$&quot;#,##0">
                  <c:v>-145.503218</c:v>
                </c:pt>
                <c:pt idx="579" formatCode="&quot;$&quot;#,##0">
                  <c:v>-145.503218</c:v>
                </c:pt>
                <c:pt idx="580" formatCode="&quot;$&quot;#,##0">
                  <c:v>-145.503218</c:v>
                </c:pt>
                <c:pt idx="581" formatCode="&quot;$&quot;#,##0">
                  <c:v>-145.503218</c:v>
                </c:pt>
                <c:pt idx="582" formatCode="&quot;$&quot;#,##0">
                  <c:v>-145.503218</c:v>
                </c:pt>
                <c:pt idx="583" formatCode="&quot;$&quot;#,##0">
                  <c:v>-145.503218</c:v>
                </c:pt>
                <c:pt idx="584" formatCode="&quot;$&quot;#,##0">
                  <c:v>-145.503218</c:v>
                </c:pt>
                <c:pt idx="585" formatCode="&quot;$&quot;#,##0">
                  <c:v>-145.503218</c:v>
                </c:pt>
                <c:pt idx="586" formatCode="&quot;$&quot;#,##0">
                  <c:v>-145.503218</c:v>
                </c:pt>
                <c:pt idx="587" formatCode="&quot;$&quot;#,##0">
                  <c:v>-145.503218</c:v>
                </c:pt>
                <c:pt idx="588" formatCode="&quot;$&quot;#,##0">
                  <c:v>-145.503218</c:v>
                </c:pt>
                <c:pt idx="589" formatCode="&quot;$&quot;#,##0">
                  <c:v>-145.503218</c:v>
                </c:pt>
                <c:pt idx="590" formatCode="&quot;$&quot;#,##0">
                  <c:v>-145.503218</c:v>
                </c:pt>
                <c:pt idx="591" formatCode="&quot;$&quot;#,##0">
                  <c:v>-145.503218</c:v>
                </c:pt>
                <c:pt idx="592" formatCode="&quot;$&quot;#,##0">
                  <c:v>-145.503218</c:v>
                </c:pt>
                <c:pt idx="593" formatCode="&quot;$&quot;#,##0">
                  <c:v>-145.503218</c:v>
                </c:pt>
                <c:pt idx="594" formatCode="&quot;$&quot;#,##0">
                  <c:v>-145.503218</c:v>
                </c:pt>
                <c:pt idx="595" formatCode="&quot;$&quot;#,##0">
                  <c:v>-145.503218</c:v>
                </c:pt>
                <c:pt idx="596" formatCode="&quot;$&quot;#,##0">
                  <c:v>-145.503218</c:v>
                </c:pt>
                <c:pt idx="597" formatCode="&quot;$&quot;#,##0">
                  <c:v>-145.503218</c:v>
                </c:pt>
                <c:pt idx="598" formatCode="&quot;$&quot;#,##0">
                  <c:v>-145.503218</c:v>
                </c:pt>
                <c:pt idx="599" formatCode="&quot;$&quot;#,##0">
                  <c:v>-145.503218</c:v>
                </c:pt>
                <c:pt idx="600" formatCode="&quot;$&quot;#,##0">
                  <c:v>-145.503218</c:v>
                </c:pt>
                <c:pt idx="601" formatCode="&quot;$&quot;#,##0">
                  <c:v>-145.503218</c:v>
                </c:pt>
                <c:pt idx="602" formatCode="&quot;$&quot;#,##0">
                  <c:v>-145.503218</c:v>
                </c:pt>
                <c:pt idx="603" formatCode="&quot;$&quot;#,##0">
                  <c:v>-145.503218</c:v>
                </c:pt>
                <c:pt idx="604" formatCode="&quot;$&quot;#,##0">
                  <c:v>-145.503218</c:v>
                </c:pt>
                <c:pt idx="605" formatCode="&quot;$&quot;#,##0">
                  <c:v>-145.503218</c:v>
                </c:pt>
                <c:pt idx="606" formatCode="&quot;$&quot;#,##0">
                  <c:v>-145.503218</c:v>
                </c:pt>
                <c:pt idx="607" formatCode="&quot;$&quot;#,##0">
                  <c:v>-145.503218</c:v>
                </c:pt>
                <c:pt idx="608" formatCode="&quot;$&quot;#,##0">
                  <c:v>-145.503218</c:v>
                </c:pt>
                <c:pt idx="609" formatCode="&quot;$&quot;#,##0">
                  <c:v>-145.503218</c:v>
                </c:pt>
                <c:pt idx="610" formatCode="&quot;$&quot;#,##0">
                  <c:v>-145.503218</c:v>
                </c:pt>
                <c:pt idx="611" formatCode="&quot;$&quot;#,##0">
                  <c:v>-145.503218</c:v>
                </c:pt>
                <c:pt idx="612" formatCode="&quot;$&quot;#,##0">
                  <c:v>-145.503218</c:v>
                </c:pt>
                <c:pt idx="613" formatCode="&quot;$&quot;#,##0">
                  <c:v>-145.503218</c:v>
                </c:pt>
                <c:pt idx="614" formatCode="&quot;$&quot;#,##0">
                  <c:v>-145.503218</c:v>
                </c:pt>
                <c:pt idx="615" formatCode="&quot;$&quot;#,##0">
                  <c:v>-145.503218</c:v>
                </c:pt>
                <c:pt idx="616" formatCode="&quot;$&quot;#,##0">
                  <c:v>-145.503218</c:v>
                </c:pt>
                <c:pt idx="617" formatCode="&quot;$&quot;#,##0">
                  <c:v>-145.503218</c:v>
                </c:pt>
                <c:pt idx="618" formatCode="&quot;$&quot;#,##0">
                  <c:v>-145.503218</c:v>
                </c:pt>
                <c:pt idx="619" formatCode="&quot;$&quot;#,##0">
                  <c:v>-145.503218</c:v>
                </c:pt>
                <c:pt idx="620" formatCode="&quot;$&quot;#,##0">
                  <c:v>-145.503218</c:v>
                </c:pt>
                <c:pt idx="621" formatCode="&quot;$&quot;#,##0">
                  <c:v>-145.503218</c:v>
                </c:pt>
                <c:pt idx="622" formatCode="&quot;$&quot;#,##0">
                  <c:v>-145.503218</c:v>
                </c:pt>
                <c:pt idx="623" formatCode="&quot;$&quot;#,##0">
                  <c:v>-145.503218</c:v>
                </c:pt>
                <c:pt idx="624" formatCode="&quot;$&quot;#,##0">
                  <c:v>-145.503218</c:v>
                </c:pt>
                <c:pt idx="625" formatCode="&quot;$&quot;#,##0">
                  <c:v>-145.503218</c:v>
                </c:pt>
                <c:pt idx="626" formatCode="&quot;$&quot;#,##0">
                  <c:v>-145.503218</c:v>
                </c:pt>
                <c:pt idx="627" formatCode="&quot;$&quot;#,##0">
                  <c:v>-145.503218</c:v>
                </c:pt>
                <c:pt idx="628" formatCode="&quot;$&quot;#,##0">
                  <c:v>-145.503218</c:v>
                </c:pt>
                <c:pt idx="629" formatCode="&quot;$&quot;#,##0">
                  <c:v>-145.503218</c:v>
                </c:pt>
                <c:pt idx="630" formatCode="&quot;$&quot;#,##0">
                  <c:v>-145.503218</c:v>
                </c:pt>
                <c:pt idx="631" formatCode="&quot;$&quot;#,##0">
                  <c:v>-145.503218</c:v>
                </c:pt>
                <c:pt idx="632" formatCode="&quot;$&quot;#,##0">
                  <c:v>-145.503218</c:v>
                </c:pt>
                <c:pt idx="633" formatCode="&quot;$&quot;#,##0">
                  <c:v>-145.503218</c:v>
                </c:pt>
                <c:pt idx="634" formatCode="&quot;$&quot;#,##0">
                  <c:v>-145.503218</c:v>
                </c:pt>
                <c:pt idx="635" formatCode="&quot;$&quot;#,##0">
                  <c:v>-145.503218</c:v>
                </c:pt>
                <c:pt idx="636" formatCode="&quot;$&quot;#,##0">
                  <c:v>-145.503218</c:v>
                </c:pt>
                <c:pt idx="637" formatCode="&quot;$&quot;#,##0">
                  <c:v>-145.503218</c:v>
                </c:pt>
                <c:pt idx="638" formatCode="&quot;$&quot;#,##0">
                  <c:v>-145.503218</c:v>
                </c:pt>
                <c:pt idx="639" formatCode="&quot;$&quot;#,##0">
                  <c:v>-145.503218</c:v>
                </c:pt>
                <c:pt idx="640" formatCode="&quot;$&quot;#,##0">
                  <c:v>-145.503218</c:v>
                </c:pt>
                <c:pt idx="641" formatCode="&quot;$&quot;#,##0">
                  <c:v>-145.503218</c:v>
                </c:pt>
                <c:pt idx="642" formatCode="&quot;$&quot;#,##0">
                  <c:v>-145.503218</c:v>
                </c:pt>
                <c:pt idx="643" formatCode="&quot;$&quot;#,##0">
                  <c:v>-145.503218</c:v>
                </c:pt>
                <c:pt idx="644" formatCode="&quot;$&quot;#,##0">
                  <c:v>-145.503218</c:v>
                </c:pt>
                <c:pt idx="645" formatCode="&quot;$&quot;#,##0">
                  <c:v>-145.503218</c:v>
                </c:pt>
                <c:pt idx="646" formatCode="&quot;$&quot;#,##0">
                  <c:v>-145.503218</c:v>
                </c:pt>
                <c:pt idx="647" formatCode="&quot;$&quot;#,##0">
                  <c:v>-145.503218</c:v>
                </c:pt>
                <c:pt idx="648" formatCode="&quot;$&quot;#,##0">
                  <c:v>-145.503218</c:v>
                </c:pt>
                <c:pt idx="649" formatCode="&quot;$&quot;#,##0">
                  <c:v>-145.503218</c:v>
                </c:pt>
                <c:pt idx="650" formatCode="&quot;$&quot;#,##0">
                  <c:v>-145.503218</c:v>
                </c:pt>
                <c:pt idx="651" formatCode="&quot;$&quot;#,##0">
                  <c:v>-145.503218</c:v>
                </c:pt>
                <c:pt idx="652" formatCode="&quot;$&quot;#,##0">
                  <c:v>-145.503218</c:v>
                </c:pt>
                <c:pt idx="653" formatCode="&quot;$&quot;#,##0">
                  <c:v>-145.503218</c:v>
                </c:pt>
                <c:pt idx="654" formatCode="&quot;$&quot;#,##0">
                  <c:v>-145.503218</c:v>
                </c:pt>
                <c:pt idx="655" formatCode="&quot;$&quot;#,##0">
                  <c:v>-145.503218</c:v>
                </c:pt>
                <c:pt idx="656" formatCode="&quot;$&quot;#,##0">
                  <c:v>-145.503218</c:v>
                </c:pt>
                <c:pt idx="657" formatCode="&quot;$&quot;#,##0">
                  <c:v>-145.503218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B536-F84A-B4AA-58A3652442FE}"/>
            </c:ext>
          </c:extLst>
        </c:ser>
        <c:ser>
          <c:idx val="4"/>
          <c:order val="10"/>
          <c:tx>
            <c:strRef>
              <c:f>'SLIDE DECK FIGURE (2)'!$L$1</c:f>
              <c:strCache>
                <c:ptCount val="1"/>
                <c:pt idx="0">
                  <c:v>Weatherization</c:v>
                </c:pt>
              </c:strCache>
            </c:strRef>
          </c:tx>
          <c:spPr>
            <a:solidFill>
              <a:srgbClr val="8E9ACE"/>
            </a:solidFill>
          </c:spPr>
          <c:invertIfNegative val="0"/>
          <c:dLbls>
            <c:dLbl>
              <c:idx val="420"/>
              <c:layout>
                <c:manualLayout>
                  <c:x val="8.5445489879574371E-2"/>
                  <c:y val="-0.167202404755756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82222882993862"/>
                      <c:h val="0.11801165984009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B536-F84A-B4AA-58A3652442FE}"/>
                </c:ext>
              </c:extLst>
            </c:dLbl>
            <c:dLbl>
              <c:idx val="677"/>
              <c:layout>
                <c:manualLayout>
                  <c:x val="4.8488263424921789E-2"/>
                  <c:y val="-7.9077312225155183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536-F84A-B4AA-58A365244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(2)'!$L$2:$L$1057</c:f>
              <c:numCache>
                <c:formatCode>General</c:formatCode>
                <c:ptCount val="1056"/>
                <c:pt idx="658" formatCode="&quot;$&quot;#,##0">
                  <c:v>-60.74353412</c:v>
                </c:pt>
                <c:pt idx="659" formatCode="&quot;$&quot;#,##0">
                  <c:v>-60.74353412</c:v>
                </c:pt>
                <c:pt idx="660" formatCode="&quot;$&quot;#,##0">
                  <c:v>-60.74353412</c:v>
                </c:pt>
                <c:pt idx="661" formatCode="&quot;$&quot;#,##0">
                  <c:v>-60.74353412</c:v>
                </c:pt>
                <c:pt idx="662" formatCode="&quot;$&quot;#,##0">
                  <c:v>-60.74353412</c:v>
                </c:pt>
                <c:pt idx="663" formatCode="&quot;$&quot;#,##0">
                  <c:v>-60.74353412</c:v>
                </c:pt>
                <c:pt idx="664" formatCode="&quot;$&quot;#,##0">
                  <c:v>-60.74353412</c:v>
                </c:pt>
                <c:pt idx="665" formatCode="&quot;$&quot;#,##0">
                  <c:v>-60.74353412</c:v>
                </c:pt>
                <c:pt idx="666" formatCode="&quot;$&quot;#,##0">
                  <c:v>-60.74353412</c:v>
                </c:pt>
                <c:pt idx="667" formatCode="&quot;$&quot;#,##0">
                  <c:v>-60.74353412</c:v>
                </c:pt>
                <c:pt idx="668" formatCode="&quot;$&quot;#,##0">
                  <c:v>-60.74353412</c:v>
                </c:pt>
                <c:pt idx="669" formatCode="&quot;$&quot;#,##0">
                  <c:v>-60.74353412</c:v>
                </c:pt>
                <c:pt idx="670" formatCode="&quot;$&quot;#,##0">
                  <c:v>-60.74353412</c:v>
                </c:pt>
                <c:pt idx="671" formatCode="&quot;$&quot;#,##0">
                  <c:v>-60.74353412</c:v>
                </c:pt>
                <c:pt idx="672" formatCode="&quot;$&quot;#,##0">
                  <c:v>-60.74353412</c:v>
                </c:pt>
                <c:pt idx="673" formatCode="&quot;$&quot;#,##0">
                  <c:v>-60.74353412</c:v>
                </c:pt>
                <c:pt idx="674" formatCode="&quot;$&quot;#,##0">
                  <c:v>-60.74353412</c:v>
                </c:pt>
                <c:pt idx="675" formatCode="&quot;$&quot;#,##0">
                  <c:v>-60.74353412</c:v>
                </c:pt>
                <c:pt idx="676" formatCode="&quot;$&quot;#,##0">
                  <c:v>-60.74353412</c:v>
                </c:pt>
                <c:pt idx="677" formatCode="&quot;$&quot;#,##0">
                  <c:v>-60.74353412</c:v>
                </c:pt>
                <c:pt idx="678" formatCode="&quot;$&quot;#,##0">
                  <c:v>-60.74353412</c:v>
                </c:pt>
                <c:pt idx="679" formatCode="&quot;$&quot;#,##0">
                  <c:v>-60.74353412</c:v>
                </c:pt>
                <c:pt idx="680" formatCode="&quot;$&quot;#,##0">
                  <c:v>-60.74353412</c:v>
                </c:pt>
                <c:pt idx="681" formatCode="&quot;$&quot;#,##0">
                  <c:v>-60.74353412</c:v>
                </c:pt>
                <c:pt idx="682" formatCode="&quot;$&quot;#,##0">
                  <c:v>-60.74353412</c:v>
                </c:pt>
                <c:pt idx="683" formatCode="&quot;$&quot;#,##0">
                  <c:v>-60.74353412</c:v>
                </c:pt>
                <c:pt idx="684" formatCode="&quot;$&quot;#,##0">
                  <c:v>-60.74353412</c:v>
                </c:pt>
                <c:pt idx="685" formatCode="&quot;$&quot;#,##0">
                  <c:v>-60.74353412</c:v>
                </c:pt>
                <c:pt idx="686" formatCode="&quot;$&quot;#,##0">
                  <c:v>-60.74353412</c:v>
                </c:pt>
                <c:pt idx="687" formatCode="&quot;$&quot;#,##0">
                  <c:v>-60.74353412</c:v>
                </c:pt>
                <c:pt idx="688" formatCode="&quot;$&quot;#,##0">
                  <c:v>-60.74353412</c:v>
                </c:pt>
                <c:pt idx="689" formatCode="&quot;$&quot;#,##0">
                  <c:v>-60.74353412</c:v>
                </c:pt>
                <c:pt idx="690" formatCode="&quot;$&quot;#,##0">
                  <c:v>-60.74353412</c:v>
                </c:pt>
                <c:pt idx="691" formatCode="&quot;$&quot;#,##0">
                  <c:v>-60.74353412</c:v>
                </c:pt>
                <c:pt idx="692" formatCode="&quot;$&quot;#,##0">
                  <c:v>-60.74353412</c:v>
                </c:pt>
                <c:pt idx="693" formatCode="&quot;$&quot;#,##0">
                  <c:v>-60.74353412</c:v>
                </c:pt>
                <c:pt idx="694" formatCode="&quot;$&quot;#,##0">
                  <c:v>-60.74353412</c:v>
                </c:pt>
                <c:pt idx="695" formatCode="&quot;$&quot;#,##0">
                  <c:v>-60.74353412</c:v>
                </c:pt>
                <c:pt idx="696" formatCode="&quot;$&quot;#,##0">
                  <c:v>-60.74353412</c:v>
                </c:pt>
                <c:pt idx="697" formatCode="&quot;$&quot;#,##0">
                  <c:v>-60.74353412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B536-F84A-B4AA-58A3652442FE}"/>
            </c:ext>
          </c:extLst>
        </c:ser>
        <c:ser>
          <c:idx val="0"/>
          <c:order val="11"/>
          <c:tx>
            <c:strRef>
              <c:f>'SLIDE DECK FIGURE (2)'!$M$1</c:f>
              <c:strCache>
                <c:ptCount val="1"/>
                <c:pt idx="0">
                  <c:v>Standard Retrofits with Electrification</c:v>
                </c:pt>
              </c:strCache>
            </c:strRef>
          </c:tx>
          <c:spPr>
            <a:solidFill>
              <a:srgbClr val="3A9565"/>
            </a:solidFill>
            <a:ln>
              <a:noFill/>
            </a:ln>
            <a:effectLst/>
          </c:spPr>
          <c:invertIfNegative val="0"/>
          <c:dLbls>
            <c:dLbl>
              <c:idx val="230"/>
              <c:layout>
                <c:manualLayout>
                  <c:x val="-4.6253533475486547E-17"/>
                  <c:y val="8.8971764613566089E-3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536-F84A-B4AA-58A3652442FE}"/>
                </c:ext>
              </c:extLst>
            </c:dLbl>
            <c:dLbl>
              <c:idx val="476"/>
              <c:layout>
                <c:manualLayout>
                  <c:x val="7.1858311852646337E-2"/>
                  <c:y val="-0.11435676041811225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750445584807646"/>
                      <c:h val="8.48246567530628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B536-F84A-B4AA-58A3652442FE}"/>
                </c:ext>
              </c:extLst>
            </c:dLbl>
            <c:dLbl>
              <c:idx val="793"/>
              <c:layout>
                <c:manualLayout>
                  <c:x val="0.10525483596656188"/>
                  <c:y val="-2.8446783095337321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536-F84A-B4AA-58A3652442FE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
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E7E6E6">
                          <a:lumMod val="50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(2)'!$M$2:$M$1057</c:f>
              <c:numCache>
                <c:formatCode>General</c:formatCode>
                <c:ptCount val="1056"/>
                <c:pt idx="698" formatCode="&quot;$&quot;#,##0">
                  <c:v>-29.231147549999999</c:v>
                </c:pt>
                <c:pt idx="699" formatCode="&quot;$&quot;#,##0">
                  <c:v>-29.231147549999999</c:v>
                </c:pt>
                <c:pt idx="700" formatCode="&quot;$&quot;#,##0">
                  <c:v>-29.231147549999999</c:v>
                </c:pt>
                <c:pt idx="701" formatCode="&quot;$&quot;#,##0">
                  <c:v>-29.231147549999999</c:v>
                </c:pt>
                <c:pt idx="702" formatCode="&quot;$&quot;#,##0">
                  <c:v>-29.231147549999999</c:v>
                </c:pt>
                <c:pt idx="703" formatCode="&quot;$&quot;#,##0">
                  <c:v>-29.231147549999999</c:v>
                </c:pt>
                <c:pt idx="704" formatCode="&quot;$&quot;#,##0">
                  <c:v>-29.231147549999999</c:v>
                </c:pt>
                <c:pt idx="705" formatCode="&quot;$&quot;#,##0">
                  <c:v>-29.231147549999999</c:v>
                </c:pt>
                <c:pt idx="706" formatCode="&quot;$&quot;#,##0">
                  <c:v>-29.231147549999999</c:v>
                </c:pt>
                <c:pt idx="707" formatCode="&quot;$&quot;#,##0">
                  <c:v>-29.231147549999999</c:v>
                </c:pt>
                <c:pt idx="708" formatCode="&quot;$&quot;#,##0">
                  <c:v>-29.231147549999999</c:v>
                </c:pt>
                <c:pt idx="709" formatCode="&quot;$&quot;#,##0">
                  <c:v>-29.231147549999999</c:v>
                </c:pt>
                <c:pt idx="710" formatCode="&quot;$&quot;#,##0">
                  <c:v>-29.231147549999999</c:v>
                </c:pt>
                <c:pt idx="711" formatCode="&quot;$&quot;#,##0">
                  <c:v>-29.231147549999999</c:v>
                </c:pt>
                <c:pt idx="712" formatCode="&quot;$&quot;#,##0">
                  <c:v>-29.231147549999999</c:v>
                </c:pt>
                <c:pt idx="713" formatCode="&quot;$&quot;#,##0">
                  <c:v>-29.231147549999999</c:v>
                </c:pt>
                <c:pt idx="714" formatCode="&quot;$&quot;#,##0">
                  <c:v>-29.231147549999999</c:v>
                </c:pt>
                <c:pt idx="715" formatCode="&quot;$&quot;#,##0">
                  <c:v>-29.231147549999999</c:v>
                </c:pt>
                <c:pt idx="716" formatCode="&quot;$&quot;#,##0">
                  <c:v>-29.231147549999999</c:v>
                </c:pt>
                <c:pt idx="717" formatCode="&quot;$&quot;#,##0">
                  <c:v>-29.231147549999999</c:v>
                </c:pt>
                <c:pt idx="718" formatCode="&quot;$&quot;#,##0">
                  <c:v>-29.231147549999999</c:v>
                </c:pt>
                <c:pt idx="719" formatCode="&quot;$&quot;#,##0">
                  <c:v>-29.231147549999999</c:v>
                </c:pt>
                <c:pt idx="720" formatCode="&quot;$&quot;#,##0">
                  <c:v>-29.231147549999999</c:v>
                </c:pt>
                <c:pt idx="721" formatCode="&quot;$&quot;#,##0">
                  <c:v>-29.231147549999999</c:v>
                </c:pt>
                <c:pt idx="722" formatCode="&quot;$&quot;#,##0">
                  <c:v>-29.231147549999999</c:v>
                </c:pt>
                <c:pt idx="723" formatCode="&quot;$&quot;#,##0">
                  <c:v>-29.231147549999999</c:v>
                </c:pt>
                <c:pt idx="724" formatCode="&quot;$&quot;#,##0">
                  <c:v>-29.231147549999999</c:v>
                </c:pt>
                <c:pt idx="725" formatCode="&quot;$&quot;#,##0">
                  <c:v>-29.231147549999999</c:v>
                </c:pt>
                <c:pt idx="726" formatCode="&quot;$&quot;#,##0">
                  <c:v>-29.231147549999999</c:v>
                </c:pt>
                <c:pt idx="727" formatCode="&quot;$&quot;#,##0">
                  <c:v>-29.231147549999999</c:v>
                </c:pt>
                <c:pt idx="728" formatCode="&quot;$&quot;#,##0">
                  <c:v>-29.231147549999999</c:v>
                </c:pt>
                <c:pt idx="729" formatCode="&quot;$&quot;#,##0">
                  <c:v>-29.231147549999999</c:v>
                </c:pt>
                <c:pt idx="730" formatCode="&quot;$&quot;#,##0">
                  <c:v>-29.231147549999999</c:v>
                </c:pt>
                <c:pt idx="731" formatCode="&quot;$&quot;#,##0">
                  <c:v>-29.231147549999999</c:v>
                </c:pt>
                <c:pt idx="732" formatCode="&quot;$&quot;#,##0">
                  <c:v>-29.231147549999999</c:v>
                </c:pt>
                <c:pt idx="733" formatCode="&quot;$&quot;#,##0">
                  <c:v>-29.231147549999999</c:v>
                </c:pt>
                <c:pt idx="734" formatCode="&quot;$&quot;#,##0">
                  <c:v>-29.231147549999999</c:v>
                </c:pt>
                <c:pt idx="735" formatCode="&quot;$&quot;#,##0">
                  <c:v>-29.231147549999999</c:v>
                </c:pt>
                <c:pt idx="736" formatCode="&quot;$&quot;#,##0">
                  <c:v>-29.231147549999999</c:v>
                </c:pt>
                <c:pt idx="737" formatCode="&quot;$&quot;#,##0">
                  <c:v>-29.231147549999999</c:v>
                </c:pt>
                <c:pt idx="738" formatCode="&quot;$&quot;#,##0">
                  <c:v>-29.231147549999999</c:v>
                </c:pt>
                <c:pt idx="739" formatCode="&quot;$&quot;#,##0">
                  <c:v>-29.231147549999999</c:v>
                </c:pt>
                <c:pt idx="740" formatCode="&quot;$&quot;#,##0">
                  <c:v>-29.231147549999999</c:v>
                </c:pt>
                <c:pt idx="741" formatCode="&quot;$&quot;#,##0">
                  <c:v>-29.231147549999999</c:v>
                </c:pt>
                <c:pt idx="742" formatCode="&quot;$&quot;#,##0">
                  <c:v>-29.231147549999999</c:v>
                </c:pt>
                <c:pt idx="743" formatCode="&quot;$&quot;#,##0">
                  <c:v>-29.231147549999999</c:v>
                </c:pt>
                <c:pt idx="744" formatCode="&quot;$&quot;#,##0">
                  <c:v>-29.231147549999999</c:v>
                </c:pt>
                <c:pt idx="745" formatCode="&quot;$&quot;#,##0">
                  <c:v>-29.231147549999999</c:v>
                </c:pt>
                <c:pt idx="746" formatCode="&quot;$&quot;#,##0">
                  <c:v>-29.231147549999999</c:v>
                </c:pt>
                <c:pt idx="747" formatCode="&quot;$&quot;#,##0">
                  <c:v>-29.231147549999999</c:v>
                </c:pt>
                <c:pt idx="748" formatCode="&quot;$&quot;#,##0">
                  <c:v>-29.231147549999999</c:v>
                </c:pt>
                <c:pt idx="749" formatCode="&quot;$&quot;#,##0">
                  <c:v>-29.231147549999999</c:v>
                </c:pt>
                <c:pt idx="750" formatCode="&quot;$&quot;#,##0">
                  <c:v>-29.231147549999999</c:v>
                </c:pt>
                <c:pt idx="751" formatCode="&quot;$&quot;#,##0">
                  <c:v>-29.231147549999999</c:v>
                </c:pt>
                <c:pt idx="752" formatCode="&quot;$&quot;#,##0">
                  <c:v>-29.231147549999999</c:v>
                </c:pt>
                <c:pt idx="753" formatCode="&quot;$&quot;#,##0">
                  <c:v>-29.231147549999999</c:v>
                </c:pt>
                <c:pt idx="754" formatCode="&quot;$&quot;#,##0">
                  <c:v>-29.231147549999999</c:v>
                </c:pt>
                <c:pt idx="755" formatCode="&quot;$&quot;#,##0">
                  <c:v>-29.231147549999999</c:v>
                </c:pt>
                <c:pt idx="756" formatCode="&quot;$&quot;#,##0">
                  <c:v>-29.231147549999999</c:v>
                </c:pt>
                <c:pt idx="757" formatCode="&quot;$&quot;#,##0">
                  <c:v>-29.231147549999999</c:v>
                </c:pt>
                <c:pt idx="758" formatCode="&quot;$&quot;#,##0">
                  <c:v>-29.231147549999999</c:v>
                </c:pt>
                <c:pt idx="759" formatCode="&quot;$&quot;#,##0">
                  <c:v>-29.231147549999999</c:v>
                </c:pt>
                <c:pt idx="760" formatCode="&quot;$&quot;#,##0">
                  <c:v>-29.231147549999999</c:v>
                </c:pt>
                <c:pt idx="761" formatCode="&quot;$&quot;#,##0">
                  <c:v>-29.231147549999999</c:v>
                </c:pt>
                <c:pt idx="762" formatCode="&quot;$&quot;#,##0">
                  <c:v>-29.231147549999999</c:v>
                </c:pt>
                <c:pt idx="763" formatCode="&quot;$&quot;#,##0">
                  <c:v>-29.231147549999999</c:v>
                </c:pt>
                <c:pt idx="764" formatCode="&quot;$&quot;#,##0">
                  <c:v>-29.231147549999999</c:v>
                </c:pt>
                <c:pt idx="765" formatCode="&quot;$&quot;#,##0">
                  <c:v>-29.231147549999999</c:v>
                </c:pt>
                <c:pt idx="766" formatCode="&quot;$&quot;#,##0">
                  <c:v>-29.231147549999999</c:v>
                </c:pt>
                <c:pt idx="767" formatCode="&quot;$&quot;#,##0">
                  <c:v>-29.231147549999999</c:v>
                </c:pt>
                <c:pt idx="768" formatCode="&quot;$&quot;#,##0">
                  <c:v>-29.231147549999999</c:v>
                </c:pt>
                <c:pt idx="769" formatCode="&quot;$&quot;#,##0">
                  <c:v>-29.231147549999999</c:v>
                </c:pt>
                <c:pt idx="770" formatCode="&quot;$&quot;#,##0">
                  <c:v>-29.231147549999999</c:v>
                </c:pt>
                <c:pt idx="771" formatCode="&quot;$&quot;#,##0">
                  <c:v>-29.231147549999999</c:v>
                </c:pt>
                <c:pt idx="772" formatCode="&quot;$&quot;#,##0">
                  <c:v>-29.231147549999999</c:v>
                </c:pt>
                <c:pt idx="773" formatCode="&quot;$&quot;#,##0">
                  <c:v>-29.231147549999999</c:v>
                </c:pt>
                <c:pt idx="774" formatCode="&quot;$&quot;#,##0">
                  <c:v>-29.231147549999999</c:v>
                </c:pt>
                <c:pt idx="775" formatCode="&quot;$&quot;#,##0">
                  <c:v>-29.231147549999999</c:v>
                </c:pt>
                <c:pt idx="776" formatCode="&quot;$&quot;#,##0">
                  <c:v>-29.231147549999999</c:v>
                </c:pt>
                <c:pt idx="777" formatCode="&quot;$&quot;#,##0">
                  <c:v>-29.231147549999999</c:v>
                </c:pt>
                <c:pt idx="778" formatCode="&quot;$&quot;#,##0">
                  <c:v>-29.231147549999999</c:v>
                </c:pt>
                <c:pt idx="779" formatCode="&quot;$&quot;#,##0">
                  <c:v>-29.231147549999999</c:v>
                </c:pt>
                <c:pt idx="780" formatCode="&quot;$&quot;#,##0">
                  <c:v>-29.231147549999999</c:v>
                </c:pt>
                <c:pt idx="781" formatCode="&quot;$&quot;#,##0">
                  <c:v>-29.231147549999999</c:v>
                </c:pt>
                <c:pt idx="782" formatCode="&quot;$&quot;#,##0">
                  <c:v>-29.231147549999999</c:v>
                </c:pt>
                <c:pt idx="783" formatCode="&quot;$&quot;#,##0">
                  <c:v>-29.231147549999999</c:v>
                </c:pt>
                <c:pt idx="784" formatCode="&quot;$&quot;#,##0">
                  <c:v>-29.231147549999999</c:v>
                </c:pt>
                <c:pt idx="785" formatCode="&quot;$&quot;#,##0">
                  <c:v>-29.231147549999999</c:v>
                </c:pt>
                <c:pt idx="786" formatCode="&quot;$&quot;#,##0">
                  <c:v>-29.231147549999999</c:v>
                </c:pt>
                <c:pt idx="787" formatCode="&quot;$&quot;#,##0">
                  <c:v>-29.231147549999999</c:v>
                </c:pt>
                <c:pt idx="788" formatCode="&quot;$&quot;#,##0">
                  <c:v>-29.231147549999999</c:v>
                </c:pt>
                <c:pt idx="789" formatCode="&quot;$&quot;#,##0">
                  <c:v>-29.231147549999999</c:v>
                </c:pt>
                <c:pt idx="790" formatCode="&quot;$&quot;#,##0">
                  <c:v>-29.231147549999999</c:v>
                </c:pt>
                <c:pt idx="791" formatCode="&quot;$&quot;#,##0">
                  <c:v>-29.231147549999999</c:v>
                </c:pt>
                <c:pt idx="792" formatCode="&quot;$&quot;#,##0">
                  <c:v>-29.231147549999999</c:v>
                </c:pt>
                <c:pt idx="793" formatCode="&quot;$&quot;#,##0">
                  <c:v>-29.231147549999999</c:v>
                </c:pt>
                <c:pt idx="794" formatCode="&quot;$&quot;#,##0">
                  <c:v>-29.231147549999999</c:v>
                </c:pt>
                <c:pt idx="795" formatCode="&quot;$&quot;#,##0">
                  <c:v>-29.231147549999999</c:v>
                </c:pt>
                <c:pt idx="796" formatCode="&quot;$&quot;#,##0">
                  <c:v>-29.231147549999999</c:v>
                </c:pt>
                <c:pt idx="797" formatCode="&quot;$&quot;#,##0">
                  <c:v>-29.231147549999999</c:v>
                </c:pt>
                <c:pt idx="798" formatCode="&quot;$&quot;#,##0">
                  <c:v>-29.231147549999999</c:v>
                </c:pt>
                <c:pt idx="799" formatCode="&quot;$&quot;#,##0">
                  <c:v>-29.231147549999999</c:v>
                </c:pt>
                <c:pt idx="800" formatCode="&quot;$&quot;#,##0">
                  <c:v>-29.231147549999999</c:v>
                </c:pt>
                <c:pt idx="801" formatCode="&quot;$&quot;#,##0">
                  <c:v>-29.231147549999999</c:v>
                </c:pt>
                <c:pt idx="802" formatCode="&quot;$&quot;#,##0">
                  <c:v>-29.231147549999999</c:v>
                </c:pt>
                <c:pt idx="803" formatCode="&quot;$&quot;#,##0">
                  <c:v>-29.231147549999999</c:v>
                </c:pt>
                <c:pt idx="804" formatCode="&quot;$&quot;#,##0">
                  <c:v>-29.231147549999999</c:v>
                </c:pt>
                <c:pt idx="805" formatCode="&quot;$&quot;#,##0">
                  <c:v>-29.231147549999999</c:v>
                </c:pt>
                <c:pt idx="806" formatCode="&quot;$&quot;#,##0">
                  <c:v>-29.231147549999999</c:v>
                </c:pt>
                <c:pt idx="807" formatCode="&quot;$&quot;#,##0">
                  <c:v>-29.231147549999999</c:v>
                </c:pt>
                <c:pt idx="808" formatCode="&quot;$&quot;#,##0">
                  <c:v>-29.231147549999999</c:v>
                </c:pt>
                <c:pt idx="809" formatCode="&quot;$&quot;#,##0">
                  <c:v>-29.231147549999999</c:v>
                </c:pt>
                <c:pt idx="810" formatCode="&quot;$&quot;#,##0">
                  <c:v>-29.231147549999999</c:v>
                </c:pt>
                <c:pt idx="811" formatCode="&quot;$&quot;#,##0">
                  <c:v>-29.231147549999999</c:v>
                </c:pt>
                <c:pt idx="812" formatCode="&quot;$&quot;#,##0">
                  <c:v>-29.231147549999999</c:v>
                </c:pt>
                <c:pt idx="813" formatCode="&quot;$&quot;#,##0">
                  <c:v>-29.231147549999999</c:v>
                </c:pt>
                <c:pt idx="814" formatCode="&quot;$&quot;#,##0">
                  <c:v>-29.231147549999999</c:v>
                </c:pt>
                <c:pt idx="815" formatCode="&quot;$&quot;#,##0">
                  <c:v>-29.231147549999999</c:v>
                </c:pt>
                <c:pt idx="816" formatCode="&quot;$&quot;#,##0">
                  <c:v>-29.231147549999999</c:v>
                </c:pt>
                <c:pt idx="817" formatCode="&quot;$&quot;#,##0">
                  <c:v>-29.231147549999999</c:v>
                </c:pt>
                <c:pt idx="818" formatCode="&quot;$&quot;#,##0">
                  <c:v>-29.231147549999999</c:v>
                </c:pt>
                <c:pt idx="819" formatCode="&quot;$&quot;#,##0">
                  <c:v>-29.231147549999999</c:v>
                </c:pt>
                <c:pt idx="820" formatCode="&quot;$&quot;#,##0">
                  <c:v>-29.231147549999999</c:v>
                </c:pt>
                <c:pt idx="821" formatCode="&quot;$&quot;#,##0">
                  <c:v>-29.231147549999999</c:v>
                </c:pt>
                <c:pt idx="822" formatCode="&quot;$&quot;#,##0">
                  <c:v>-29.231147549999999</c:v>
                </c:pt>
                <c:pt idx="823" formatCode="&quot;$&quot;#,##0">
                  <c:v>-29.231147549999999</c:v>
                </c:pt>
                <c:pt idx="824" formatCode="&quot;$&quot;#,##0">
                  <c:v>-29.231147549999999</c:v>
                </c:pt>
                <c:pt idx="825" formatCode="&quot;$&quot;#,##0">
                  <c:v>-29.231147549999999</c:v>
                </c:pt>
                <c:pt idx="826" formatCode="&quot;$&quot;#,##0">
                  <c:v>-29.231147549999999</c:v>
                </c:pt>
                <c:pt idx="827" formatCode="&quot;$&quot;#,##0">
                  <c:v>-29.231147549999999</c:v>
                </c:pt>
                <c:pt idx="828" formatCode="&quot;$&quot;#,##0">
                  <c:v>-29.231147549999999</c:v>
                </c:pt>
                <c:pt idx="829" formatCode="&quot;$&quot;#,##0">
                  <c:v>-29.231147549999999</c:v>
                </c:pt>
                <c:pt idx="830" formatCode="&quot;$&quot;#,##0">
                  <c:v>-29.231147549999999</c:v>
                </c:pt>
                <c:pt idx="831" formatCode="&quot;$&quot;#,##0">
                  <c:v>-29.231147549999999</c:v>
                </c:pt>
                <c:pt idx="832" formatCode="&quot;$&quot;#,##0">
                  <c:v>-29.231147549999999</c:v>
                </c:pt>
                <c:pt idx="833" formatCode="&quot;$&quot;#,##0">
                  <c:v>-29.231147549999999</c:v>
                </c:pt>
                <c:pt idx="834" formatCode="&quot;$&quot;#,##0">
                  <c:v>-29.231147549999999</c:v>
                </c:pt>
                <c:pt idx="835" formatCode="&quot;$&quot;#,##0">
                  <c:v>-29.231147549999999</c:v>
                </c:pt>
                <c:pt idx="836" formatCode="&quot;$&quot;#,##0">
                  <c:v>-29.231147549999999</c:v>
                </c:pt>
                <c:pt idx="837" formatCode="&quot;$&quot;#,##0">
                  <c:v>-29.231147549999999</c:v>
                </c:pt>
                <c:pt idx="838" formatCode="&quot;$&quot;#,##0">
                  <c:v>-29.231147549999999</c:v>
                </c:pt>
                <c:pt idx="839" formatCode="&quot;$&quot;#,##0">
                  <c:v>-29.231147549999999</c:v>
                </c:pt>
                <c:pt idx="840" formatCode="&quot;$&quot;#,##0">
                  <c:v>-29.231147549999999</c:v>
                </c:pt>
                <c:pt idx="841" formatCode="&quot;$&quot;#,##0">
                  <c:v>-29.231147549999999</c:v>
                </c:pt>
                <c:pt idx="842" formatCode="&quot;$&quot;#,##0">
                  <c:v>-29.231147549999999</c:v>
                </c:pt>
                <c:pt idx="843" formatCode="&quot;$&quot;#,##0">
                  <c:v>-29.231147549999999</c:v>
                </c:pt>
                <c:pt idx="844" formatCode="&quot;$&quot;#,##0">
                  <c:v>-29.231147549999999</c:v>
                </c:pt>
                <c:pt idx="845" formatCode="&quot;$&quot;#,##0">
                  <c:v>-29.231147549999999</c:v>
                </c:pt>
                <c:pt idx="846" formatCode="&quot;$&quot;#,##0">
                  <c:v>-29.231147549999999</c:v>
                </c:pt>
                <c:pt idx="847" formatCode="&quot;$&quot;#,##0">
                  <c:v>-29.231147549999999</c:v>
                </c:pt>
                <c:pt idx="848" formatCode="&quot;$&quot;#,##0">
                  <c:v>-29.231147549999999</c:v>
                </c:pt>
                <c:pt idx="849" formatCode="&quot;$&quot;#,##0">
                  <c:v>-29.231147549999999</c:v>
                </c:pt>
                <c:pt idx="850" formatCode="&quot;$&quot;#,##0">
                  <c:v>-29.231147549999999</c:v>
                </c:pt>
                <c:pt idx="851" formatCode="&quot;$&quot;#,##0">
                  <c:v>-29.231147549999999</c:v>
                </c:pt>
                <c:pt idx="852" formatCode="&quot;$&quot;#,##0">
                  <c:v>-29.231147549999999</c:v>
                </c:pt>
                <c:pt idx="853" formatCode="&quot;$&quot;#,##0">
                  <c:v>-29.231147549999999</c:v>
                </c:pt>
                <c:pt idx="854" formatCode="&quot;$&quot;#,##0">
                  <c:v>-29.231147549999999</c:v>
                </c:pt>
                <c:pt idx="855" formatCode="&quot;$&quot;#,##0">
                  <c:v>-29.231147549999999</c:v>
                </c:pt>
                <c:pt idx="856" formatCode="&quot;$&quot;#,##0">
                  <c:v>-29.231147549999999</c:v>
                </c:pt>
                <c:pt idx="857" formatCode="&quot;$&quot;#,##0">
                  <c:v>-29.231147549999999</c:v>
                </c:pt>
                <c:pt idx="858" formatCode="&quot;$&quot;#,##0">
                  <c:v>-29.231147549999999</c:v>
                </c:pt>
                <c:pt idx="859" formatCode="&quot;$&quot;#,##0">
                  <c:v>-29.231147549999999</c:v>
                </c:pt>
                <c:pt idx="860" formatCode="&quot;$&quot;#,##0">
                  <c:v>-29.231147549999999</c:v>
                </c:pt>
                <c:pt idx="861" formatCode="&quot;$&quot;#,##0">
                  <c:v>-29.231147549999999</c:v>
                </c:pt>
                <c:pt idx="862" formatCode="&quot;$&quot;#,##0">
                  <c:v>-29.231147549999999</c:v>
                </c:pt>
                <c:pt idx="863" formatCode="&quot;$&quot;#,##0">
                  <c:v>-29.231147549999999</c:v>
                </c:pt>
                <c:pt idx="864" formatCode="&quot;$&quot;#,##0">
                  <c:v>-29.231147549999999</c:v>
                </c:pt>
                <c:pt idx="865" formatCode="&quot;$&quot;#,##0">
                  <c:v>-29.231147549999999</c:v>
                </c:pt>
                <c:pt idx="866" formatCode="&quot;$&quot;#,##0">
                  <c:v>-29.231147549999999</c:v>
                </c:pt>
                <c:pt idx="867" formatCode="&quot;$&quot;#,##0">
                  <c:v>-29.231147549999999</c:v>
                </c:pt>
                <c:pt idx="868" formatCode="&quot;$&quot;#,##0">
                  <c:v>-29.231147549999999</c:v>
                </c:pt>
                <c:pt idx="869" formatCode="&quot;$&quot;#,##0">
                  <c:v>-29.231147549999999</c:v>
                </c:pt>
                <c:pt idx="870" formatCode="&quot;$&quot;#,##0">
                  <c:v>-29.231147549999999</c:v>
                </c:pt>
                <c:pt idx="871" formatCode="&quot;$&quot;#,##0">
                  <c:v>-29.231147549999999</c:v>
                </c:pt>
                <c:pt idx="872" formatCode="&quot;$&quot;#,##0">
                  <c:v>-29.231147549999999</c:v>
                </c:pt>
                <c:pt idx="873" formatCode="&quot;$&quot;#,##0">
                  <c:v>-29.231147549999999</c:v>
                </c:pt>
                <c:pt idx="874" formatCode="&quot;$&quot;#,##0">
                  <c:v>-29.231147549999999</c:v>
                </c:pt>
                <c:pt idx="875" formatCode="&quot;$&quot;#,##0">
                  <c:v>-29.231147549999999</c:v>
                </c:pt>
                <c:pt idx="876" formatCode="&quot;$&quot;#,##0">
                  <c:v>-29.231147549999999</c:v>
                </c:pt>
                <c:pt idx="877" formatCode="&quot;$&quot;#,##0">
                  <c:v>-29.231147549999999</c:v>
                </c:pt>
                <c:pt idx="878" formatCode="&quot;$&quot;#,##0">
                  <c:v>-29.231147549999999</c:v>
                </c:pt>
                <c:pt idx="879" formatCode="&quot;$&quot;#,##0">
                  <c:v>-29.231147549999999</c:v>
                </c:pt>
                <c:pt idx="880" formatCode="&quot;$&quot;#,##0">
                  <c:v>-29.231147549999999</c:v>
                </c:pt>
                <c:pt idx="881" formatCode="&quot;$&quot;#,##0">
                  <c:v>-29.231147549999999</c:v>
                </c:pt>
                <c:pt idx="882" formatCode="&quot;$&quot;#,##0">
                  <c:v>-29.231147549999999</c:v>
                </c:pt>
                <c:pt idx="883" formatCode="&quot;$&quot;#,##0">
                  <c:v>-29.231147549999999</c:v>
                </c:pt>
                <c:pt idx="884" formatCode="&quot;$&quot;#,##0">
                  <c:v>-29.231147549999999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B536-F84A-B4AA-58A3652442FE}"/>
            </c:ext>
          </c:extLst>
        </c:ser>
        <c:ser>
          <c:idx val="3"/>
          <c:order val="12"/>
          <c:tx>
            <c:strRef>
              <c:f>'SLIDE DECK FIGURE (2)'!$N$1</c:f>
              <c:strCache>
                <c:ptCount val="1"/>
                <c:pt idx="0">
                  <c:v>Thermal Electrification: Gas</c:v>
                </c:pt>
              </c:strCache>
            </c:strRef>
          </c:tx>
          <c:spPr>
            <a:solidFill>
              <a:srgbClr val="00778D"/>
            </a:solidFill>
            <a:ln>
              <a:noFill/>
            </a:ln>
            <a:effectLst/>
          </c:spPr>
          <c:invertIfNegative val="0"/>
          <c:dLbls>
            <c:dLbl>
              <c:idx val="407"/>
              <c:layout>
                <c:manualLayout>
                  <c:x val="-1.2614030982963499E-3"/>
                  <c:y val="1.712119161635384E-2"/>
                </c:manualLayout>
              </c:layout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9.9265478042037544E-2"/>
                      <c:h val="8.58690675691957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4-B536-F84A-B4AA-58A3652442FE}"/>
                </c:ext>
              </c:extLst>
            </c:dLbl>
            <c:dLbl>
              <c:idx val="524"/>
              <c:layout>
                <c:manualLayout>
                  <c:x val="9.029933487641692E-2"/>
                  <c:y val="-0.11051155359176529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536-F84A-B4AA-58A3652442FE}"/>
                </c:ext>
              </c:extLst>
            </c:dLbl>
            <c:dLbl>
              <c:idx val="958"/>
              <c:layout>
                <c:manualLayout>
                  <c:x val="-7.9234103342176329E-2"/>
                  <c:y val="-1.7657395572259489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536-F84A-B4AA-58A3652442FE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E7E6E6">
                          <a:lumMod val="50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(2)'!$N$2:$N$1057</c:f>
              <c:numCache>
                <c:formatCode>General</c:formatCode>
                <c:ptCount val="1056"/>
                <c:pt idx="885" formatCode="&quot;$&quot;#,##0">
                  <c:v>104.2775603</c:v>
                </c:pt>
                <c:pt idx="886" formatCode="&quot;$&quot;#,##0">
                  <c:v>104.2775603</c:v>
                </c:pt>
                <c:pt idx="887" formatCode="&quot;$&quot;#,##0">
                  <c:v>104.2775603</c:v>
                </c:pt>
                <c:pt idx="888" formatCode="&quot;$&quot;#,##0">
                  <c:v>104.2775603</c:v>
                </c:pt>
                <c:pt idx="889" formatCode="&quot;$&quot;#,##0">
                  <c:v>104.2775603</c:v>
                </c:pt>
                <c:pt idx="890" formatCode="&quot;$&quot;#,##0">
                  <c:v>104.2775603</c:v>
                </c:pt>
                <c:pt idx="891" formatCode="&quot;$&quot;#,##0">
                  <c:v>104.2775603</c:v>
                </c:pt>
                <c:pt idx="892" formatCode="&quot;$&quot;#,##0">
                  <c:v>104.2775603</c:v>
                </c:pt>
                <c:pt idx="893" formatCode="&quot;$&quot;#,##0">
                  <c:v>104.2775603</c:v>
                </c:pt>
                <c:pt idx="894" formatCode="&quot;$&quot;#,##0">
                  <c:v>104.2775603</c:v>
                </c:pt>
                <c:pt idx="895" formatCode="&quot;$&quot;#,##0">
                  <c:v>104.2775603</c:v>
                </c:pt>
                <c:pt idx="896" formatCode="&quot;$&quot;#,##0">
                  <c:v>104.2775603</c:v>
                </c:pt>
                <c:pt idx="897" formatCode="&quot;$&quot;#,##0">
                  <c:v>104.2775603</c:v>
                </c:pt>
                <c:pt idx="898" formatCode="&quot;$&quot;#,##0">
                  <c:v>104.2775603</c:v>
                </c:pt>
                <c:pt idx="899" formatCode="&quot;$&quot;#,##0">
                  <c:v>104.2775603</c:v>
                </c:pt>
                <c:pt idx="900" formatCode="&quot;$&quot;#,##0">
                  <c:v>104.2775603</c:v>
                </c:pt>
                <c:pt idx="901" formatCode="&quot;$&quot;#,##0">
                  <c:v>104.2775603</c:v>
                </c:pt>
                <c:pt idx="902" formatCode="&quot;$&quot;#,##0">
                  <c:v>104.2775603</c:v>
                </c:pt>
                <c:pt idx="903" formatCode="&quot;$&quot;#,##0">
                  <c:v>104.2775603</c:v>
                </c:pt>
                <c:pt idx="904" formatCode="&quot;$&quot;#,##0">
                  <c:v>104.2775603</c:v>
                </c:pt>
                <c:pt idx="905" formatCode="&quot;$&quot;#,##0">
                  <c:v>104.2775603</c:v>
                </c:pt>
                <c:pt idx="906" formatCode="&quot;$&quot;#,##0">
                  <c:v>104.2775603</c:v>
                </c:pt>
                <c:pt idx="907" formatCode="&quot;$&quot;#,##0">
                  <c:v>104.2775603</c:v>
                </c:pt>
                <c:pt idx="908" formatCode="&quot;$&quot;#,##0">
                  <c:v>104.2775603</c:v>
                </c:pt>
                <c:pt idx="909" formatCode="&quot;$&quot;#,##0">
                  <c:v>104.2775603</c:v>
                </c:pt>
                <c:pt idx="910" formatCode="&quot;$&quot;#,##0">
                  <c:v>104.2775603</c:v>
                </c:pt>
                <c:pt idx="911" formatCode="&quot;$&quot;#,##0">
                  <c:v>104.2775603</c:v>
                </c:pt>
                <c:pt idx="912" formatCode="&quot;$&quot;#,##0">
                  <c:v>104.2775603</c:v>
                </c:pt>
                <c:pt idx="913" formatCode="&quot;$&quot;#,##0">
                  <c:v>104.2775603</c:v>
                </c:pt>
                <c:pt idx="914" formatCode="&quot;$&quot;#,##0">
                  <c:v>104.2775603</c:v>
                </c:pt>
                <c:pt idx="915" formatCode="&quot;$&quot;#,##0">
                  <c:v>104.2775603</c:v>
                </c:pt>
                <c:pt idx="916" formatCode="&quot;$&quot;#,##0">
                  <c:v>104.2775603</c:v>
                </c:pt>
                <c:pt idx="917" formatCode="&quot;$&quot;#,##0">
                  <c:v>104.2775603</c:v>
                </c:pt>
                <c:pt idx="918" formatCode="&quot;$&quot;#,##0">
                  <c:v>104.2775603</c:v>
                </c:pt>
                <c:pt idx="919" formatCode="&quot;$&quot;#,##0">
                  <c:v>104.2775603</c:v>
                </c:pt>
                <c:pt idx="920" formatCode="&quot;$&quot;#,##0">
                  <c:v>104.2775603</c:v>
                </c:pt>
                <c:pt idx="921" formatCode="&quot;$&quot;#,##0">
                  <c:v>104.2775603</c:v>
                </c:pt>
                <c:pt idx="922" formatCode="&quot;$&quot;#,##0">
                  <c:v>104.2775603</c:v>
                </c:pt>
                <c:pt idx="923" formatCode="&quot;$&quot;#,##0">
                  <c:v>104.2775603</c:v>
                </c:pt>
                <c:pt idx="924" formatCode="&quot;$&quot;#,##0">
                  <c:v>104.2775603</c:v>
                </c:pt>
                <c:pt idx="925" formatCode="&quot;$&quot;#,##0">
                  <c:v>104.2775603</c:v>
                </c:pt>
                <c:pt idx="926" formatCode="&quot;$&quot;#,##0">
                  <c:v>104.2775603</c:v>
                </c:pt>
                <c:pt idx="927" formatCode="&quot;$&quot;#,##0">
                  <c:v>104.2775603</c:v>
                </c:pt>
                <c:pt idx="928" formatCode="&quot;$&quot;#,##0">
                  <c:v>104.2775603</c:v>
                </c:pt>
                <c:pt idx="929" formatCode="&quot;$&quot;#,##0">
                  <c:v>104.2775603</c:v>
                </c:pt>
                <c:pt idx="930" formatCode="&quot;$&quot;#,##0">
                  <c:v>104.2775603</c:v>
                </c:pt>
                <c:pt idx="931" formatCode="&quot;$&quot;#,##0">
                  <c:v>104.2775603</c:v>
                </c:pt>
                <c:pt idx="932" formatCode="&quot;$&quot;#,##0">
                  <c:v>104.2775603</c:v>
                </c:pt>
                <c:pt idx="933" formatCode="&quot;$&quot;#,##0">
                  <c:v>104.2775603</c:v>
                </c:pt>
                <c:pt idx="934" formatCode="&quot;$&quot;#,##0">
                  <c:v>104.2775603</c:v>
                </c:pt>
                <c:pt idx="935" formatCode="&quot;$&quot;#,##0">
                  <c:v>104.2775603</c:v>
                </c:pt>
                <c:pt idx="936" formatCode="&quot;$&quot;#,##0">
                  <c:v>104.2775603</c:v>
                </c:pt>
                <c:pt idx="937" formatCode="&quot;$&quot;#,##0">
                  <c:v>104.2775603</c:v>
                </c:pt>
                <c:pt idx="938" formatCode="&quot;$&quot;#,##0">
                  <c:v>104.2775603</c:v>
                </c:pt>
                <c:pt idx="939" formatCode="&quot;$&quot;#,##0">
                  <c:v>104.2775603</c:v>
                </c:pt>
                <c:pt idx="940" formatCode="&quot;$&quot;#,##0">
                  <c:v>104.2775603</c:v>
                </c:pt>
                <c:pt idx="941" formatCode="&quot;$&quot;#,##0">
                  <c:v>104.2775603</c:v>
                </c:pt>
                <c:pt idx="942" formatCode="&quot;$&quot;#,##0">
                  <c:v>104.2775603</c:v>
                </c:pt>
                <c:pt idx="943" formatCode="&quot;$&quot;#,##0">
                  <c:v>104.2775603</c:v>
                </c:pt>
                <c:pt idx="944" formatCode="&quot;$&quot;#,##0">
                  <c:v>104.2775603</c:v>
                </c:pt>
                <c:pt idx="945" formatCode="&quot;$&quot;#,##0">
                  <c:v>104.2775603</c:v>
                </c:pt>
                <c:pt idx="946" formatCode="&quot;$&quot;#,##0">
                  <c:v>104.2775603</c:v>
                </c:pt>
                <c:pt idx="947" formatCode="&quot;$&quot;#,##0">
                  <c:v>104.2775603</c:v>
                </c:pt>
                <c:pt idx="948" formatCode="&quot;$&quot;#,##0">
                  <c:v>104.2775603</c:v>
                </c:pt>
                <c:pt idx="949" formatCode="&quot;$&quot;#,##0">
                  <c:v>104.2775603</c:v>
                </c:pt>
                <c:pt idx="950" formatCode="&quot;$&quot;#,##0">
                  <c:v>104.2775603</c:v>
                </c:pt>
                <c:pt idx="951" formatCode="&quot;$&quot;#,##0">
                  <c:v>104.2775603</c:v>
                </c:pt>
                <c:pt idx="952" formatCode="&quot;$&quot;#,##0">
                  <c:v>104.2775603</c:v>
                </c:pt>
                <c:pt idx="953" formatCode="&quot;$&quot;#,##0">
                  <c:v>104.2775603</c:v>
                </c:pt>
                <c:pt idx="954" formatCode="&quot;$&quot;#,##0">
                  <c:v>104.2775603</c:v>
                </c:pt>
                <c:pt idx="955" formatCode="&quot;$&quot;#,##0">
                  <c:v>104.2775603</c:v>
                </c:pt>
                <c:pt idx="956" formatCode="&quot;$&quot;#,##0">
                  <c:v>104.2775603</c:v>
                </c:pt>
                <c:pt idx="957" formatCode="&quot;$&quot;#,##0">
                  <c:v>104.2775603</c:v>
                </c:pt>
                <c:pt idx="958" formatCode="&quot;$&quot;#,##0">
                  <c:v>104.2775603</c:v>
                </c:pt>
                <c:pt idx="959" formatCode="&quot;$&quot;#,##0">
                  <c:v>104.2775603</c:v>
                </c:pt>
                <c:pt idx="960" formatCode="&quot;$&quot;#,##0">
                  <c:v>104.2775603</c:v>
                </c:pt>
                <c:pt idx="961" formatCode="&quot;$&quot;#,##0">
                  <c:v>104.2775603</c:v>
                </c:pt>
                <c:pt idx="962" formatCode="&quot;$&quot;#,##0">
                  <c:v>104.2775603</c:v>
                </c:pt>
                <c:pt idx="963" formatCode="&quot;$&quot;#,##0">
                  <c:v>104.2775603</c:v>
                </c:pt>
                <c:pt idx="964" formatCode="&quot;$&quot;#,##0">
                  <c:v>104.2775603</c:v>
                </c:pt>
                <c:pt idx="965" formatCode="&quot;$&quot;#,##0">
                  <c:v>104.2775603</c:v>
                </c:pt>
                <c:pt idx="966" formatCode="&quot;$&quot;#,##0">
                  <c:v>104.2775603</c:v>
                </c:pt>
                <c:pt idx="967" formatCode="&quot;$&quot;#,##0">
                  <c:v>104.2775603</c:v>
                </c:pt>
                <c:pt idx="968" formatCode="&quot;$&quot;#,##0">
                  <c:v>104.2775603</c:v>
                </c:pt>
                <c:pt idx="969" formatCode="&quot;$&quot;#,##0">
                  <c:v>104.2775603</c:v>
                </c:pt>
                <c:pt idx="970" formatCode="&quot;$&quot;#,##0">
                  <c:v>104.2775603</c:v>
                </c:pt>
                <c:pt idx="971" formatCode="&quot;$&quot;#,##0">
                  <c:v>104.2775603</c:v>
                </c:pt>
                <c:pt idx="972" formatCode="&quot;$&quot;#,##0">
                  <c:v>104.2775603</c:v>
                </c:pt>
                <c:pt idx="973" formatCode="&quot;$&quot;#,##0">
                  <c:v>104.2775603</c:v>
                </c:pt>
                <c:pt idx="974" formatCode="&quot;$&quot;#,##0">
                  <c:v>104.2775603</c:v>
                </c:pt>
                <c:pt idx="975" formatCode="&quot;$&quot;#,##0">
                  <c:v>104.2775603</c:v>
                </c:pt>
                <c:pt idx="976" formatCode="&quot;$&quot;#,##0">
                  <c:v>104.2775603</c:v>
                </c:pt>
                <c:pt idx="977" formatCode="&quot;$&quot;#,##0">
                  <c:v>104.2775603</c:v>
                </c:pt>
                <c:pt idx="978" formatCode="&quot;$&quot;#,##0">
                  <c:v>104.2775603</c:v>
                </c:pt>
                <c:pt idx="979" formatCode="&quot;$&quot;#,##0">
                  <c:v>104.2775603</c:v>
                </c:pt>
                <c:pt idx="980" formatCode="&quot;$&quot;#,##0">
                  <c:v>104.2775603</c:v>
                </c:pt>
                <c:pt idx="981" formatCode="&quot;$&quot;#,##0">
                  <c:v>104.2775603</c:v>
                </c:pt>
                <c:pt idx="982" formatCode="&quot;$&quot;#,##0">
                  <c:v>104.2775603</c:v>
                </c:pt>
                <c:pt idx="983" formatCode="&quot;$&quot;#,##0">
                  <c:v>104.2775603</c:v>
                </c:pt>
                <c:pt idx="984" formatCode="&quot;$&quot;#,##0">
                  <c:v>104.2775603</c:v>
                </c:pt>
                <c:pt idx="985" formatCode="&quot;$&quot;#,##0">
                  <c:v>104.2775603</c:v>
                </c:pt>
                <c:pt idx="986" formatCode="&quot;$&quot;#,##0">
                  <c:v>104.2775603</c:v>
                </c:pt>
                <c:pt idx="987" formatCode="&quot;$&quot;#,##0">
                  <c:v>104.2775603</c:v>
                </c:pt>
                <c:pt idx="988" formatCode="&quot;$&quot;#,##0">
                  <c:v>104.2775603</c:v>
                </c:pt>
                <c:pt idx="989" formatCode="&quot;$&quot;#,##0">
                  <c:v>104.2775603</c:v>
                </c:pt>
                <c:pt idx="990" formatCode="&quot;$&quot;#,##0">
                  <c:v>104.2775603</c:v>
                </c:pt>
                <c:pt idx="991" formatCode="&quot;$&quot;#,##0">
                  <c:v>104.2775603</c:v>
                </c:pt>
                <c:pt idx="992" formatCode="&quot;$&quot;#,##0">
                  <c:v>104.2775603</c:v>
                </c:pt>
                <c:pt idx="993" formatCode="&quot;$&quot;#,##0">
                  <c:v>104.2775603</c:v>
                </c:pt>
                <c:pt idx="994" formatCode="&quot;$&quot;#,##0">
                  <c:v>104.2775603</c:v>
                </c:pt>
                <c:pt idx="995" formatCode="&quot;$&quot;#,##0">
                  <c:v>104.2775603</c:v>
                </c:pt>
                <c:pt idx="996" formatCode="&quot;$&quot;#,##0">
                  <c:v>104.2775603</c:v>
                </c:pt>
                <c:pt idx="997" formatCode="&quot;$&quot;#,##0">
                  <c:v>104.2775603</c:v>
                </c:pt>
                <c:pt idx="998" formatCode="&quot;$&quot;#,##0">
                  <c:v>104.2775603</c:v>
                </c:pt>
                <c:pt idx="999" formatCode="&quot;$&quot;#,##0">
                  <c:v>104.2775603</c:v>
                </c:pt>
                <c:pt idx="1000" formatCode="&quot;$&quot;#,##0">
                  <c:v>104.2775603</c:v>
                </c:pt>
                <c:pt idx="1001" formatCode="&quot;$&quot;#,##0">
                  <c:v>104.2775603</c:v>
                </c:pt>
                <c:pt idx="1002" formatCode="&quot;$&quot;#,##0">
                  <c:v>104.2775603</c:v>
                </c:pt>
                <c:pt idx="1003" formatCode="&quot;$&quot;#,##0">
                  <c:v>104.2775603</c:v>
                </c:pt>
                <c:pt idx="1004" formatCode="&quot;$&quot;#,##0">
                  <c:v>104.2775603</c:v>
                </c:pt>
                <c:pt idx="1005" formatCode="&quot;$&quot;#,##0">
                  <c:v>104.2775603</c:v>
                </c:pt>
                <c:pt idx="1006" formatCode="&quot;$&quot;#,##0">
                  <c:v>104.2775603</c:v>
                </c:pt>
                <c:pt idx="1007" formatCode="&quot;$&quot;#,##0">
                  <c:v>104.2775603</c:v>
                </c:pt>
                <c:pt idx="1008" formatCode="&quot;$&quot;#,##0">
                  <c:v>104.2775603</c:v>
                </c:pt>
                <c:pt idx="1009" formatCode="&quot;$&quot;#,##0">
                  <c:v>104.2775603</c:v>
                </c:pt>
                <c:pt idx="1010" formatCode="&quot;$&quot;#,##0">
                  <c:v>104.2775603</c:v>
                </c:pt>
                <c:pt idx="1011" formatCode="&quot;$&quot;#,##0">
                  <c:v>104.2775603</c:v>
                </c:pt>
                <c:pt idx="1012" formatCode="&quot;$&quot;#,##0">
                  <c:v>104.2775603</c:v>
                </c:pt>
                <c:pt idx="1013" formatCode="&quot;$&quot;#,##0">
                  <c:v>104.2775603</c:v>
                </c:pt>
                <c:pt idx="1014" formatCode="&quot;$&quot;#,##0">
                  <c:v>104.2775603</c:v>
                </c:pt>
                <c:pt idx="1015" formatCode="&quot;$&quot;#,##0">
                  <c:v>104.2775603</c:v>
                </c:pt>
                <c:pt idx="1016" formatCode="&quot;$&quot;#,##0">
                  <c:v>104.2775603</c:v>
                </c:pt>
                <c:pt idx="1017" formatCode="&quot;$&quot;#,##0">
                  <c:v>104.2775603</c:v>
                </c:pt>
                <c:pt idx="1018" formatCode="&quot;$&quot;#,##0">
                  <c:v>104.2775603</c:v>
                </c:pt>
                <c:pt idx="1019" formatCode="&quot;$&quot;#,##0">
                  <c:v>104.2775603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B536-F84A-B4AA-58A3652442FE}"/>
            </c:ext>
          </c:extLst>
        </c:ser>
        <c:ser>
          <c:idx val="2"/>
          <c:order val="13"/>
          <c:tx>
            <c:strRef>
              <c:f>'SLIDE DECK FIGURE (2)'!$O$1</c:f>
              <c:strCache>
                <c:ptCount val="1"/>
                <c:pt idx="0">
                  <c:v>Thermal Electrification: Oil</c:v>
                </c:pt>
              </c:strCache>
            </c:strRef>
          </c:tx>
          <c:spPr>
            <a:solidFill>
              <a:srgbClr val="C1CAD0"/>
            </a:solidFill>
            <a:ln>
              <a:noFill/>
            </a:ln>
            <a:effectLst/>
          </c:spPr>
          <c:invertIfNegative val="0"/>
          <c:dLbls>
            <c:dLbl>
              <c:idx val="461"/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B536-F84A-B4AA-58A3652442FE}"/>
                </c:ext>
              </c:extLst>
            </c:dLbl>
            <c:dLbl>
              <c:idx val="1026"/>
              <c:layout>
                <c:manualLayout>
                  <c:x val="-6.7410578431252047E-2"/>
                  <c:y val="-6.8338583294140345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536-F84A-B4AA-58A3652442FE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E7E6E6">
                          <a:lumMod val="50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(2)'!$O$2:$O$1057</c:f>
              <c:numCache>
                <c:formatCode>General</c:formatCode>
                <c:ptCount val="1056"/>
                <c:pt idx="1020" formatCode="&quot;$&quot;#,##0">
                  <c:v>104.8185026</c:v>
                </c:pt>
                <c:pt idx="1021" formatCode="&quot;$&quot;#,##0">
                  <c:v>104.8185026</c:v>
                </c:pt>
                <c:pt idx="1022" formatCode="&quot;$&quot;#,##0">
                  <c:v>104.8185026</c:v>
                </c:pt>
                <c:pt idx="1023" formatCode="&quot;$&quot;#,##0">
                  <c:v>104.8185026</c:v>
                </c:pt>
                <c:pt idx="1024" formatCode="&quot;$&quot;#,##0">
                  <c:v>104.8185026</c:v>
                </c:pt>
                <c:pt idx="1025" formatCode="&quot;$&quot;#,##0">
                  <c:v>104.8185026</c:v>
                </c:pt>
                <c:pt idx="1026" formatCode="&quot;$&quot;#,##0">
                  <c:v>104.8185026</c:v>
                </c:pt>
                <c:pt idx="1027" formatCode="&quot;$&quot;#,##0">
                  <c:v>104.8185026</c:v>
                </c:pt>
                <c:pt idx="1028" formatCode="&quot;$&quot;#,##0">
                  <c:v>104.8185026</c:v>
                </c:pt>
                <c:pt idx="1029" formatCode="&quot;$&quot;#,##0">
                  <c:v>104.8185026</c:v>
                </c:pt>
                <c:pt idx="1030" formatCode="&quot;$&quot;#,##0">
                  <c:v>104.8185026</c:v>
                </c:pt>
                <c:pt idx="1031" formatCode="&quot;$&quot;#,##0">
                  <c:v>104.8185026</c:v>
                </c:pt>
                <c:pt idx="1032" formatCode="&quot;$&quot;#,##0">
                  <c:v>104.8185026</c:v>
                </c:pt>
                <c:pt idx="1033" formatCode="&quot;$&quot;#,##0">
                  <c:v>104.8185026</c:v>
                </c:pt>
                <c:pt idx="1034" formatCode="&quot;$&quot;#,##0">
                  <c:v>104.8185026</c:v>
                </c:pt>
                <c:pt idx="1035" formatCode="&quot;$&quot;#,##0">
                  <c:v>104.8185026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B536-F84A-B4AA-58A3652442FE}"/>
            </c:ext>
          </c:extLst>
        </c:ser>
        <c:ser>
          <c:idx val="1"/>
          <c:order val="14"/>
          <c:tx>
            <c:strRef>
              <c:f>'SLIDE DECK FIGURE (2)'!$P$1</c:f>
              <c:strCache>
                <c:ptCount val="1"/>
                <c:pt idx="0">
                  <c:v>Rooftop PV</c:v>
                </c:pt>
              </c:strCache>
            </c:strRef>
          </c:tx>
          <c:spPr>
            <a:solidFill>
              <a:srgbClr val="FBC6AE"/>
            </a:solidFill>
            <a:ln>
              <a:noFill/>
            </a:ln>
            <a:effectLst/>
          </c:spPr>
          <c:invertIfNegative val="0"/>
          <c:dLbls>
            <c:dLbl>
              <c:idx val="619"/>
              <c:layout>
                <c:manualLayout>
                  <c:x val="7.7191176393907074E-2"/>
                  <c:y val="-7.1342486584990567E-2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B536-F84A-B4AA-58A3652442FE}"/>
                </c:ext>
              </c:extLst>
            </c:dLbl>
            <c:dLbl>
              <c:idx val="1046"/>
              <c:layout>
                <c:manualLayout>
                  <c:x val="-3.902714259045361E-2"/>
                  <c:y val="-4.6297025222065708E-3"/>
                </c:manualLayout>
              </c:layout>
              <c:dLblPos val="outEnd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B536-F84A-B4AA-58A365244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rgbClr val="E7E6E6">
                          <a:lumMod val="50000"/>
                        </a:srgbClr>
                      </a:solidFill>
                    </a:ln>
                  </c:spPr>
                </c15:leaderLines>
              </c:ext>
            </c:extLst>
          </c:dLbls>
          <c:cat>
            <c:numRef>
              <c:f>'SLIDE DECK FIGURE (2)'!$A$2:$A$1057</c:f>
              <c:numCache>
                <c:formatCode>0.00</c:formatCode>
                <c:ptCount val="1056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2.3199999999999998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4.1100000000000003</c:v>
                </c:pt>
                <c:pt idx="412">
                  <c:v>4.12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4.1500000000000004</c:v>
                </c:pt>
                <c:pt idx="416">
                  <c:v>4.16</c:v>
                </c:pt>
                <c:pt idx="417">
                  <c:v>4.17</c:v>
                </c:pt>
                <c:pt idx="418">
                  <c:v>4.18</c:v>
                </c:pt>
                <c:pt idx="419">
                  <c:v>4.1900000000000004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4.32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4.3600000000000003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4.6100000000000003</c:v>
                </c:pt>
                <c:pt idx="462">
                  <c:v>4.62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4.6500000000000004</c:v>
                </c:pt>
                <c:pt idx="466">
                  <c:v>4.66</c:v>
                </c:pt>
                <c:pt idx="467">
                  <c:v>4.67</c:v>
                </c:pt>
                <c:pt idx="468">
                  <c:v>4.68</c:v>
                </c:pt>
                <c:pt idx="469">
                  <c:v>4.6900000000000004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4.7699999999999996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4.82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4.8600000000000003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5.1100000000000003</c:v>
                </c:pt>
                <c:pt idx="512">
                  <c:v>5.12</c:v>
                </c:pt>
                <c:pt idx="513">
                  <c:v>5.13</c:v>
                </c:pt>
                <c:pt idx="514">
                  <c:v>5.14</c:v>
                </c:pt>
                <c:pt idx="515">
                  <c:v>5.15</c:v>
                </c:pt>
                <c:pt idx="516">
                  <c:v>5.16</c:v>
                </c:pt>
                <c:pt idx="517">
                  <c:v>5.17</c:v>
                </c:pt>
                <c:pt idx="518">
                  <c:v>5.18</c:v>
                </c:pt>
                <c:pt idx="519">
                  <c:v>5.19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5.32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5.36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5.61</c:v>
                </c:pt>
                <c:pt idx="562">
                  <c:v>5.62</c:v>
                </c:pt>
                <c:pt idx="563">
                  <c:v>5.63</c:v>
                </c:pt>
                <c:pt idx="564">
                  <c:v>5.64</c:v>
                </c:pt>
                <c:pt idx="565">
                  <c:v>5.65</c:v>
                </c:pt>
                <c:pt idx="566">
                  <c:v>5.66</c:v>
                </c:pt>
                <c:pt idx="567">
                  <c:v>5.67</c:v>
                </c:pt>
                <c:pt idx="568">
                  <c:v>5.68</c:v>
                </c:pt>
                <c:pt idx="569">
                  <c:v>5.69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5.82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5.86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6.11</c:v>
                </c:pt>
                <c:pt idx="612">
                  <c:v>6.12</c:v>
                </c:pt>
                <c:pt idx="613">
                  <c:v>6.13</c:v>
                </c:pt>
                <c:pt idx="614">
                  <c:v>6.14</c:v>
                </c:pt>
                <c:pt idx="615">
                  <c:v>6.15</c:v>
                </c:pt>
                <c:pt idx="616">
                  <c:v>6.16</c:v>
                </c:pt>
                <c:pt idx="617">
                  <c:v>6.17</c:v>
                </c:pt>
                <c:pt idx="618">
                  <c:v>6.18</c:v>
                </c:pt>
                <c:pt idx="619">
                  <c:v>6.19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  <c:pt idx="631">
                  <c:v>6.31</c:v>
                </c:pt>
                <c:pt idx="632">
                  <c:v>6.32</c:v>
                </c:pt>
                <c:pt idx="633">
                  <c:v>6.33</c:v>
                </c:pt>
                <c:pt idx="634">
                  <c:v>6.34</c:v>
                </c:pt>
                <c:pt idx="635">
                  <c:v>6.35</c:v>
                </c:pt>
                <c:pt idx="636">
                  <c:v>6.36</c:v>
                </c:pt>
                <c:pt idx="637">
                  <c:v>6.37</c:v>
                </c:pt>
                <c:pt idx="638">
                  <c:v>6.38</c:v>
                </c:pt>
                <c:pt idx="639">
                  <c:v>6.39</c:v>
                </c:pt>
                <c:pt idx="640">
                  <c:v>6.4</c:v>
                </c:pt>
                <c:pt idx="641">
                  <c:v>6.41</c:v>
                </c:pt>
                <c:pt idx="642">
                  <c:v>6.42</c:v>
                </c:pt>
                <c:pt idx="643">
                  <c:v>6.43</c:v>
                </c:pt>
                <c:pt idx="644">
                  <c:v>6.44</c:v>
                </c:pt>
                <c:pt idx="645">
                  <c:v>6.45</c:v>
                </c:pt>
                <c:pt idx="646">
                  <c:v>6.46</c:v>
                </c:pt>
                <c:pt idx="647">
                  <c:v>6.47</c:v>
                </c:pt>
                <c:pt idx="648">
                  <c:v>6.48</c:v>
                </c:pt>
                <c:pt idx="649">
                  <c:v>6.49</c:v>
                </c:pt>
                <c:pt idx="650">
                  <c:v>6.5</c:v>
                </c:pt>
                <c:pt idx="651">
                  <c:v>6.51</c:v>
                </c:pt>
                <c:pt idx="652">
                  <c:v>6.52</c:v>
                </c:pt>
                <c:pt idx="653">
                  <c:v>6.5299999999999896</c:v>
                </c:pt>
                <c:pt idx="654">
                  <c:v>6.5399999999999903</c:v>
                </c:pt>
                <c:pt idx="655">
                  <c:v>6.5499999999999901</c:v>
                </c:pt>
                <c:pt idx="656">
                  <c:v>6.5599999999999898</c:v>
                </c:pt>
                <c:pt idx="657">
                  <c:v>6.5699999999999896</c:v>
                </c:pt>
                <c:pt idx="658">
                  <c:v>6.5799999999999903</c:v>
                </c:pt>
                <c:pt idx="659">
                  <c:v>6.5899999999999901</c:v>
                </c:pt>
                <c:pt idx="660">
                  <c:v>6.5999999999999899</c:v>
                </c:pt>
                <c:pt idx="661">
                  <c:v>6.6099999999999897</c:v>
                </c:pt>
                <c:pt idx="662">
                  <c:v>6.6199999999999903</c:v>
                </c:pt>
                <c:pt idx="663">
                  <c:v>6.6299999999999901</c:v>
                </c:pt>
                <c:pt idx="664">
                  <c:v>6.6399999999999899</c:v>
                </c:pt>
                <c:pt idx="665">
                  <c:v>6.6499999999999897</c:v>
                </c:pt>
                <c:pt idx="666">
                  <c:v>6.6599999999999904</c:v>
                </c:pt>
                <c:pt idx="667">
                  <c:v>6.6699999999999902</c:v>
                </c:pt>
                <c:pt idx="668">
                  <c:v>6.6799999999999899</c:v>
                </c:pt>
                <c:pt idx="669">
                  <c:v>6.6899999999999897</c:v>
                </c:pt>
                <c:pt idx="670">
                  <c:v>6.6999999999999904</c:v>
                </c:pt>
                <c:pt idx="671">
                  <c:v>6.7099999999999902</c:v>
                </c:pt>
                <c:pt idx="672">
                  <c:v>6.71999999999999</c:v>
                </c:pt>
                <c:pt idx="673">
                  <c:v>6.7299999999999898</c:v>
                </c:pt>
                <c:pt idx="674">
                  <c:v>6.7399999999999904</c:v>
                </c:pt>
                <c:pt idx="675">
                  <c:v>6.7499999999999902</c:v>
                </c:pt>
                <c:pt idx="676">
                  <c:v>6.75999999999999</c:v>
                </c:pt>
                <c:pt idx="677">
                  <c:v>6.7699999999999898</c:v>
                </c:pt>
                <c:pt idx="678">
                  <c:v>6.7799999999999896</c:v>
                </c:pt>
                <c:pt idx="679">
                  <c:v>6.7899999999999903</c:v>
                </c:pt>
                <c:pt idx="680">
                  <c:v>6.7999999999999901</c:v>
                </c:pt>
                <c:pt idx="681">
                  <c:v>6.8099999999999898</c:v>
                </c:pt>
                <c:pt idx="682">
                  <c:v>6.8199999999999896</c:v>
                </c:pt>
                <c:pt idx="683">
                  <c:v>6.8299999999999903</c:v>
                </c:pt>
                <c:pt idx="684">
                  <c:v>6.8399999999999901</c:v>
                </c:pt>
                <c:pt idx="685">
                  <c:v>6.8499999999999899</c:v>
                </c:pt>
                <c:pt idx="686">
                  <c:v>6.8599999999999897</c:v>
                </c:pt>
                <c:pt idx="687">
                  <c:v>6.8699999999999903</c:v>
                </c:pt>
                <c:pt idx="688">
                  <c:v>6.8799999999999901</c:v>
                </c:pt>
                <c:pt idx="689">
                  <c:v>6.8899999999999899</c:v>
                </c:pt>
                <c:pt idx="690">
                  <c:v>6.8999999999999897</c:v>
                </c:pt>
                <c:pt idx="691">
                  <c:v>6.9099999999999904</c:v>
                </c:pt>
                <c:pt idx="692">
                  <c:v>6.9199999999999902</c:v>
                </c:pt>
                <c:pt idx="693">
                  <c:v>6.9299999999999899</c:v>
                </c:pt>
                <c:pt idx="694">
                  <c:v>6.9399999999999897</c:v>
                </c:pt>
                <c:pt idx="695">
                  <c:v>6.9499999999999904</c:v>
                </c:pt>
                <c:pt idx="696">
                  <c:v>6.9599999999999902</c:v>
                </c:pt>
                <c:pt idx="697">
                  <c:v>6.96999999999999</c:v>
                </c:pt>
                <c:pt idx="698">
                  <c:v>6.9799999999999898</c:v>
                </c:pt>
                <c:pt idx="699">
                  <c:v>6.9899999999999904</c:v>
                </c:pt>
                <c:pt idx="700">
                  <c:v>6.9999999999999796</c:v>
                </c:pt>
                <c:pt idx="701">
                  <c:v>7.0099999999999802</c:v>
                </c:pt>
                <c:pt idx="702">
                  <c:v>7.01999999999998</c:v>
                </c:pt>
                <c:pt idx="703">
                  <c:v>7.0299999999999798</c:v>
                </c:pt>
                <c:pt idx="704">
                  <c:v>7.0399999999999796</c:v>
                </c:pt>
                <c:pt idx="705">
                  <c:v>7.0499999999999803</c:v>
                </c:pt>
                <c:pt idx="706">
                  <c:v>7.0599999999999801</c:v>
                </c:pt>
                <c:pt idx="707">
                  <c:v>7.0699999999999799</c:v>
                </c:pt>
                <c:pt idx="708">
                  <c:v>7.0799999999999796</c:v>
                </c:pt>
                <c:pt idx="709">
                  <c:v>7.0899999999999803</c:v>
                </c:pt>
                <c:pt idx="710">
                  <c:v>7.0999999999999801</c:v>
                </c:pt>
                <c:pt idx="711">
                  <c:v>7.1099999999999799</c:v>
                </c:pt>
                <c:pt idx="712">
                  <c:v>7.1199999999999797</c:v>
                </c:pt>
                <c:pt idx="713">
                  <c:v>7.1299999999999804</c:v>
                </c:pt>
                <c:pt idx="714">
                  <c:v>7.1399999999999801</c:v>
                </c:pt>
                <c:pt idx="715">
                  <c:v>7.1499999999999799</c:v>
                </c:pt>
                <c:pt idx="716">
                  <c:v>7.1599999999999797</c:v>
                </c:pt>
                <c:pt idx="717">
                  <c:v>7.1699999999999804</c:v>
                </c:pt>
                <c:pt idx="718">
                  <c:v>7.1799999999999802</c:v>
                </c:pt>
                <c:pt idx="719">
                  <c:v>7.18999999999998</c:v>
                </c:pt>
                <c:pt idx="720">
                  <c:v>7.1999999999999797</c:v>
                </c:pt>
                <c:pt idx="721">
                  <c:v>7.2099999999999804</c:v>
                </c:pt>
                <c:pt idx="722">
                  <c:v>7.2199999999999802</c:v>
                </c:pt>
                <c:pt idx="723">
                  <c:v>7.22999999999998</c:v>
                </c:pt>
                <c:pt idx="724">
                  <c:v>7.2399999999999798</c:v>
                </c:pt>
                <c:pt idx="725">
                  <c:v>7.2499999999999796</c:v>
                </c:pt>
                <c:pt idx="726">
                  <c:v>7.2599999999999802</c:v>
                </c:pt>
                <c:pt idx="727">
                  <c:v>7.26999999999998</c:v>
                </c:pt>
                <c:pt idx="728">
                  <c:v>7.2799999999999798</c:v>
                </c:pt>
                <c:pt idx="729">
                  <c:v>7.2899999999999796</c:v>
                </c:pt>
                <c:pt idx="730">
                  <c:v>7.2999999999999803</c:v>
                </c:pt>
                <c:pt idx="731">
                  <c:v>7.3099999999999801</c:v>
                </c:pt>
                <c:pt idx="732">
                  <c:v>7.3199999999999799</c:v>
                </c:pt>
                <c:pt idx="733">
                  <c:v>7.3299999999999796</c:v>
                </c:pt>
                <c:pt idx="734">
                  <c:v>7.3399999999999803</c:v>
                </c:pt>
                <c:pt idx="735">
                  <c:v>7.3499999999999801</c:v>
                </c:pt>
                <c:pt idx="736">
                  <c:v>7.3599999999999799</c:v>
                </c:pt>
                <c:pt idx="737">
                  <c:v>7.3699999999999797</c:v>
                </c:pt>
                <c:pt idx="738">
                  <c:v>7.3799999999999804</c:v>
                </c:pt>
                <c:pt idx="739">
                  <c:v>7.3899999999999801</c:v>
                </c:pt>
                <c:pt idx="740">
                  <c:v>7.3999999999999799</c:v>
                </c:pt>
                <c:pt idx="741">
                  <c:v>7.4099999999999797</c:v>
                </c:pt>
                <c:pt idx="742">
                  <c:v>7.4199999999999804</c:v>
                </c:pt>
                <c:pt idx="743">
                  <c:v>7.4299999999999802</c:v>
                </c:pt>
                <c:pt idx="744">
                  <c:v>7.43999999999998</c:v>
                </c:pt>
                <c:pt idx="745">
                  <c:v>7.4499999999999797</c:v>
                </c:pt>
                <c:pt idx="746">
                  <c:v>7.4599999999999698</c:v>
                </c:pt>
                <c:pt idx="747">
                  <c:v>7.4699999999999704</c:v>
                </c:pt>
                <c:pt idx="748">
                  <c:v>7.4799999999999702</c:v>
                </c:pt>
                <c:pt idx="749">
                  <c:v>7.48999999999997</c:v>
                </c:pt>
                <c:pt idx="750">
                  <c:v>7.4999999999999698</c:v>
                </c:pt>
                <c:pt idx="751">
                  <c:v>7.5099999999999696</c:v>
                </c:pt>
                <c:pt idx="752">
                  <c:v>7.5199999999999703</c:v>
                </c:pt>
                <c:pt idx="753">
                  <c:v>7.5299999999999701</c:v>
                </c:pt>
                <c:pt idx="754">
                  <c:v>7.5399999999999698</c:v>
                </c:pt>
                <c:pt idx="755">
                  <c:v>7.5499999999999696</c:v>
                </c:pt>
                <c:pt idx="756">
                  <c:v>7.5599999999999703</c:v>
                </c:pt>
                <c:pt idx="757">
                  <c:v>7.5699999999999701</c:v>
                </c:pt>
                <c:pt idx="758">
                  <c:v>7.5799999999999699</c:v>
                </c:pt>
                <c:pt idx="759">
                  <c:v>7.5899999999999697</c:v>
                </c:pt>
                <c:pt idx="760">
                  <c:v>7.5999999999999703</c:v>
                </c:pt>
                <c:pt idx="761">
                  <c:v>7.6099999999999701</c:v>
                </c:pt>
                <c:pt idx="762">
                  <c:v>7.6199999999999699</c:v>
                </c:pt>
                <c:pt idx="763">
                  <c:v>7.6299999999999697</c:v>
                </c:pt>
                <c:pt idx="764">
                  <c:v>7.6399999999999704</c:v>
                </c:pt>
                <c:pt idx="765">
                  <c:v>7.6499999999999702</c:v>
                </c:pt>
                <c:pt idx="766">
                  <c:v>7.6599999999999699</c:v>
                </c:pt>
                <c:pt idx="767">
                  <c:v>7.6699999999999697</c:v>
                </c:pt>
                <c:pt idx="768">
                  <c:v>7.6799999999999704</c:v>
                </c:pt>
                <c:pt idx="769">
                  <c:v>7.6899999999999702</c:v>
                </c:pt>
                <c:pt idx="770">
                  <c:v>7.69999999999997</c:v>
                </c:pt>
                <c:pt idx="771">
                  <c:v>7.7099999999999698</c:v>
                </c:pt>
                <c:pt idx="772">
                  <c:v>7.7199999999999704</c:v>
                </c:pt>
                <c:pt idx="773">
                  <c:v>7.7299999999999702</c:v>
                </c:pt>
                <c:pt idx="774">
                  <c:v>7.73999999999997</c:v>
                </c:pt>
                <c:pt idx="775">
                  <c:v>7.7499999999999698</c:v>
                </c:pt>
                <c:pt idx="776">
                  <c:v>7.7599999999999696</c:v>
                </c:pt>
                <c:pt idx="777">
                  <c:v>7.7699999999999703</c:v>
                </c:pt>
                <c:pt idx="778">
                  <c:v>7.7799999999999701</c:v>
                </c:pt>
                <c:pt idx="779">
                  <c:v>7.7899999999999698</c:v>
                </c:pt>
                <c:pt idx="780">
                  <c:v>7.7999999999999696</c:v>
                </c:pt>
                <c:pt idx="781">
                  <c:v>7.8099999999999703</c:v>
                </c:pt>
                <c:pt idx="782">
                  <c:v>7.8199999999999701</c:v>
                </c:pt>
                <c:pt idx="783">
                  <c:v>7.8299999999999699</c:v>
                </c:pt>
                <c:pt idx="784">
                  <c:v>7.8399999999999697</c:v>
                </c:pt>
                <c:pt idx="785">
                  <c:v>7.8499999999999703</c:v>
                </c:pt>
                <c:pt idx="786">
                  <c:v>7.8599999999999701</c:v>
                </c:pt>
                <c:pt idx="787">
                  <c:v>7.8699999999999699</c:v>
                </c:pt>
                <c:pt idx="788">
                  <c:v>7.8799999999999697</c:v>
                </c:pt>
                <c:pt idx="789">
                  <c:v>7.8899999999999704</c:v>
                </c:pt>
                <c:pt idx="790">
                  <c:v>7.8999999999999702</c:v>
                </c:pt>
                <c:pt idx="791">
                  <c:v>7.9099999999999699</c:v>
                </c:pt>
                <c:pt idx="792">
                  <c:v>7.9199999999999697</c:v>
                </c:pt>
                <c:pt idx="793">
                  <c:v>7.9299999999999597</c:v>
                </c:pt>
                <c:pt idx="794">
                  <c:v>7.9399999999999604</c:v>
                </c:pt>
                <c:pt idx="795">
                  <c:v>7.9499999999999602</c:v>
                </c:pt>
                <c:pt idx="796">
                  <c:v>7.95999999999996</c:v>
                </c:pt>
                <c:pt idx="797">
                  <c:v>7.9699999999999598</c:v>
                </c:pt>
                <c:pt idx="798">
                  <c:v>7.9799999999999596</c:v>
                </c:pt>
                <c:pt idx="799">
                  <c:v>7.9899999999999602</c:v>
                </c:pt>
                <c:pt idx="800">
                  <c:v>7.99999999999996</c:v>
                </c:pt>
                <c:pt idx="801">
                  <c:v>8.0099999999999607</c:v>
                </c:pt>
                <c:pt idx="802">
                  <c:v>8.0199999999999605</c:v>
                </c:pt>
                <c:pt idx="803">
                  <c:v>8.0299999999999603</c:v>
                </c:pt>
                <c:pt idx="804">
                  <c:v>8.0399999999999601</c:v>
                </c:pt>
                <c:pt idx="805">
                  <c:v>8.0499999999999599</c:v>
                </c:pt>
                <c:pt idx="806">
                  <c:v>8.0599999999999596</c:v>
                </c:pt>
                <c:pt idx="807">
                  <c:v>8.0699999999999594</c:v>
                </c:pt>
                <c:pt idx="808">
                  <c:v>8.0799999999999592</c:v>
                </c:pt>
                <c:pt idx="809">
                  <c:v>8.0899999999999608</c:v>
                </c:pt>
                <c:pt idx="810">
                  <c:v>8.0999999999999606</c:v>
                </c:pt>
                <c:pt idx="811">
                  <c:v>8.1099999999999604</c:v>
                </c:pt>
                <c:pt idx="812">
                  <c:v>8.1199999999999601</c:v>
                </c:pt>
                <c:pt idx="813">
                  <c:v>8.1299999999999599</c:v>
                </c:pt>
                <c:pt idx="814">
                  <c:v>8.1399999999999597</c:v>
                </c:pt>
                <c:pt idx="815">
                  <c:v>8.1499999999999595</c:v>
                </c:pt>
                <c:pt idx="816">
                  <c:v>8.1599999999999593</c:v>
                </c:pt>
                <c:pt idx="817">
                  <c:v>8.1699999999999608</c:v>
                </c:pt>
                <c:pt idx="818">
                  <c:v>8.1799999999999606</c:v>
                </c:pt>
                <c:pt idx="819">
                  <c:v>8.1899999999999604</c:v>
                </c:pt>
                <c:pt idx="820">
                  <c:v>8.1999999999999602</c:v>
                </c:pt>
                <c:pt idx="821">
                  <c:v>8.20999999999996</c:v>
                </c:pt>
                <c:pt idx="822">
                  <c:v>8.2199999999999598</c:v>
                </c:pt>
                <c:pt idx="823">
                  <c:v>8.2299999999999596</c:v>
                </c:pt>
                <c:pt idx="824">
                  <c:v>8.2399999999999594</c:v>
                </c:pt>
                <c:pt idx="825">
                  <c:v>8.2499999999999591</c:v>
                </c:pt>
                <c:pt idx="826">
                  <c:v>8.2599999999999607</c:v>
                </c:pt>
                <c:pt idx="827">
                  <c:v>8.2699999999999605</c:v>
                </c:pt>
                <c:pt idx="828">
                  <c:v>8.2799999999999603</c:v>
                </c:pt>
                <c:pt idx="829">
                  <c:v>8.2899999999999601</c:v>
                </c:pt>
                <c:pt idx="830">
                  <c:v>8.2999999999999599</c:v>
                </c:pt>
                <c:pt idx="831">
                  <c:v>8.3099999999999596</c:v>
                </c:pt>
                <c:pt idx="832">
                  <c:v>8.3199999999999594</c:v>
                </c:pt>
                <c:pt idx="833">
                  <c:v>8.3299999999999592</c:v>
                </c:pt>
                <c:pt idx="834">
                  <c:v>8.3399999999999608</c:v>
                </c:pt>
                <c:pt idx="835">
                  <c:v>8.3499999999999606</c:v>
                </c:pt>
                <c:pt idx="836">
                  <c:v>8.3599999999999604</c:v>
                </c:pt>
                <c:pt idx="837">
                  <c:v>8.3699999999999601</c:v>
                </c:pt>
                <c:pt idx="838">
                  <c:v>8.3799999999999599</c:v>
                </c:pt>
                <c:pt idx="839">
                  <c:v>8.3899999999999597</c:v>
                </c:pt>
                <c:pt idx="840">
                  <c:v>8.3999999999999506</c:v>
                </c:pt>
                <c:pt idx="841">
                  <c:v>8.4099999999999504</c:v>
                </c:pt>
                <c:pt idx="842">
                  <c:v>8.4199999999999502</c:v>
                </c:pt>
                <c:pt idx="843">
                  <c:v>8.42999999999995</c:v>
                </c:pt>
                <c:pt idx="844">
                  <c:v>8.4399999999999498</c:v>
                </c:pt>
                <c:pt idx="845">
                  <c:v>8.4499999999999496</c:v>
                </c:pt>
                <c:pt idx="846">
                  <c:v>8.4599999999999493</c:v>
                </c:pt>
                <c:pt idx="847">
                  <c:v>8.4699999999999491</c:v>
                </c:pt>
                <c:pt idx="848">
                  <c:v>8.4799999999999507</c:v>
                </c:pt>
                <c:pt idx="849">
                  <c:v>8.4899999999999505</c:v>
                </c:pt>
                <c:pt idx="850">
                  <c:v>8.4999999999999503</c:v>
                </c:pt>
                <c:pt idx="851">
                  <c:v>8.50999999999995</c:v>
                </c:pt>
                <c:pt idx="852">
                  <c:v>8.5199999999999498</c:v>
                </c:pt>
                <c:pt idx="853">
                  <c:v>8.5299999999999496</c:v>
                </c:pt>
                <c:pt idx="854">
                  <c:v>8.5399999999999494</c:v>
                </c:pt>
                <c:pt idx="855">
                  <c:v>8.5499999999999492</c:v>
                </c:pt>
                <c:pt idx="856">
                  <c:v>8.5599999999999508</c:v>
                </c:pt>
                <c:pt idx="857">
                  <c:v>8.5699999999999505</c:v>
                </c:pt>
                <c:pt idx="858">
                  <c:v>8.5799999999999503</c:v>
                </c:pt>
                <c:pt idx="859">
                  <c:v>8.5899999999999501</c:v>
                </c:pt>
                <c:pt idx="860">
                  <c:v>8.5999999999999499</c:v>
                </c:pt>
                <c:pt idx="861">
                  <c:v>8.6099999999999497</c:v>
                </c:pt>
                <c:pt idx="862">
                  <c:v>8.6199999999999495</c:v>
                </c:pt>
                <c:pt idx="863">
                  <c:v>8.6299999999999493</c:v>
                </c:pt>
                <c:pt idx="864">
                  <c:v>8.6399999999999508</c:v>
                </c:pt>
                <c:pt idx="865">
                  <c:v>8.6499999999999506</c:v>
                </c:pt>
                <c:pt idx="866">
                  <c:v>8.6599999999999504</c:v>
                </c:pt>
                <c:pt idx="867">
                  <c:v>8.6699999999999502</c:v>
                </c:pt>
                <c:pt idx="868">
                  <c:v>8.67999999999995</c:v>
                </c:pt>
                <c:pt idx="869">
                  <c:v>8.6899999999999498</c:v>
                </c:pt>
                <c:pt idx="870">
                  <c:v>8.6999999999999496</c:v>
                </c:pt>
                <c:pt idx="871">
                  <c:v>8.7099999999999493</c:v>
                </c:pt>
                <c:pt idx="872">
                  <c:v>8.7199999999999491</c:v>
                </c:pt>
                <c:pt idx="873">
                  <c:v>8.7299999999999507</c:v>
                </c:pt>
                <c:pt idx="874">
                  <c:v>8.7399999999999505</c:v>
                </c:pt>
                <c:pt idx="875">
                  <c:v>8.7499999999999503</c:v>
                </c:pt>
                <c:pt idx="876">
                  <c:v>8.75999999999995</c:v>
                </c:pt>
                <c:pt idx="877">
                  <c:v>8.7699999999999498</c:v>
                </c:pt>
                <c:pt idx="878">
                  <c:v>8.7799999999999496</c:v>
                </c:pt>
                <c:pt idx="879">
                  <c:v>8.7899999999999494</c:v>
                </c:pt>
                <c:pt idx="880">
                  <c:v>8.7999999999999492</c:v>
                </c:pt>
                <c:pt idx="881">
                  <c:v>8.8099999999999508</c:v>
                </c:pt>
                <c:pt idx="882">
                  <c:v>8.8199999999999505</c:v>
                </c:pt>
                <c:pt idx="883">
                  <c:v>8.8299999999999503</c:v>
                </c:pt>
                <c:pt idx="884">
                  <c:v>8.8399999999999501</c:v>
                </c:pt>
                <c:pt idx="885">
                  <c:v>8.8499999999999499</c:v>
                </c:pt>
                <c:pt idx="886">
                  <c:v>8.8599999999999497</c:v>
                </c:pt>
                <c:pt idx="887">
                  <c:v>8.8699999999999406</c:v>
                </c:pt>
                <c:pt idx="888">
                  <c:v>8.8799999999999404</c:v>
                </c:pt>
                <c:pt idx="889">
                  <c:v>8.8899999999999402</c:v>
                </c:pt>
                <c:pt idx="890">
                  <c:v>8.89999999999994</c:v>
                </c:pt>
                <c:pt idx="891">
                  <c:v>8.9099999999999397</c:v>
                </c:pt>
                <c:pt idx="892">
                  <c:v>8.9199999999999395</c:v>
                </c:pt>
                <c:pt idx="893">
                  <c:v>8.9299999999999393</c:v>
                </c:pt>
                <c:pt idx="894">
                  <c:v>8.9399999999999409</c:v>
                </c:pt>
                <c:pt idx="895">
                  <c:v>8.9499999999999407</c:v>
                </c:pt>
                <c:pt idx="896">
                  <c:v>8.9599999999999405</c:v>
                </c:pt>
                <c:pt idx="897">
                  <c:v>8.9699999999999402</c:v>
                </c:pt>
                <c:pt idx="898">
                  <c:v>8.97999999999994</c:v>
                </c:pt>
                <c:pt idx="899">
                  <c:v>8.9899999999999398</c:v>
                </c:pt>
                <c:pt idx="900">
                  <c:v>8.9999999999999396</c:v>
                </c:pt>
                <c:pt idx="901">
                  <c:v>9.0099999999999394</c:v>
                </c:pt>
                <c:pt idx="902">
                  <c:v>9.0199999999999392</c:v>
                </c:pt>
                <c:pt idx="903">
                  <c:v>9.0299999999999407</c:v>
                </c:pt>
                <c:pt idx="904">
                  <c:v>9.0399999999999405</c:v>
                </c:pt>
                <c:pt idx="905">
                  <c:v>9.0499999999999403</c:v>
                </c:pt>
                <c:pt idx="906">
                  <c:v>9.0599999999999401</c:v>
                </c:pt>
                <c:pt idx="907">
                  <c:v>9.0699999999999399</c:v>
                </c:pt>
                <c:pt idx="908">
                  <c:v>9.0799999999999397</c:v>
                </c:pt>
                <c:pt idx="909">
                  <c:v>9.0899999999999395</c:v>
                </c:pt>
                <c:pt idx="910">
                  <c:v>9.0999999999999392</c:v>
                </c:pt>
                <c:pt idx="911">
                  <c:v>9.1099999999999408</c:v>
                </c:pt>
                <c:pt idx="912">
                  <c:v>9.1199999999999406</c:v>
                </c:pt>
                <c:pt idx="913">
                  <c:v>9.1299999999999404</c:v>
                </c:pt>
                <c:pt idx="914">
                  <c:v>9.1399999999999402</c:v>
                </c:pt>
                <c:pt idx="915">
                  <c:v>9.14999999999994</c:v>
                </c:pt>
                <c:pt idx="916">
                  <c:v>9.1599999999999397</c:v>
                </c:pt>
                <c:pt idx="917">
                  <c:v>9.1699999999999395</c:v>
                </c:pt>
                <c:pt idx="918">
                  <c:v>9.1799999999999393</c:v>
                </c:pt>
                <c:pt idx="919">
                  <c:v>9.1899999999999409</c:v>
                </c:pt>
                <c:pt idx="920">
                  <c:v>9.1999999999999407</c:v>
                </c:pt>
                <c:pt idx="921">
                  <c:v>9.2099999999999405</c:v>
                </c:pt>
                <c:pt idx="922">
                  <c:v>9.2199999999999402</c:v>
                </c:pt>
                <c:pt idx="923">
                  <c:v>9.22999999999994</c:v>
                </c:pt>
                <c:pt idx="924">
                  <c:v>9.2399999999999398</c:v>
                </c:pt>
                <c:pt idx="925">
                  <c:v>9.2499999999999396</c:v>
                </c:pt>
                <c:pt idx="926">
                  <c:v>9.2599999999999394</c:v>
                </c:pt>
                <c:pt idx="927">
                  <c:v>9.2699999999999392</c:v>
                </c:pt>
                <c:pt idx="928">
                  <c:v>9.2799999999999407</c:v>
                </c:pt>
                <c:pt idx="929">
                  <c:v>9.2899999999999405</c:v>
                </c:pt>
                <c:pt idx="930">
                  <c:v>9.2999999999999403</c:v>
                </c:pt>
                <c:pt idx="931">
                  <c:v>9.3099999999999401</c:v>
                </c:pt>
                <c:pt idx="932">
                  <c:v>9.3199999999999399</c:v>
                </c:pt>
                <c:pt idx="933">
                  <c:v>9.3299999999999308</c:v>
                </c:pt>
                <c:pt idx="934">
                  <c:v>9.3399999999999306</c:v>
                </c:pt>
                <c:pt idx="935">
                  <c:v>9.3499999999999304</c:v>
                </c:pt>
                <c:pt idx="936">
                  <c:v>9.3599999999999302</c:v>
                </c:pt>
                <c:pt idx="937">
                  <c:v>9.3699999999999299</c:v>
                </c:pt>
                <c:pt idx="938">
                  <c:v>9.3799999999999297</c:v>
                </c:pt>
                <c:pt idx="939">
                  <c:v>9.3899999999999295</c:v>
                </c:pt>
                <c:pt idx="940">
                  <c:v>9.3999999999999293</c:v>
                </c:pt>
                <c:pt idx="941">
                  <c:v>9.4099999999999309</c:v>
                </c:pt>
                <c:pt idx="942">
                  <c:v>9.4199999999999307</c:v>
                </c:pt>
                <c:pt idx="943">
                  <c:v>9.4299999999999304</c:v>
                </c:pt>
                <c:pt idx="944">
                  <c:v>9.4399999999999302</c:v>
                </c:pt>
                <c:pt idx="945">
                  <c:v>9.44999999999993</c:v>
                </c:pt>
                <c:pt idx="946">
                  <c:v>9.4599999999999298</c:v>
                </c:pt>
                <c:pt idx="947">
                  <c:v>9.4699999999999296</c:v>
                </c:pt>
                <c:pt idx="948">
                  <c:v>9.4799999999999294</c:v>
                </c:pt>
                <c:pt idx="949">
                  <c:v>9.4899999999999292</c:v>
                </c:pt>
                <c:pt idx="950">
                  <c:v>9.4999999999999307</c:v>
                </c:pt>
                <c:pt idx="951">
                  <c:v>9.5099999999999305</c:v>
                </c:pt>
                <c:pt idx="952">
                  <c:v>9.5199999999999303</c:v>
                </c:pt>
                <c:pt idx="953">
                  <c:v>9.5299999999999301</c:v>
                </c:pt>
                <c:pt idx="954">
                  <c:v>9.5399999999999299</c:v>
                </c:pt>
                <c:pt idx="955">
                  <c:v>9.5499999999999297</c:v>
                </c:pt>
                <c:pt idx="956">
                  <c:v>9.5599999999999294</c:v>
                </c:pt>
                <c:pt idx="957">
                  <c:v>9.5699999999999292</c:v>
                </c:pt>
                <c:pt idx="958">
                  <c:v>9.5799999999999308</c:v>
                </c:pt>
                <c:pt idx="959">
                  <c:v>9.5899999999999306</c:v>
                </c:pt>
                <c:pt idx="960">
                  <c:v>9.5999999999999304</c:v>
                </c:pt>
                <c:pt idx="961">
                  <c:v>9.6099999999999302</c:v>
                </c:pt>
                <c:pt idx="962">
                  <c:v>9.6199999999999299</c:v>
                </c:pt>
                <c:pt idx="963">
                  <c:v>9.6299999999999297</c:v>
                </c:pt>
                <c:pt idx="964">
                  <c:v>9.6399999999999295</c:v>
                </c:pt>
                <c:pt idx="965">
                  <c:v>9.6499999999999293</c:v>
                </c:pt>
                <c:pt idx="966">
                  <c:v>9.6599999999999309</c:v>
                </c:pt>
                <c:pt idx="967">
                  <c:v>9.6699999999999307</c:v>
                </c:pt>
                <c:pt idx="968">
                  <c:v>9.6799999999999304</c:v>
                </c:pt>
                <c:pt idx="969">
                  <c:v>9.6899999999999302</c:v>
                </c:pt>
                <c:pt idx="970">
                  <c:v>9.69999999999993</c:v>
                </c:pt>
                <c:pt idx="971">
                  <c:v>9.7099999999999298</c:v>
                </c:pt>
                <c:pt idx="972">
                  <c:v>9.7199999999999296</c:v>
                </c:pt>
                <c:pt idx="973">
                  <c:v>9.7299999999999294</c:v>
                </c:pt>
                <c:pt idx="974">
                  <c:v>9.7399999999999292</c:v>
                </c:pt>
                <c:pt idx="975">
                  <c:v>9.7499999999999307</c:v>
                </c:pt>
                <c:pt idx="976">
                  <c:v>9.7599999999999305</c:v>
                </c:pt>
                <c:pt idx="977">
                  <c:v>9.7699999999999303</c:v>
                </c:pt>
                <c:pt idx="978">
                  <c:v>9.7799999999999301</c:v>
                </c:pt>
                <c:pt idx="979">
                  <c:v>9.7899999999999299</c:v>
                </c:pt>
                <c:pt idx="980">
                  <c:v>9.7999999999999208</c:v>
                </c:pt>
                <c:pt idx="981">
                  <c:v>9.8099999999999206</c:v>
                </c:pt>
                <c:pt idx="982">
                  <c:v>9.8199999999999203</c:v>
                </c:pt>
                <c:pt idx="983">
                  <c:v>9.8299999999999201</c:v>
                </c:pt>
                <c:pt idx="984">
                  <c:v>9.8399999999999199</c:v>
                </c:pt>
                <c:pt idx="985">
                  <c:v>9.8499999999999197</c:v>
                </c:pt>
                <c:pt idx="986">
                  <c:v>9.8599999999999195</c:v>
                </c:pt>
                <c:pt idx="987">
                  <c:v>9.8699999999999193</c:v>
                </c:pt>
                <c:pt idx="988">
                  <c:v>9.8799999999999208</c:v>
                </c:pt>
                <c:pt idx="989">
                  <c:v>9.8899999999999206</c:v>
                </c:pt>
                <c:pt idx="990">
                  <c:v>9.8999999999999204</c:v>
                </c:pt>
                <c:pt idx="991">
                  <c:v>9.9099999999999202</c:v>
                </c:pt>
                <c:pt idx="992">
                  <c:v>9.91999999999992</c:v>
                </c:pt>
                <c:pt idx="993">
                  <c:v>9.9299999999999198</c:v>
                </c:pt>
                <c:pt idx="994">
                  <c:v>9.9399999999999196</c:v>
                </c:pt>
                <c:pt idx="995">
                  <c:v>9.9499999999999194</c:v>
                </c:pt>
                <c:pt idx="996">
                  <c:v>9.9599999999999191</c:v>
                </c:pt>
                <c:pt idx="997">
                  <c:v>9.9699999999999207</c:v>
                </c:pt>
                <c:pt idx="998">
                  <c:v>9.9799999999999205</c:v>
                </c:pt>
                <c:pt idx="999">
                  <c:v>9.9899999999999203</c:v>
                </c:pt>
                <c:pt idx="1000">
                  <c:v>9.9999999999999201</c:v>
                </c:pt>
                <c:pt idx="1001">
                  <c:v>10.0099999999999</c:v>
                </c:pt>
                <c:pt idx="1002">
                  <c:v>10.0199999999999</c:v>
                </c:pt>
                <c:pt idx="1003">
                  <c:v>10.0299999999999</c:v>
                </c:pt>
                <c:pt idx="1004">
                  <c:v>10.0399999999999</c:v>
                </c:pt>
                <c:pt idx="1005">
                  <c:v>10.049999999999899</c:v>
                </c:pt>
                <c:pt idx="1006">
                  <c:v>10.059999999999899</c:v>
                </c:pt>
                <c:pt idx="1007">
                  <c:v>10.069999999999901</c:v>
                </c:pt>
                <c:pt idx="1008">
                  <c:v>10.079999999999901</c:v>
                </c:pt>
                <c:pt idx="1009">
                  <c:v>10.0899999999999</c:v>
                </c:pt>
                <c:pt idx="1010">
                  <c:v>10.0999999999999</c:v>
                </c:pt>
                <c:pt idx="1011">
                  <c:v>10.1099999999999</c:v>
                </c:pt>
                <c:pt idx="1012">
                  <c:v>10.1199999999999</c:v>
                </c:pt>
                <c:pt idx="1013">
                  <c:v>10.1299999999999</c:v>
                </c:pt>
                <c:pt idx="1014">
                  <c:v>10.139999999999899</c:v>
                </c:pt>
                <c:pt idx="1015">
                  <c:v>10.149999999999901</c:v>
                </c:pt>
                <c:pt idx="1016">
                  <c:v>10.159999999999901</c:v>
                </c:pt>
                <c:pt idx="1017">
                  <c:v>10.1699999999999</c:v>
                </c:pt>
                <c:pt idx="1018">
                  <c:v>10.1799999999999</c:v>
                </c:pt>
                <c:pt idx="1019">
                  <c:v>10.1899999999999</c:v>
                </c:pt>
                <c:pt idx="1020">
                  <c:v>10.1999999999999</c:v>
                </c:pt>
                <c:pt idx="1021">
                  <c:v>10.2099999999999</c:v>
                </c:pt>
                <c:pt idx="1022">
                  <c:v>10.219999999999899</c:v>
                </c:pt>
                <c:pt idx="1023">
                  <c:v>10.229999999999899</c:v>
                </c:pt>
                <c:pt idx="1024">
                  <c:v>10.239999999999901</c:v>
                </c:pt>
                <c:pt idx="1025">
                  <c:v>10.249999999999901</c:v>
                </c:pt>
                <c:pt idx="1026">
                  <c:v>10.2599999999999</c:v>
                </c:pt>
                <c:pt idx="1027">
                  <c:v>10.2699999999999</c:v>
                </c:pt>
                <c:pt idx="1028">
                  <c:v>10.2799999999999</c:v>
                </c:pt>
                <c:pt idx="1029">
                  <c:v>10.2899999999999</c:v>
                </c:pt>
                <c:pt idx="1030">
                  <c:v>10.299999999999899</c:v>
                </c:pt>
                <c:pt idx="1031">
                  <c:v>10.309999999999899</c:v>
                </c:pt>
                <c:pt idx="1032">
                  <c:v>10.319999999999901</c:v>
                </c:pt>
                <c:pt idx="1033">
                  <c:v>10.329999999999901</c:v>
                </c:pt>
                <c:pt idx="1034">
                  <c:v>10.3399999999999</c:v>
                </c:pt>
                <c:pt idx="1035">
                  <c:v>10.3499999999999</c:v>
                </c:pt>
                <c:pt idx="1036">
                  <c:v>10.3599999999999</c:v>
                </c:pt>
                <c:pt idx="1037">
                  <c:v>10.3699999999999</c:v>
                </c:pt>
                <c:pt idx="1038">
                  <c:v>10.3799999999999</c:v>
                </c:pt>
                <c:pt idx="1039">
                  <c:v>10.389999999999899</c:v>
                </c:pt>
                <c:pt idx="1040">
                  <c:v>10.399999999999901</c:v>
                </c:pt>
                <c:pt idx="1041">
                  <c:v>10.409999999999901</c:v>
                </c:pt>
                <c:pt idx="1042">
                  <c:v>10.4199999999999</c:v>
                </c:pt>
                <c:pt idx="1043">
                  <c:v>10.4299999999999</c:v>
                </c:pt>
                <c:pt idx="1044">
                  <c:v>10.4399999999999</c:v>
                </c:pt>
                <c:pt idx="1045">
                  <c:v>10.4499999999999</c:v>
                </c:pt>
                <c:pt idx="1046">
                  <c:v>10.4599999999999</c:v>
                </c:pt>
                <c:pt idx="1047">
                  <c:v>10.469999999999899</c:v>
                </c:pt>
                <c:pt idx="1048">
                  <c:v>10.479999999999899</c:v>
                </c:pt>
                <c:pt idx="1049">
                  <c:v>10.489999999999901</c:v>
                </c:pt>
                <c:pt idx="1050">
                  <c:v>10.499999999999901</c:v>
                </c:pt>
                <c:pt idx="1051">
                  <c:v>10.5099999999999</c:v>
                </c:pt>
                <c:pt idx="1052">
                  <c:v>10.5199999999999</c:v>
                </c:pt>
                <c:pt idx="1053">
                  <c:v>10.5299999999999</c:v>
                </c:pt>
                <c:pt idx="1054">
                  <c:v>10.5399999999999</c:v>
                </c:pt>
                <c:pt idx="1055">
                  <c:v>10.549999999999899</c:v>
                </c:pt>
              </c:numCache>
            </c:numRef>
          </c:cat>
          <c:val>
            <c:numRef>
              <c:f>'SLIDE DECK FIGURE (2)'!$P$2:$P$1057</c:f>
              <c:numCache>
                <c:formatCode>General</c:formatCode>
                <c:ptCount val="1056"/>
                <c:pt idx="1036" formatCode="&quot;$&quot;#,##0">
                  <c:v>624.80538009999998</c:v>
                </c:pt>
                <c:pt idx="1037" formatCode="&quot;$&quot;#,##0">
                  <c:v>624.80538009999998</c:v>
                </c:pt>
                <c:pt idx="1038" formatCode="&quot;$&quot;#,##0">
                  <c:v>624.80538009999998</c:v>
                </c:pt>
                <c:pt idx="1039" formatCode="&quot;$&quot;#,##0">
                  <c:v>624.80538009999998</c:v>
                </c:pt>
                <c:pt idx="1040" formatCode="&quot;$&quot;#,##0">
                  <c:v>624.80538009999998</c:v>
                </c:pt>
                <c:pt idx="1041" formatCode="&quot;$&quot;#,##0">
                  <c:v>624.80538009999998</c:v>
                </c:pt>
                <c:pt idx="1042" formatCode="&quot;$&quot;#,##0">
                  <c:v>624.80538009999998</c:v>
                </c:pt>
                <c:pt idx="1043" formatCode="&quot;$&quot;#,##0">
                  <c:v>624.80538009999998</c:v>
                </c:pt>
                <c:pt idx="1044" formatCode="&quot;$&quot;#,##0">
                  <c:v>624.80538009999998</c:v>
                </c:pt>
                <c:pt idx="1045" formatCode="&quot;$&quot;#,##0">
                  <c:v>624.80538009999998</c:v>
                </c:pt>
                <c:pt idx="1046" formatCode="&quot;$&quot;#,##0">
                  <c:v>624.80538009999998</c:v>
                </c:pt>
                <c:pt idx="1047" formatCode="&quot;$&quot;#,##0">
                  <c:v>624.80538009999998</c:v>
                </c:pt>
                <c:pt idx="1048" formatCode="&quot;$&quot;#,##0">
                  <c:v>624.80538009999998</c:v>
                </c:pt>
                <c:pt idx="1049" formatCode="&quot;$&quot;#,##0">
                  <c:v>624.80538009999998</c:v>
                </c:pt>
                <c:pt idx="1050" formatCode="&quot;$&quot;#,##0">
                  <c:v>624.80538009999998</c:v>
                </c:pt>
                <c:pt idx="1051" formatCode="&quot;$&quot;#,##0">
                  <c:v>624.80538009999998</c:v>
                </c:pt>
                <c:pt idx="1052" formatCode="&quot;$&quot;#,##0">
                  <c:v>624.80538009999998</c:v>
                </c:pt>
                <c:pt idx="1053" formatCode="&quot;$&quot;#,##0">
                  <c:v>624.80538009999998</c:v>
                </c:pt>
                <c:pt idx="1054" formatCode="&quot;$&quot;#,##0">
                  <c:v>624.80538009999998</c:v>
                </c:pt>
                <c:pt idx="1055" formatCode="&quot;$&quot;#,##0">
                  <c:v>624.80538009999998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B536-F84A-B4AA-58A365244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441814287"/>
        <c:axId val="1438279983"/>
      </c:barChart>
      <c:catAx>
        <c:axId val="1441814287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 b="0">
                    <a:latin typeface="+mn-lt"/>
                  </a:defRPr>
                </a:pPr>
                <a:r>
                  <a:rPr lang="en-US" sz="1800" b="0">
                    <a:latin typeface="+mn-lt"/>
                  </a:rPr>
                  <a:t>GHG Reduction Potential (Mt)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rgbClr val="D2D2D2"/>
            </a:solidFill>
            <a:round/>
          </a:ln>
          <a:effectLst/>
        </c:spPr>
        <c:txPr>
          <a:bodyPr rot="-60000000" vert="horz"/>
          <a:lstStyle/>
          <a:p>
            <a:pPr>
              <a:defRPr sz="1400">
                <a:latin typeface="+mn-lt"/>
              </a:defRPr>
            </a:pPr>
            <a:endParaRPr lang="en-US"/>
          </a:p>
        </c:txPr>
        <c:crossAx val="1438279983"/>
        <c:crosses val="autoZero"/>
        <c:auto val="1"/>
        <c:lblAlgn val="ctr"/>
        <c:lblOffset val="0"/>
        <c:tickLblSkip val="200"/>
        <c:noMultiLvlLbl val="0"/>
      </c:catAx>
      <c:valAx>
        <c:axId val="1438279983"/>
        <c:scaling>
          <c:orientation val="minMax"/>
          <c:max val="800"/>
          <c:min val="-1000"/>
        </c:scaling>
        <c:delete val="0"/>
        <c:axPos val="l"/>
        <c:majorGridlines>
          <c:spPr>
            <a:ln w="12700" cap="flat" cmpd="sng" algn="ctr">
              <a:solidFill>
                <a:srgbClr val="D2D2D2"/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 b="0">
                    <a:latin typeface="+mn-lt"/>
                  </a:defRPr>
                </a:pPr>
                <a:r>
                  <a:rPr lang="en-US" sz="1800" b="0">
                    <a:latin typeface="+mn-lt"/>
                  </a:rPr>
                  <a:t>Cost ($/t GHG reduced)</a:t>
                </a:r>
              </a:p>
            </c:rich>
          </c:tx>
          <c:layout>
            <c:manualLayout>
              <c:xMode val="edge"/>
              <c:yMode val="edge"/>
              <c:x val="9.1686201136089857E-3"/>
              <c:y val="0.2286993921962873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&quot;$&quot;#,##0" sourceLinked="0"/>
        <c:majorTickMark val="out"/>
        <c:minorTickMark val="none"/>
        <c:tickLblPos val="nextTo"/>
        <c:spPr>
          <a:noFill/>
          <a:ln w="12700">
            <a:solidFill>
              <a:srgbClr val="D2D2D2"/>
            </a:solidFill>
          </a:ln>
          <a:effectLst/>
        </c:spPr>
        <c:txPr>
          <a:bodyPr rot="-60000000" vert="horz"/>
          <a:lstStyle/>
          <a:p>
            <a:pPr>
              <a:defRPr sz="1400">
                <a:latin typeface="+mn-lt"/>
              </a:defRPr>
            </a:pPr>
            <a:endParaRPr lang="en-US"/>
          </a:p>
        </c:txPr>
        <c:crossAx val="1441814287"/>
        <c:crosses val="autoZero"/>
        <c:crossBetween val="between"/>
        <c:majorUnit val="250"/>
      </c:valAx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Larsseit" pitchFamily="2" charset="77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0.71852</cdr:x>
      <cdr:y>0.00868</cdr:y>
    </cdr:from>
    <cdr:to>
      <cdr:x>0.84524</cdr:x>
      <cdr:y>0.06314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9BE437ED-F74B-4344-B78E-2C4A0250D277}"/>
            </a:ext>
          </a:extLst>
        </cdr:cNvPr>
        <cdr:cNvSpPr txBox="1"/>
      </cdr:nvSpPr>
      <cdr:spPr>
        <a:xfrm xmlns:a="http://schemas.openxmlformats.org/drawingml/2006/main">
          <a:off x="7235744" y="39376"/>
          <a:ext cx="1276117" cy="246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200">
            <a:solidFill>
              <a:schemeClr val="tx1"/>
            </a:solidFill>
            <a:latin typeface="Larsseit" pitchFamily="2" charset="77"/>
          </a:endParaRPr>
        </a:p>
        <a:p xmlns:a="http://schemas.openxmlformats.org/drawingml/2006/main">
          <a:r>
            <a:rPr lang="en-US" sz="1200">
              <a:solidFill>
                <a:schemeClr val="tx1"/>
              </a:solidFill>
              <a:latin typeface="Larsseit" pitchFamily="2" charset="77"/>
            </a:rPr>
            <a:t>$8,678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rsseit" panose="0000050000000000000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rsseit" panose="00000500000000000000"/>
              </a:defRPr>
            </a:lvl1pPr>
          </a:lstStyle>
          <a:p>
            <a:fld id="{14125EC9-5209-D44B-87DE-7632CC3A6DE6}" type="datetimeFigureOut">
              <a:rPr lang="en-US" smtClean="0"/>
              <a:pPr/>
              <a:t>6/19/19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rsseit" panose="0000050000000000000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rsseit" panose="00000500000000000000"/>
              </a:defRPr>
            </a:lvl1pPr>
          </a:lstStyle>
          <a:p>
            <a:fld id="{D2269C21-CE6B-9D42-8999-3689731806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44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Larsseit" panose="0000050000000000000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Larsseit" panose="0000050000000000000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Larsseit" panose="0000050000000000000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Larsseit" panose="0000050000000000000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Larsseit" panose="0000050000000000000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69C21-CE6B-9D42-8999-36897318069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5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what is happening here</a:t>
            </a:r>
          </a:p>
          <a:p>
            <a:r>
              <a:rPr lang="en-US" dirty="0"/>
              <a:t>Ban Fuel Oil in 2030</a:t>
            </a:r>
          </a:p>
          <a:p>
            <a:r>
              <a:rPr lang="en-US" dirty="0"/>
              <a:t>Purchase Clean Electricity</a:t>
            </a:r>
          </a:p>
          <a:p>
            <a:r>
              <a:rPr lang="en-US" dirty="0"/>
              <a:t>Removing gas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69C21-CE6B-9D42-8999-3689731806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9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A carbon-neutral city minimizes the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demand for energy. Every building is a high-performance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building; travel shifts from single-occupancy vehicles to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public transit, biking, walking, and shared modes; and waste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diversion is maximized.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Larsseit" panose="0000050000000000000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A carbon-neutral city converts systems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that currently run on fossil fuels, such as cars, furnaces,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and stovetops, to use electricity instead. Heating systems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are converted to heat pumps and electric boilers where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feasible. Light-duty and medium-duty vehicles are powered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by electric motors.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Larsseit" panose="0000050000000000000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A carbon-neutral city purchases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electricity that is 100 percent GHG-free, and it fully utilizes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the potential for in-city renewable generation, such as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rooftop solar. Sustainably-sourced renewable fuels are used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in highly efficient district energy systems, emergency backup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Larsseit" panose="00000500000000000000"/>
                <a:ea typeface="+mn-ea"/>
                <a:cs typeface="+mn-cs"/>
              </a:rPr>
              <a:t>energy systems, and heavy-duty vehicles.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Larsseit" panose="0000050000000000000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9A79A-30CC-074F-9CCE-3277DCECF6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61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69C21-CE6B-9D42-8999-3689731806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49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85% of all New Buildings are Low Energy in 2025</a:t>
            </a:r>
          </a:p>
          <a:p>
            <a:r>
              <a:rPr lang="en-US" dirty="0"/>
              <a:t>Standard and Deep Energy Retrofits applied to time of sale</a:t>
            </a:r>
          </a:p>
          <a:p>
            <a:r>
              <a:rPr lang="en-US" dirty="0"/>
              <a:t>2000 residential buildings (single family and triple </a:t>
            </a:r>
            <a:r>
              <a:rPr lang="en-US" dirty="0" err="1"/>
              <a:t>deckers</a:t>
            </a:r>
            <a:r>
              <a:rPr lang="en-US" dirty="0"/>
              <a:t>) per year</a:t>
            </a:r>
          </a:p>
          <a:p>
            <a:r>
              <a:rPr lang="en-US" dirty="0"/>
              <a:t>10 million square feet of commercial floorspace per year</a:t>
            </a:r>
          </a:p>
          <a:p>
            <a:r>
              <a:rPr lang="en-US" dirty="0"/>
              <a:t>With additional extra effort between 2025-3030 to eliminate fuel oil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69C21-CE6B-9D42-8999-3689731806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69C21-CE6B-9D42-8999-36897318069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36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69C21-CE6B-9D42-8999-36897318069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10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HHs: 		256,295</a:t>
            </a:r>
          </a:p>
          <a:p>
            <a:r>
              <a:rPr lang="en-US" dirty="0"/>
              <a:t>owner-occupied: 	87,958 (34.3%)</a:t>
            </a:r>
          </a:p>
          <a:p>
            <a:r>
              <a:rPr lang="en-US" dirty="0"/>
              <a:t>renter-occupied:	168,337 (65.7%)</a:t>
            </a:r>
          </a:p>
          <a:p>
            <a:endParaRPr lang="en-US" dirty="0"/>
          </a:p>
          <a:p>
            <a:r>
              <a:rPr lang="en-US" dirty="0"/>
              <a:t>Easier: 	6,556</a:t>
            </a:r>
          </a:p>
          <a:p>
            <a:r>
              <a:rPr lang="en-US"/>
              <a:t>Harder:	16,183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69C21-CE6B-9D42-8999-36897318069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299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69C21-CE6B-9D42-8999-36897318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6C06-27A9-9B4F-99C3-64799E017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E45AD-AC4D-0A40-81FA-45F09B348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ED1C-EBA6-234F-B1C5-86B1E81AC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0DE71-4D8E-BD49-B289-71D641DD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B0B9C-B8A7-A349-9535-4AB6E499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8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EB43-0769-3B4C-984F-4052B2F8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269B1-4121-1B43-98D7-C2E1429D4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FFC5D-7525-794F-A2C3-626F39ED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FE5F5-9FD5-674F-A8FD-B3883AF73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63B50-CD8F-724E-8CB3-8C9D31A2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2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FFECA-85CE-C947-BB82-D6E4D2E53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CB3DA-4015-294F-9676-AAFCE922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4E8DD-981D-4E4F-A8BD-3610D6C2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EED1D-6459-5E46-8E7C-AEB505176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5B09F-FE93-CD48-B320-3F31B06D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6D52-4B36-C34C-ADA1-4A5C3084C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DEB2-8414-FE41-92B9-B6F29F907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C1755-CBF8-6F4C-9E91-FCD0E2AE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CA715-662A-D245-AAAA-33A70CA2A124}"/>
              </a:ext>
            </a:extLst>
          </p:cNvPr>
          <p:cNvSpPr txBox="1"/>
          <p:nvPr userDrawn="1"/>
        </p:nvSpPr>
        <p:spPr>
          <a:xfrm>
            <a:off x="750651" y="6475254"/>
            <a:ext cx="1051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1" baseline="0" dirty="0">
                <a:latin typeface="Calibri Light" panose="020F0302020204030204" pitchFamily="34" charset="0"/>
              </a:rPr>
              <a:t>Carbon Free Boston Summary Report 2019</a:t>
            </a:r>
            <a:r>
              <a:rPr lang="en-US" sz="1000" b="0" i="0" baseline="0" dirty="0">
                <a:latin typeface="Calibri Light" panose="020F0302020204030204" pitchFamily="34" charset="0"/>
              </a:rPr>
              <a:t> </a:t>
            </a:r>
            <a:r>
              <a:rPr lang="en-US" sz="1000" b="0" i="0" baseline="0" dirty="0">
                <a:solidFill>
                  <a:schemeClr val="accent6"/>
                </a:solidFill>
                <a:latin typeface="Calibri Light" panose="020F0302020204030204" pitchFamily="34" charset="0"/>
              </a:rPr>
              <a:t>//</a:t>
            </a:r>
            <a:r>
              <a:rPr lang="en-US" sz="1000" b="0" i="0" baseline="0" dirty="0">
                <a:latin typeface="Calibri Light" panose="020F0302020204030204" pitchFamily="34" charset="0"/>
              </a:rPr>
              <a:t> Green Ribbon Commission </a:t>
            </a:r>
            <a:r>
              <a:rPr lang="en-US" sz="1000" b="0" i="0" baseline="0" dirty="0">
                <a:solidFill>
                  <a:schemeClr val="accent6"/>
                </a:solidFill>
                <a:latin typeface="Calibri Light" panose="020F0302020204030204" pitchFamily="34" charset="0"/>
              </a:rPr>
              <a:t>//</a:t>
            </a:r>
            <a:r>
              <a:rPr lang="en-US" sz="1000" b="0" i="0" baseline="0" dirty="0">
                <a:latin typeface="Calibri Light" panose="020F0302020204030204" pitchFamily="34" charset="0"/>
              </a:rPr>
              <a:t> Boston University Institute for Sustainable Energy </a:t>
            </a:r>
          </a:p>
        </p:txBody>
      </p:sp>
    </p:spTree>
    <p:extLst>
      <p:ext uri="{BB962C8B-B14F-4D97-AF65-F5344CB8AC3E}">
        <p14:creationId xmlns:p14="http://schemas.microsoft.com/office/powerpoint/2010/main" val="246771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BB0D-EECB-AB4D-9586-1B78CBFE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0385C-8F9D-C248-A3AD-B966D019C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AEC40-648C-A848-8325-4D10D062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B6D93-2287-AA44-857F-D47F28A8A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431B8-8390-434A-9BC8-B3DF9A1A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685F-2567-FD4B-9543-3197F8D6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EBEFB-42AE-7D48-B647-10F29C3E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83B20-8F2C-4A4E-982D-CC00EE0AE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41F05-1F11-0A4B-8836-926DEAE02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5716F-63D0-3C48-B6B5-52E2DA3D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B3F5A-C57E-764F-A22B-483047EF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9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793CB-25DE-9B46-9BE7-5631A54F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AF3A8-D9E4-9945-B7F5-B4DA8A5AB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144A9-D11E-2B4B-8DEE-74B4A8859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18BF1-D370-CB42-8A2E-6E66D7161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009EDE-23BB-C440-8A25-0E63A0AC03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C7194E-00B5-0349-9BC6-E4E9D8855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529006-5D00-CE4B-8C41-AF279FF0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A000C2-A223-074A-93E9-0E213BDD2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5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56EE-8FF3-6741-BE75-BD3BDDC2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960A8-ECDA-474A-884A-12A53A636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7C271-AA0D-0C44-998F-DCBE5EEC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58C18-E5E8-2C40-AC41-CC2730CF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0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A84996-5C45-774A-B42F-4E24DCFC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EB3AD8-AED0-C941-B4F7-F592AD16C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A5D16-E697-564E-8295-72B007FA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C34B-1C12-CF48-8136-99EE49D6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1A1A-131D-B549-888B-334B28076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681DA-F8F6-484D-BF9E-A564281D8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052AD-5574-7E4C-9288-C69E98983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577E3-547B-B442-B787-1C5F109B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4B818-47F1-3145-9441-34C6BE546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4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DA03-AFA0-EE4E-BFB9-B556B8384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85289-E7BC-1146-A371-5DDCC8A69C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59642-5BCE-E748-B461-AE9A1BA06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67E2-1C7A-234F-A728-8DC341B6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3E85D-4B2C-6F4C-BEA4-EB3AF1CD936F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7A5C9-12D2-4E41-9FDA-2BEE052F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96B54-228F-3644-972B-AB551FE0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1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62DD5-A937-A447-8B97-718ED46C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CB5BB-33FE-E946-AF06-6C7CB7E4F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D3EF2-48A8-1846-9AE8-5163576C8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arsseit" panose="00000500000000000000"/>
              </a:defRPr>
            </a:lvl1pPr>
          </a:lstStyle>
          <a:p>
            <a:fld id="{0163E85D-4B2C-6F4C-BEA4-EB3AF1CD936F}" type="datetimeFigureOut">
              <a:rPr lang="en-US" smtClean="0"/>
              <a:pPr/>
              <a:t>6/19/19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9788C-631C-BC4C-8066-7A5BE2513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arsseit" panose="0000050000000000000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BDE25-0599-B34C-9899-49FEC4AF4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arsseit" panose="00000500000000000000"/>
              </a:defRPr>
            </a:lvl1pPr>
          </a:lstStyle>
          <a:p>
            <a:fld id="{BF7C4752-FA0D-2C42-A61F-F7B0CD29C0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rsseit Ligh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rsseit" panose="0000050000000000000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rsseit" panose="0000050000000000000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rsseit" panose="0000050000000000000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rsseit" panose="0000050000000000000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rsseit" panose="0000050000000000000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hyperlink" Target="http://sites.bu.edu/cfb/carbon-free-boston-report-released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40E4A7-8112-464E-A8B4-5DBE5CB7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3772" y="903194"/>
            <a:ext cx="107188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small" baseline="0">
                <a:solidFill>
                  <a:srgbClr val="52963A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8000" b="0" cap="none" dirty="0">
                <a:solidFill>
                  <a:schemeClr val="bg1"/>
                </a:solidFill>
                <a:latin typeface="+mj-lt"/>
              </a:rPr>
              <a:t>Carbon Free Boston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7FC540-F4D2-AF4A-B525-7331D3B8ACF7}"/>
              </a:ext>
            </a:extLst>
          </p:cNvPr>
          <p:cNvSpPr txBox="1">
            <a:spLocks/>
          </p:cNvSpPr>
          <p:nvPr/>
        </p:nvSpPr>
        <p:spPr>
          <a:xfrm>
            <a:off x="914400" y="1806388"/>
            <a:ext cx="6642847" cy="82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Corbe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New England Electricity Restructuring Roundtable</a:t>
            </a:r>
            <a:br>
              <a:rPr lang="en-US" sz="2400" dirty="0">
                <a:solidFill>
                  <a:schemeClr val="bg1"/>
                </a:solidFill>
                <a:latin typeface="+mj-lt"/>
              </a:rPr>
            </a:br>
            <a:r>
              <a:rPr lang="en-US" sz="2400" dirty="0">
                <a:solidFill>
                  <a:schemeClr val="bg1"/>
                </a:solidFill>
                <a:latin typeface="+mj-lt"/>
              </a:rPr>
              <a:t>June 20, 2019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35" y="6019583"/>
            <a:ext cx="1161878" cy="521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28680"/>
            <a:ext cx="1245755" cy="5161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41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1BD214-F54B-C945-9B2E-077B01A73ECD}"/>
              </a:ext>
            </a:extLst>
          </p:cNvPr>
          <p:cNvSpPr>
            <a:spLocks noGrp="1"/>
          </p:cNvSpPr>
          <p:nvPr/>
        </p:nvSpPr>
        <p:spPr>
          <a:xfrm>
            <a:off x="835958" y="522964"/>
            <a:ext cx="109809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Cutting Buildings Emissions Improves Health,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Affordability, and Equity</a:t>
            </a:r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2C076EF3-86C4-6D4B-836A-06A17D5E14BB}"/>
              </a:ext>
            </a:extLst>
          </p:cNvPr>
          <p:cNvGraphicFramePr>
            <a:graphicFrameLocks/>
          </p:cNvGraphicFramePr>
          <p:nvPr/>
        </p:nvGraphicFramePr>
        <p:xfrm>
          <a:off x="914399" y="2124160"/>
          <a:ext cx="7099301" cy="3566160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7099301">
                  <a:extLst>
                    <a:ext uri="{9D8B030D-6E8A-4147-A177-3AD203B41FA5}">
                      <a16:colId xmlns:a16="http://schemas.microsoft.com/office/drawing/2014/main" val="159435640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i="0" dirty="0">
                          <a:solidFill>
                            <a:srgbClr val="00778D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Benefits</a:t>
                      </a:r>
                      <a:endParaRPr lang="en-US" sz="2400" b="0" i="0" dirty="0">
                        <a:solidFill>
                          <a:srgbClr val="00778D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65035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i="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sz="2000" b="0" i="0" baseline="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reduction in h</a:t>
                      </a:r>
                      <a:r>
                        <a:rPr lang="en-US" sz="2000" b="0" i="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armful air pollution in 2050</a:t>
                      </a:r>
                    </a:p>
                    <a:p>
                      <a:pPr marL="457200" marR="0" lv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i="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• vulnerable HHs benefit the most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20133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i="0" dirty="0">
                          <a:effectLst/>
                          <a:latin typeface="+mj-lt"/>
                        </a:rPr>
                        <a:t>$600 million in energy cost savings</a:t>
                      </a:r>
                      <a:r>
                        <a:rPr lang="en-US" sz="2000" b="0" i="0" baseline="0" dirty="0">
                          <a:effectLst/>
                          <a:latin typeface="+mj-lt"/>
                        </a:rPr>
                        <a:t> in 2050</a:t>
                      </a:r>
                    </a:p>
                    <a:p>
                      <a:pPr marL="457200" marR="0" lvl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i="0" baseline="0" dirty="0">
                          <a:effectLst/>
                          <a:latin typeface="+mj-lt"/>
                        </a:rPr>
                        <a:t>• reduced energy burden for vulnerable HHs </a:t>
                      </a:r>
                      <a:endParaRPr lang="en-US" sz="2000" b="0" i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22768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effectLst/>
                          <a:latin typeface="+mj-lt"/>
                        </a:rPr>
                        <a:t>Health benefits from improved indoor air quality</a:t>
                      </a:r>
                      <a:endParaRPr lang="en-US" sz="2000" b="0" i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46494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effectLst/>
                          <a:latin typeface="+mj-lt"/>
                        </a:rPr>
                        <a:t>Economic stimulus (disposable income, jobs, asset value)</a:t>
                      </a:r>
                      <a:endParaRPr lang="en-US" sz="2000" b="0" i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310786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Enhanced climate resiliency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520981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57071" y="1194486"/>
            <a:ext cx="11086746" cy="5076304"/>
            <a:chOff x="552627" y="1441504"/>
            <a:chExt cx="11086746" cy="5076304"/>
          </a:xfrm>
        </p:grpSpPr>
        <p:pic>
          <p:nvPicPr>
            <p:cNvPr id="1026" name="Picture 2" descr="CFB_SummaryRpt_Composite_FEB19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336" y="1441504"/>
              <a:ext cx="1828800" cy="236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FB_Social_Equity_Report_pgs1_53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6045" y="1451913"/>
              <a:ext cx="1828800" cy="2359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echnical Summary cov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309" y="1441505"/>
              <a:ext cx="1828800" cy="236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52627" y="4152352"/>
              <a:ext cx="11086746" cy="2365456"/>
              <a:chOff x="423054" y="4152352"/>
              <a:chExt cx="11086746" cy="2365456"/>
            </a:xfrm>
          </p:grpSpPr>
          <p:pic>
            <p:nvPicPr>
              <p:cNvPr id="1030" name="Picture 6" descr="CFB_TechnicalRpt_Covers_Page_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054" y="4157557"/>
                <a:ext cx="1828800" cy="2360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CFB_TechnicalRpt_Covers_Page_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6472" y="4152354"/>
                <a:ext cx="1828800" cy="2360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CFB_TechnicalRpt_Covers_Page_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8736" y="4152353"/>
                <a:ext cx="1828800" cy="2360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CFB_TechnicalRpt_Covers_Page_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1000" y="4152352"/>
                <a:ext cx="1828800" cy="2360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CFB_TechnicalRpt_Covers_Page_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9763" y="4157557"/>
                <a:ext cx="1828800" cy="2360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" name="Rectangle 6"/>
          <p:cNvSpPr/>
          <p:nvPr/>
        </p:nvSpPr>
        <p:spPr>
          <a:xfrm>
            <a:off x="1988478" y="442071"/>
            <a:ext cx="822393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Available online: </a:t>
            </a:r>
            <a:r>
              <a:rPr lang="en-US" sz="2000" u="sng" dirty="0">
                <a:solidFill>
                  <a:srgbClr val="F37222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http://sites.bu.edu/cfb/carbon-free-boston-report-released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57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Boston’s Path to Carbon-Neutrality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6E343-37A2-6144-B34C-BB2E0D0D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421" y="1600199"/>
            <a:ext cx="8067456" cy="4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3431F-D3B5-574D-B6D5-20F89AF0F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296" y="3315001"/>
            <a:ext cx="2754620" cy="1700791"/>
          </a:xfrm>
        </p:spPr>
        <p:txBody>
          <a:bodyPr>
            <a:no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Reduce demand for energy and maximize energy efficiency​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80BADD-8000-2541-B1C0-8324630F8C02}"/>
              </a:ext>
            </a:extLst>
          </p:cNvPr>
          <p:cNvSpPr txBox="1">
            <a:spLocks/>
          </p:cNvSpPr>
          <p:nvPr/>
        </p:nvSpPr>
        <p:spPr>
          <a:xfrm>
            <a:off x="3291039" y="3342884"/>
            <a:ext cx="3230880" cy="2253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Electrify all activity to maximum extent feasible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397452-FF4C-BC40-A722-12509694F0A5}"/>
              </a:ext>
            </a:extLst>
          </p:cNvPr>
          <p:cNvSpPr txBox="1">
            <a:spLocks/>
          </p:cNvSpPr>
          <p:nvPr/>
        </p:nvSpPr>
        <p:spPr>
          <a:xfrm>
            <a:off x="6457012" y="3307069"/>
            <a:ext cx="3165012" cy="2253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Use GHG-free fuels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 electricity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91F17DFC-5186-3B41-8945-6C7C7A3C751B}"/>
              </a:ext>
            </a:extLst>
          </p:cNvPr>
          <p:cNvSpPr/>
          <p:nvPr/>
        </p:nvSpPr>
        <p:spPr>
          <a:xfrm>
            <a:off x="1417620" y="2562622"/>
            <a:ext cx="286523" cy="425606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1E58E24-863A-2448-A59C-4955297E6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9933" y="2160485"/>
            <a:ext cx="1154516" cy="115451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E0EAC94-CF87-014D-9781-3AB7DFE79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471937" y="2160485"/>
            <a:ext cx="769677" cy="11545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>
                <a:latin typeface="+mj-lt"/>
              </a:rPr>
              <a:t>3</a:t>
            </a:fld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D634BE-3371-2B41-9A5E-C1AAD7DAA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7508" y="2331343"/>
            <a:ext cx="1676400" cy="8128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76AC3D-95FD-6A46-B982-4BEE28022752}"/>
              </a:ext>
            </a:extLst>
          </p:cNvPr>
          <p:cNvSpPr txBox="1">
            <a:spLocks/>
          </p:cNvSpPr>
          <p:nvPr/>
        </p:nvSpPr>
        <p:spPr>
          <a:xfrm>
            <a:off x="9197709" y="3307069"/>
            <a:ext cx="3165012" cy="2253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rsseit" panose="0000050000000000000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Improve social outcomes via intentional action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9A2762-A5F5-45ED-8404-03B874C56E88}"/>
              </a:ext>
            </a:extLst>
          </p:cNvPr>
          <p:cNvSpPr txBox="1">
            <a:spLocks/>
          </p:cNvSpPr>
          <p:nvPr/>
        </p:nvSpPr>
        <p:spPr>
          <a:xfrm>
            <a:off x="785035" y="397023"/>
            <a:ext cx="10515600" cy="920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Larsseit Ligh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78D"/>
                </a:solidFill>
                <a:latin typeface="+mj-lt"/>
              </a:rPr>
              <a:t>Four Mutually Reinforcing Strategies</a:t>
            </a:r>
          </a:p>
        </p:txBody>
      </p:sp>
    </p:spTree>
    <p:extLst>
      <p:ext uri="{BB962C8B-B14F-4D97-AF65-F5344CB8AC3E}">
        <p14:creationId xmlns:p14="http://schemas.microsoft.com/office/powerpoint/2010/main" val="28118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67" y="20563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Summary of Building Options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5A445A38-0B2E-714B-BEFD-9030E34338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26464" y="1531197"/>
          <a:ext cx="9052560" cy="4423863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3805574">
                  <a:extLst>
                    <a:ext uri="{9D8B030D-6E8A-4147-A177-3AD203B41FA5}">
                      <a16:colId xmlns:a16="http://schemas.microsoft.com/office/drawing/2014/main" val="1594356400"/>
                    </a:ext>
                  </a:extLst>
                </a:gridCol>
                <a:gridCol w="5246986">
                  <a:extLst>
                    <a:ext uri="{9D8B030D-6E8A-4147-A177-3AD203B41FA5}">
                      <a16:colId xmlns:a16="http://schemas.microsoft.com/office/drawing/2014/main" val="956018182"/>
                    </a:ext>
                  </a:extLst>
                </a:gridCol>
              </a:tblGrid>
              <a:tr h="640369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Strategy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Policy Mechanisms 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6503570"/>
                  </a:ext>
                </a:extLst>
              </a:tr>
              <a:tr h="683444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effectLst/>
                          <a:latin typeface="+mj-lt"/>
                        </a:rPr>
                        <a:t>Thermal </a:t>
                      </a:r>
                    </a:p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Electrification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effectLst/>
                          <a:latin typeface="+mj-lt"/>
                        </a:rPr>
                        <a:t>Incentives and/or </a:t>
                      </a:r>
                      <a:r>
                        <a:rPr lang="en-US" sz="2400" b="0" i="0" u="none" strike="noStrike" baseline="0" dirty="0">
                          <a:effectLst/>
                          <a:latin typeface="+mj-lt"/>
                        </a:rPr>
                        <a:t>mandates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201335"/>
                  </a:ext>
                </a:extLst>
              </a:tr>
              <a:tr h="45323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Energy Conservation Measures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Incentives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6311298"/>
                  </a:ext>
                </a:extLst>
              </a:tr>
              <a:tr h="53453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Performance Requirements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BERDO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Expansion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227680"/>
                  </a:ext>
                </a:extLst>
              </a:tr>
              <a:tr h="569744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Deep Energy Retrofits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Requirement w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ith sale or major renovation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0164336"/>
                  </a:ext>
                </a:extLst>
              </a:tr>
              <a:tr h="597493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Low Energy New Construction</a:t>
                      </a: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Code / Planning Requirements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392877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>
                <a:latin typeface="+mj-lt"/>
              </a:rPr>
              <a:t>4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21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D2C934-9C5D-6045-ABDB-53D31402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36" y="20929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Path to Carbon-Neutrality in Buildings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8B136-817E-5044-8A11-3BE2831E6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84" y="1292882"/>
            <a:ext cx="9055519" cy="46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6D63EF-26B5-1A40-A4DB-DD99CB20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59" y="200025"/>
            <a:ext cx="1075167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+mj-lt"/>
                <a:cs typeface="Calibri Light"/>
              </a:rPr>
              <a:t>Cost and Magnitude of GHG Reduction in Buildings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2DE6EBC-DC9A-BE44-9AD8-3BFFE3E2BC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829351"/>
              </p:ext>
            </p:extLst>
          </p:nvPr>
        </p:nvGraphicFramePr>
        <p:xfrm>
          <a:off x="843238" y="1218539"/>
          <a:ext cx="10751399" cy="5158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4752-FA0D-2C42-A61F-F7B0CD29C02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2449-F695-1643-9C40-73F65CD7D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35" y="75476"/>
            <a:ext cx="10515600" cy="920750"/>
          </a:xfrm>
        </p:spPr>
        <p:txBody>
          <a:bodyPr/>
          <a:lstStyle/>
          <a:p>
            <a:r>
              <a:rPr lang="en-US" dirty="0">
                <a:solidFill>
                  <a:srgbClr val="00778D"/>
                </a:solidFill>
                <a:latin typeface="+mj-lt"/>
              </a:rPr>
              <a:t>Boston’s Socially Vulnerable Communities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ECB6D-FDF2-4087-A8AE-D9D44DC21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735" y="775635"/>
            <a:ext cx="5625165" cy="56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2449-F695-1643-9C40-73F65CD7D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26" y="59745"/>
            <a:ext cx="4626414" cy="105702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78D"/>
                </a:solidFill>
                <a:latin typeface="+mj-lt"/>
              </a:rPr>
              <a:t>Challenges to Equitable, Carbon-Neutral Housing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AF6DAE-42A5-4F25-8CB9-110E7F9B3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67" y="1116768"/>
            <a:ext cx="5360933" cy="5741232"/>
          </a:xfrm>
        </p:spPr>
        <p:txBody>
          <a:bodyPr>
            <a:noAutofit/>
          </a:bodyPr>
          <a:lstStyle/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Boston has a shortage of affordable housing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Socially vulnerable households experience high levels of energy insecurity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Socially vulnerable neighborhoods have more harder-to-retrofit buildings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+mn-lt"/>
              </a:rPr>
              <a:t>Retrofits and rooftop solar can accelerate gentrification and displacement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37CC3-F9CD-3341-8E68-183679E69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140" y="0"/>
            <a:ext cx="6875586" cy="68755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2AA9F2-9CD7-DF4C-A4EC-054B7118B979}"/>
              </a:ext>
            </a:extLst>
          </p:cNvPr>
          <p:cNvSpPr/>
          <p:nvPr/>
        </p:nvSpPr>
        <p:spPr>
          <a:xfrm>
            <a:off x="716280" y="6431280"/>
            <a:ext cx="4770120" cy="269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FF2EF4-B3BC-684A-9CCD-D3EC96BC5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15" y="152831"/>
            <a:ext cx="7424417" cy="65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61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rbon Free Boston Report 1">
      <a:dk1>
        <a:srgbClr val="000000"/>
      </a:dk1>
      <a:lt1>
        <a:srgbClr val="FFFFFF"/>
      </a:lt1>
      <a:dk2>
        <a:srgbClr val="0B86A0"/>
      </a:dk2>
      <a:lt2>
        <a:srgbClr val="E7E6E6"/>
      </a:lt2>
      <a:accent1>
        <a:srgbClr val="4DBB7F"/>
      </a:accent1>
      <a:accent2>
        <a:srgbClr val="0093B0"/>
      </a:accent2>
      <a:accent3>
        <a:srgbClr val="F37124"/>
      </a:accent3>
      <a:accent4>
        <a:srgbClr val="FFC000"/>
      </a:accent4>
      <a:accent5>
        <a:srgbClr val="657F8C"/>
      </a:accent5>
      <a:accent6>
        <a:srgbClr val="004D71"/>
      </a:accent6>
      <a:hlink>
        <a:srgbClr val="0093B0"/>
      </a:hlink>
      <a:folHlink>
        <a:srgbClr val="004D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0BC0246CF32446BB33E9C1E452BFD8" ma:contentTypeVersion="6" ma:contentTypeDescription="Create a new document." ma:contentTypeScope="" ma:versionID="2f57699338e2a861249444365d3ef225">
  <xsd:schema xmlns:xsd="http://www.w3.org/2001/XMLSchema" xmlns:xs="http://www.w3.org/2001/XMLSchema" xmlns:p="http://schemas.microsoft.com/office/2006/metadata/properties" xmlns:ns2="20f22a73-f9d6-4323-b9c4-e8b863278a8d" xmlns:ns3="d63e92cf-a62f-4849-bc2b-bb4b50ae0371" targetNamespace="http://schemas.microsoft.com/office/2006/metadata/properties" ma:root="true" ma:fieldsID="41453923dd8db451367854f070ad30d4" ns2:_="" ns3:_="">
    <xsd:import namespace="20f22a73-f9d6-4323-b9c4-e8b863278a8d"/>
    <xsd:import namespace="d63e92cf-a62f-4849-bc2b-bb4b50ae03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22a73-f9d6-4323-b9c4-e8b863278a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92cf-a62f-4849-bc2b-bb4b50ae037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674C2D6-35A2-4710-9BF6-80F8DD5A56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49579F-1B03-4E5D-8607-AE93CA5EEB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f22a73-f9d6-4323-b9c4-e8b863278a8d"/>
    <ds:schemaRef ds:uri="d63e92cf-a62f-4849-bc2b-bb4b50ae03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FA0B92-AC45-41FD-A636-429D6974B493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63e92cf-a62f-4849-bc2b-bb4b50ae0371"/>
    <ds:schemaRef ds:uri="20f22a73-f9d6-4323-b9c4-e8b863278a8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18930</TotalTime>
  <Words>442</Words>
  <Application>Microsoft Macintosh PowerPoint</Application>
  <PresentationFormat>Widescreen</PresentationFormat>
  <Paragraphs>93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Larsseit</vt:lpstr>
      <vt:lpstr>Larsseit Light</vt:lpstr>
      <vt:lpstr>Office Theme</vt:lpstr>
      <vt:lpstr>PowerPoint Presentation</vt:lpstr>
      <vt:lpstr>Boston’s Path to Carbon-Neutrality</vt:lpstr>
      <vt:lpstr>PowerPoint Presentation</vt:lpstr>
      <vt:lpstr>Summary of Building Options</vt:lpstr>
      <vt:lpstr>Path to Carbon-Neutrality in Buildings</vt:lpstr>
      <vt:lpstr>Cost and Magnitude of GHG Reduction in Buildings</vt:lpstr>
      <vt:lpstr>Boston’s Socially Vulnerable Communities</vt:lpstr>
      <vt:lpstr>Challenges to Equitable, Carbon-Neutral Housing 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Boston University/ GRC CFB Working Group </dc:creator>
  <cp:keywords/>
  <dc:description/>
  <cp:lastModifiedBy>Susan Rivo</cp:lastModifiedBy>
  <cp:revision>513</cp:revision>
  <cp:lastPrinted>2019-05-13T17:52:22Z</cp:lastPrinted>
  <dcterms:created xsi:type="dcterms:W3CDTF">2018-10-19T16:55:11Z</dcterms:created>
  <dcterms:modified xsi:type="dcterms:W3CDTF">2019-06-19T17:44:37Z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0x010100A90BC0246CF32446BB33E9C1E452BFD8</vt:lpwstr>
  </property>
</Properties>
</file>