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8"/>
  </p:notesMasterIdLst>
  <p:sldIdLst>
    <p:sldId id="256" r:id="rId5"/>
    <p:sldId id="431" r:id="rId6"/>
    <p:sldId id="42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cock, Patrick (ENE)" initials="WP(" lastIdx="1" clrIdx="0">
    <p:extLst>
      <p:ext uri="{19B8F6BF-5375-455C-9EA6-DF929625EA0E}">
        <p15:presenceInfo xmlns:p15="http://schemas.microsoft.com/office/powerpoint/2012/main" userId="S::Patrick.C.Woodcock@mass.gov::b5003531-9729-4e6f-aa85-2760ba2ac4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33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2" autoAdjust="0"/>
    <p:restoredTop sz="96357" autoAdjust="0"/>
  </p:normalViewPr>
  <p:slideViewPr>
    <p:cSldViewPr snapToGrid="0">
      <p:cViewPr varScale="1">
        <p:scale>
          <a:sx n="128" d="100"/>
          <a:sy n="128" d="100"/>
        </p:scale>
        <p:origin x="1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16239-0243-4D79-A647-D1A13A59C308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36547-659D-4B9E-B882-18D6D14C2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5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Calibri" panose="020F0502020204030204" pitchFamily="34" charset="0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46CD7A9-2FCD-4B65-A3B6-CC6D298BB73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352675" y="1143000"/>
            <a:ext cx="6105525" cy="2457450"/>
          </a:xfrm>
        </p:spPr>
        <p:txBody>
          <a:bodyPr anchor="t"/>
          <a:lstStyle>
            <a:lvl1pPr>
              <a:spcAft>
                <a:spcPct val="25000"/>
              </a:spcAft>
              <a:defRPr sz="320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480" name="Picture 8" descr="The Commonwealth of Massachusetts state 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125538"/>
            <a:ext cx="1479550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2065338" y="1165225"/>
            <a:ext cx="14287" cy="4557713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1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2211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CC764F-34DD-40DB-B424-6CB46B0675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14338" y="47625"/>
            <a:ext cx="77343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230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3D1FD8-844F-4ED0-9BEB-322A4D9AB3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14338" y="47625"/>
            <a:ext cx="77343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768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2FEECA-E198-4A15-985F-B27F3DEF9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94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D77F-8042-DE40-9AA2-2A1837E14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26AF1-2DE8-6D4F-98A1-F7FE953B2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82CB2-DBA7-5C46-887E-8D4BFA49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2E4E-0FC2-0C43-ACF9-EBA71EDEA6CE}" type="datetimeFigureOut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F1BD9-63D8-C94A-80A6-ADBC643D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9D2F7-0310-7346-8FD5-8C7B5219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61E88-85FB-3140-BE89-7E9DC3899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14338" y="47625"/>
            <a:ext cx="77343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75799" name="Picture 23" descr="The Commonwealth of Massachusetts state se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217488"/>
            <a:ext cx="788987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57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10425" y="6594475"/>
            <a:ext cx="193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  <a:cs typeface="+mn-cs"/>
              </a:defRPr>
            </a:lvl1pPr>
          </a:lstStyle>
          <a:p>
            <a:fld id="{DD6868E7-522B-4D53-9E5A-4F5D756E589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5808" name="Line 32"/>
          <p:cNvSpPr>
            <a:spLocks noChangeShapeType="1"/>
          </p:cNvSpPr>
          <p:nvPr/>
        </p:nvSpPr>
        <p:spPr bwMode="auto">
          <a:xfrm>
            <a:off x="444500" y="1243013"/>
            <a:ext cx="8415338" cy="1587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28CB-5C33-FA4A-A447-8C3FD887D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677591"/>
            <a:ext cx="7879841" cy="2225406"/>
          </a:xfrm>
        </p:spPr>
        <p:txBody>
          <a:bodyPr>
            <a:normAutofit/>
          </a:bodyPr>
          <a:lstStyle/>
          <a:p>
            <a:pPr algn="l"/>
            <a:br>
              <a:rPr lang="en-US" sz="2400"/>
            </a:br>
            <a:br>
              <a:rPr lang="en-US" sz="2400"/>
            </a:br>
            <a:r>
              <a:rPr lang="en-US" sz="2400"/>
              <a:t>New England Electricity Restructuring Roundtable</a:t>
            </a:r>
            <a:br>
              <a:rPr lang="en-US" sz="2400"/>
            </a:br>
            <a:r>
              <a:rPr lang="en-US" sz="2400"/>
              <a:t>Special Roundtable on Transmission for Decarbonization</a:t>
            </a:r>
            <a:br>
              <a:rPr lang="en-US" sz="2400"/>
            </a:br>
            <a:endParaRPr lang="en-US"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E2CBA-787F-7940-A059-C2EDBD90D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824" y="4381602"/>
            <a:ext cx="2960084" cy="1154493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/>
              <a:t>Undersecretary Judy Chang </a:t>
            </a:r>
          </a:p>
          <a:p>
            <a:pPr algn="r"/>
            <a:r>
              <a:rPr lang="en-US" dirty="0"/>
              <a:t>Massachusetts EEA</a:t>
            </a:r>
          </a:p>
          <a:p>
            <a:pPr algn="r"/>
            <a:r>
              <a:rPr lang="en-US" dirty="0"/>
              <a:t>September 24, 2021</a:t>
            </a:r>
          </a:p>
        </p:txBody>
      </p:sp>
    </p:spTree>
    <p:extLst>
      <p:ext uri="{BB962C8B-B14F-4D97-AF65-F5344CB8AC3E}">
        <p14:creationId xmlns:p14="http://schemas.microsoft.com/office/powerpoint/2010/main" val="17538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0904E-DDAC-431D-8587-4B5DA24BF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CDDD4A-E355-47FF-BD70-5F2F36D0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149671"/>
            <a:ext cx="7734300" cy="615554"/>
          </a:xfrm>
        </p:spPr>
        <p:txBody>
          <a:bodyPr/>
          <a:lstStyle/>
          <a:p>
            <a:r>
              <a:rPr lang="en-US" dirty="0"/>
              <a:t>Examples of Offshore Grid Planning with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9A152-13E6-40EF-85E2-9944E60E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590" y="1027560"/>
            <a:ext cx="6096528" cy="3429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250829B-3CBC-4BAC-97DF-3F8B2D318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65" y="4026047"/>
            <a:ext cx="4717714" cy="2700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791766A4-5A3B-4CC1-884C-42D9570EC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461" y="5967758"/>
            <a:ext cx="2218667" cy="7405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215FCE-366E-443F-9CB3-B7E259FACEFE}"/>
              </a:ext>
            </a:extLst>
          </p:cNvPr>
          <p:cNvSpPr txBox="1"/>
          <p:nvPr/>
        </p:nvSpPr>
        <p:spPr>
          <a:xfrm>
            <a:off x="6191795" y="1001433"/>
            <a:ext cx="2696324" cy="615553"/>
          </a:xfrm>
          <a:prstGeom prst="rect">
            <a:avLst/>
          </a:prstGeom>
          <a:ln w="63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UK’s analysis in planning for offshore network to meet clean energy goals</a:t>
            </a:r>
          </a:p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Dr. Biljana Stojkovska</a:t>
            </a:r>
          </a:p>
          <a:p>
            <a:r>
              <a:rPr lang="en-US" sz="700" i="1" dirty="0">
                <a:latin typeface="Calibri" panose="020F0502020204030204" pitchFamily="34" charset="0"/>
                <a:cs typeface="Calibri" panose="020F0502020204030204" pitchFamily="34" charset="0"/>
              </a:rPr>
              <a:t>Transmission Planning Technical Conference, 02 February 2021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1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1F18AE-A4E8-4EC2-8DA2-FCD86FFA6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" y="1349830"/>
            <a:ext cx="4725011" cy="535577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b="0" dirty="0"/>
              <a:t>Explore regional collaboration on offshore grid structure &amp; projects</a:t>
            </a:r>
          </a:p>
          <a:p>
            <a:pPr>
              <a:spcBef>
                <a:spcPts val="1200"/>
              </a:spcBef>
            </a:pPr>
            <a:r>
              <a:rPr lang="en-US" sz="2000" b="0" dirty="0"/>
              <a:t>Conduct coordinated grid planning, with interconnection of clean energy resources </a:t>
            </a:r>
          </a:p>
          <a:p>
            <a:pPr>
              <a:spcBef>
                <a:spcPts val="1200"/>
              </a:spcBef>
            </a:pPr>
            <a:r>
              <a:rPr lang="en-US" sz="2000" b="0" dirty="0"/>
              <a:t>Reach regional agreement on cost allocation framework</a:t>
            </a:r>
          </a:p>
          <a:p>
            <a:pPr>
              <a:spcBef>
                <a:spcPts val="1200"/>
              </a:spcBef>
            </a:pPr>
            <a:r>
              <a:rPr lang="en-US" sz="2000" b="0" dirty="0"/>
              <a:t>Identify portfolio of transmission projects that yield greatest reliability, resilience, economic, and decarbonization benefits to reduce ratepayer costs and risks</a:t>
            </a:r>
          </a:p>
          <a:p>
            <a:pPr>
              <a:spcBef>
                <a:spcPts val="1200"/>
              </a:spcBef>
            </a:pPr>
            <a:r>
              <a:rPr lang="en-US" sz="2000" b="0" dirty="0"/>
              <a:t>Support the use of energy storage and grid-enhancing technologies to “squeeze more” out of expensive transmission investments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138FE-20C3-4216-B7A1-352719758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C764F-34DD-40DB-B424-6CB46B067597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04FA1D-54D8-4335-B1BD-6DAFE720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" y="47625"/>
            <a:ext cx="8355193" cy="1201738"/>
          </a:xfrm>
        </p:spPr>
        <p:txBody>
          <a:bodyPr/>
          <a:lstStyle/>
          <a:p>
            <a:r>
              <a:rPr lang="en-US" dirty="0"/>
              <a:t>Necessary Work and Opportunities for New England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2473D8-D463-4FCB-8622-1D3C14097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185" y="2240861"/>
            <a:ext cx="3771428" cy="28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BCBDA0-7A21-417C-A132-0AF903CD3E59}"/>
              </a:ext>
            </a:extLst>
          </p:cNvPr>
          <p:cNvSpPr txBox="1"/>
          <p:nvPr/>
        </p:nvSpPr>
        <p:spPr>
          <a:xfrm>
            <a:off x="3106587" y="5197328"/>
            <a:ext cx="58041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600" b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Judy Chang</a:t>
            </a:r>
          </a:p>
          <a:p>
            <a:pPr algn="r">
              <a:defRPr/>
            </a:pPr>
            <a:r>
              <a:rPr lang="en-US" sz="1400" b="0" i="1" u="none" strike="noStrike" baseline="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Executive Office of Energy and Environmental Affairs </a:t>
            </a:r>
            <a:endParaRPr lang="en-US" sz="1400" b="1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en-US" sz="1400" i="1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September 24, 2021</a:t>
            </a:r>
          </a:p>
          <a:p>
            <a:pPr algn="r">
              <a:defRPr/>
            </a:pPr>
            <a:endParaRPr lang="en-US" sz="1400" i="1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64534"/>
      </p:ext>
    </p:extLst>
  </p:cSld>
  <p:clrMapOvr>
    <a:masterClrMapping/>
  </p:clrMapOvr>
</p:sld>
</file>

<file path=ppt/theme/theme1.xml><?xml version="1.0" encoding="utf-8"?>
<a:theme xmlns:a="http://schemas.openxmlformats.org/drawingml/2006/main" name="EEA - MISC - Cabinet Prep 8.9.19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BE31071780243B2E68C5BEE851FF0" ma:contentTypeVersion="2" ma:contentTypeDescription="Create a new document." ma:contentTypeScope="" ma:versionID="5bbab7fcdf5d886ef7b3c2d70a06a70d">
  <xsd:schema xmlns:xsd="http://www.w3.org/2001/XMLSchema" xmlns:xs="http://www.w3.org/2001/XMLSchema" xmlns:p="http://schemas.microsoft.com/office/2006/metadata/properties" xmlns:ns3="6d1ab2f6-91f9-4f14-952a-3f3eb0d68341" targetNamespace="http://schemas.microsoft.com/office/2006/metadata/properties" ma:root="true" ma:fieldsID="d556f31b58552ea7bc6cbfa740670ead" ns3:_="">
    <xsd:import namespace="6d1ab2f6-91f9-4f14-952a-3f3eb0d683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ab2f6-91f9-4f14-952a-3f3eb0d68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8B0B3-7E18-41D0-A031-8FD44EF6E4C1}">
  <ds:schemaRefs>
    <ds:schemaRef ds:uri="6d1ab2f6-91f9-4f14-952a-3f3eb0d683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736099-5329-4C63-84F3-DFCAB0F912C4}">
  <ds:schemaRefs>
    <ds:schemaRef ds:uri="6d1ab2f6-91f9-4f14-952a-3f3eb0d683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6EE6C6D-4F7D-4BCC-A156-12555E06D4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1359</TotalTime>
  <Words>146</Words>
  <Application>Microsoft Macintosh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EEA - MISC - Cabinet Prep 8.9.19</vt:lpstr>
      <vt:lpstr>  New England Electricity Restructuring Roundtable Special Roundtable on Transmission for Decarbonization </vt:lpstr>
      <vt:lpstr>Examples of Offshore Grid Planning with Options</vt:lpstr>
      <vt:lpstr>Necessary Work and Opportunities for New England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(Agency)</dc:title>
  <dc:creator>Gilvarg, Craig (EEA)</dc:creator>
  <cp:lastModifiedBy>Jonathan Raab</cp:lastModifiedBy>
  <cp:revision>15</cp:revision>
  <dcterms:created xsi:type="dcterms:W3CDTF">2020-11-04T18:36:19Z</dcterms:created>
  <dcterms:modified xsi:type="dcterms:W3CDTF">2021-09-23T15:41:50Z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0x010100D7ABE31071780243B2E68C5BEE851FF0</vt:lpwstr>
  </property>
</Properties>
</file>