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4" r:id="rId2"/>
    <p:sldId id="256" r:id="rId3"/>
    <p:sldId id="265" r:id="rId4"/>
    <p:sldId id="26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dpu-fp-ss1.env.govt.state.ma.us\Home$\nathan.phelps\MyDocs\OSGF\DG%20Capacit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/>
              <a:t>Distributed Generation Since 2007</a:t>
            </a:r>
          </a:p>
        </c:rich>
      </c:tx>
      <c:layout>
        <c:manualLayout>
          <c:xMode val="edge"/>
          <c:yMode val="edge"/>
          <c:x val="0.31501065571931741"/>
          <c:y val="0.11374407582938391"/>
        </c:manualLayout>
      </c:layout>
    </c:title>
    <c:plotArea>
      <c:layout>
        <c:manualLayout>
          <c:layoutTarget val="inner"/>
          <c:xMode val="edge"/>
          <c:yMode val="edge"/>
          <c:x val="0.22802712160979879"/>
          <c:y val="7.6153300742620458E-2"/>
          <c:w val="0.66945038921416877"/>
          <c:h val="0.76108768394472004"/>
        </c:manualLayout>
      </c:layout>
      <c:barChart>
        <c:barDir val="col"/>
        <c:grouping val="clustered"/>
        <c:ser>
          <c:idx val="0"/>
          <c:order val="0"/>
          <c:tx>
            <c:strRef>
              <c:f>Summary!$A$2</c:f>
              <c:strCache>
                <c:ptCount val="1"/>
                <c:pt idx="0">
                  <c:v>Number of installations</c:v>
                </c:pt>
              </c:strCache>
            </c:strRef>
          </c:tx>
          <c:cat>
            <c:numRef>
              <c:f>Summary!$B$1:$F$1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Summary!$B$2:$F$2</c:f>
              <c:numCache>
                <c:formatCode>#,##0_);[Red]\(#,##0\)</c:formatCode>
                <c:ptCount val="5"/>
                <c:pt idx="0">
                  <c:v>283</c:v>
                </c:pt>
                <c:pt idx="1">
                  <c:v>496</c:v>
                </c:pt>
                <c:pt idx="2">
                  <c:v>790</c:v>
                </c:pt>
                <c:pt idx="3">
                  <c:v>896</c:v>
                </c:pt>
                <c:pt idx="4">
                  <c:v>1296</c:v>
                </c:pt>
              </c:numCache>
            </c:numRef>
          </c:val>
        </c:ser>
        <c:axId val="64940288"/>
        <c:axId val="69943680"/>
      </c:barChart>
      <c:lineChart>
        <c:grouping val="standard"/>
        <c:ser>
          <c:idx val="1"/>
          <c:order val="1"/>
          <c:tx>
            <c:strRef>
              <c:f>Summary!$A$3</c:f>
              <c:strCache>
                <c:ptCount val="1"/>
                <c:pt idx="0">
                  <c:v>Total Installed Capacity (kW)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</c:spPr>
          </c:marker>
          <c:cat>
            <c:numRef>
              <c:f>Summary!$B$1:$E$1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Summary!$B$3:$F$3</c:f>
              <c:numCache>
                <c:formatCode>#,##0_);[Red]\(#,##0\)</c:formatCode>
                <c:ptCount val="5"/>
                <c:pt idx="0">
                  <c:v>8247</c:v>
                </c:pt>
                <c:pt idx="1">
                  <c:v>13341</c:v>
                </c:pt>
                <c:pt idx="2">
                  <c:v>28746</c:v>
                </c:pt>
                <c:pt idx="3">
                  <c:v>37192</c:v>
                </c:pt>
                <c:pt idx="4">
                  <c:v>49369</c:v>
                </c:pt>
              </c:numCache>
            </c:numRef>
          </c:val>
        </c:ser>
        <c:marker val="1"/>
        <c:axId val="69955968"/>
        <c:axId val="69945600"/>
      </c:lineChart>
      <c:catAx>
        <c:axId val="6494028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</c:spPr>
        <c:crossAx val="69943680"/>
        <c:crosses val="autoZero"/>
        <c:auto val="1"/>
        <c:lblAlgn val="ctr"/>
        <c:lblOffset val="100"/>
      </c:catAx>
      <c:valAx>
        <c:axId val="69943680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Number of Installations</a:t>
                </a:r>
              </a:p>
            </c:rich>
          </c:tx>
          <c:layout>
            <c:manualLayout>
              <c:xMode val="edge"/>
              <c:yMode val="edge"/>
              <c:x val="0.14832458442694671"/>
              <c:y val="0.25826746775136517"/>
            </c:manualLayout>
          </c:layout>
        </c:title>
        <c:numFmt formatCode="#,##0_);[Red]\(#,##0\)" sourceLinked="1"/>
        <c:majorTickMark val="none"/>
        <c:tickLblPos val="nextTo"/>
        <c:crossAx val="64940288"/>
        <c:crosses val="autoZero"/>
        <c:crossBetween val="between"/>
      </c:valAx>
      <c:valAx>
        <c:axId val="69945600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Total Installed Capacity (kW)</a:t>
                </a:r>
              </a:p>
            </c:rich>
          </c:tx>
          <c:layout>
            <c:manualLayout>
              <c:xMode val="edge"/>
              <c:yMode val="edge"/>
              <c:x val="0.96160564865289344"/>
              <c:y val="0.23461581520319438"/>
            </c:manualLayout>
          </c:layout>
        </c:title>
        <c:numFmt formatCode="#,##0_);[Red]\(#,##0\)" sourceLinked="1"/>
        <c:tickLblPos val="nextTo"/>
        <c:crossAx val="69955968"/>
        <c:crosses val="max"/>
        <c:crossBetween val="between"/>
      </c:valAx>
      <c:catAx>
        <c:axId val="69955968"/>
        <c:scaling>
          <c:orientation val="minMax"/>
        </c:scaling>
        <c:delete val="1"/>
        <c:axPos val="b"/>
        <c:numFmt formatCode="General" sourceLinked="1"/>
        <c:tickLblPos val="none"/>
        <c:crossAx val="69945600"/>
        <c:crosses val="autoZero"/>
        <c:auto val="1"/>
        <c:lblAlgn val="ctr"/>
        <c:lblOffset val="100"/>
      </c:catAx>
      <c:dTable>
        <c:showHorzBorder val="1"/>
        <c:showVertBorder val="1"/>
        <c:showOutline val="1"/>
        <c:showKeys val="1"/>
        <c:spPr>
          <a:noFill/>
          <a:ln w="12700"/>
        </c:spPr>
      </c:dTable>
    </c:plotArea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467BB-D05F-40BD-B375-89D037C080D6}" type="datetimeFigureOut">
              <a:rPr lang="en-US" smtClean="0"/>
              <a:pPr/>
              <a:t>10/25/2012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A3F66-395A-4703-A63E-837107E53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48006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0" y="0"/>
                <a:ext cx="9144000" cy="6400800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rgbClr val="8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4914900"/>
            <a:ext cx="1676400" cy="17145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95078B84-E6E6-4196-8AF9-05BE811209AD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4914900"/>
            <a:ext cx="3899647" cy="17145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4916634"/>
            <a:ext cx="762000" cy="17145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B9FACAAB-3840-477C-8B38-C2A8A0DAB3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5874" y="1714500"/>
            <a:ext cx="6763327" cy="971550"/>
          </a:xfrm>
          <a:noFill/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5874" y="171450"/>
            <a:ext cx="6763327" cy="1371600"/>
          </a:xfrm>
        </p:spPr>
        <p:txBody>
          <a:bodyPr anchor="b" anchorCtr="0">
            <a:no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pic>
        <p:nvPicPr>
          <p:cNvPr id="13" name="Picture 12" descr="se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320" y="285520"/>
            <a:ext cx="1251680" cy="131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2057400" y="3028950"/>
            <a:ext cx="3124200" cy="1428750"/>
          </a:xfrm>
          <a:noFill/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2000" b="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dirty="0" smtClean="0"/>
              <a:t>Click to add information about the first presenter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5686425" y="3028950"/>
            <a:ext cx="3124200" cy="1428750"/>
          </a:xfrm>
          <a:noFill/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2000" b="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dirty="0" smtClean="0"/>
              <a:t>Click to add information about the second presenter</a:t>
            </a:r>
          </a:p>
        </p:txBody>
      </p:sp>
    </p:spTree>
  </p:cSld>
  <p:clrMapOvr>
    <a:masterClrMapping/>
  </p:clrMapOvr>
  <p:transition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1pPr>
              <a:defRPr/>
            </a:lvl1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C297-F02B-40BF-B5C5-8A0F74CC3265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CAAB-3840-477C-8B38-C2A8A0DAB3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23272" y="86592"/>
            <a:ext cx="752532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51435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52400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329488" y="457200"/>
              <a:ext cx="1371600" cy="6858000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7924800" y="114300"/>
            <a:ext cx="1066800" cy="4057650"/>
          </a:xfrm>
        </p:spPr>
        <p:txBody>
          <a:bodyPr vert="eaVert">
            <a:no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Enter title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33400" y="285751"/>
            <a:ext cx="7010400" cy="4308872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4767263"/>
            <a:ext cx="2133600" cy="273844"/>
          </a:xfrm>
        </p:spPr>
        <p:txBody>
          <a:bodyPr/>
          <a:lstStyle/>
          <a:p>
            <a:fld id="{1331A59D-AD99-442E-A151-5B34A069AB7B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4767263"/>
            <a:ext cx="3505200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-471921" y="861579"/>
            <a:ext cx="1456458" cy="304800"/>
          </a:xfrm>
        </p:spPr>
        <p:txBody>
          <a:bodyPr/>
          <a:lstStyle/>
          <a:p>
            <a:fld id="{B9FACAAB-3840-477C-8B38-C2A8A0DAB39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 descr="se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8047104" y="4154477"/>
            <a:ext cx="809569" cy="1054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E2525-26ED-43E5-83AD-855EB4BB905D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CAAB-3840-477C-8B38-C2A8A0DAB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3272" y="1314451"/>
            <a:ext cx="8610600" cy="328017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F096B-539C-40E6-91FA-2F539239D215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4781550"/>
            <a:ext cx="152400" cy="27514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9FACAAB-3840-477C-8B38-C2A8A0DAB39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23272" y="86592"/>
            <a:ext cx="752532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Layout with Anim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4DD2-A304-4780-AEA4-BC066AD7C11B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CAAB-3840-477C-8B38-C2A8A0DAB3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2508" y="1314451"/>
            <a:ext cx="8582892" cy="328017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23272" y="86592"/>
            <a:ext cx="752532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>
        <p:tmplLst>
          <p:tmpl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/>
          <p:nvPr/>
        </p:nvGrpSpPr>
        <p:grpSpPr>
          <a:xfrm>
            <a:off x="0" y="0"/>
            <a:ext cx="9144000" cy="51435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371600" cy="6858000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371600" y="2514600"/>
              <a:ext cx="7772400" cy="1828800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371600" cy="1828800"/>
            </a:xfrm>
            <a:prstGeom prst="rect">
              <a:avLst/>
            </a:prstGeom>
            <a:solidFill>
              <a:schemeClr val="tx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928" y="3371850"/>
            <a:ext cx="1143000" cy="1428750"/>
          </a:xfrm>
          <a:noFill/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39000" y="4917186"/>
            <a:ext cx="1673352" cy="171450"/>
          </a:xfrm>
        </p:spPr>
        <p:txBody>
          <a:bodyPr/>
          <a:lstStyle/>
          <a:p>
            <a:fld id="{464600DE-3A2C-44AA-8713-A4D9471032C5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0" y="4917186"/>
            <a:ext cx="3441192" cy="17145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04800" y="4917186"/>
            <a:ext cx="762000" cy="17145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fld id="{B9FACAAB-3840-477C-8B38-C2A8A0DAB3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752600" y="2114550"/>
            <a:ext cx="71628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pic>
        <p:nvPicPr>
          <p:cNvPr id="11" name="Picture 11" descr="se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716" y="2000250"/>
            <a:ext cx="1049484" cy="112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676400" y="1428750"/>
            <a:ext cx="3505200" cy="3165872"/>
          </a:xfrm>
        </p:spPr>
        <p:txBody>
          <a:bodyPr>
            <a:normAutofit/>
          </a:bodyPr>
          <a:lstStyle>
            <a:lvl1pPr marL="228600" indent="-228600">
              <a:defRPr sz="2200"/>
            </a:lvl1pPr>
            <a:lvl2pPr marL="457200" indent="-228600">
              <a:defRPr sz="2000"/>
            </a:lvl2pPr>
            <a:lvl3pPr marL="685800" indent="-228600">
              <a:defRPr sz="1800"/>
            </a:lvl3pPr>
            <a:lvl4pPr marL="914400" indent="-228600">
              <a:defRPr sz="1600"/>
            </a:lvl4pPr>
            <a:lvl5pPr marL="1143000" indent="-228600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334000" y="1428750"/>
            <a:ext cx="3505200" cy="3165872"/>
          </a:xfrm>
        </p:spPr>
        <p:txBody>
          <a:bodyPr>
            <a:normAutofit/>
          </a:bodyPr>
          <a:lstStyle>
            <a:lvl1pPr marL="228600" indent="-228600">
              <a:defRPr sz="2200"/>
            </a:lvl1pPr>
            <a:lvl2pPr marL="457200" indent="-228600">
              <a:defRPr sz="2000"/>
            </a:lvl2pPr>
            <a:lvl3pPr marL="685800" indent="-228600">
              <a:defRPr sz="1800"/>
            </a:lvl3pPr>
            <a:lvl4pPr marL="914400" indent="-228600">
              <a:defRPr sz="1600"/>
            </a:lvl4pPr>
            <a:lvl5pPr marL="1143000" indent="-228600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F38E-E504-443C-85D1-2DB879AD3BCE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76400" y="4767263"/>
            <a:ext cx="3505200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CAAB-3840-477C-8B38-C2A8A0DAB3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23272" y="86592"/>
            <a:ext cx="752532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41744" y="1212056"/>
            <a:ext cx="4230256" cy="47982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dirty="0" smtClean="0"/>
              <a:t>Click to add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66672" y="1212056"/>
            <a:ext cx="4230256" cy="47982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Verdan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2BD47-E94F-47E6-BFEE-FEB6158AFD42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676400" y="4767263"/>
            <a:ext cx="3505200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CAAB-3840-477C-8B38-C2A8A0DAB3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341744" y="1749028"/>
            <a:ext cx="4230256" cy="2937272"/>
          </a:xfrm>
        </p:spPr>
        <p:txBody>
          <a:bodyPr>
            <a:normAutofit/>
          </a:bodyPr>
          <a:lstStyle>
            <a:lvl1pPr marL="228600" indent="-228600">
              <a:defRPr sz="2200"/>
            </a:lvl1pPr>
            <a:lvl2pPr marL="457200" indent="-228600">
              <a:defRPr sz="2000"/>
            </a:lvl2pPr>
            <a:lvl3pPr marL="685800" indent="-228600">
              <a:defRPr sz="1800"/>
            </a:lvl3pPr>
            <a:lvl4pPr marL="914400" indent="-228600">
              <a:defRPr sz="1600"/>
            </a:lvl4pPr>
            <a:lvl5pPr marL="1143000" indent="-228600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66672" y="1749028"/>
            <a:ext cx="4230256" cy="2937272"/>
          </a:xfrm>
        </p:spPr>
        <p:txBody>
          <a:bodyPr>
            <a:normAutofit/>
          </a:bodyPr>
          <a:lstStyle>
            <a:lvl1pPr marL="228600" indent="-228600">
              <a:defRPr sz="2200"/>
            </a:lvl1pPr>
            <a:lvl2pPr marL="457200" indent="-228600">
              <a:defRPr sz="2000"/>
            </a:lvl2pPr>
            <a:lvl3pPr marL="685800" indent="-228600">
              <a:defRPr sz="1800"/>
            </a:lvl3pPr>
            <a:lvl4pPr marL="914400" indent="-228600">
              <a:defRPr sz="1600"/>
            </a:lvl4pPr>
            <a:lvl5pPr marL="1143000" indent="-228600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323272" y="86592"/>
            <a:ext cx="752532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371600" cy="108585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F7C89-523A-476F-A7A7-A728E1DF3442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9FACAAB-3840-477C-8B38-C2A8A0DAB39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se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2921" y="56929"/>
            <a:ext cx="890080" cy="914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2508" y="1371600"/>
            <a:ext cx="8534400" cy="325755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5A19-7C55-4150-8518-7DA62ECB0F33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CAAB-3840-477C-8B38-C2A8A0DAB3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23272" y="86592"/>
            <a:ext cx="752532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1428750"/>
            <a:ext cx="7924800" cy="3056382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E04E8-5233-4618-B8D7-B2B93D128DA1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CAAB-3840-477C-8B38-C2A8A0DAB3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323272" y="86592"/>
            <a:ext cx="752532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11"/>
          <p:cNvGrpSpPr/>
          <p:nvPr/>
        </p:nvGrpSpPr>
        <p:grpSpPr>
          <a:xfrm>
            <a:off x="0" y="0"/>
            <a:ext cx="9144000" cy="51435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184727" y="0"/>
              <a:ext cx="8959273" cy="1371600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4727" cy="6858000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314451"/>
            <a:ext cx="8610600" cy="3280172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272" y="86592"/>
            <a:ext cx="775392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818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B2A13AFE-2BFC-41EA-9753-0CDB5D5AEA51}" type="datetime1">
              <a:rPr lang="en-US" smtClean="0"/>
              <a:pPr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52600" y="4767263"/>
            <a:ext cx="3505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4781550"/>
            <a:ext cx="136240" cy="275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bg1"/>
                </a:solidFill>
                <a:latin typeface="+mj-lt"/>
              </a:defRPr>
            </a:lvl1pPr>
          </a:lstStyle>
          <a:p>
            <a:fld id="{B9FACAAB-3840-477C-8B38-C2A8A0DAB39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 descr="seal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229600" y="56929"/>
            <a:ext cx="838201" cy="914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cut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Garamond" pitchFamily="18" charset="0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200"/>
        </a:spcBef>
        <a:buClr>
          <a:srgbClr val="000099"/>
        </a:buClr>
        <a:buSzPct val="80000"/>
        <a:buFontTx/>
        <a:buBlip>
          <a:blip r:embed="rId15"/>
        </a:buBlip>
        <a:defRPr sz="2200"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900"/>
        </a:spcBef>
        <a:buClr>
          <a:srgbClr val="000099"/>
        </a:buClr>
        <a:buSzPct val="80000"/>
        <a:buFont typeface="Courier New" pitchFamily="49" charset="0"/>
        <a:buChar char="o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600"/>
        </a:spcBef>
        <a:buClr>
          <a:srgbClr val="000099"/>
        </a:buClr>
        <a:buSzPct val="80000"/>
        <a:buFont typeface="Courier New" pitchFamily="49" charset="0"/>
        <a:buChar char="o"/>
        <a:defRPr sz="18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600"/>
        </a:spcBef>
        <a:buClr>
          <a:srgbClr val="000099"/>
        </a:buClr>
        <a:buSzPct val="80000"/>
        <a:buFont typeface="Courier New" pitchFamily="49" charset="0"/>
        <a:buChar char="o"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300"/>
        </a:spcBef>
        <a:buClr>
          <a:srgbClr val="000099"/>
        </a:buClr>
        <a:buSzPct val="80000"/>
        <a:buFont typeface="Courier New" pitchFamily="49" charset="0"/>
        <a:buChar char="o"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CAAB-3840-477C-8B38-C2A8A0DAB39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Restructuring Roundtable</a:t>
            </a:r>
            <a:br>
              <a:rPr lang="en-US" dirty="0" smtClean="0"/>
            </a:br>
            <a:r>
              <a:rPr lang="en-US" dirty="0" smtClean="0"/>
              <a:t>October 26, 2012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/>
              <a:t>Net Metering &amp;</a:t>
            </a:r>
            <a:br>
              <a:rPr lang="en-US" sz="4800" dirty="0" smtClean="0"/>
            </a:br>
            <a:r>
              <a:rPr lang="en-US" sz="4800" dirty="0" smtClean="0"/>
              <a:t>Grid Modernization</a:t>
            </a:r>
            <a:endParaRPr lang="en-US" sz="4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3"/>
          </p:nvPr>
        </p:nvSpPr>
        <p:spPr>
          <a:xfrm>
            <a:off x="2057400" y="3028950"/>
            <a:ext cx="6400800" cy="142875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Ann G. Berwick</a:t>
            </a:r>
          </a:p>
          <a:p>
            <a:r>
              <a:rPr lang="en-US" dirty="0" smtClean="0"/>
              <a:t>Chair, Department of Public Utilities</a:t>
            </a:r>
            <a:endParaRPr lang="en-US" dirty="0"/>
          </a:p>
        </p:txBody>
      </p:sp>
    </p:spTree>
  </p:cSld>
  <p:clrMapOvr>
    <a:masterClrMapping/>
  </p:clrMapOvr>
  <p:transition>
    <p:cut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Growth of Distributed Generation in the Commonwealth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CAAB-3840-477C-8B38-C2A8A0DAB394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228600" y="1123950"/>
          <a:ext cx="8915400" cy="4019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CAAB-3840-477C-8B38-C2A8A0DAB39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Metering Caps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1276349"/>
          <a:ext cx="8610599" cy="3733800"/>
        </p:xfrm>
        <a:graphic>
          <a:graphicData uri="http://schemas.openxmlformats.org/drawingml/2006/table">
            <a:tbl>
              <a:tblPr/>
              <a:tblGrid>
                <a:gridCol w="1949105"/>
                <a:gridCol w="1110249"/>
                <a:gridCol w="1110249"/>
                <a:gridCol w="1110249"/>
                <a:gridCol w="1110249"/>
                <a:gridCol w="1110249"/>
                <a:gridCol w="1110249"/>
              </a:tblGrid>
              <a:tr h="28306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G Times"/>
                        </a:rPr>
                        <a:t>Distribution Company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G Times"/>
                        </a:rPr>
                        <a:t>Private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G Times"/>
                        </a:rPr>
                        <a:t>Cap (3%)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G Ti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G Times"/>
                        </a:rPr>
                        <a:t>Public </a:t>
                      </a:r>
                      <a:r>
                        <a:rPr lang="en-US" sz="1800" b="1" i="0" u="none" strike="noStrike" smtClean="0">
                          <a:solidFill>
                            <a:srgbClr val="000000"/>
                          </a:solidFill>
                          <a:latin typeface="CG Times"/>
                        </a:rPr>
                        <a:t>Cap (3%)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G Time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413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G Times"/>
                        </a:rPr>
                        <a:t>Size of Cap (MW)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G Times"/>
                        </a:rPr>
                        <a:t>Installed Capacity (MW)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G Times"/>
                        </a:rPr>
                        <a:t>% of Cap Available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G Times"/>
                        </a:rPr>
                        <a:t>Size of Cap (MW)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G Times"/>
                        </a:rPr>
                        <a:t>Installed Capacity (MW)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G Times"/>
                        </a:rPr>
                        <a:t>% of Cap Available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695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G Times"/>
                        </a:rPr>
                        <a:t>National Grid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G Times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CG Time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G Times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G Times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latin typeface="CG Time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G Times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39177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G Times"/>
                        </a:rPr>
                        <a:t>Massachusetts Electric Company</a:t>
                      </a:r>
                    </a:p>
                  </a:txBody>
                  <a:tcPr marL="0" marR="78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G Times"/>
                        </a:rPr>
                        <a:t>153.93 </a:t>
                      </a:r>
                    </a:p>
                  </a:txBody>
                  <a:tcPr marL="0" marR="157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G Times"/>
                        </a:rPr>
                        <a:t>43.91 </a:t>
                      </a:r>
                    </a:p>
                  </a:txBody>
                  <a:tcPr marL="0" marR="15720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G Times"/>
                        </a:rPr>
                        <a:t>71.47%</a:t>
                      </a:r>
                    </a:p>
                  </a:txBody>
                  <a:tcPr marL="0" marR="7860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G Times"/>
                        </a:rPr>
                        <a:t>153.93 </a:t>
                      </a:r>
                    </a:p>
                  </a:txBody>
                  <a:tcPr marL="0" marR="157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G Times"/>
                        </a:rPr>
                        <a:t>14.41 </a:t>
                      </a:r>
                    </a:p>
                  </a:txBody>
                  <a:tcPr marL="0" marR="15720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G Times"/>
                        </a:rPr>
                        <a:t>90.64%</a:t>
                      </a:r>
                    </a:p>
                  </a:txBody>
                  <a:tcPr marL="0" marR="7860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B4E3"/>
                    </a:solidFill>
                  </a:tcPr>
                </a:tc>
              </a:tr>
              <a:tr h="539177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G Times"/>
                        </a:rPr>
                        <a:t>Nantucket Electric Company</a:t>
                      </a:r>
                    </a:p>
                  </a:txBody>
                  <a:tcPr marL="0" marR="786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G Times"/>
                        </a:rPr>
                        <a:t>1.22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G Times"/>
                      </a:endParaRPr>
                    </a:p>
                  </a:txBody>
                  <a:tcPr marL="0" marR="157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G Times"/>
                        </a:rPr>
                        <a:t>0.25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G Times"/>
                      </a:endParaRPr>
                    </a:p>
                  </a:txBody>
                  <a:tcPr marL="0" marR="15720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G Times"/>
                        </a:rPr>
                        <a:t>79.58%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G Times"/>
                      </a:endParaRPr>
                    </a:p>
                  </a:txBody>
                  <a:tcPr marL="0" marR="7860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G Times"/>
                        </a:rPr>
                        <a:t>1.22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G Times"/>
                      </a:endParaRPr>
                    </a:p>
                  </a:txBody>
                  <a:tcPr marL="0" marR="157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G Times"/>
                        </a:rPr>
                        <a:t>0.10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G Times"/>
                      </a:endParaRPr>
                    </a:p>
                  </a:txBody>
                  <a:tcPr marL="0" marR="15720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G Times"/>
                        </a:rPr>
                        <a:t>91.83%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G Times"/>
                      </a:endParaRPr>
                    </a:p>
                  </a:txBody>
                  <a:tcPr marL="0" marR="7860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5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G Times"/>
                        </a:rPr>
                        <a:t>NSTAR Electric Company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G Times"/>
                        </a:rPr>
                        <a:t>149.34 </a:t>
                      </a:r>
                    </a:p>
                  </a:txBody>
                  <a:tcPr marL="0" marR="157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G Times"/>
                        </a:rPr>
                        <a:t>43.85 </a:t>
                      </a:r>
                    </a:p>
                  </a:txBody>
                  <a:tcPr marL="0" marR="157203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G Times"/>
                        </a:rPr>
                        <a:t>70.64%</a:t>
                      </a:r>
                    </a:p>
                  </a:txBody>
                  <a:tcPr marL="0" marR="7860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G Times"/>
                        </a:rPr>
                        <a:t>149.34 </a:t>
                      </a:r>
                    </a:p>
                  </a:txBody>
                  <a:tcPr marL="0" marR="157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G Times"/>
                        </a:rPr>
                        <a:t>31.24 </a:t>
                      </a:r>
                    </a:p>
                  </a:txBody>
                  <a:tcPr marL="0" marR="157203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G Times"/>
                        </a:rPr>
                        <a:t>79.08%</a:t>
                      </a:r>
                    </a:p>
                  </a:txBody>
                  <a:tcPr marL="0" marR="7860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5391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G Times"/>
                        </a:rPr>
                        <a:t>Western Massachusetts Electric Company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G Times"/>
                        </a:rPr>
                        <a:t>25.35 </a:t>
                      </a:r>
                    </a:p>
                  </a:txBody>
                  <a:tcPr marL="0" marR="157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G Times"/>
                        </a:rPr>
                        <a:t>6.34 </a:t>
                      </a:r>
                    </a:p>
                  </a:txBody>
                  <a:tcPr marL="0" marR="157203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G Times"/>
                        </a:rPr>
                        <a:t>74.97%</a:t>
                      </a:r>
                    </a:p>
                  </a:txBody>
                  <a:tcPr marL="0" marR="7860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G Times"/>
                        </a:rPr>
                        <a:t>25.35 </a:t>
                      </a:r>
                    </a:p>
                  </a:txBody>
                  <a:tcPr marL="0" marR="157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G Times"/>
                        </a:rPr>
                        <a:t>5.19 </a:t>
                      </a:r>
                    </a:p>
                  </a:txBody>
                  <a:tcPr marL="0" marR="157203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G Times"/>
                        </a:rPr>
                        <a:t>79.51%</a:t>
                      </a:r>
                    </a:p>
                  </a:txBody>
                  <a:tcPr marL="0" marR="7860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6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G Times"/>
                        </a:rPr>
                        <a:t>Unitil (a.k.a. Fitchburg Gas and Electric Company)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G Times"/>
                        </a:rPr>
                        <a:t>3.06 </a:t>
                      </a:r>
                    </a:p>
                  </a:txBody>
                  <a:tcPr marL="0" marR="157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G Times"/>
                        </a:rPr>
                        <a:t>1.02 </a:t>
                      </a:r>
                    </a:p>
                  </a:txBody>
                  <a:tcPr marL="0" marR="157203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G Times"/>
                        </a:rPr>
                        <a:t>66.67%</a:t>
                      </a:r>
                    </a:p>
                  </a:txBody>
                  <a:tcPr marL="0" marR="7860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G Times"/>
                        </a:rPr>
                        <a:t>3.06 </a:t>
                      </a:r>
                    </a:p>
                  </a:txBody>
                  <a:tcPr marL="0" marR="1572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G Times"/>
                        </a:rPr>
                        <a:t>0.17 </a:t>
                      </a:r>
                    </a:p>
                  </a:txBody>
                  <a:tcPr marL="0" marR="157203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G Times"/>
                        </a:rPr>
                        <a:t>94.44%</a:t>
                      </a:r>
                    </a:p>
                  </a:txBody>
                  <a:tcPr marL="0" marR="7860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ut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381000" y="1428750"/>
            <a:ext cx="2819400" cy="33528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Town of Scituate</a:t>
            </a:r>
          </a:p>
          <a:p>
            <a:r>
              <a:rPr lang="en-US" dirty="0" smtClean="0"/>
              <a:t>Triton Regional School District</a:t>
            </a:r>
          </a:p>
          <a:p>
            <a:r>
              <a:rPr lang="en-US" dirty="0" smtClean="0"/>
              <a:t>City of Newburyport</a:t>
            </a:r>
          </a:p>
          <a:p>
            <a:r>
              <a:rPr lang="en-US" dirty="0" smtClean="0"/>
              <a:t>Town of Salisbury</a:t>
            </a:r>
          </a:p>
          <a:p>
            <a:r>
              <a:rPr lang="en-US" dirty="0" err="1" smtClean="0"/>
              <a:t>Montachusett</a:t>
            </a:r>
            <a:r>
              <a:rPr lang="en-US" dirty="0" smtClean="0"/>
              <a:t> Regional Transit Authority</a:t>
            </a:r>
          </a:p>
          <a:p>
            <a:r>
              <a:rPr lang="en-US" dirty="0" smtClean="0"/>
              <a:t>Fitchburg State University</a:t>
            </a:r>
          </a:p>
          <a:p>
            <a:r>
              <a:rPr lang="en-US" dirty="0" smtClean="0"/>
              <a:t>Massasoit Community College</a:t>
            </a:r>
          </a:p>
          <a:p>
            <a:r>
              <a:rPr lang="en-US" dirty="0" smtClean="0"/>
              <a:t>Bristol Community College</a:t>
            </a:r>
          </a:p>
          <a:p>
            <a:r>
              <a:rPr lang="en-US" dirty="0" smtClean="0"/>
              <a:t>City of the Town of Greenfield</a:t>
            </a:r>
          </a:p>
          <a:p>
            <a:r>
              <a:rPr lang="en-US" dirty="0" smtClean="0"/>
              <a:t>Upper Blackstone Water Pollution Abatement District</a:t>
            </a:r>
          </a:p>
          <a:p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276600" y="1428750"/>
            <a:ext cx="2819400" cy="33528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City of Easthampton</a:t>
            </a:r>
          </a:p>
          <a:p>
            <a:r>
              <a:rPr lang="en-US" dirty="0" smtClean="0"/>
              <a:t>Town of Lenox</a:t>
            </a:r>
          </a:p>
          <a:p>
            <a:r>
              <a:rPr lang="en-US" dirty="0" smtClean="0"/>
              <a:t>Town of Uxbridge</a:t>
            </a:r>
          </a:p>
          <a:p>
            <a:r>
              <a:rPr lang="en-US" dirty="0" smtClean="0"/>
              <a:t>Town of Lunenburg</a:t>
            </a:r>
          </a:p>
          <a:p>
            <a:pPr lvl="0">
              <a:defRPr/>
            </a:pPr>
            <a:r>
              <a:rPr lang="en-US" dirty="0" smtClean="0"/>
              <a:t>Franklin Count Technical School District</a:t>
            </a:r>
          </a:p>
          <a:p>
            <a:pPr lvl="0">
              <a:defRPr/>
            </a:pPr>
            <a:r>
              <a:rPr lang="en-US" dirty="0" smtClean="0"/>
              <a:t>Town of Fairhaven</a:t>
            </a:r>
          </a:p>
          <a:p>
            <a:pPr lvl="0">
              <a:defRPr/>
            </a:pPr>
            <a:r>
              <a:rPr lang="en-US" dirty="0" smtClean="0"/>
              <a:t>Commonwealth of MA, DEP</a:t>
            </a:r>
          </a:p>
          <a:p>
            <a:pPr lvl="0">
              <a:defRPr/>
            </a:pPr>
            <a:r>
              <a:rPr lang="en-US" dirty="0" smtClean="0"/>
              <a:t>Town of Lee</a:t>
            </a:r>
          </a:p>
          <a:p>
            <a:pPr lvl="0">
              <a:defRPr/>
            </a:pPr>
            <a:r>
              <a:rPr lang="en-US" dirty="0" smtClean="0"/>
              <a:t>Town of Douglas</a:t>
            </a:r>
          </a:p>
          <a:p>
            <a:pPr lvl="0">
              <a:defRPr/>
            </a:pPr>
            <a:r>
              <a:rPr lang="en-US" dirty="0" smtClean="0"/>
              <a:t>Greater Lawrence Regional Vocational School District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CAAB-3840-477C-8B38-C2A8A0DAB39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Classified Public Entities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172200" y="1428750"/>
            <a:ext cx="2819400" cy="3352800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99"/>
              </a:buClr>
              <a:buSzPct val="80000"/>
              <a:buFontTx/>
              <a:buBlip>
                <a:blip r:embed="rId2"/>
              </a:buBlip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City of New Bedford</a:t>
            </a:r>
          </a:p>
          <a:p>
            <a:pPr marL="228600" lvl="0" indent="-228600">
              <a:spcBef>
                <a:spcPts val="1200"/>
              </a:spcBef>
              <a:buClr>
                <a:srgbClr val="000099"/>
              </a:buClr>
              <a:buSzPct val="80000"/>
              <a:buBlip>
                <a:blip r:embed="rId2"/>
              </a:buBlip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Town of Amherst</a:t>
            </a:r>
          </a:p>
          <a:p>
            <a:pPr marL="228600" lvl="0" indent="-228600">
              <a:spcBef>
                <a:spcPts val="1200"/>
              </a:spcBef>
              <a:buClr>
                <a:srgbClr val="000099"/>
              </a:buClr>
              <a:buSzPct val="80000"/>
              <a:buBlip>
                <a:blip r:embed="rId2"/>
              </a:buBlip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Franklin Regional Transit Authority</a:t>
            </a:r>
          </a:p>
          <a:p>
            <a:pPr marL="228600" lvl="0" indent="-228600">
              <a:spcBef>
                <a:spcPts val="1200"/>
              </a:spcBef>
              <a:buClr>
                <a:srgbClr val="000099"/>
              </a:buClr>
              <a:buSzPct val="80000"/>
              <a:buBlip>
                <a:blip r:embed="rId2"/>
              </a:buBlip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University of Massachusetts Amherst</a:t>
            </a:r>
          </a:p>
          <a:p>
            <a:pPr marL="228600" lvl="0" indent="-228600">
              <a:spcBef>
                <a:spcPts val="1200"/>
              </a:spcBef>
              <a:buClr>
                <a:srgbClr val="000099"/>
              </a:buClr>
              <a:buSzPct val="80000"/>
              <a:buBlip>
                <a:blip r:embed="rId2"/>
              </a:buBlip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Town of Agawam</a:t>
            </a:r>
          </a:p>
          <a:p>
            <a:pPr marL="228600" lvl="0" indent="-228600">
              <a:spcBef>
                <a:spcPts val="1200"/>
              </a:spcBef>
              <a:buClr>
                <a:srgbClr val="000099"/>
              </a:buClr>
              <a:buSzPct val="80000"/>
              <a:buBlip>
                <a:blip r:embed="rId2"/>
              </a:buBlip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University of Massachusetts Medical School</a:t>
            </a:r>
          </a:p>
          <a:p>
            <a:pPr marL="228600" lvl="0" indent="-228600">
              <a:spcBef>
                <a:spcPts val="1200"/>
              </a:spcBef>
              <a:buClr>
                <a:srgbClr val="000099"/>
              </a:buClr>
              <a:buSzPct val="80000"/>
              <a:buBlip>
                <a:blip r:embed="rId2"/>
              </a:buBlip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Town of Edgartown</a:t>
            </a:r>
          </a:p>
          <a:p>
            <a:pPr marL="228600" lvl="0" indent="-228600">
              <a:spcBef>
                <a:spcPts val="1200"/>
              </a:spcBef>
              <a:buClr>
                <a:srgbClr val="000099"/>
              </a:buClr>
              <a:buSzPct val="80000"/>
              <a:buBlip>
                <a:blip r:embed="rId2"/>
              </a:buBlip>
            </a:pP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Town of Harwich 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99"/>
              </a:buClr>
              <a:buSzPct val="80000"/>
              <a:buFontTx/>
              <a:buBlip>
                <a:blip r:embed="rId2"/>
              </a:buBlip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cut thruBlk="1"/>
  </p:transition>
</p:sld>
</file>

<file path=ppt/theme/theme1.xml><?xml version="1.0" encoding="utf-8"?>
<a:theme xmlns:a="http://schemas.openxmlformats.org/drawingml/2006/main" name="Department of Public Utilities- Wide">
  <a:themeElements>
    <a:clrScheme name="Department of Public Utilities">
      <a:dk1>
        <a:srgbClr val="000000"/>
      </a:dk1>
      <a:lt1>
        <a:sysClr val="window" lastClr="FFFFFF"/>
      </a:lt1>
      <a:dk2>
        <a:srgbClr val="660033"/>
      </a:dk2>
      <a:lt2>
        <a:srgbClr val="DEF5FA"/>
      </a:lt2>
      <a:accent1>
        <a:srgbClr val="002060"/>
      </a:accent1>
      <a:accent2>
        <a:srgbClr val="800000"/>
      </a:accent2>
      <a:accent3>
        <a:srgbClr val="D25E00"/>
      </a:accent3>
      <a:accent4>
        <a:srgbClr val="7C9FCF"/>
      </a:accent4>
      <a:accent5>
        <a:srgbClr val="BF7B89"/>
      </a:accent5>
      <a:accent6>
        <a:srgbClr val="F7C1A3"/>
      </a:accent6>
      <a:hlink>
        <a:srgbClr val="DA1F28"/>
      </a:hlink>
      <a:folHlink>
        <a:srgbClr val="A5A5A5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Department of Public Utilities- Narrow</Template>
  <TotalTime>395</TotalTime>
  <Words>256</Words>
  <Application>Microsoft Office PowerPoint</Application>
  <PresentationFormat>On-screen Show (16:9)</PresentationFormat>
  <Paragraphs>91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Department of Public Utilities- Wide</vt:lpstr>
      <vt:lpstr>Net Metering &amp; Grid Modernization</vt:lpstr>
      <vt:lpstr>Growth of Distributed Generation in the Commonwealth</vt:lpstr>
      <vt:lpstr>Net Metering Caps</vt:lpstr>
      <vt:lpstr>Classified Public Entities</vt:lpstr>
    </vt:vector>
  </TitlesOfParts>
  <Company>Commonwealth of Massachusetts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Average Cost of Fossil Fuels in the United States (All Sectors)</dc:title>
  <dc:creator>nathan.phelps</dc:creator>
  <cp:lastModifiedBy>aberwick</cp:lastModifiedBy>
  <cp:revision>44</cp:revision>
  <dcterms:created xsi:type="dcterms:W3CDTF">2012-09-05T16:23:32Z</dcterms:created>
  <dcterms:modified xsi:type="dcterms:W3CDTF">2012-10-25T13:38:02Z</dcterms:modified>
</cp:coreProperties>
</file>