
<file path=[Content_Types].xml><?xml version="1.0" encoding="utf-8"?>
<Types xmlns="http://schemas.openxmlformats.org/package/2006/content-types">
  <Override PartName="/ppt/slides/slide18.xml" ContentType="application/vnd.openxmlformats-officedocument.presentationml.slide+xml"/>
  <Override PartName="/ppt/slides/slide9.xml" ContentType="application/vnd.openxmlformats-officedocument.presentationml.slide+xml"/>
  <Default Extension="emf" ContentType="image/x-emf"/>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slideLayouts/slideLayout5.xml" ContentType="application/vnd.openxmlformats-officedocument.presentationml.slideLayout+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Layouts/slideLayout12.xml" ContentType="application/vnd.openxmlformats-officedocument.presentationml.slideLayout+xml"/>
  <Override PartName="/ppt/charts/chart1.xml" ContentType="application/vnd.openxmlformats-officedocument.drawingml.chart+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theme/theme3.xml" ContentType="application/vnd.openxmlformats-officedocument.theme+xml"/>
  <Default Extension="gif" ContentType="image/gif"/>
  <Override PartName="/ppt/slides/slide1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0.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trictFirstAndLastChars="0" saveSubsetFonts="1">
  <p:sldMasterIdLst>
    <p:sldMasterId id="2147483659" r:id="rId1"/>
  </p:sldMasterIdLst>
  <p:notesMasterIdLst>
    <p:notesMasterId r:id="rId23"/>
  </p:notesMasterIdLst>
  <p:handoutMasterIdLst>
    <p:handoutMasterId r:id="rId24"/>
  </p:handoutMasterIdLst>
  <p:sldIdLst>
    <p:sldId id="1046" r:id="rId2"/>
    <p:sldId id="1048" r:id="rId3"/>
    <p:sldId id="1049" r:id="rId4"/>
    <p:sldId id="1070" r:id="rId5"/>
    <p:sldId id="1050" r:id="rId6"/>
    <p:sldId id="1055" r:id="rId7"/>
    <p:sldId id="1052" r:id="rId8"/>
    <p:sldId id="1078" r:id="rId9"/>
    <p:sldId id="1053" r:id="rId10"/>
    <p:sldId id="1066" r:id="rId11"/>
    <p:sldId id="1062" r:id="rId12"/>
    <p:sldId id="1063" r:id="rId13"/>
    <p:sldId id="1056" r:id="rId14"/>
    <p:sldId id="1080" r:id="rId15"/>
    <p:sldId id="1076" r:id="rId16"/>
    <p:sldId id="1071" r:id="rId17"/>
    <p:sldId id="1072" r:id="rId18"/>
    <p:sldId id="1073" r:id="rId19"/>
    <p:sldId id="1074" r:id="rId20"/>
    <p:sldId id="1057" r:id="rId21"/>
    <p:sldId id="1075" r:id="rId22"/>
  </p:sldIdLst>
  <p:sldSz cx="9144000" cy="6858000" type="letter"/>
  <p:notesSz cx="6997700" cy="9271000"/>
  <p:defaultTextStyle>
    <a:defPPr>
      <a:defRPr lang="en-US"/>
    </a:defPPr>
    <a:lvl1pPr algn="l" rtl="0" fontAlgn="base">
      <a:spcBef>
        <a:spcPct val="0"/>
      </a:spcBef>
      <a:spcAft>
        <a:spcPct val="0"/>
      </a:spcAft>
      <a:defRPr sz="2000" b="1" kern="1200">
        <a:solidFill>
          <a:schemeClr val="tx1"/>
        </a:solidFill>
        <a:latin typeface="Arial" charset="0"/>
        <a:ea typeface="+mn-ea"/>
        <a:cs typeface="+mn-cs"/>
      </a:defRPr>
    </a:lvl1pPr>
    <a:lvl2pPr marL="457200" algn="l" rtl="0" fontAlgn="base">
      <a:spcBef>
        <a:spcPct val="0"/>
      </a:spcBef>
      <a:spcAft>
        <a:spcPct val="0"/>
      </a:spcAft>
      <a:defRPr sz="2000" b="1" kern="1200">
        <a:solidFill>
          <a:schemeClr val="tx1"/>
        </a:solidFill>
        <a:latin typeface="Arial" charset="0"/>
        <a:ea typeface="+mn-ea"/>
        <a:cs typeface="+mn-cs"/>
      </a:defRPr>
    </a:lvl2pPr>
    <a:lvl3pPr marL="914400" algn="l" rtl="0" fontAlgn="base">
      <a:spcBef>
        <a:spcPct val="0"/>
      </a:spcBef>
      <a:spcAft>
        <a:spcPct val="0"/>
      </a:spcAft>
      <a:defRPr sz="2000" b="1" kern="1200">
        <a:solidFill>
          <a:schemeClr val="tx1"/>
        </a:solidFill>
        <a:latin typeface="Arial" charset="0"/>
        <a:ea typeface="+mn-ea"/>
        <a:cs typeface="+mn-cs"/>
      </a:defRPr>
    </a:lvl3pPr>
    <a:lvl4pPr marL="1371600" algn="l" rtl="0" fontAlgn="base">
      <a:spcBef>
        <a:spcPct val="0"/>
      </a:spcBef>
      <a:spcAft>
        <a:spcPct val="0"/>
      </a:spcAft>
      <a:defRPr sz="2000" b="1" kern="1200">
        <a:solidFill>
          <a:schemeClr val="tx1"/>
        </a:solidFill>
        <a:latin typeface="Arial" charset="0"/>
        <a:ea typeface="+mn-ea"/>
        <a:cs typeface="+mn-cs"/>
      </a:defRPr>
    </a:lvl4pPr>
    <a:lvl5pPr marL="1828800" algn="l" rtl="0" fontAlgn="base">
      <a:spcBef>
        <a:spcPct val="0"/>
      </a:spcBef>
      <a:spcAft>
        <a:spcPct val="0"/>
      </a:spcAft>
      <a:defRPr sz="2000" b="1" kern="1200">
        <a:solidFill>
          <a:schemeClr val="tx1"/>
        </a:solidFill>
        <a:latin typeface="Arial" charset="0"/>
        <a:ea typeface="+mn-ea"/>
        <a:cs typeface="+mn-cs"/>
      </a:defRPr>
    </a:lvl5pPr>
    <a:lvl6pPr marL="2286000" algn="l" defTabSz="914400" rtl="0" eaLnBrk="1" latinLnBrk="0" hangingPunct="1">
      <a:defRPr sz="2000" b="1" kern="1200">
        <a:solidFill>
          <a:schemeClr val="tx1"/>
        </a:solidFill>
        <a:latin typeface="Arial" charset="0"/>
        <a:ea typeface="+mn-ea"/>
        <a:cs typeface="+mn-cs"/>
      </a:defRPr>
    </a:lvl6pPr>
    <a:lvl7pPr marL="2743200" algn="l" defTabSz="914400" rtl="0" eaLnBrk="1" latinLnBrk="0" hangingPunct="1">
      <a:defRPr sz="2000" b="1" kern="1200">
        <a:solidFill>
          <a:schemeClr val="tx1"/>
        </a:solidFill>
        <a:latin typeface="Arial" charset="0"/>
        <a:ea typeface="+mn-ea"/>
        <a:cs typeface="+mn-cs"/>
      </a:defRPr>
    </a:lvl7pPr>
    <a:lvl8pPr marL="3200400" algn="l" defTabSz="914400" rtl="0" eaLnBrk="1" latinLnBrk="0" hangingPunct="1">
      <a:defRPr sz="2000" b="1" kern="1200">
        <a:solidFill>
          <a:schemeClr val="tx1"/>
        </a:solidFill>
        <a:latin typeface="Arial" charset="0"/>
        <a:ea typeface="+mn-ea"/>
        <a:cs typeface="+mn-cs"/>
      </a:defRPr>
    </a:lvl8pPr>
    <a:lvl9pPr marL="3657600" algn="l" defTabSz="914400" rtl="0" eaLnBrk="1" latinLnBrk="0" hangingPunct="1">
      <a:defRPr sz="2000" b="1"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dcash" initials="d" lastIdx="1"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FF0000"/>
    <a:srgbClr val="3399FF"/>
    <a:srgbClr val="CC0000"/>
    <a:srgbClr val="669900"/>
    <a:srgbClr val="99CC00"/>
    <a:srgbClr val="FFEEA7"/>
    <a:srgbClr val="FF9900"/>
    <a:srgbClr val="009999"/>
    <a:srgbClr val="339933"/>
    <a:srgbClr val="00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0862" autoAdjust="0"/>
    <p:restoredTop sz="99894" autoAdjust="0"/>
  </p:normalViewPr>
  <p:slideViewPr>
    <p:cSldViewPr snapToGrid="0">
      <p:cViewPr>
        <p:scale>
          <a:sx n="110" d="100"/>
          <a:sy n="110" d="100"/>
        </p:scale>
        <p:origin x="-848" y="552"/>
      </p:cViewPr>
      <p:guideLst>
        <p:guide orient="horz" pos="746"/>
        <p:guide orient="horz" pos="1406"/>
        <p:guide orient="horz" pos="3036"/>
        <p:guide orient="horz" pos="3645"/>
        <p:guide orient="horz" pos="1186"/>
        <p:guide orient="horz" pos="4214"/>
        <p:guide pos="935"/>
        <p:guide pos="2254"/>
        <p:guide pos="1498"/>
        <p:guide pos="55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738" y="-72"/>
      </p:cViewPr>
      <p:guideLst>
        <p:guide orient="horz" pos="2920"/>
        <p:guide pos="2204"/>
      </p:guideLst>
    </p:cSldViewPr>
  </p:notesViewPr>
  <p:gridSpacing cx="36868100" cy="368681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commentAuthors" Target="commentAuthors.xml"/><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file:///\\dpu-fp-ss1.env.govt.state.ma.us\Shared\DRFA\Subsidies\Presentation_June2011\Subsidies_MetricsandCharts%20-%20JM%202012%20v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2"/>
  <c:chart>
    <c:title>
      <c:tx>
        <c:rich>
          <a:bodyPr/>
          <a:lstStyle/>
          <a:p>
            <a:pPr>
              <a:defRPr/>
            </a:pPr>
            <a:r>
              <a:rPr lang="en-US" dirty="0"/>
              <a:t>Cumulative </a:t>
            </a:r>
            <a:r>
              <a:rPr lang="en-US" dirty="0" smtClean="0"/>
              <a:t>Expenditures </a:t>
            </a:r>
            <a:r>
              <a:rPr lang="en-US" baseline="0" dirty="0" smtClean="0"/>
              <a:t>for </a:t>
            </a:r>
            <a:r>
              <a:rPr lang="en-US" baseline="0" dirty="0"/>
              <a:t>Fossil Fuels and </a:t>
            </a:r>
            <a:r>
              <a:rPr lang="en-US" baseline="0" dirty="0" err="1"/>
              <a:t>Renewables</a:t>
            </a:r>
            <a:r>
              <a:rPr lang="en-US" baseline="0" dirty="0"/>
              <a:t> (2010 Dollars, Billions)</a:t>
            </a:r>
            <a:endParaRPr lang="en-US" dirty="0"/>
          </a:p>
        </c:rich>
      </c:tx>
      <c:layout/>
    </c:title>
    <c:plotArea>
      <c:layout/>
      <c:lineChart>
        <c:grouping val="standard"/>
        <c:ser>
          <c:idx val="0"/>
          <c:order val="0"/>
          <c:tx>
            <c:strRef>
              <c:f>'CRS 2011'!$A$26</c:f>
              <c:strCache>
                <c:ptCount val="1"/>
                <c:pt idx="0">
                  <c:v>Fossil Fuels</c:v>
                </c:pt>
              </c:strCache>
            </c:strRef>
          </c:tx>
          <c:spPr>
            <a:ln>
              <a:solidFill>
                <a:srgbClr val="FF0000"/>
              </a:solidFill>
            </a:ln>
          </c:spPr>
          <c:marker>
            <c:symbol val="none"/>
          </c:marker>
          <c:cat>
            <c:numRef>
              <c:f>'CRS 2011'!$C$25:$L$25</c:f>
              <c:numCache>
                <c:formatCode>General</c:formatCode>
                <c:ptCount val="10"/>
                <c:pt idx="0">
                  <c:v>1981.0</c:v>
                </c:pt>
                <c:pt idx="1">
                  <c:v>1985.0</c:v>
                </c:pt>
                <c:pt idx="2">
                  <c:v>1989.0</c:v>
                </c:pt>
                <c:pt idx="3">
                  <c:v>1993.0</c:v>
                </c:pt>
                <c:pt idx="4">
                  <c:v>1997.0</c:v>
                </c:pt>
                <c:pt idx="5">
                  <c:v>2001.0</c:v>
                </c:pt>
                <c:pt idx="6">
                  <c:v>2005.0</c:v>
                </c:pt>
                <c:pt idx="7">
                  <c:v>2007.0</c:v>
                </c:pt>
                <c:pt idx="8">
                  <c:v>2009.0</c:v>
                </c:pt>
                <c:pt idx="9">
                  <c:v>2010.0</c:v>
                </c:pt>
              </c:numCache>
            </c:numRef>
          </c:cat>
          <c:val>
            <c:numRef>
              <c:f>'CRS 2011'!$C$30:$L$30</c:f>
              <c:numCache>
                <c:formatCode>General</c:formatCode>
                <c:ptCount val="10"/>
                <c:pt idx="0">
                  <c:v>16.85</c:v>
                </c:pt>
                <c:pt idx="1">
                  <c:v>23.21</c:v>
                </c:pt>
                <c:pt idx="2">
                  <c:v>23.85</c:v>
                </c:pt>
                <c:pt idx="3">
                  <c:v>25.41</c:v>
                </c:pt>
                <c:pt idx="4">
                  <c:v>28.16</c:v>
                </c:pt>
                <c:pt idx="5">
                  <c:v>31.34</c:v>
                </c:pt>
                <c:pt idx="6">
                  <c:v>34.12000000000001</c:v>
                </c:pt>
                <c:pt idx="7">
                  <c:v>41.54</c:v>
                </c:pt>
                <c:pt idx="8">
                  <c:v>44.16000000000001</c:v>
                </c:pt>
                <c:pt idx="9">
                  <c:v>46.56</c:v>
                </c:pt>
              </c:numCache>
            </c:numRef>
          </c:val>
        </c:ser>
        <c:ser>
          <c:idx val="1"/>
          <c:order val="1"/>
          <c:tx>
            <c:strRef>
              <c:f>'CRS 2011'!$A$27</c:f>
              <c:strCache>
                <c:ptCount val="1"/>
                <c:pt idx="0">
                  <c:v>Renewables</c:v>
                </c:pt>
              </c:strCache>
            </c:strRef>
          </c:tx>
          <c:spPr>
            <a:ln>
              <a:solidFill>
                <a:srgbClr val="339933"/>
              </a:solidFill>
            </a:ln>
          </c:spPr>
          <c:marker>
            <c:symbol val="none"/>
          </c:marker>
          <c:cat>
            <c:numRef>
              <c:f>'CRS 2011'!$C$25:$L$25</c:f>
              <c:numCache>
                <c:formatCode>General</c:formatCode>
                <c:ptCount val="10"/>
                <c:pt idx="0">
                  <c:v>1981.0</c:v>
                </c:pt>
                <c:pt idx="1">
                  <c:v>1985.0</c:v>
                </c:pt>
                <c:pt idx="2">
                  <c:v>1989.0</c:v>
                </c:pt>
                <c:pt idx="3">
                  <c:v>1993.0</c:v>
                </c:pt>
                <c:pt idx="4">
                  <c:v>1997.0</c:v>
                </c:pt>
                <c:pt idx="5">
                  <c:v>2001.0</c:v>
                </c:pt>
                <c:pt idx="6">
                  <c:v>2005.0</c:v>
                </c:pt>
                <c:pt idx="7">
                  <c:v>2007.0</c:v>
                </c:pt>
                <c:pt idx="8">
                  <c:v>2009.0</c:v>
                </c:pt>
                <c:pt idx="9">
                  <c:v>2010.0</c:v>
                </c:pt>
              </c:numCache>
            </c:numRef>
          </c:cat>
          <c:val>
            <c:numRef>
              <c:f>'CRS 2011'!$C$31:$L$31</c:f>
              <c:numCache>
                <c:formatCode>General</c:formatCode>
                <c:ptCount val="10"/>
                <c:pt idx="0">
                  <c:v>0.730000000000001</c:v>
                </c:pt>
                <c:pt idx="1">
                  <c:v>1.9</c:v>
                </c:pt>
                <c:pt idx="2">
                  <c:v>1.904999999999999</c:v>
                </c:pt>
                <c:pt idx="3">
                  <c:v>1.909999999999997</c:v>
                </c:pt>
                <c:pt idx="4">
                  <c:v>2.039999999999999</c:v>
                </c:pt>
                <c:pt idx="5">
                  <c:v>2.16</c:v>
                </c:pt>
                <c:pt idx="6">
                  <c:v>2.49</c:v>
                </c:pt>
                <c:pt idx="7">
                  <c:v>4.06</c:v>
                </c:pt>
                <c:pt idx="8">
                  <c:v>6.629999999999995</c:v>
                </c:pt>
                <c:pt idx="9">
                  <c:v>9.93</c:v>
                </c:pt>
              </c:numCache>
            </c:numRef>
          </c:val>
        </c:ser>
        <c:marker val="1"/>
        <c:axId val="653320776"/>
        <c:axId val="653331896"/>
      </c:lineChart>
      <c:catAx>
        <c:axId val="653320776"/>
        <c:scaling>
          <c:orientation val="minMax"/>
        </c:scaling>
        <c:axPos val="b"/>
        <c:numFmt formatCode="General" sourceLinked="1"/>
        <c:majorTickMark val="none"/>
        <c:tickLblPos val="nextTo"/>
        <c:crossAx val="653331896"/>
        <c:crosses val="autoZero"/>
        <c:auto val="1"/>
        <c:lblAlgn val="ctr"/>
        <c:lblOffset val="100"/>
      </c:catAx>
      <c:valAx>
        <c:axId val="653331896"/>
        <c:scaling>
          <c:orientation val="minMax"/>
        </c:scaling>
        <c:axPos val="l"/>
        <c:majorGridlines/>
        <c:title>
          <c:tx>
            <c:rich>
              <a:bodyPr/>
              <a:lstStyle/>
              <a:p>
                <a:pPr>
                  <a:defRPr/>
                </a:pPr>
                <a:r>
                  <a:rPr lang="en-US"/>
                  <a:t>Billions (2010$)</a:t>
                </a:r>
              </a:p>
            </c:rich>
          </c:tx>
          <c:layout/>
        </c:title>
        <c:numFmt formatCode="General" sourceLinked="1"/>
        <c:majorTickMark val="none"/>
        <c:tickLblPos val="nextTo"/>
        <c:crossAx val="653320776"/>
        <c:crosses val="autoZero"/>
        <c:crossBetween val="between"/>
      </c:valAx>
    </c:plotArea>
    <c:legend>
      <c:legendPos val="r"/>
      <c:layout/>
    </c:legend>
    <c:plotVisOnly val="1"/>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78882" name="Rectangle 2"/>
          <p:cNvSpPr>
            <a:spLocks noGrp="1" noChangeArrowheads="1"/>
          </p:cNvSpPr>
          <p:nvPr>
            <p:ph type="hdr" sz="quarter"/>
          </p:nvPr>
        </p:nvSpPr>
        <p:spPr bwMode="auto">
          <a:xfrm>
            <a:off x="0" y="0"/>
            <a:ext cx="3041650" cy="455613"/>
          </a:xfrm>
          <a:prstGeom prst="rect">
            <a:avLst/>
          </a:prstGeom>
          <a:noFill/>
          <a:ln w="9525">
            <a:noFill/>
            <a:miter lim="800000"/>
            <a:headEnd/>
            <a:tailEnd/>
          </a:ln>
          <a:effectLst/>
        </p:spPr>
        <p:txBody>
          <a:bodyPr vert="horz" wrap="square" lIns="86487" tIns="43244" rIns="86487" bIns="43244" numCol="1" anchor="t" anchorCtr="0" compatLnSpc="1">
            <a:prstTxWarp prst="textNoShape">
              <a:avLst/>
            </a:prstTxWarp>
          </a:bodyPr>
          <a:lstStyle>
            <a:lvl1pPr defTabSz="863600" eaLnBrk="0" hangingPunct="0">
              <a:defRPr sz="1200" b="0">
                <a:latin typeface="Times New Roman" pitchFamily="18" charset="0"/>
              </a:defRPr>
            </a:lvl1pPr>
          </a:lstStyle>
          <a:p>
            <a:endParaRPr lang="en-US"/>
          </a:p>
        </p:txBody>
      </p:sp>
      <p:sp>
        <p:nvSpPr>
          <p:cNvPr id="378883" name="Rectangle 3"/>
          <p:cNvSpPr>
            <a:spLocks noGrp="1" noChangeArrowheads="1"/>
          </p:cNvSpPr>
          <p:nvPr>
            <p:ph type="dt" sz="quarter" idx="1"/>
          </p:nvPr>
        </p:nvSpPr>
        <p:spPr bwMode="auto">
          <a:xfrm>
            <a:off x="3956050" y="0"/>
            <a:ext cx="3041650" cy="455613"/>
          </a:xfrm>
          <a:prstGeom prst="rect">
            <a:avLst/>
          </a:prstGeom>
          <a:noFill/>
          <a:ln w="9525">
            <a:noFill/>
            <a:miter lim="800000"/>
            <a:headEnd/>
            <a:tailEnd/>
          </a:ln>
          <a:effectLst/>
        </p:spPr>
        <p:txBody>
          <a:bodyPr vert="horz" wrap="square" lIns="86487" tIns="43244" rIns="86487" bIns="43244" numCol="1" anchor="t" anchorCtr="0" compatLnSpc="1">
            <a:prstTxWarp prst="textNoShape">
              <a:avLst/>
            </a:prstTxWarp>
          </a:bodyPr>
          <a:lstStyle>
            <a:lvl1pPr algn="r" defTabSz="863600" eaLnBrk="0" hangingPunct="0">
              <a:defRPr sz="1200" b="0">
                <a:latin typeface="Times New Roman" pitchFamily="18" charset="0"/>
              </a:defRPr>
            </a:lvl1pPr>
          </a:lstStyle>
          <a:p>
            <a:endParaRPr lang="en-US"/>
          </a:p>
        </p:txBody>
      </p:sp>
      <p:sp>
        <p:nvSpPr>
          <p:cNvPr id="378884" name="Rectangle 4"/>
          <p:cNvSpPr>
            <a:spLocks noGrp="1" noChangeArrowheads="1"/>
          </p:cNvSpPr>
          <p:nvPr>
            <p:ph type="ftr" sz="quarter" idx="2"/>
          </p:nvPr>
        </p:nvSpPr>
        <p:spPr bwMode="auto">
          <a:xfrm>
            <a:off x="0" y="8815388"/>
            <a:ext cx="3041650" cy="455612"/>
          </a:xfrm>
          <a:prstGeom prst="rect">
            <a:avLst/>
          </a:prstGeom>
          <a:noFill/>
          <a:ln w="9525">
            <a:noFill/>
            <a:miter lim="800000"/>
            <a:headEnd/>
            <a:tailEnd/>
          </a:ln>
          <a:effectLst/>
        </p:spPr>
        <p:txBody>
          <a:bodyPr vert="horz" wrap="square" lIns="86487" tIns="43244" rIns="86487" bIns="43244" numCol="1" anchor="b" anchorCtr="0" compatLnSpc="1">
            <a:prstTxWarp prst="textNoShape">
              <a:avLst/>
            </a:prstTxWarp>
          </a:bodyPr>
          <a:lstStyle>
            <a:lvl1pPr defTabSz="863600" eaLnBrk="0" hangingPunct="0">
              <a:defRPr sz="1200" b="0">
                <a:latin typeface="Times New Roman" pitchFamily="18" charset="0"/>
              </a:defRPr>
            </a:lvl1pPr>
          </a:lstStyle>
          <a:p>
            <a:endParaRPr lang="en-US"/>
          </a:p>
        </p:txBody>
      </p:sp>
      <p:sp>
        <p:nvSpPr>
          <p:cNvPr id="378885" name="Rectangle 5"/>
          <p:cNvSpPr>
            <a:spLocks noGrp="1" noChangeArrowheads="1"/>
          </p:cNvSpPr>
          <p:nvPr>
            <p:ph type="sldNum" sz="quarter" idx="3"/>
          </p:nvPr>
        </p:nvSpPr>
        <p:spPr bwMode="auto">
          <a:xfrm>
            <a:off x="3956050" y="8815388"/>
            <a:ext cx="3041650" cy="455612"/>
          </a:xfrm>
          <a:prstGeom prst="rect">
            <a:avLst/>
          </a:prstGeom>
          <a:noFill/>
          <a:ln w="9525">
            <a:noFill/>
            <a:miter lim="800000"/>
            <a:headEnd/>
            <a:tailEnd/>
          </a:ln>
          <a:effectLst/>
        </p:spPr>
        <p:txBody>
          <a:bodyPr vert="horz" wrap="square" lIns="86487" tIns="43244" rIns="86487" bIns="43244" numCol="1" anchor="b" anchorCtr="0" compatLnSpc="1">
            <a:prstTxWarp prst="textNoShape">
              <a:avLst/>
            </a:prstTxWarp>
          </a:bodyPr>
          <a:lstStyle>
            <a:lvl1pPr algn="r" defTabSz="863600" eaLnBrk="0" hangingPunct="0">
              <a:defRPr sz="1200" b="0">
                <a:latin typeface="Times New Roman" pitchFamily="18" charset="0"/>
              </a:defRPr>
            </a:lvl1pPr>
          </a:lstStyle>
          <a:p>
            <a:fld id="{70A17F5F-3E80-44F7-AC92-E518CD2A851F}"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3030538" cy="463550"/>
          </a:xfrm>
          <a:prstGeom prst="rect">
            <a:avLst/>
          </a:prstGeom>
          <a:noFill/>
          <a:ln w="12700">
            <a:noFill/>
            <a:miter lim="800000"/>
            <a:headEnd/>
            <a:tailEnd/>
          </a:ln>
          <a:effectLst/>
        </p:spPr>
        <p:txBody>
          <a:bodyPr vert="horz" wrap="square" lIns="44065" tIns="44065" rIns="44065" bIns="44065" numCol="1" anchor="t" anchorCtr="0" compatLnSpc="1">
            <a:prstTxWarp prst="textNoShape">
              <a:avLst/>
            </a:prstTxWarp>
          </a:bodyPr>
          <a:lstStyle>
            <a:lvl1pPr defTabSz="881063" eaLnBrk="0" hangingPunct="0">
              <a:defRPr sz="1200" b="0">
                <a:latin typeface="Times New Roman" pitchFamily="18" charset="0"/>
              </a:defRPr>
            </a:lvl1pPr>
          </a:lstStyle>
          <a:p>
            <a:endParaRPr lang="en-US"/>
          </a:p>
        </p:txBody>
      </p:sp>
      <p:sp>
        <p:nvSpPr>
          <p:cNvPr id="49155" name="Rectangle 3"/>
          <p:cNvSpPr>
            <a:spLocks noGrp="1" noChangeArrowheads="1"/>
          </p:cNvSpPr>
          <p:nvPr>
            <p:ph type="dt" idx="1"/>
          </p:nvPr>
        </p:nvSpPr>
        <p:spPr bwMode="auto">
          <a:xfrm>
            <a:off x="3967163" y="0"/>
            <a:ext cx="3030537" cy="463550"/>
          </a:xfrm>
          <a:prstGeom prst="rect">
            <a:avLst/>
          </a:prstGeom>
          <a:noFill/>
          <a:ln w="12700">
            <a:noFill/>
            <a:miter lim="800000"/>
            <a:headEnd/>
            <a:tailEnd/>
          </a:ln>
          <a:effectLst/>
        </p:spPr>
        <p:txBody>
          <a:bodyPr vert="horz" wrap="square" lIns="44065" tIns="44065" rIns="44065" bIns="44065" numCol="1" anchor="t" anchorCtr="0" compatLnSpc="1">
            <a:prstTxWarp prst="textNoShape">
              <a:avLst/>
            </a:prstTxWarp>
          </a:bodyPr>
          <a:lstStyle>
            <a:lvl1pPr algn="r" defTabSz="881063" eaLnBrk="0" hangingPunct="0">
              <a:defRPr sz="1200" b="0">
                <a:latin typeface="Times New Roman" pitchFamily="18" charset="0"/>
              </a:defRPr>
            </a:lvl1pPr>
          </a:lstStyle>
          <a:p>
            <a:endParaRPr lang="en-US"/>
          </a:p>
        </p:txBody>
      </p:sp>
      <p:sp>
        <p:nvSpPr>
          <p:cNvPr id="49156" name="Rectangle 4"/>
          <p:cNvSpPr>
            <a:spLocks noGrp="1" noRot="1" noChangeAspect="1" noChangeArrowheads="1" noTextEdit="1"/>
          </p:cNvSpPr>
          <p:nvPr>
            <p:ph type="sldImg" idx="2"/>
          </p:nvPr>
        </p:nvSpPr>
        <p:spPr bwMode="auto">
          <a:xfrm>
            <a:off x="1181100" y="695325"/>
            <a:ext cx="4635500" cy="3476625"/>
          </a:xfrm>
          <a:prstGeom prst="rect">
            <a:avLst/>
          </a:prstGeom>
          <a:noFill/>
          <a:ln w="9525">
            <a:solidFill>
              <a:srgbClr val="000000"/>
            </a:solidFill>
            <a:miter lim="800000"/>
            <a:headEnd/>
            <a:tailEnd/>
          </a:ln>
          <a:effectLst/>
        </p:spPr>
      </p:sp>
      <p:sp>
        <p:nvSpPr>
          <p:cNvPr id="49157" name="Rectangle 5"/>
          <p:cNvSpPr>
            <a:spLocks noGrp="1" noChangeArrowheads="1"/>
          </p:cNvSpPr>
          <p:nvPr>
            <p:ph type="body" sz="quarter" idx="3"/>
          </p:nvPr>
        </p:nvSpPr>
        <p:spPr bwMode="auto">
          <a:xfrm>
            <a:off x="931863" y="4403725"/>
            <a:ext cx="5133975" cy="4171950"/>
          </a:xfrm>
          <a:prstGeom prst="rect">
            <a:avLst/>
          </a:prstGeom>
          <a:noFill/>
          <a:ln w="12700">
            <a:noFill/>
            <a:miter lim="800000"/>
            <a:headEnd/>
            <a:tailEnd/>
          </a:ln>
          <a:effectLst/>
        </p:spPr>
        <p:txBody>
          <a:bodyPr vert="horz" wrap="square" lIns="44065" tIns="44065" rIns="44065" bIns="4406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9158" name="Rectangle 6"/>
          <p:cNvSpPr>
            <a:spLocks noGrp="1" noChangeArrowheads="1"/>
          </p:cNvSpPr>
          <p:nvPr>
            <p:ph type="ftr" sz="quarter" idx="4"/>
          </p:nvPr>
        </p:nvSpPr>
        <p:spPr bwMode="auto">
          <a:xfrm>
            <a:off x="0" y="8807450"/>
            <a:ext cx="3030538" cy="463550"/>
          </a:xfrm>
          <a:prstGeom prst="rect">
            <a:avLst/>
          </a:prstGeom>
          <a:noFill/>
          <a:ln w="12700">
            <a:noFill/>
            <a:miter lim="800000"/>
            <a:headEnd/>
            <a:tailEnd/>
          </a:ln>
          <a:effectLst/>
        </p:spPr>
        <p:txBody>
          <a:bodyPr vert="horz" wrap="square" lIns="44065" tIns="44065" rIns="44065" bIns="44065" numCol="1" anchor="b" anchorCtr="0" compatLnSpc="1">
            <a:prstTxWarp prst="textNoShape">
              <a:avLst/>
            </a:prstTxWarp>
          </a:bodyPr>
          <a:lstStyle>
            <a:lvl1pPr defTabSz="881063" eaLnBrk="0" hangingPunct="0">
              <a:defRPr sz="1200" b="0">
                <a:latin typeface="Times New Roman" pitchFamily="18" charset="0"/>
              </a:defRPr>
            </a:lvl1pPr>
          </a:lstStyle>
          <a:p>
            <a:endParaRPr lang="en-US"/>
          </a:p>
        </p:txBody>
      </p:sp>
      <p:sp>
        <p:nvSpPr>
          <p:cNvPr id="49159" name="Rectangle 7"/>
          <p:cNvSpPr>
            <a:spLocks noGrp="1" noChangeArrowheads="1"/>
          </p:cNvSpPr>
          <p:nvPr>
            <p:ph type="sldNum" sz="quarter" idx="5"/>
          </p:nvPr>
        </p:nvSpPr>
        <p:spPr bwMode="auto">
          <a:xfrm>
            <a:off x="3967163" y="8807450"/>
            <a:ext cx="3030537" cy="463550"/>
          </a:xfrm>
          <a:prstGeom prst="rect">
            <a:avLst/>
          </a:prstGeom>
          <a:noFill/>
          <a:ln w="12700">
            <a:noFill/>
            <a:miter lim="800000"/>
            <a:headEnd/>
            <a:tailEnd/>
          </a:ln>
          <a:effectLst/>
        </p:spPr>
        <p:txBody>
          <a:bodyPr vert="horz" wrap="square" lIns="44065" tIns="44065" rIns="44065" bIns="44065" numCol="1" anchor="b" anchorCtr="0" compatLnSpc="1">
            <a:prstTxWarp prst="textNoShape">
              <a:avLst/>
            </a:prstTxWarp>
          </a:bodyPr>
          <a:lstStyle>
            <a:lvl1pPr algn="r" defTabSz="881063" eaLnBrk="0" hangingPunct="0">
              <a:defRPr sz="1200" b="0">
                <a:latin typeface="Times New Roman" pitchFamily="18" charset="0"/>
              </a:defRPr>
            </a:lvl1pPr>
          </a:lstStyle>
          <a:p>
            <a:fld id="{69F837F9-75DF-4F95-A559-2E262F28A1F7}"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9940" name="Slide Number Placeholder 3"/>
          <p:cNvSpPr>
            <a:spLocks noGrp="1"/>
          </p:cNvSpPr>
          <p:nvPr>
            <p:ph type="sldNum" sz="quarter" idx="5"/>
          </p:nvPr>
        </p:nvSpPr>
        <p:spPr bwMode="auto">
          <a:noFill/>
          <a:ln>
            <a:miter lim="800000"/>
            <a:headEnd/>
            <a:tailEnd/>
          </a:ln>
        </p:spPr>
        <p:txBody>
          <a:bodyPr/>
          <a:lstStyle/>
          <a:p>
            <a:fld id="{4B632AA4-17BF-444F-8E7E-14393E34D211}" type="slidenum">
              <a:rPr lang="en-US" smtClean="0">
                <a:latin typeface="Calibri" pitchFamily="34" charset="0"/>
              </a:rPr>
              <a:pPr/>
              <a:t>14</a:t>
            </a:fld>
            <a:endParaRPr lang="en-US" smtClean="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2151426" name="Rectangle 2"/>
          <p:cNvSpPr>
            <a:spLocks noGrp="1" noChangeArrowheads="1"/>
          </p:cNvSpPr>
          <p:nvPr>
            <p:ph type="ctrTitle"/>
          </p:nvPr>
        </p:nvSpPr>
        <p:spPr>
          <a:xfrm>
            <a:off x="685800" y="1736725"/>
            <a:ext cx="7772400" cy="1470025"/>
          </a:xfrm>
        </p:spPr>
        <p:txBody>
          <a:bodyPr anchor="ctr"/>
          <a:lstStyle>
            <a:lvl1pPr>
              <a:defRPr b="1">
                <a:solidFill>
                  <a:srgbClr val="741C00"/>
                </a:solidFill>
              </a:defRPr>
            </a:lvl1pPr>
          </a:lstStyle>
          <a:p>
            <a:r>
              <a:rPr lang="en-US"/>
              <a:t>Click to edit Master title style</a:t>
            </a:r>
          </a:p>
        </p:txBody>
      </p:sp>
      <p:sp>
        <p:nvSpPr>
          <p:cNvPr id="2151431" name="Rectangle 7"/>
          <p:cNvSpPr>
            <a:spLocks noChangeArrowheads="1"/>
          </p:cNvSpPr>
          <p:nvPr userDrawn="1"/>
        </p:nvSpPr>
        <p:spPr bwMode="invGray">
          <a:xfrm rot="5400000">
            <a:off x="3422650" y="-3422650"/>
            <a:ext cx="762000" cy="7607300"/>
          </a:xfrm>
          <a:prstGeom prst="rect">
            <a:avLst/>
          </a:prstGeom>
          <a:solidFill>
            <a:srgbClr val="000080"/>
          </a:solidFill>
          <a:ln w="9525">
            <a:noFill/>
            <a:miter lim="800000"/>
            <a:headEnd/>
            <a:tailEnd/>
          </a:ln>
          <a:effectLst/>
        </p:spPr>
        <p:txBody>
          <a:bodyPr wrap="none" anchor="ctr"/>
          <a:lstStyle/>
          <a:p>
            <a:endParaRPr lang="en-US"/>
          </a:p>
        </p:txBody>
      </p:sp>
      <p:sp>
        <p:nvSpPr>
          <p:cNvPr id="2151433" name="Rectangle 9"/>
          <p:cNvSpPr>
            <a:spLocks noChangeArrowheads="1"/>
          </p:cNvSpPr>
          <p:nvPr/>
        </p:nvSpPr>
        <p:spPr bwMode="auto">
          <a:xfrm>
            <a:off x="663575" y="3938588"/>
            <a:ext cx="7924800" cy="882650"/>
          </a:xfrm>
          <a:prstGeom prst="rect">
            <a:avLst/>
          </a:prstGeom>
          <a:noFill/>
          <a:ln w="9525">
            <a:noFill/>
            <a:miter lim="800000"/>
            <a:headEnd/>
            <a:tailEnd/>
          </a:ln>
          <a:effectLst/>
        </p:spPr>
        <p:txBody>
          <a:bodyPr lIns="91429" tIns="45714" rIns="91429" bIns="45714"/>
          <a:lstStyle/>
          <a:p>
            <a:pPr>
              <a:spcBef>
                <a:spcPct val="20000"/>
              </a:spcBef>
            </a:pPr>
            <a:endParaRPr lang="en-US" sz="3200" b="0">
              <a:solidFill>
                <a:srgbClr val="000066"/>
              </a:solidFill>
            </a:endParaRPr>
          </a:p>
        </p:txBody>
      </p:sp>
      <p:sp>
        <p:nvSpPr>
          <p:cNvPr id="2151434" name="Rectangle 10"/>
          <p:cNvSpPr>
            <a:spLocks noChangeArrowheads="1"/>
          </p:cNvSpPr>
          <p:nvPr userDrawn="1"/>
        </p:nvSpPr>
        <p:spPr bwMode="invGray">
          <a:xfrm rot="5400000">
            <a:off x="4432300" y="2146300"/>
            <a:ext cx="279400" cy="9144000"/>
          </a:xfrm>
          <a:prstGeom prst="rect">
            <a:avLst/>
          </a:prstGeom>
          <a:solidFill>
            <a:srgbClr val="000080"/>
          </a:solidFill>
          <a:ln w="9525">
            <a:noFill/>
            <a:miter lim="800000"/>
            <a:headEnd/>
            <a:tailEnd/>
          </a:ln>
          <a:effectLst/>
        </p:spPr>
        <p:txBody>
          <a:bodyPr wrap="none" anchor="ctr"/>
          <a:lstStyle/>
          <a:p>
            <a:endParaRPr lang="en-US"/>
          </a:p>
        </p:txBody>
      </p:sp>
      <p:pic>
        <p:nvPicPr>
          <p:cNvPr id="2151435" name="Picture 11" descr="seal"/>
          <p:cNvPicPr>
            <a:picLocks noChangeAspect="1" noChangeArrowheads="1"/>
          </p:cNvPicPr>
          <p:nvPr userDrawn="1"/>
        </p:nvPicPr>
        <p:blipFill>
          <a:blip r:embed="rId2" cstate="print"/>
          <a:srcRect/>
          <a:stretch>
            <a:fillRect/>
          </a:stretch>
        </p:blipFill>
        <p:spPr bwMode="auto">
          <a:xfrm>
            <a:off x="7810500" y="0"/>
            <a:ext cx="1333500" cy="15065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nodePh="1">
                                  <p:stCondLst>
                                    <p:cond delay="0"/>
                                  </p:stCondLst>
                                  <p:endCondLst>
                                    <p:cond evt="begin" delay="0">
                                      <p:tn val="5"/>
                                    </p:cond>
                                  </p:endCondLst>
                                  <p:childTnLst>
                                    <p:set>
                                      <p:cBhvr>
                                        <p:cTn id="6" dur="1" fill="hold">
                                          <p:stCondLst>
                                            <p:cond delay="0"/>
                                          </p:stCondLst>
                                        </p:cTn>
                                        <p:tgtEl>
                                          <p:spTgt spid="2151433">
                                            <p:txEl>
                                              <p:pRg st="0" end="0"/>
                                            </p:txEl>
                                          </p:spTgt>
                                        </p:tgtEl>
                                        <p:attrNameLst>
                                          <p:attrName>style.visibility</p:attrName>
                                        </p:attrNameLst>
                                      </p:cBhvr>
                                      <p:to>
                                        <p:strVal val="visible"/>
                                      </p:to>
                                    </p:set>
                                    <p:animEffect transition="in" filter="fade">
                                      <p:cBhvr>
                                        <p:cTn id="7" dur="1000"/>
                                        <p:tgtEl>
                                          <p:spTgt spid="215143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433" grpId="0" build="p">
        <p:tmplLst>
          <p:tmpl lvl="1">
            <p:tnLst>
              <p:par>
                <p:cTn presetID="10" presetClass="entr" presetSubtype="0" fill="hold" nodeType="withEffect">
                  <p:stCondLst>
                    <p:cond delay="0"/>
                  </p:stCondLst>
                  <p:childTnLst>
                    <p:set>
                      <p:cBhvr>
                        <p:cTn dur="1" fill="hold">
                          <p:stCondLst>
                            <p:cond delay="0"/>
                          </p:stCondLst>
                        </p:cTn>
                        <p:tgtEl>
                          <p:spTgt spid="2151433"/>
                        </p:tgtEl>
                        <p:attrNameLst>
                          <p:attrName>style.visibility</p:attrName>
                        </p:attrNameLst>
                      </p:cBhvr>
                      <p:to>
                        <p:strVal val="visible"/>
                      </p:to>
                    </p:set>
                    <p:animEffect transition="in" filter="fade">
                      <p:cBhvr>
                        <p:cTn dur="1000"/>
                        <p:tgtEl>
                          <p:spTgt spid="2151433"/>
                        </p:tgtEl>
                      </p:cBhvr>
                    </p:animEffec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4825" y="163513"/>
            <a:ext cx="2093913" cy="29194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68325" y="163513"/>
            <a:ext cx="6134100" cy="29194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68325" y="163513"/>
            <a:ext cx="8380413" cy="8270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36588" y="1187450"/>
            <a:ext cx="4017962" cy="18954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6950" y="1187450"/>
            <a:ext cx="4019550" cy="18954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36588" y="1187450"/>
            <a:ext cx="4017962" cy="1895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6950" y="1187450"/>
            <a:ext cx="4019550" cy="1895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p:bg>
      <p:bgPr>
        <a:solidFill>
          <a:schemeClr val="bg1"/>
        </a:solidFill>
        <a:effectLst/>
      </p:bgPr>
    </p:bg>
    <p:spTree>
      <p:nvGrpSpPr>
        <p:cNvPr id="1" name=""/>
        <p:cNvGrpSpPr/>
        <p:nvPr/>
      </p:nvGrpSpPr>
      <p:grpSpPr>
        <a:xfrm>
          <a:off x="0" y="0"/>
          <a:ext cx="0" cy="0"/>
          <a:chOff x="0" y="0"/>
          <a:chExt cx="0" cy="0"/>
        </a:xfrm>
      </p:grpSpPr>
      <p:sp>
        <p:nvSpPr>
          <p:cNvPr id="2150407" name="Rectangle 7"/>
          <p:cNvSpPr>
            <a:spLocks noGrp="1" noChangeArrowheads="1"/>
          </p:cNvSpPr>
          <p:nvPr>
            <p:ph type="title"/>
          </p:nvPr>
        </p:nvSpPr>
        <p:spPr bwMode="auto">
          <a:xfrm>
            <a:off x="568325" y="163513"/>
            <a:ext cx="8380413" cy="8270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150408" name="Rectangle 8"/>
          <p:cNvSpPr>
            <a:spLocks noGrp="1" noChangeArrowheads="1"/>
          </p:cNvSpPr>
          <p:nvPr>
            <p:ph type="body" idx="1"/>
          </p:nvPr>
        </p:nvSpPr>
        <p:spPr bwMode="auto">
          <a:xfrm>
            <a:off x="636588" y="1187450"/>
            <a:ext cx="8189912" cy="1895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lvl="0"/>
            <a:r>
              <a:rPr lang="en-US" smtClean="0"/>
              <a:t>Click to Master text styles</a:t>
            </a:r>
          </a:p>
          <a:p>
            <a:pPr lvl="1"/>
            <a:r>
              <a:rPr lang="en-US" smtClean="0"/>
              <a:t>Second edit level</a:t>
            </a:r>
          </a:p>
          <a:p>
            <a:pPr lvl="2"/>
            <a:r>
              <a:rPr lang="en-US" smtClean="0"/>
              <a:t>Third level</a:t>
            </a:r>
          </a:p>
          <a:p>
            <a:pPr lvl="3"/>
            <a:r>
              <a:rPr lang="en-US" smtClean="0"/>
              <a:t>Fourth level</a:t>
            </a:r>
          </a:p>
        </p:txBody>
      </p:sp>
      <p:sp>
        <p:nvSpPr>
          <p:cNvPr id="2150409" name="Rectangle 9"/>
          <p:cNvSpPr>
            <a:spLocks noChangeArrowheads="1"/>
          </p:cNvSpPr>
          <p:nvPr/>
        </p:nvSpPr>
        <p:spPr bwMode="ltGray">
          <a:xfrm rot="5400000">
            <a:off x="-3279775" y="3278187"/>
            <a:ext cx="6858000" cy="301626"/>
          </a:xfrm>
          <a:prstGeom prst="rect">
            <a:avLst/>
          </a:prstGeom>
          <a:solidFill>
            <a:srgbClr val="000080"/>
          </a:solidFill>
          <a:ln w="9525">
            <a:noFill/>
            <a:miter lim="800000"/>
            <a:headEnd/>
            <a:tailEnd/>
          </a:ln>
          <a:effectLst/>
        </p:spPr>
        <p:txBody>
          <a:bodyPr wrap="none" anchor="ctr"/>
          <a:lstStyle/>
          <a:p>
            <a:endParaRPr lang="en-US"/>
          </a:p>
        </p:txBody>
      </p:sp>
      <p:pic>
        <p:nvPicPr>
          <p:cNvPr id="2150410" name="Picture 10" descr="seal"/>
          <p:cNvPicPr>
            <a:picLocks noChangeAspect="1" noChangeArrowheads="1"/>
          </p:cNvPicPr>
          <p:nvPr/>
        </p:nvPicPr>
        <p:blipFill>
          <a:blip r:embed="rId14" cstate="print"/>
          <a:srcRect/>
          <a:stretch>
            <a:fillRect/>
          </a:stretch>
        </p:blipFill>
        <p:spPr bwMode="auto">
          <a:xfrm>
            <a:off x="-25400" y="5899150"/>
            <a:ext cx="850900" cy="958850"/>
          </a:xfrm>
          <a:prstGeom prst="rect">
            <a:avLst/>
          </a:prstGeom>
          <a:noFill/>
          <a:ln w="9525">
            <a:noFill/>
            <a:miter lim="800000"/>
            <a:headEnd/>
            <a:tailEnd/>
          </a:ln>
        </p:spPr>
      </p:pic>
      <p:sp>
        <p:nvSpPr>
          <p:cNvPr id="2150411" name="Line 11"/>
          <p:cNvSpPr>
            <a:spLocks noChangeShapeType="1"/>
          </p:cNvSpPr>
          <p:nvPr/>
        </p:nvSpPr>
        <p:spPr bwMode="auto">
          <a:xfrm>
            <a:off x="231775" y="1077913"/>
            <a:ext cx="8883650" cy="0"/>
          </a:xfrm>
          <a:prstGeom prst="line">
            <a:avLst/>
          </a:prstGeom>
          <a:noFill/>
          <a:ln w="57150" cmpd="thinThick">
            <a:solidFill>
              <a:schemeClr val="accent2"/>
            </a:solidFill>
            <a:round/>
            <a:headEnd/>
            <a:tailEnd/>
          </a:ln>
          <a:effectLst/>
        </p:spPr>
        <p:txBody>
          <a:bodyPr wrap="none" lIns="46800" tIns="46800" rIns="46800" bIns="46800" anchor="ctr"/>
          <a:lstStyle/>
          <a:p>
            <a:endParaRPr lang="en-US"/>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timing>
    <p:tnLst>
      <p:par>
        <p:cTn id="1" dur="indefinite" restart="never" nodeType="tmRoot"/>
      </p:par>
    </p:tnLst>
  </p:timing>
  <p:hf hdr="0" dt="0"/>
  <p:txStyles>
    <p:titleStyle>
      <a:lvl1pPr algn="l" rtl="0" fontAlgn="base">
        <a:spcBef>
          <a:spcPct val="0"/>
        </a:spcBef>
        <a:spcAft>
          <a:spcPct val="0"/>
        </a:spcAft>
        <a:defRPr sz="4400">
          <a:solidFill>
            <a:srgbClr val="800000"/>
          </a:solidFill>
          <a:latin typeface="+mj-lt"/>
          <a:ea typeface="+mj-ea"/>
          <a:cs typeface="+mj-cs"/>
        </a:defRPr>
      </a:lvl1pPr>
      <a:lvl2pPr algn="l" rtl="0" fontAlgn="base">
        <a:spcBef>
          <a:spcPct val="0"/>
        </a:spcBef>
        <a:spcAft>
          <a:spcPct val="0"/>
        </a:spcAft>
        <a:defRPr sz="4400">
          <a:solidFill>
            <a:srgbClr val="800000"/>
          </a:solidFill>
          <a:latin typeface="Arial" charset="0"/>
        </a:defRPr>
      </a:lvl2pPr>
      <a:lvl3pPr algn="l" rtl="0" fontAlgn="base">
        <a:spcBef>
          <a:spcPct val="0"/>
        </a:spcBef>
        <a:spcAft>
          <a:spcPct val="0"/>
        </a:spcAft>
        <a:defRPr sz="4400">
          <a:solidFill>
            <a:srgbClr val="800000"/>
          </a:solidFill>
          <a:latin typeface="Arial" charset="0"/>
        </a:defRPr>
      </a:lvl3pPr>
      <a:lvl4pPr algn="l" rtl="0" fontAlgn="base">
        <a:spcBef>
          <a:spcPct val="0"/>
        </a:spcBef>
        <a:spcAft>
          <a:spcPct val="0"/>
        </a:spcAft>
        <a:defRPr sz="4400">
          <a:solidFill>
            <a:srgbClr val="800000"/>
          </a:solidFill>
          <a:latin typeface="Arial" charset="0"/>
        </a:defRPr>
      </a:lvl4pPr>
      <a:lvl5pPr algn="l" rtl="0" fontAlgn="base">
        <a:spcBef>
          <a:spcPct val="0"/>
        </a:spcBef>
        <a:spcAft>
          <a:spcPct val="0"/>
        </a:spcAft>
        <a:defRPr sz="4400">
          <a:solidFill>
            <a:srgbClr val="800000"/>
          </a:solidFill>
          <a:latin typeface="Arial" charset="0"/>
        </a:defRPr>
      </a:lvl5pPr>
      <a:lvl6pPr marL="457200" algn="l" rtl="0" fontAlgn="base">
        <a:spcBef>
          <a:spcPct val="0"/>
        </a:spcBef>
        <a:spcAft>
          <a:spcPct val="0"/>
        </a:spcAft>
        <a:defRPr sz="4400">
          <a:solidFill>
            <a:srgbClr val="800000"/>
          </a:solidFill>
          <a:latin typeface="Arial" charset="0"/>
        </a:defRPr>
      </a:lvl6pPr>
      <a:lvl7pPr marL="914400" algn="l" rtl="0" fontAlgn="base">
        <a:spcBef>
          <a:spcPct val="0"/>
        </a:spcBef>
        <a:spcAft>
          <a:spcPct val="0"/>
        </a:spcAft>
        <a:defRPr sz="4400">
          <a:solidFill>
            <a:srgbClr val="800000"/>
          </a:solidFill>
          <a:latin typeface="Arial" charset="0"/>
        </a:defRPr>
      </a:lvl7pPr>
      <a:lvl8pPr marL="1371600" algn="l" rtl="0" fontAlgn="base">
        <a:spcBef>
          <a:spcPct val="0"/>
        </a:spcBef>
        <a:spcAft>
          <a:spcPct val="0"/>
        </a:spcAft>
        <a:defRPr sz="4400">
          <a:solidFill>
            <a:srgbClr val="800000"/>
          </a:solidFill>
          <a:latin typeface="Arial" charset="0"/>
        </a:defRPr>
      </a:lvl8pPr>
      <a:lvl9pPr marL="1828800" algn="l" rtl="0" fontAlgn="base">
        <a:spcBef>
          <a:spcPct val="0"/>
        </a:spcBef>
        <a:spcAft>
          <a:spcPct val="0"/>
        </a:spcAft>
        <a:defRPr sz="4400">
          <a:solidFill>
            <a:srgbClr val="800000"/>
          </a:solidFill>
          <a:latin typeface="Arial" charset="0"/>
        </a:defRPr>
      </a:lvl9pPr>
    </p:titleStyle>
    <p:bodyStyle>
      <a:lvl1pPr marL="342900" indent="-342900" algn="l" rtl="0" fontAlgn="base">
        <a:spcBef>
          <a:spcPct val="20000"/>
        </a:spcBef>
        <a:spcAft>
          <a:spcPct val="0"/>
        </a:spcAft>
        <a:buChar char="•"/>
        <a:defRPr sz="3200">
          <a:solidFill>
            <a:srgbClr val="000066"/>
          </a:solidFill>
          <a:latin typeface="+mn-lt"/>
          <a:ea typeface="+mn-ea"/>
          <a:cs typeface="+mn-cs"/>
        </a:defRPr>
      </a:lvl1pPr>
      <a:lvl2pPr marL="742950" indent="-285750" algn="l" rtl="0" fontAlgn="base">
        <a:spcBef>
          <a:spcPct val="20000"/>
        </a:spcBef>
        <a:spcAft>
          <a:spcPct val="0"/>
        </a:spcAft>
        <a:buChar char="–"/>
        <a:defRPr sz="2800">
          <a:solidFill>
            <a:srgbClr val="000066"/>
          </a:solidFill>
          <a:latin typeface="+mn-lt"/>
        </a:defRPr>
      </a:lvl2pPr>
      <a:lvl3pPr marL="1143000" indent="-228600" algn="l" rtl="0" fontAlgn="base">
        <a:spcBef>
          <a:spcPct val="20000"/>
        </a:spcBef>
        <a:spcAft>
          <a:spcPct val="0"/>
        </a:spcAft>
        <a:buChar char="•"/>
        <a:defRPr sz="2400">
          <a:solidFill>
            <a:srgbClr val="000066"/>
          </a:solidFill>
          <a:latin typeface="+mn-lt"/>
        </a:defRPr>
      </a:lvl3pPr>
      <a:lvl4pPr marL="1600200" indent="-228600" algn="l" rtl="0" fontAlgn="base">
        <a:spcBef>
          <a:spcPct val="20000"/>
        </a:spcBef>
        <a:spcAft>
          <a:spcPct val="0"/>
        </a:spcAft>
        <a:buChar char="–"/>
        <a:defRPr sz="2000">
          <a:solidFill>
            <a:srgbClr val="000066"/>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8.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 Id="rId3" Type="http://schemas.openxmlformats.org/officeDocument/2006/relationships/image" Target="../media/image9.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0.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1.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2.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chart" Target="../charts/char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gi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569769" y="1464680"/>
            <a:ext cx="7871178" cy="4831643"/>
          </a:xfrm>
        </p:spPr>
        <p:txBody>
          <a:bodyPr/>
          <a:lstStyle/>
          <a:p>
            <a:pPr algn="ctr"/>
            <a:r>
              <a:rPr lang="en-US" sz="5400" i="1" dirty="0" smtClean="0">
                <a:solidFill>
                  <a:srgbClr val="002060"/>
                </a:solidFill>
              </a:rPr>
              <a:t>“A Perfect Window…” </a:t>
            </a:r>
            <a:br>
              <a:rPr lang="en-US" sz="5400" i="1" dirty="0" smtClean="0">
                <a:solidFill>
                  <a:srgbClr val="002060"/>
                </a:solidFill>
              </a:rPr>
            </a:br>
            <a:r>
              <a:rPr lang="en-US" sz="1800" dirty="0" smtClean="0">
                <a:solidFill>
                  <a:srgbClr val="002060"/>
                </a:solidFill>
              </a:rPr>
              <a:t/>
            </a:r>
            <a:br>
              <a:rPr lang="en-US" sz="1800" dirty="0" smtClean="0">
                <a:solidFill>
                  <a:srgbClr val="002060"/>
                </a:solidFill>
              </a:rPr>
            </a:br>
            <a:r>
              <a:rPr lang="en-US" sz="1800" dirty="0" smtClean="0">
                <a:solidFill>
                  <a:srgbClr val="002060"/>
                </a:solidFill>
              </a:rPr>
              <a:t/>
            </a:r>
            <a:br>
              <a:rPr lang="en-US" sz="1800" dirty="0" smtClean="0">
                <a:solidFill>
                  <a:srgbClr val="002060"/>
                </a:solidFill>
              </a:rPr>
            </a:br>
            <a:r>
              <a:rPr lang="en-US" sz="1800" dirty="0" smtClean="0">
                <a:solidFill>
                  <a:srgbClr val="002060"/>
                </a:solidFill>
              </a:rPr>
              <a:t/>
            </a:r>
            <a:br>
              <a:rPr lang="en-US" sz="1800" dirty="0" smtClean="0">
                <a:solidFill>
                  <a:srgbClr val="002060"/>
                </a:solidFill>
              </a:rPr>
            </a:br>
            <a:r>
              <a:rPr lang="en-US" sz="1800" dirty="0" smtClean="0">
                <a:solidFill>
                  <a:srgbClr val="002060"/>
                </a:solidFill>
              </a:rPr>
              <a:t/>
            </a:r>
            <a:br>
              <a:rPr lang="en-US" sz="1800" dirty="0" smtClean="0">
                <a:solidFill>
                  <a:srgbClr val="002060"/>
                </a:solidFill>
              </a:rPr>
            </a:br>
            <a:r>
              <a:rPr lang="en-US" sz="1800" dirty="0" smtClean="0">
                <a:solidFill>
                  <a:srgbClr val="002060"/>
                </a:solidFill>
              </a:rPr>
              <a:t>New England Electricity Restructuring Roundtable</a:t>
            </a:r>
            <a:br>
              <a:rPr lang="en-US" sz="1800" dirty="0" smtClean="0">
                <a:solidFill>
                  <a:srgbClr val="002060"/>
                </a:solidFill>
              </a:rPr>
            </a:br>
            <a:r>
              <a:rPr lang="en-US" sz="1800" dirty="0" smtClean="0">
                <a:solidFill>
                  <a:srgbClr val="002060"/>
                </a:solidFill>
              </a:rPr>
              <a:t>June 15, 2012</a:t>
            </a:r>
            <a:br>
              <a:rPr lang="en-US" sz="1800" dirty="0" smtClean="0">
                <a:solidFill>
                  <a:srgbClr val="002060"/>
                </a:solidFill>
              </a:rPr>
            </a:br>
            <a:r>
              <a:rPr lang="en-US" sz="1800" dirty="0" smtClean="0">
                <a:solidFill>
                  <a:srgbClr val="002060"/>
                </a:solidFill>
              </a:rPr>
              <a:t/>
            </a:r>
            <a:br>
              <a:rPr lang="en-US" sz="1800" dirty="0" smtClean="0">
                <a:solidFill>
                  <a:srgbClr val="002060"/>
                </a:solidFill>
              </a:rPr>
            </a:br>
            <a:r>
              <a:rPr lang="en-US" sz="1800" dirty="0" smtClean="0">
                <a:solidFill>
                  <a:srgbClr val="002060"/>
                </a:solidFill>
              </a:rPr>
              <a:t/>
            </a:r>
            <a:br>
              <a:rPr lang="en-US" sz="1800" dirty="0" smtClean="0">
                <a:solidFill>
                  <a:srgbClr val="002060"/>
                </a:solidFill>
              </a:rPr>
            </a:br>
            <a:r>
              <a:rPr lang="en-US" sz="1600" dirty="0" smtClean="0">
                <a:solidFill>
                  <a:srgbClr val="002060"/>
                </a:solidFill>
              </a:rPr>
              <a:t>David W. Cash</a:t>
            </a:r>
            <a:br>
              <a:rPr lang="en-US" sz="1600" dirty="0" smtClean="0">
                <a:solidFill>
                  <a:srgbClr val="002060"/>
                </a:solidFill>
              </a:rPr>
            </a:br>
            <a:r>
              <a:rPr lang="en-US" sz="1600" dirty="0" smtClean="0">
                <a:solidFill>
                  <a:srgbClr val="002060"/>
                </a:solidFill>
              </a:rPr>
              <a:t>Commissioner</a:t>
            </a:r>
            <a:br>
              <a:rPr lang="en-US" sz="1600" dirty="0" smtClean="0">
                <a:solidFill>
                  <a:srgbClr val="002060"/>
                </a:solidFill>
              </a:rPr>
            </a:br>
            <a:r>
              <a:rPr lang="en-US" sz="1600" dirty="0" smtClean="0">
                <a:solidFill>
                  <a:srgbClr val="002060"/>
                </a:solidFill>
              </a:rPr>
              <a:t>Massachusetts Department of </a:t>
            </a:r>
            <a:br>
              <a:rPr lang="en-US" sz="1600" dirty="0" smtClean="0">
                <a:solidFill>
                  <a:srgbClr val="002060"/>
                </a:solidFill>
              </a:rPr>
            </a:br>
            <a:r>
              <a:rPr lang="en-US" sz="1600" dirty="0" smtClean="0">
                <a:solidFill>
                  <a:srgbClr val="002060"/>
                </a:solidFill>
              </a:rPr>
              <a:t>Public Utilities</a:t>
            </a:r>
            <a:br>
              <a:rPr lang="en-US" sz="1600" dirty="0" smtClean="0">
                <a:solidFill>
                  <a:srgbClr val="002060"/>
                </a:solidFill>
              </a:rPr>
            </a:br>
            <a:r>
              <a:rPr lang="en-US" sz="1600" dirty="0" smtClean="0">
                <a:solidFill>
                  <a:srgbClr val="002060"/>
                </a:solidFill>
              </a:rPr>
              <a:t> </a:t>
            </a:r>
            <a:br>
              <a:rPr lang="en-US" sz="1600" dirty="0" smtClean="0">
                <a:solidFill>
                  <a:srgbClr val="002060"/>
                </a:solidFill>
              </a:rPr>
            </a:br>
            <a:endParaRPr lang="en-US" sz="1600" dirty="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42445" y="284672"/>
            <a:ext cx="8380413" cy="636917"/>
          </a:xfrm>
        </p:spPr>
        <p:txBody>
          <a:bodyPr/>
          <a:lstStyle/>
          <a:p>
            <a:r>
              <a:rPr lang="en-US" sz="2800" dirty="0" smtClean="0">
                <a:solidFill>
                  <a:srgbClr val="002060"/>
                </a:solidFill>
              </a:rPr>
              <a:t>Still Need to Diversify Fuel Mix and Meet Future Demand – And EE has proven to be effective</a:t>
            </a:r>
            <a:endParaRPr lang="en-US" sz="2800" dirty="0">
              <a:solidFill>
                <a:srgbClr val="002060"/>
              </a:solidFill>
            </a:endParaRPr>
          </a:p>
        </p:txBody>
      </p:sp>
      <p:pic>
        <p:nvPicPr>
          <p:cNvPr id="5" name="Picture 2"/>
          <p:cNvPicPr>
            <a:picLocks noChangeAspect="1" noChangeArrowheads="1"/>
          </p:cNvPicPr>
          <p:nvPr/>
        </p:nvPicPr>
        <p:blipFill>
          <a:blip r:embed="rId2" cstate="print"/>
          <a:srcRect/>
          <a:stretch>
            <a:fillRect/>
          </a:stretch>
        </p:blipFill>
        <p:spPr bwMode="auto">
          <a:xfrm>
            <a:off x="402935" y="1164565"/>
            <a:ext cx="8476445" cy="4528868"/>
          </a:xfrm>
          <a:prstGeom prst="rect">
            <a:avLst/>
          </a:prstGeom>
          <a:noFill/>
          <a:ln w="9525">
            <a:noFill/>
            <a:miter lim="800000"/>
            <a:headEnd/>
            <a:tailEnd/>
          </a:ln>
        </p:spPr>
      </p:pic>
      <p:sp>
        <p:nvSpPr>
          <p:cNvPr id="6" name="Rectangle 5"/>
          <p:cNvSpPr/>
          <p:nvPr/>
        </p:nvSpPr>
        <p:spPr>
          <a:xfrm>
            <a:off x="4572000" y="6442502"/>
            <a:ext cx="4572000" cy="415498"/>
          </a:xfrm>
          <a:prstGeom prst="rect">
            <a:avLst/>
          </a:prstGeom>
        </p:spPr>
        <p:txBody>
          <a:bodyPr>
            <a:spAutoFit/>
          </a:bodyPr>
          <a:lstStyle/>
          <a:p>
            <a:r>
              <a:rPr lang="en-US" sz="1000" i="1" dirty="0" smtClean="0"/>
              <a:t>The Road to Better System Planning: ISO-New England’s Revised Energy Efficiency Forecast</a:t>
            </a:r>
            <a:r>
              <a:rPr lang="en-US" sz="1000" dirty="0" smtClean="0"/>
              <a:t>.  Synapse Energy Economics, Inc. 2012</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le 1"/>
          <p:cNvSpPr>
            <a:spLocks noGrp="1"/>
          </p:cNvSpPr>
          <p:nvPr>
            <p:ph type="title"/>
          </p:nvPr>
        </p:nvSpPr>
        <p:spPr>
          <a:xfrm>
            <a:off x="542445" y="0"/>
            <a:ext cx="8380413" cy="827087"/>
          </a:xfrm>
        </p:spPr>
        <p:txBody>
          <a:bodyPr/>
          <a:lstStyle/>
          <a:p>
            <a:r>
              <a:rPr lang="en-US" sz="2800" dirty="0" smtClean="0">
                <a:solidFill>
                  <a:srgbClr val="002060"/>
                </a:solidFill>
              </a:rPr>
              <a:t>Clean Energy Still Needs Government Incentives</a:t>
            </a:r>
            <a:endParaRPr lang="en-US" sz="2800" dirty="0">
              <a:solidFill>
                <a:srgbClr val="002060"/>
              </a:solidFill>
            </a:endParaRPr>
          </a:p>
        </p:txBody>
      </p:sp>
      <p:sp>
        <p:nvSpPr>
          <p:cNvPr id="9" name="Rectangle 8"/>
          <p:cNvSpPr/>
          <p:nvPr/>
        </p:nvSpPr>
        <p:spPr>
          <a:xfrm>
            <a:off x="2320504" y="1897400"/>
            <a:ext cx="4606507" cy="2677656"/>
          </a:xfrm>
          <a:prstGeom prst="rect">
            <a:avLst/>
          </a:prstGeom>
        </p:spPr>
        <p:txBody>
          <a:bodyPr wrap="square">
            <a:spAutoFit/>
          </a:bodyPr>
          <a:lstStyle/>
          <a:p>
            <a:r>
              <a:rPr lang="en-US" sz="2400" dirty="0" smtClean="0"/>
              <a:t>             “…Without the current capital provisions in place, we would not have been able to fail over and over again, which is what it took to advance the technology needed…”</a:t>
            </a:r>
            <a:endParaRPr 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le 1"/>
          <p:cNvSpPr>
            <a:spLocks noGrp="1"/>
          </p:cNvSpPr>
          <p:nvPr>
            <p:ph type="title"/>
          </p:nvPr>
        </p:nvSpPr>
        <p:spPr>
          <a:xfrm>
            <a:off x="542445" y="0"/>
            <a:ext cx="8380413" cy="827087"/>
          </a:xfrm>
        </p:spPr>
        <p:txBody>
          <a:bodyPr/>
          <a:lstStyle/>
          <a:p>
            <a:r>
              <a:rPr lang="en-US" sz="2800" dirty="0" smtClean="0">
                <a:solidFill>
                  <a:srgbClr val="002060"/>
                </a:solidFill>
              </a:rPr>
              <a:t>Clean Energy Still Needs Government Incentives</a:t>
            </a:r>
            <a:endParaRPr lang="en-US" sz="2800" dirty="0">
              <a:solidFill>
                <a:srgbClr val="002060"/>
              </a:solidFill>
            </a:endParaRPr>
          </a:p>
        </p:txBody>
      </p:sp>
      <p:sp>
        <p:nvSpPr>
          <p:cNvPr id="5" name="Rectangle 4"/>
          <p:cNvSpPr/>
          <p:nvPr/>
        </p:nvSpPr>
        <p:spPr>
          <a:xfrm>
            <a:off x="2355011" y="1164134"/>
            <a:ext cx="4572000" cy="5693866"/>
          </a:xfrm>
          <a:prstGeom prst="rect">
            <a:avLst/>
          </a:prstGeom>
        </p:spPr>
        <p:txBody>
          <a:bodyPr>
            <a:spAutoFit/>
          </a:bodyPr>
          <a:lstStyle/>
          <a:p>
            <a:r>
              <a:rPr lang="en-US" sz="2400" dirty="0" smtClean="0"/>
              <a:t>"The development of horizontal drilling took trial and error. </a:t>
            </a:r>
            <a:r>
              <a:rPr lang="en-US" sz="2400" dirty="0" smtClean="0">
                <a:solidFill>
                  <a:schemeClr val="accent3">
                    <a:lumMod val="65000"/>
                  </a:schemeClr>
                </a:solidFill>
              </a:rPr>
              <a:t>Without the current capital provisions in place, we would not have been able to fail over and over again, which is what it took to advance the technology needed</a:t>
            </a:r>
            <a:r>
              <a:rPr lang="en-US" sz="2400" dirty="0" smtClean="0"/>
              <a:t> to produce the </a:t>
            </a:r>
            <a:r>
              <a:rPr lang="en-US" sz="2400" dirty="0" err="1" smtClean="0"/>
              <a:t>Bakken</a:t>
            </a:r>
            <a:r>
              <a:rPr lang="en-US" sz="2400" dirty="0" smtClean="0"/>
              <a:t> and numerous other resource plays across America.”</a:t>
            </a:r>
          </a:p>
          <a:p>
            <a:endParaRPr lang="en-US" dirty="0" smtClean="0"/>
          </a:p>
          <a:p>
            <a:r>
              <a:rPr lang="en-US" sz="1200" dirty="0" smtClean="0"/>
              <a:t>Harold Hamm, the CEO of Continental Resources at the June 12 Senate Finance Committee hearing on the relationship between the tax code and energy policy </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3"/>
          <p:cNvSpPr/>
          <p:nvPr/>
        </p:nvSpPr>
        <p:spPr>
          <a:xfrm>
            <a:off x="4152900" y="6401336"/>
            <a:ext cx="4572000" cy="169277"/>
          </a:xfrm>
          <a:prstGeom prst="rect">
            <a:avLst/>
          </a:prstGeom>
        </p:spPr>
        <p:txBody>
          <a:bodyPr>
            <a:spAutoFit/>
          </a:bodyPr>
          <a:lstStyle/>
          <a:p>
            <a:r>
              <a:rPr lang="en-US" sz="500" dirty="0" smtClean="0"/>
              <a:t>http://www.forexpros.com/analysis/why-us-natural-gas-prices-are-so-low---are-changes-needed%20-118082</a:t>
            </a:r>
            <a:endParaRPr lang="en-US" sz="500" dirty="0"/>
          </a:p>
        </p:txBody>
      </p:sp>
      <p:sp>
        <p:nvSpPr>
          <p:cNvPr id="7" name="Title 1"/>
          <p:cNvSpPr>
            <a:spLocks noGrp="1"/>
          </p:cNvSpPr>
          <p:nvPr>
            <p:ph type="title"/>
          </p:nvPr>
        </p:nvSpPr>
        <p:spPr>
          <a:xfrm>
            <a:off x="542445" y="0"/>
            <a:ext cx="8380413" cy="827087"/>
          </a:xfrm>
        </p:spPr>
        <p:txBody>
          <a:bodyPr/>
          <a:lstStyle/>
          <a:p>
            <a:r>
              <a:rPr lang="en-US" sz="2800" dirty="0" smtClean="0">
                <a:solidFill>
                  <a:srgbClr val="002060"/>
                </a:solidFill>
              </a:rPr>
              <a:t>Clean Energy Still Needs Government Incentives</a:t>
            </a:r>
            <a:endParaRPr lang="en-US" sz="2800" dirty="0">
              <a:solidFill>
                <a:srgbClr val="002060"/>
              </a:solidFill>
            </a:endParaRPr>
          </a:p>
        </p:txBody>
      </p:sp>
      <p:pic>
        <p:nvPicPr>
          <p:cNvPr id="5" name="Picture 7" descr="http://thinkprogress.org/wp-content/uploads/2012/05/Screen-shot-2012-05-02-at-2.30.35-PM.png"/>
          <p:cNvPicPr>
            <a:picLocks noChangeAspect="1" noChangeArrowheads="1"/>
          </p:cNvPicPr>
          <p:nvPr/>
        </p:nvPicPr>
        <p:blipFill>
          <a:blip r:embed="rId2" cstate="print"/>
          <a:srcRect/>
          <a:stretch>
            <a:fillRect/>
          </a:stretch>
        </p:blipFill>
        <p:spPr bwMode="auto">
          <a:xfrm>
            <a:off x="1529674" y="1282466"/>
            <a:ext cx="5707889" cy="5285464"/>
          </a:xfrm>
          <a:prstGeom prst="rect">
            <a:avLst/>
          </a:prstGeom>
          <a:noFill/>
          <a:ln w="9525">
            <a:noFill/>
            <a:miter lim="800000"/>
            <a:headEnd/>
            <a:tailEnd/>
          </a:ln>
        </p:spPr>
      </p:pic>
      <p:sp>
        <p:nvSpPr>
          <p:cNvPr id="6" name="Rectangle 5"/>
          <p:cNvSpPr/>
          <p:nvPr/>
        </p:nvSpPr>
        <p:spPr>
          <a:xfrm>
            <a:off x="7194430" y="1812523"/>
            <a:ext cx="1733910" cy="1384995"/>
          </a:xfrm>
          <a:prstGeom prst="rect">
            <a:avLst/>
          </a:prstGeom>
        </p:spPr>
        <p:txBody>
          <a:bodyPr wrap="square">
            <a:spAutoFit/>
          </a:bodyPr>
          <a:lstStyle/>
          <a:p>
            <a:pPr marL="233363" lvl="2" indent="-173038">
              <a:buFont typeface="Arial" pitchFamily="34" charset="0"/>
              <a:buChar char="•"/>
            </a:pPr>
            <a:r>
              <a:rPr lang="en-US" sz="1200" dirty="0" smtClean="0"/>
              <a:t>Market barriers;</a:t>
            </a:r>
          </a:p>
          <a:p>
            <a:pPr marL="233363" lvl="2" indent="-173038">
              <a:buFont typeface="Arial" pitchFamily="34" charset="0"/>
              <a:buChar char="•"/>
            </a:pPr>
            <a:r>
              <a:rPr lang="en-US" sz="1200" dirty="0" smtClean="0"/>
              <a:t>Imperfect market (externalities); </a:t>
            </a:r>
          </a:p>
          <a:p>
            <a:pPr marL="233363" lvl="2" indent="-173038">
              <a:buFont typeface="Arial" pitchFamily="34" charset="0"/>
              <a:buChar char="•"/>
            </a:pPr>
            <a:r>
              <a:rPr lang="en-US" sz="1200" dirty="0" smtClean="0"/>
              <a:t>Investments that companies cannot make b/c too risky</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0243" name="Picture 2" descr="us-map with part of world1.jpg"/>
          <p:cNvPicPr>
            <a:picLocks noChangeAspect="1"/>
          </p:cNvPicPr>
          <p:nvPr/>
        </p:nvPicPr>
        <p:blipFill>
          <a:blip r:embed="rId3" cstate="print"/>
          <a:srcRect/>
          <a:stretch>
            <a:fillRect/>
          </a:stretch>
        </p:blipFill>
        <p:spPr bwMode="auto">
          <a:xfrm>
            <a:off x="0" y="1371600"/>
            <a:ext cx="9131300" cy="4572000"/>
          </a:xfrm>
          <a:prstGeom prst="rect">
            <a:avLst/>
          </a:prstGeom>
          <a:noFill/>
          <a:ln w="9525">
            <a:noFill/>
            <a:miter lim="800000"/>
            <a:headEnd/>
            <a:tailEnd/>
          </a:ln>
        </p:spPr>
      </p:pic>
      <p:sp>
        <p:nvSpPr>
          <p:cNvPr id="22" name="TextBox 21"/>
          <p:cNvSpPr txBox="1"/>
          <p:nvPr/>
        </p:nvSpPr>
        <p:spPr>
          <a:xfrm>
            <a:off x="2749550" y="2017713"/>
            <a:ext cx="1905000" cy="523875"/>
          </a:xfrm>
          <a:prstGeom prst="rect">
            <a:avLst/>
          </a:prstGeom>
          <a:noFill/>
        </p:spPr>
        <p:txBody>
          <a:bodyPr>
            <a:spAutoFit/>
          </a:bodyPr>
          <a:lstStyle/>
          <a:p>
            <a:pPr fontAlgn="auto">
              <a:spcBef>
                <a:spcPts val="0"/>
              </a:spcBef>
              <a:spcAft>
                <a:spcPts val="0"/>
              </a:spcAft>
              <a:defRPr/>
            </a:pPr>
            <a:r>
              <a:rPr lang="en-US" sz="1400" dirty="0">
                <a:effectLst>
                  <a:outerShdw blurRad="38100" dist="38100" dir="2700000" algn="tl">
                    <a:srgbClr val="000000">
                      <a:alpha val="43137"/>
                    </a:srgbClr>
                  </a:outerShdw>
                </a:effectLst>
                <a:latin typeface="Arial Black" pitchFamily="34" charset="0"/>
              </a:rPr>
              <a:t>Oil &amp; Natural Gas </a:t>
            </a:r>
            <a:br>
              <a:rPr lang="en-US" sz="1400" dirty="0">
                <a:effectLst>
                  <a:outerShdw blurRad="38100" dist="38100" dir="2700000" algn="tl">
                    <a:srgbClr val="000000">
                      <a:alpha val="43137"/>
                    </a:srgbClr>
                  </a:outerShdw>
                </a:effectLst>
                <a:latin typeface="Arial Black" pitchFamily="34" charset="0"/>
              </a:rPr>
            </a:br>
            <a:r>
              <a:rPr lang="en-US" sz="1400" dirty="0">
                <a:effectLst>
                  <a:outerShdw blurRad="38100" dist="38100" dir="2700000" algn="tl">
                    <a:srgbClr val="000000">
                      <a:alpha val="43137"/>
                    </a:srgbClr>
                  </a:outerShdw>
                </a:effectLst>
                <a:latin typeface="Arial Black" pitchFamily="34" charset="0"/>
              </a:rPr>
              <a:t> - Canada</a:t>
            </a:r>
          </a:p>
        </p:txBody>
      </p:sp>
      <p:sp>
        <p:nvSpPr>
          <p:cNvPr id="31" name="TextBox 30"/>
          <p:cNvSpPr txBox="1"/>
          <p:nvPr/>
        </p:nvSpPr>
        <p:spPr>
          <a:xfrm>
            <a:off x="5791200" y="5943600"/>
            <a:ext cx="1752600" cy="307975"/>
          </a:xfrm>
          <a:prstGeom prst="rect">
            <a:avLst/>
          </a:prstGeom>
          <a:noFill/>
        </p:spPr>
        <p:txBody>
          <a:bodyPr>
            <a:spAutoFit/>
          </a:bodyPr>
          <a:lstStyle/>
          <a:p>
            <a:pPr fontAlgn="auto">
              <a:spcBef>
                <a:spcPts val="0"/>
              </a:spcBef>
              <a:spcAft>
                <a:spcPts val="0"/>
              </a:spcAft>
              <a:defRPr/>
            </a:pPr>
            <a:r>
              <a:rPr lang="en-US" sz="1400" dirty="0">
                <a:effectLst>
                  <a:outerShdw blurRad="38100" dist="38100" dir="2700000" algn="tl">
                    <a:srgbClr val="000000">
                      <a:alpha val="43137"/>
                    </a:srgbClr>
                  </a:outerShdw>
                </a:effectLst>
                <a:latin typeface="Arial Black" pitchFamily="34" charset="0"/>
              </a:rPr>
              <a:t>Oil  - Venezuela</a:t>
            </a:r>
          </a:p>
        </p:txBody>
      </p:sp>
      <p:sp>
        <p:nvSpPr>
          <p:cNvPr id="32" name="TextBox 31"/>
          <p:cNvSpPr txBox="1"/>
          <p:nvPr/>
        </p:nvSpPr>
        <p:spPr>
          <a:xfrm>
            <a:off x="7269163" y="3914775"/>
            <a:ext cx="1905000" cy="523875"/>
          </a:xfrm>
          <a:prstGeom prst="rect">
            <a:avLst/>
          </a:prstGeom>
          <a:noFill/>
        </p:spPr>
        <p:txBody>
          <a:bodyPr>
            <a:spAutoFit/>
          </a:bodyPr>
          <a:lstStyle/>
          <a:p>
            <a:pPr algn="ctr" fontAlgn="auto">
              <a:spcBef>
                <a:spcPts val="0"/>
              </a:spcBef>
              <a:spcAft>
                <a:spcPts val="0"/>
              </a:spcAft>
              <a:defRPr/>
            </a:pPr>
            <a:r>
              <a:rPr lang="en-US" sz="1400" dirty="0">
                <a:effectLst>
                  <a:outerShdw blurRad="38100" dist="38100" dir="2700000" algn="tl">
                    <a:srgbClr val="000000">
                      <a:alpha val="43137"/>
                    </a:srgbClr>
                  </a:outerShdw>
                </a:effectLst>
                <a:latin typeface="Arial Black" pitchFamily="34" charset="0"/>
              </a:rPr>
              <a:t>Oil &amp; Natural Gas - Middle East</a:t>
            </a:r>
          </a:p>
        </p:txBody>
      </p:sp>
      <p:sp>
        <p:nvSpPr>
          <p:cNvPr id="48" name="TextBox 47"/>
          <p:cNvSpPr txBox="1"/>
          <p:nvPr/>
        </p:nvSpPr>
        <p:spPr>
          <a:xfrm>
            <a:off x="6858000" y="5562600"/>
            <a:ext cx="1828800" cy="307975"/>
          </a:xfrm>
          <a:prstGeom prst="rect">
            <a:avLst/>
          </a:prstGeom>
          <a:noFill/>
        </p:spPr>
        <p:txBody>
          <a:bodyPr>
            <a:spAutoFit/>
          </a:bodyPr>
          <a:lstStyle/>
          <a:p>
            <a:pPr fontAlgn="auto">
              <a:spcBef>
                <a:spcPts val="0"/>
              </a:spcBef>
              <a:spcAft>
                <a:spcPts val="0"/>
              </a:spcAft>
              <a:defRPr/>
            </a:pPr>
            <a:r>
              <a:rPr lang="en-US" sz="1400" dirty="0">
                <a:effectLst>
                  <a:outerShdw blurRad="38100" dist="38100" dir="2700000" algn="tl">
                    <a:srgbClr val="000000">
                      <a:alpha val="43137"/>
                    </a:srgbClr>
                  </a:outerShdw>
                </a:effectLst>
                <a:latin typeface="Arial Black" pitchFamily="34" charset="0"/>
              </a:rPr>
              <a:t>Coal – Colombia</a:t>
            </a:r>
          </a:p>
        </p:txBody>
      </p:sp>
      <p:grpSp>
        <p:nvGrpSpPr>
          <p:cNvPr id="2" name="Group 24"/>
          <p:cNvGrpSpPr>
            <a:grpSpLocks/>
          </p:cNvGrpSpPr>
          <p:nvPr/>
        </p:nvGrpSpPr>
        <p:grpSpPr bwMode="auto">
          <a:xfrm>
            <a:off x="4572000" y="2362200"/>
            <a:ext cx="4343400" cy="3657600"/>
            <a:chOff x="4572000" y="2209800"/>
            <a:chExt cx="4343400" cy="3657600"/>
          </a:xfrm>
        </p:grpSpPr>
        <p:cxnSp>
          <p:nvCxnSpPr>
            <p:cNvPr id="24" name="Curved Connector 23"/>
            <p:cNvCxnSpPr/>
            <p:nvPr/>
          </p:nvCxnSpPr>
          <p:spPr>
            <a:xfrm rot="10800000">
              <a:off x="4572000" y="2209800"/>
              <a:ext cx="1930400" cy="909638"/>
            </a:xfrm>
            <a:prstGeom prst="curvedConnector3">
              <a:avLst>
                <a:gd name="adj1" fmla="val 50000"/>
              </a:avLst>
            </a:prstGeom>
            <a:ln w="444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5" name="Curved Connector 34"/>
            <p:cNvCxnSpPr/>
            <p:nvPr/>
          </p:nvCxnSpPr>
          <p:spPr>
            <a:xfrm rot="5400000">
              <a:off x="5638800" y="3505200"/>
              <a:ext cx="914400" cy="609600"/>
            </a:xfrm>
            <a:prstGeom prst="curvedConnector3">
              <a:avLst>
                <a:gd name="adj1" fmla="val 50000"/>
              </a:avLst>
            </a:prstGeom>
            <a:ln w="444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9" name="Curved Connector 38"/>
            <p:cNvCxnSpPr/>
            <p:nvPr/>
          </p:nvCxnSpPr>
          <p:spPr>
            <a:xfrm rot="16200000" flipH="1">
              <a:off x="5378450" y="4603750"/>
              <a:ext cx="2362200" cy="165100"/>
            </a:xfrm>
            <a:prstGeom prst="curvedConnector3">
              <a:avLst>
                <a:gd name="adj1" fmla="val 51613"/>
              </a:avLst>
            </a:prstGeom>
            <a:ln w="444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7" name="Curved Connector 46"/>
            <p:cNvCxnSpPr/>
            <p:nvPr/>
          </p:nvCxnSpPr>
          <p:spPr>
            <a:xfrm rot="16200000" flipH="1">
              <a:off x="5945981" y="4269582"/>
              <a:ext cx="1946275" cy="487362"/>
            </a:xfrm>
            <a:prstGeom prst="curvedConnector3">
              <a:avLst>
                <a:gd name="adj1" fmla="val 50000"/>
              </a:avLst>
            </a:prstGeom>
            <a:ln w="444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4" name="Curved Connector 53"/>
            <p:cNvCxnSpPr/>
            <p:nvPr/>
          </p:nvCxnSpPr>
          <p:spPr>
            <a:xfrm>
              <a:off x="6838950" y="3422650"/>
              <a:ext cx="2076450" cy="387350"/>
            </a:xfrm>
            <a:prstGeom prst="curvedConnector3">
              <a:avLst>
                <a:gd name="adj1" fmla="val 50000"/>
              </a:avLst>
            </a:prstGeom>
            <a:ln w="444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4" name="Oval 63"/>
            <p:cNvSpPr/>
            <p:nvPr/>
          </p:nvSpPr>
          <p:spPr>
            <a:xfrm>
              <a:off x="6400800" y="3079750"/>
              <a:ext cx="457200" cy="457200"/>
            </a:xfrm>
            <a:prstGeom prst="ellipse">
              <a:avLst/>
            </a:prstGeom>
            <a:ln w="44450">
              <a:solidFill>
                <a:srgbClr val="FF0000"/>
              </a:solidFill>
              <a:tailEnd type="arrow"/>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dirty="0"/>
            </a:p>
          </p:txBody>
        </p:sp>
        <p:cxnSp>
          <p:nvCxnSpPr>
            <p:cNvPr id="20" name="Curved Connector 19"/>
            <p:cNvCxnSpPr/>
            <p:nvPr/>
          </p:nvCxnSpPr>
          <p:spPr>
            <a:xfrm rot="16200000" flipH="1">
              <a:off x="6362700" y="3924300"/>
              <a:ext cx="1447800" cy="609600"/>
            </a:xfrm>
            <a:prstGeom prst="curvedConnector3">
              <a:avLst>
                <a:gd name="adj1" fmla="val 50000"/>
              </a:avLst>
            </a:prstGeom>
            <a:ln w="444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23" name="TextBox 22"/>
          <p:cNvSpPr txBox="1"/>
          <p:nvPr/>
        </p:nvSpPr>
        <p:spPr>
          <a:xfrm>
            <a:off x="7391400" y="4746625"/>
            <a:ext cx="1447800" cy="523875"/>
          </a:xfrm>
          <a:prstGeom prst="rect">
            <a:avLst/>
          </a:prstGeom>
          <a:noFill/>
        </p:spPr>
        <p:txBody>
          <a:bodyPr>
            <a:spAutoFit/>
          </a:bodyPr>
          <a:lstStyle/>
          <a:p>
            <a:pPr fontAlgn="auto">
              <a:spcBef>
                <a:spcPts val="0"/>
              </a:spcBef>
              <a:spcAft>
                <a:spcPts val="0"/>
              </a:spcAft>
              <a:defRPr/>
            </a:pPr>
            <a:r>
              <a:rPr lang="en-US" sz="1400" dirty="0">
                <a:effectLst>
                  <a:outerShdw blurRad="38100" dist="38100" dir="2700000" algn="tl">
                    <a:srgbClr val="000000">
                      <a:alpha val="43137"/>
                    </a:srgbClr>
                  </a:outerShdw>
                </a:effectLst>
                <a:latin typeface="Arial Black" pitchFamily="34" charset="0"/>
              </a:rPr>
              <a:t>Natural Gas  - Caribbean</a:t>
            </a:r>
          </a:p>
        </p:txBody>
      </p:sp>
      <p:sp>
        <p:nvSpPr>
          <p:cNvPr id="27" name="Rectangle 26"/>
          <p:cNvSpPr/>
          <p:nvPr/>
        </p:nvSpPr>
        <p:spPr>
          <a:xfrm>
            <a:off x="4876800" y="4191000"/>
            <a:ext cx="609600" cy="152400"/>
          </a:xfrm>
          <a:prstGeom prst="rect">
            <a:avLst/>
          </a:prstGeom>
          <a:solidFill>
            <a:srgbClr val="FFF9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TextBox 32"/>
          <p:cNvSpPr txBox="1"/>
          <p:nvPr/>
        </p:nvSpPr>
        <p:spPr>
          <a:xfrm>
            <a:off x="4454525" y="4044950"/>
            <a:ext cx="1819275" cy="522288"/>
          </a:xfrm>
          <a:prstGeom prst="rect">
            <a:avLst/>
          </a:prstGeom>
          <a:noFill/>
        </p:spPr>
        <p:txBody>
          <a:bodyPr>
            <a:spAutoFit/>
          </a:bodyPr>
          <a:lstStyle/>
          <a:p>
            <a:pPr fontAlgn="auto">
              <a:spcBef>
                <a:spcPts val="0"/>
              </a:spcBef>
              <a:spcAft>
                <a:spcPts val="0"/>
              </a:spcAft>
              <a:defRPr/>
            </a:pPr>
            <a:r>
              <a:rPr lang="en-US" sz="1400" dirty="0">
                <a:effectLst>
                  <a:outerShdw blurRad="38100" dist="38100" dir="2700000" algn="tl">
                    <a:srgbClr val="000000">
                      <a:alpha val="43137"/>
                    </a:srgbClr>
                  </a:outerShdw>
                </a:effectLst>
                <a:latin typeface="Arial Black" pitchFamily="34" charset="0"/>
              </a:rPr>
              <a:t>Natural Gas  </a:t>
            </a:r>
            <a:br>
              <a:rPr lang="en-US" sz="1400" dirty="0">
                <a:effectLst>
                  <a:outerShdw blurRad="38100" dist="38100" dir="2700000" algn="tl">
                    <a:srgbClr val="000000">
                      <a:alpha val="43137"/>
                    </a:srgbClr>
                  </a:outerShdw>
                </a:effectLst>
                <a:latin typeface="Arial Black" pitchFamily="34" charset="0"/>
              </a:rPr>
            </a:br>
            <a:r>
              <a:rPr lang="en-US" sz="1400" dirty="0">
                <a:effectLst>
                  <a:outerShdw blurRad="38100" dist="38100" dir="2700000" algn="tl">
                    <a:srgbClr val="000000">
                      <a:alpha val="43137"/>
                    </a:srgbClr>
                  </a:outerShdw>
                </a:effectLst>
                <a:latin typeface="Arial Black" pitchFamily="34" charset="0"/>
              </a:rPr>
              <a:t>- U.S. Gulf Coast</a:t>
            </a:r>
          </a:p>
        </p:txBody>
      </p:sp>
      <p:sp>
        <p:nvSpPr>
          <p:cNvPr id="21" name="Rectangle 20"/>
          <p:cNvSpPr/>
          <p:nvPr/>
        </p:nvSpPr>
        <p:spPr>
          <a:xfrm>
            <a:off x="427181" y="154057"/>
            <a:ext cx="8520545" cy="954107"/>
          </a:xfrm>
          <a:prstGeom prst="rect">
            <a:avLst/>
          </a:prstGeom>
        </p:spPr>
        <p:txBody>
          <a:bodyPr wrap="square">
            <a:spAutoFit/>
          </a:bodyPr>
          <a:lstStyle/>
          <a:p>
            <a:r>
              <a:rPr lang="en-US" sz="2800" dirty="0" smtClean="0">
                <a:solidFill>
                  <a:srgbClr val="002060"/>
                </a:solidFill>
              </a:rPr>
              <a:t>Dollars We Spend on Natural Gas Still Leaves </a:t>
            </a:r>
            <a:r>
              <a:rPr lang="en-US" sz="2800" dirty="0" smtClean="0">
                <a:solidFill>
                  <a:srgbClr val="002060"/>
                </a:solidFill>
              </a:rPr>
              <a:t>Massachusetts: EE &amp; RE keep $$ &amp; Jobs in NE</a:t>
            </a:r>
            <a:endParaRPr lang="en-US" sz="2800" dirty="0"/>
          </a:p>
        </p:txBody>
      </p:sp>
      <p:cxnSp>
        <p:nvCxnSpPr>
          <p:cNvPr id="25" name="Curved Connector 24"/>
          <p:cNvCxnSpPr/>
          <p:nvPr/>
        </p:nvCxnSpPr>
        <p:spPr bwMode="auto">
          <a:xfrm rot="10800000" flipV="1">
            <a:off x="5992092" y="3470419"/>
            <a:ext cx="443347" cy="108672"/>
          </a:xfrm>
          <a:prstGeom prst="curvedConnector3">
            <a:avLst>
              <a:gd name="adj1" fmla="val 50000"/>
            </a:avLst>
          </a:prstGeom>
          <a:ln w="444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4703041" y="3393931"/>
            <a:ext cx="1323686" cy="523220"/>
          </a:xfrm>
          <a:prstGeom prst="rect">
            <a:avLst/>
          </a:prstGeom>
          <a:noFill/>
        </p:spPr>
        <p:txBody>
          <a:bodyPr wrap="square">
            <a:spAutoFit/>
          </a:bodyPr>
          <a:lstStyle/>
          <a:p>
            <a:pPr fontAlgn="auto">
              <a:spcBef>
                <a:spcPts val="0"/>
              </a:spcBef>
              <a:spcAft>
                <a:spcPts val="0"/>
              </a:spcAft>
              <a:defRPr/>
            </a:pPr>
            <a:r>
              <a:rPr lang="en-US" sz="1400" dirty="0" smtClean="0">
                <a:effectLst>
                  <a:outerShdw blurRad="38100" dist="38100" dir="2700000" algn="tl">
                    <a:srgbClr val="000000">
                      <a:alpha val="43137"/>
                    </a:srgbClr>
                  </a:outerShdw>
                </a:effectLst>
                <a:latin typeface="Arial Black" pitchFamily="34" charset="0"/>
              </a:rPr>
              <a:t>Shale Gas – NY,PA</a:t>
            </a:r>
            <a:endParaRPr lang="en-US" sz="1400" dirty="0">
              <a:effectLst>
                <a:outerShdw blurRad="38100" dist="38100" dir="2700000" algn="tl">
                  <a:srgbClr val="000000">
                    <a:alpha val="43137"/>
                  </a:srgbClr>
                </a:outerShdw>
              </a:effectLst>
              <a:latin typeface="Arial Black"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le 1"/>
          <p:cNvSpPr>
            <a:spLocks noGrp="1"/>
          </p:cNvSpPr>
          <p:nvPr>
            <p:ph type="title"/>
          </p:nvPr>
        </p:nvSpPr>
        <p:spPr>
          <a:xfrm>
            <a:off x="404422" y="129396"/>
            <a:ext cx="8739578" cy="585547"/>
          </a:xfrm>
        </p:spPr>
        <p:txBody>
          <a:bodyPr/>
          <a:lstStyle/>
          <a:p>
            <a:r>
              <a:rPr lang="en-US" sz="2400" dirty="0" smtClean="0">
                <a:solidFill>
                  <a:srgbClr val="002060"/>
                </a:solidFill>
              </a:rPr>
              <a:t>Climate Change is Still Real </a:t>
            </a:r>
            <a:r>
              <a:rPr lang="en-US" sz="2400" u="sng" dirty="0" smtClean="0">
                <a:solidFill>
                  <a:srgbClr val="002060"/>
                </a:solidFill>
              </a:rPr>
              <a:t>and</a:t>
            </a:r>
            <a:r>
              <a:rPr lang="en-US" sz="2400" dirty="0" smtClean="0">
                <a:solidFill>
                  <a:srgbClr val="002060"/>
                </a:solidFill>
              </a:rPr>
              <a:t> We are Still Required to Act</a:t>
            </a:r>
            <a:endParaRPr lang="en-US" sz="2400" dirty="0">
              <a:solidFill>
                <a:srgbClr val="002060"/>
              </a:solidFill>
            </a:endParaRPr>
          </a:p>
        </p:txBody>
      </p:sp>
      <p:pic>
        <p:nvPicPr>
          <p:cNvPr id="8" name="Picture 3"/>
          <p:cNvPicPr>
            <a:picLocks noChangeAspect="1" noChangeArrowheads="1"/>
          </p:cNvPicPr>
          <p:nvPr/>
        </p:nvPicPr>
        <p:blipFill>
          <a:blip r:embed="rId2" cstate="print"/>
          <a:srcRect/>
          <a:stretch>
            <a:fillRect/>
          </a:stretch>
        </p:blipFill>
        <p:spPr bwMode="auto">
          <a:xfrm>
            <a:off x="871208" y="1128621"/>
            <a:ext cx="7599932" cy="5431613"/>
          </a:xfrm>
          <a:prstGeom prst="rect">
            <a:avLst/>
          </a:prstGeom>
          <a:noFill/>
          <a:ln w="9525">
            <a:noFill/>
            <a:miter lim="800000"/>
            <a:headEnd/>
            <a:tailEnd/>
          </a:ln>
        </p:spPr>
      </p:pic>
      <p:sp>
        <p:nvSpPr>
          <p:cNvPr id="9" name="Oval 8"/>
          <p:cNvSpPr/>
          <p:nvPr/>
        </p:nvSpPr>
        <p:spPr bwMode="auto">
          <a:xfrm>
            <a:off x="6288657" y="2251494"/>
            <a:ext cx="905773" cy="2122098"/>
          </a:xfrm>
          <a:prstGeom prst="ellipse">
            <a:avLst/>
          </a:prstGeom>
          <a:noFill/>
          <a:ln w="44450" cap="flat" cmpd="sng" algn="ctr">
            <a:solidFill>
              <a:srgbClr val="FF0000"/>
            </a:solidFill>
            <a:prstDash val="solid"/>
            <a:round/>
            <a:headEnd type="none" w="med" len="med"/>
            <a:tailEnd type="none" w="med" len="med"/>
          </a:ln>
          <a:effectLst/>
        </p:spPr>
        <p:txBody>
          <a:bodyPr vert="horz" wrap="none" lIns="45720" tIns="45720" rIns="4572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6588" y="1187450"/>
            <a:ext cx="8189912" cy="1471172"/>
          </a:xfrm>
        </p:spPr>
        <p:txBody>
          <a:bodyPr/>
          <a:lstStyle/>
          <a:p>
            <a:pPr>
              <a:buNone/>
            </a:pPr>
            <a:endParaRPr lang="en-US" dirty="0" smtClean="0"/>
          </a:p>
          <a:p>
            <a:pPr marL="0" indent="0" algn="ctr">
              <a:buNone/>
            </a:pPr>
            <a:r>
              <a:rPr lang="en-US" sz="4800" dirty="0" smtClean="0"/>
              <a:t>Window of Opportunity</a:t>
            </a:r>
            <a:endParaRPr lang="en-US" sz="2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le 1"/>
          <p:cNvSpPr>
            <a:spLocks noGrp="1"/>
          </p:cNvSpPr>
          <p:nvPr>
            <p:ph type="title"/>
          </p:nvPr>
        </p:nvSpPr>
        <p:spPr>
          <a:xfrm>
            <a:off x="542445" y="0"/>
            <a:ext cx="8380413" cy="827087"/>
          </a:xfrm>
        </p:spPr>
        <p:txBody>
          <a:bodyPr/>
          <a:lstStyle/>
          <a:p>
            <a:r>
              <a:rPr lang="en-US" sz="2800" dirty="0" smtClean="0">
                <a:solidFill>
                  <a:srgbClr val="002060"/>
                </a:solidFill>
              </a:rPr>
              <a:t>Lowest Rates Since 2006</a:t>
            </a:r>
            <a:endParaRPr lang="en-US" sz="2800" dirty="0">
              <a:solidFill>
                <a:srgbClr val="002060"/>
              </a:solidFill>
            </a:endParaRPr>
          </a:p>
        </p:txBody>
      </p:sp>
      <p:pic>
        <p:nvPicPr>
          <p:cNvPr id="8" name="Picture 1" descr="image001"/>
          <p:cNvPicPr>
            <a:picLocks noChangeAspect="1" noChangeArrowheads="1"/>
          </p:cNvPicPr>
          <p:nvPr/>
        </p:nvPicPr>
        <p:blipFill>
          <a:blip r:embed="rId2" cstate="print"/>
          <a:srcRect/>
          <a:stretch>
            <a:fillRect/>
          </a:stretch>
        </p:blipFill>
        <p:spPr bwMode="auto">
          <a:xfrm>
            <a:off x="1940943" y="1319841"/>
            <a:ext cx="5218982" cy="530524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le 1"/>
          <p:cNvSpPr>
            <a:spLocks noGrp="1"/>
          </p:cNvSpPr>
          <p:nvPr>
            <p:ph type="title"/>
          </p:nvPr>
        </p:nvSpPr>
        <p:spPr>
          <a:xfrm>
            <a:off x="542445" y="0"/>
            <a:ext cx="8834468" cy="827087"/>
          </a:xfrm>
        </p:spPr>
        <p:txBody>
          <a:bodyPr/>
          <a:lstStyle/>
          <a:p>
            <a:r>
              <a:rPr lang="en-US" sz="2800" dirty="0" smtClean="0">
                <a:solidFill>
                  <a:srgbClr val="002060"/>
                </a:solidFill>
              </a:rPr>
              <a:t>Declining Portion of Household Spending on Energy</a:t>
            </a:r>
            <a:endParaRPr lang="en-US" sz="2800" dirty="0">
              <a:solidFill>
                <a:srgbClr val="002060"/>
              </a:solidFill>
            </a:endParaRPr>
          </a:p>
        </p:txBody>
      </p:sp>
      <p:pic>
        <p:nvPicPr>
          <p:cNvPr id="4" name="Picture 2"/>
          <p:cNvPicPr>
            <a:picLocks noChangeAspect="1" noChangeArrowheads="1"/>
          </p:cNvPicPr>
          <p:nvPr/>
        </p:nvPicPr>
        <p:blipFill>
          <a:blip r:embed="rId2" cstate="print"/>
          <a:srcRect/>
          <a:stretch>
            <a:fillRect/>
          </a:stretch>
        </p:blipFill>
        <p:spPr bwMode="auto">
          <a:xfrm>
            <a:off x="849702" y="1118805"/>
            <a:ext cx="7500668" cy="544730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le 1"/>
          <p:cNvSpPr>
            <a:spLocks noGrp="1"/>
          </p:cNvSpPr>
          <p:nvPr>
            <p:ph type="title"/>
          </p:nvPr>
        </p:nvSpPr>
        <p:spPr>
          <a:xfrm>
            <a:off x="293298" y="0"/>
            <a:ext cx="9083615" cy="827087"/>
          </a:xfrm>
        </p:spPr>
        <p:txBody>
          <a:bodyPr/>
          <a:lstStyle/>
          <a:p>
            <a:r>
              <a:rPr lang="en-US" sz="2000" dirty="0" smtClean="0">
                <a:solidFill>
                  <a:srgbClr val="002060"/>
                </a:solidFill>
              </a:rPr>
              <a:t>20%-40% = Drop in Electricity Bills; </a:t>
            </a:r>
            <a:br>
              <a:rPr lang="en-US" sz="2000" dirty="0" smtClean="0">
                <a:solidFill>
                  <a:srgbClr val="002060"/>
                </a:solidFill>
              </a:rPr>
            </a:br>
            <a:r>
              <a:rPr lang="en-US" sz="2000" dirty="0" smtClean="0">
                <a:solidFill>
                  <a:srgbClr val="002060"/>
                </a:solidFill>
              </a:rPr>
              <a:t>3-5% = Clean Energy Portion of Bills – upfront investment/lifetime savings</a:t>
            </a:r>
            <a:endParaRPr lang="en-US" sz="2000" dirty="0">
              <a:solidFill>
                <a:srgbClr val="002060"/>
              </a:solidFill>
            </a:endParaRPr>
          </a:p>
        </p:txBody>
      </p:sp>
      <p:pic>
        <p:nvPicPr>
          <p:cNvPr id="5" name="Picture 2"/>
          <p:cNvPicPr>
            <a:picLocks noChangeAspect="1" noChangeArrowheads="1"/>
          </p:cNvPicPr>
          <p:nvPr/>
        </p:nvPicPr>
        <p:blipFill>
          <a:blip r:embed="rId2" cstate="print"/>
          <a:srcRect/>
          <a:stretch>
            <a:fillRect/>
          </a:stretch>
        </p:blipFill>
        <p:spPr bwMode="auto">
          <a:xfrm>
            <a:off x="881743" y="1111604"/>
            <a:ext cx="7489372" cy="543910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6588" y="1198995"/>
            <a:ext cx="8507412" cy="4130361"/>
          </a:xfrm>
        </p:spPr>
        <p:txBody>
          <a:bodyPr/>
          <a:lstStyle/>
          <a:p>
            <a:pPr>
              <a:buNone/>
            </a:pPr>
            <a:endParaRPr lang="en-US" dirty="0" smtClean="0"/>
          </a:p>
          <a:p>
            <a:pPr marL="0" indent="0">
              <a:buNone/>
            </a:pPr>
            <a:r>
              <a:rPr lang="en-US" sz="5400" i="1" dirty="0" smtClean="0"/>
              <a:t>We </a:t>
            </a:r>
            <a:r>
              <a:rPr lang="en-US" sz="5400" i="1" dirty="0" smtClean="0"/>
              <a:t>have a perfect window right now to make clean energy </a:t>
            </a:r>
            <a:r>
              <a:rPr lang="en-US" sz="5400" i="1" dirty="0" smtClean="0"/>
              <a:t>investments.</a:t>
            </a:r>
          </a:p>
          <a:p>
            <a:pPr marL="0" indent="0">
              <a:buNone/>
            </a:pPr>
            <a:endParaRPr lang="en-US" sz="2400" dirty="0" smtClean="0"/>
          </a:p>
          <a:p>
            <a:pPr marL="0" indent="0">
              <a:buNone/>
            </a:pPr>
            <a:r>
              <a:rPr lang="en-US" sz="2400" dirty="0" smtClean="0"/>
              <a:t>	               -    </a:t>
            </a:r>
            <a:r>
              <a:rPr lang="en-US" sz="2400" dirty="0" smtClean="0"/>
              <a:t>Governor </a:t>
            </a:r>
            <a:r>
              <a:rPr lang="en-US" sz="2400" dirty="0" err="1" smtClean="0"/>
              <a:t>Deval</a:t>
            </a:r>
            <a:r>
              <a:rPr lang="en-US" sz="2400" dirty="0" smtClean="0"/>
              <a:t> Patrick, May 30, 2012</a:t>
            </a:r>
            <a:endParaRPr lang="en-US" sz="2400" dirty="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le 1"/>
          <p:cNvSpPr>
            <a:spLocks noGrp="1"/>
          </p:cNvSpPr>
          <p:nvPr>
            <p:ph type="title"/>
          </p:nvPr>
        </p:nvSpPr>
        <p:spPr>
          <a:xfrm>
            <a:off x="2065852" y="141464"/>
            <a:ext cx="5443268" cy="827087"/>
          </a:xfrm>
        </p:spPr>
        <p:txBody>
          <a:bodyPr/>
          <a:lstStyle/>
          <a:p>
            <a:r>
              <a:rPr lang="en-US" sz="5400" dirty="0" smtClean="0">
                <a:solidFill>
                  <a:srgbClr val="002060"/>
                </a:solidFill>
              </a:rPr>
              <a:t>CONCLUSION</a:t>
            </a:r>
            <a:endParaRPr lang="en-US" sz="5400" dirty="0">
              <a:solidFill>
                <a:srgbClr val="002060"/>
              </a:solidFill>
            </a:endParaRPr>
          </a:p>
        </p:txBody>
      </p:sp>
      <p:sp>
        <p:nvSpPr>
          <p:cNvPr id="3" name="TextBox 2"/>
          <p:cNvSpPr txBox="1"/>
          <p:nvPr/>
        </p:nvSpPr>
        <p:spPr>
          <a:xfrm>
            <a:off x="1316184" y="1189182"/>
            <a:ext cx="7285182" cy="5170647"/>
          </a:xfrm>
          <a:prstGeom prst="rect">
            <a:avLst/>
          </a:prstGeom>
          <a:noFill/>
        </p:spPr>
        <p:txBody>
          <a:bodyPr wrap="square" rtlCol="0">
            <a:spAutoFit/>
          </a:bodyPr>
          <a:lstStyle/>
          <a:p>
            <a:pPr marL="230188" indent="-230188"/>
            <a:r>
              <a:rPr lang="en-US" dirty="0" smtClean="0"/>
              <a:t>Conventional fossil-based  market:</a:t>
            </a:r>
          </a:p>
          <a:p>
            <a:pPr marL="230188" indent="-230188"/>
            <a:r>
              <a:rPr lang="en-US" sz="1800" dirty="0" smtClean="0"/>
              <a:t>The more it changes, the more it stays the same</a:t>
            </a:r>
          </a:p>
          <a:p>
            <a:pPr marL="230188" indent="-230188"/>
            <a:endParaRPr lang="en-US" sz="1800" dirty="0" smtClean="0"/>
          </a:p>
          <a:p>
            <a:pPr marL="230188" indent="-230188">
              <a:buFont typeface="Arial"/>
              <a:buChar char="•"/>
            </a:pPr>
            <a:r>
              <a:rPr lang="en-US" sz="1800" dirty="0" smtClean="0"/>
              <a:t>Regional to global demand will increase prices</a:t>
            </a:r>
          </a:p>
          <a:p>
            <a:pPr marL="230188" indent="-230188">
              <a:buFont typeface="Arial"/>
              <a:buChar char="•"/>
            </a:pPr>
            <a:r>
              <a:rPr lang="en-US" sz="1800" dirty="0" smtClean="0"/>
              <a:t>Gas prices will stay volatile</a:t>
            </a:r>
          </a:p>
          <a:p>
            <a:pPr marL="230188" indent="-230188">
              <a:buFont typeface="Arial"/>
              <a:buChar char="•"/>
            </a:pPr>
            <a:r>
              <a:rPr lang="en-US" sz="1800" dirty="0" smtClean="0"/>
              <a:t>NE is congested</a:t>
            </a:r>
          </a:p>
          <a:p>
            <a:pPr marL="230188" indent="-230188">
              <a:buFont typeface="Arial"/>
              <a:buChar char="•"/>
            </a:pPr>
            <a:r>
              <a:rPr lang="en-US" sz="1800" dirty="0" smtClean="0"/>
              <a:t>Lack of fuel diversity is a challenge </a:t>
            </a:r>
          </a:p>
          <a:p>
            <a:pPr marL="230188" indent="-230188">
              <a:buFont typeface="Arial"/>
              <a:buChar char="•"/>
            </a:pPr>
            <a:r>
              <a:rPr lang="en-US" sz="1800" dirty="0" smtClean="0"/>
              <a:t>Subsidies still needed</a:t>
            </a:r>
          </a:p>
          <a:p>
            <a:pPr marL="230188" indent="-230188">
              <a:buFont typeface="Arial"/>
              <a:buChar char="•"/>
            </a:pPr>
            <a:r>
              <a:rPr lang="en-US" sz="1800" dirty="0" smtClean="0"/>
              <a:t>Clean energy sector creates economic opportunities</a:t>
            </a:r>
          </a:p>
          <a:p>
            <a:pPr marL="230188" indent="-230188">
              <a:buFont typeface="Arial"/>
              <a:buChar char="•"/>
            </a:pPr>
            <a:r>
              <a:rPr lang="en-US" sz="1800" dirty="0" smtClean="0"/>
              <a:t>Need to address air emissions/climate</a:t>
            </a:r>
          </a:p>
          <a:p>
            <a:pPr marL="230188" indent="-230188">
              <a:buFont typeface="Arial"/>
              <a:buChar char="•"/>
            </a:pPr>
            <a:endParaRPr lang="en-US" sz="1800" dirty="0" smtClean="0"/>
          </a:p>
          <a:p>
            <a:pPr marL="230188" indent="-230188"/>
            <a:r>
              <a:rPr lang="en-US" sz="1800" dirty="0" smtClean="0"/>
              <a:t>Window of opportunity is now</a:t>
            </a:r>
          </a:p>
          <a:p>
            <a:pPr marL="230188" indent="-230188"/>
            <a:endParaRPr lang="en-US" sz="1800" dirty="0" smtClean="0"/>
          </a:p>
          <a:p>
            <a:pPr marL="230188" indent="-230188">
              <a:buFont typeface="Arial"/>
              <a:buChar char="•"/>
            </a:pPr>
            <a:r>
              <a:rPr lang="en-US" sz="1800" dirty="0" smtClean="0"/>
              <a:t>Lowest energy prices in years</a:t>
            </a:r>
          </a:p>
          <a:p>
            <a:pPr marL="230188" indent="-230188">
              <a:buFont typeface="Arial"/>
              <a:buChar char="•"/>
            </a:pPr>
            <a:r>
              <a:rPr lang="en-US" sz="1800" dirty="0" smtClean="0"/>
              <a:t>Investments in clean energy are relatively small and result in significant savings for customers and greater reliability</a:t>
            </a:r>
          </a:p>
          <a:p>
            <a:pPr marL="230188" indent="-230188">
              <a:buFont typeface="Arial"/>
              <a:buChar char="•"/>
            </a:pPr>
            <a:r>
              <a:rPr lang="en-US" sz="1800" dirty="0" smtClean="0"/>
              <a:t>5 years experience of ramping up the most aggressive EE and RE programs in the country</a:t>
            </a: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le 1"/>
          <p:cNvSpPr>
            <a:spLocks noGrp="1"/>
          </p:cNvSpPr>
          <p:nvPr>
            <p:ph type="title"/>
          </p:nvPr>
        </p:nvSpPr>
        <p:spPr>
          <a:xfrm>
            <a:off x="542445" y="0"/>
            <a:ext cx="8380413" cy="827087"/>
          </a:xfrm>
        </p:spPr>
        <p:txBody>
          <a:bodyPr/>
          <a:lstStyle/>
          <a:p>
            <a:r>
              <a:rPr lang="en-US" sz="2800" dirty="0" smtClean="0">
                <a:solidFill>
                  <a:srgbClr val="002060"/>
                </a:solidFill>
              </a:rPr>
              <a:t>Clean Energy Still Needs Government Incentives</a:t>
            </a:r>
            <a:endParaRPr lang="en-US" sz="2800" dirty="0">
              <a:solidFill>
                <a:srgbClr val="002060"/>
              </a:solidFill>
            </a:endParaRPr>
          </a:p>
        </p:txBody>
      </p:sp>
      <p:sp>
        <p:nvSpPr>
          <p:cNvPr id="8" name="TextBox 7"/>
          <p:cNvSpPr txBox="1"/>
          <p:nvPr/>
        </p:nvSpPr>
        <p:spPr>
          <a:xfrm>
            <a:off x="1045732" y="6304002"/>
            <a:ext cx="8240257" cy="338554"/>
          </a:xfrm>
          <a:prstGeom prst="rect">
            <a:avLst/>
          </a:prstGeom>
          <a:noFill/>
        </p:spPr>
        <p:txBody>
          <a:bodyPr wrap="square" rtlCol="0">
            <a:spAutoFit/>
          </a:bodyPr>
          <a:lstStyle/>
          <a:p>
            <a:r>
              <a:rPr lang="en-US" sz="800" dirty="0" smtClean="0"/>
              <a:t>Source: Congressional Research Service 2011.  Some figures may include expenditures related to transportation fuels.  To more accurately reflect the value of tax incentives supporting renewable electricity, the “renewables” category does not include expenditures related to alcohol fuels and biodiesel.</a:t>
            </a:r>
            <a:endParaRPr lang="en-US" sz="800" dirty="0"/>
          </a:p>
        </p:txBody>
      </p:sp>
      <p:graphicFrame>
        <p:nvGraphicFramePr>
          <p:cNvPr id="9" name="Chart 8"/>
          <p:cNvGraphicFramePr/>
          <p:nvPr/>
        </p:nvGraphicFramePr>
        <p:xfrm>
          <a:off x="715992" y="1231683"/>
          <a:ext cx="8177842" cy="447900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6588" y="1187450"/>
            <a:ext cx="8189912" cy="4912114"/>
          </a:xfrm>
        </p:spPr>
        <p:txBody>
          <a:bodyPr/>
          <a:lstStyle/>
          <a:p>
            <a:pPr marL="0" indent="0">
              <a:buNone/>
            </a:pPr>
            <a:endParaRPr lang="en-US" sz="3600" dirty="0" smtClean="0"/>
          </a:p>
          <a:p>
            <a:pPr marL="0" indent="0">
              <a:buNone/>
            </a:pPr>
            <a:r>
              <a:rPr lang="en-US" sz="2400" dirty="0" smtClean="0"/>
              <a:t>Because despite how the gas market is changing, there is</a:t>
            </a:r>
            <a:r>
              <a:rPr lang="en-US" sz="2400" dirty="0" smtClean="0"/>
              <a:t> </a:t>
            </a:r>
            <a:r>
              <a:rPr lang="en-US" sz="2400" u="sng" dirty="0" smtClean="0"/>
              <a:t>no change </a:t>
            </a:r>
            <a:r>
              <a:rPr lang="en-US" sz="2400" u="sng" dirty="0" smtClean="0"/>
              <a:t>in </a:t>
            </a:r>
            <a:r>
              <a:rPr lang="en-US" sz="2400" u="sng" dirty="0" smtClean="0"/>
              <a:t>the </a:t>
            </a:r>
            <a:r>
              <a:rPr lang="en-US" sz="2400" u="sng" dirty="0" smtClean="0"/>
              <a:t>fundamental issues</a:t>
            </a:r>
            <a:r>
              <a:rPr lang="en-US" sz="2400" dirty="0" smtClean="0"/>
              <a:t> </a:t>
            </a:r>
            <a:r>
              <a:rPr lang="en-US" sz="2400" dirty="0" smtClean="0"/>
              <a:t>that we face in the New England energy market….</a:t>
            </a:r>
          </a:p>
          <a:p>
            <a:pPr marL="0" indent="0">
              <a:buNone/>
            </a:pPr>
            <a:endParaRPr lang="en-US" sz="2400" dirty="0" smtClean="0"/>
          </a:p>
          <a:p>
            <a:pPr marL="0" indent="0">
              <a:buNone/>
            </a:pPr>
            <a:r>
              <a:rPr lang="en-US" sz="2400" dirty="0" smtClean="0"/>
              <a:t>AND</a:t>
            </a:r>
          </a:p>
          <a:p>
            <a:pPr marL="0" indent="0">
              <a:buNone/>
            </a:pPr>
            <a:endParaRPr lang="en-US" sz="2400" dirty="0" smtClean="0"/>
          </a:p>
          <a:p>
            <a:pPr marL="0" indent="0">
              <a:buNone/>
            </a:pPr>
            <a:r>
              <a:rPr lang="en-US" sz="2400" dirty="0" smtClean="0"/>
              <a:t>Because how the gas market is changing, there is a short- term decrease in energy costs, and we therefore have a window of opportunity to make clean energy investments before prices (and volatility) increase again.</a:t>
            </a:r>
          </a:p>
          <a:p>
            <a:pPr marL="0" indent="0">
              <a:buNone/>
            </a:pPr>
            <a:endParaRPr lang="en-US" sz="1100" dirty="0" smtClean="0"/>
          </a:p>
        </p:txBody>
      </p:sp>
      <p:sp>
        <p:nvSpPr>
          <p:cNvPr id="4" name="Rectangle 3"/>
          <p:cNvSpPr/>
          <p:nvPr/>
        </p:nvSpPr>
        <p:spPr>
          <a:xfrm>
            <a:off x="3224439" y="0"/>
            <a:ext cx="2278188" cy="1015663"/>
          </a:xfrm>
          <a:prstGeom prst="rect">
            <a:avLst/>
          </a:prstGeom>
        </p:spPr>
        <p:txBody>
          <a:bodyPr wrap="none">
            <a:spAutoFit/>
          </a:bodyPr>
          <a:lstStyle/>
          <a:p>
            <a:pPr marL="0" indent="0">
              <a:buNone/>
            </a:pPr>
            <a:r>
              <a:rPr lang="en-US" sz="6000" dirty="0" smtClean="0">
                <a:solidFill>
                  <a:srgbClr val="000090"/>
                </a:solidFill>
              </a:rPr>
              <a:t>Why?</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6588" y="1187450"/>
            <a:ext cx="8189912" cy="2209836"/>
          </a:xfrm>
        </p:spPr>
        <p:txBody>
          <a:bodyPr/>
          <a:lstStyle/>
          <a:p>
            <a:pPr>
              <a:buNone/>
            </a:pPr>
            <a:endParaRPr lang="en-US" dirty="0" smtClean="0"/>
          </a:p>
          <a:p>
            <a:pPr marL="0" indent="0">
              <a:buNone/>
            </a:pPr>
            <a:r>
              <a:rPr lang="en-US" sz="4800" dirty="0" smtClean="0"/>
              <a:t>No Change in </a:t>
            </a:r>
            <a:r>
              <a:rPr lang="en-US" sz="4800" dirty="0" smtClean="0"/>
              <a:t>Fundamental Issues</a:t>
            </a: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42445" y="0"/>
            <a:ext cx="8380413" cy="827087"/>
          </a:xfrm>
        </p:spPr>
        <p:txBody>
          <a:bodyPr/>
          <a:lstStyle/>
          <a:p>
            <a:r>
              <a:rPr lang="en-US" sz="3600" dirty="0" smtClean="0">
                <a:solidFill>
                  <a:srgbClr val="002060"/>
                </a:solidFill>
              </a:rPr>
              <a:t>Supply and Demand Basics Still Hold</a:t>
            </a:r>
            <a:endParaRPr lang="en-US" sz="3600" dirty="0">
              <a:solidFill>
                <a:srgbClr val="002060"/>
              </a:solidFill>
            </a:endParaRPr>
          </a:p>
        </p:txBody>
      </p:sp>
      <p:pic>
        <p:nvPicPr>
          <p:cNvPr id="4" name="Picture 2" descr="http://www.eia.gov/forecasts/ieo/images/figure_47-lg.jpg"/>
          <p:cNvPicPr>
            <a:picLocks noChangeAspect="1" noChangeArrowheads="1"/>
          </p:cNvPicPr>
          <p:nvPr/>
        </p:nvPicPr>
        <p:blipFill>
          <a:blip r:embed="rId2" cstate="print"/>
          <a:srcRect/>
          <a:stretch>
            <a:fillRect/>
          </a:stretch>
        </p:blipFill>
        <p:spPr bwMode="auto">
          <a:xfrm>
            <a:off x="1576956" y="1221334"/>
            <a:ext cx="5928026" cy="5163499"/>
          </a:xfrm>
          <a:prstGeom prst="rect">
            <a:avLst/>
          </a:prstGeom>
          <a:noFill/>
        </p:spPr>
      </p:pic>
      <p:sp>
        <p:nvSpPr>
          <p:cNvPr id="5" name="Rectangle 4"/>
          <p:cNvSpPr/>
          <p:nvPr/>
        </p:nvSpPr>
        <p:spPr>
          <a:xfrm>
            <a:off x="5472023" y="6581001"/>
            <a:ext cx="3671977" cy="276999"/>
          </a:xfrm>
          <a:prstGeom prst="rect">
            <a:avLst/>
          </a:prstGeom>
        </p:spPr>
        <p:txBody>
          <a:bodyPr wrap="square">
            <a:spAutoFit/>
          </a:bodyPr>
          <a:lstStyle/>
          <a:p>
            <a:r>
              <a:rPr lang="en-US" sz="1200" dirty="0" smtClean="0"/>
              <a:t>http://www.eia.gov/forecasts/ieo/nat_gas.cfm</a:t>
            </a:r>
            <a:endParaRPr lang="en-US" sz="1200"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8130" name="Picture 2" descr="Natural-Gas-Prices-In-US-Europe-Japan"/>
          <p:cNvPicPr>
            <a:picLocks noChangeAspect="1" noChangeArrowheads="1"/>
          </p:cNvPicPr>
          <p:nvPr/>
        </p:nvPicPr>
        <p:blipFill>
          <a:blip r:embed="rId2" cstate="print"/>
          <a:srcRect/>
          <a:stretch>
            <a:fillRect/>
          </a:stretch>
        </p:blipFill>
        <p:spPr bwMode="auto">
          <a:xfrm>
            <a:off x="555265" y="1138687"/>
            <a:ext cx="8101687" cy="4873924"/>
          </a:xfrm>
          <a:prstGeom prst="rect">
            <a:avLst/>
          </a:prstGeom>
          <a:noFill/>
        </p:spPr>
      </p:pic>
      <p:sp>
        <p:nvSpPr>
          <p:cNvPr id="4" name="Rectangle 3"/>
          <p:cNvSpPr/>
          <p:nvPr/>
        </p:nvSpPr>
        <p:spPr>
          <a:xfrm>
            <a:off x="4152900" y="6401336"/>
            <a:ext cx="4572000" cy="169277"/>
          </a:xfrm>
          <a:prstGeom prst="rect">
            <a:avLst/>
          </a:prstGeom>
        </p:spPr>
        <p:txBody>
          <a:bodyPr>
            <a:spAutoFit/>
          </a:bodyPr>
          <a:lstStyle/>
          <a:p>
            <a:r>
              <a:rPr lang="en-US" sz="500" dirty="0" smtClean="0"/>
              <a:t>http://www.forexpros.com/analysis/why-us-natural-gas-prices-are-so-low---are-changes-needed%20-118082</a:t>
            </a:r>
            <a:endParaRPr lang="en-US" sz="500" dirty="0"/>
          </a:p>
        </p:txBody>
      </p:sp>
      <p:sp>
        <p:nvSpPr>
          <p:cNvPr id="7" name="Title 1"/>
          <p:cNvSpPr>
            <a:spLocks noGrp="1"/>
          </p:cNvSpPr>
          <p:nvPr>
            <p:ph type="title"/>
          </p:nvPr>
        </p:nvSpPr>
        <p:spPr>
          <a:xfrm>
            <a:off x="542445" y="0"/>
            <a:ext cx="8380413" cy="827087"/>
          </a:xfrm>
        </p:spPr>
        <p:txBody>
          <a:bodyPr/>
          <a:lstStyle/>
          <a:p>
            <a:r>
              <a:rPr lang="en-US" sz="3600" dirty="0" smtClean="0">
                <a:solidFill>
                  <a:srgbClr val="002060"/>
                </a:solidFill>
              </a:rPr>
              <a:t>Supply and Demand Basics Still Hold</a:t>
            </a:r>
            <a:endParaRPr lang="en-US" sz="3600" dirty="0">
              <a:solidFill>
                <a:srgbClr val="00206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002060"/>
                </a:solidFill>
              </a:rPr>
              <a:t>Still at the End of the Energy Pipeline – And It’s</a:t>
            </a:r>
            <a:r>
              <a:rPr lang="en-US" sz="3200" dirty="0" smtClean="0">
                <a:solidFill>
                  <a:srgbClr val="002060"/>
                </a:solidFill>
              </a:rPr>
              <a:t> Congested</a:t>
            </a:r>
            <a:endParaRPr lang="en-US" sz="3200" dirty="0">
              <a:solidFill>
                <a:srgbClr val="002060"/>
              </a:solidFill>
            </a:endParaRPr>
          </a:p>
        </p:txBody>
      </p:sp>
      <p:pic>
        <p:nvPicPr>
          <p:cNvPr id="6" name="Picture 2" descr="Map of the Northeast Region Natural Gas Pipeline System"/>
          <p:cNvPicPr>
            <a:picLocks noChangeAspect="1" noChangeArrowheads="1"/>
          </p:cNvPicPr>
          <p:nvPr/>
        </p:nvPicPr>
        <p:blipFill>
          <a:blip r:embed="rId2" cstate="print"/>
          <a:srcRect/>
          <a:stretch>
            <a:fillRect/>
          </a:stretch>
        </p:blipFill>
        <p:spPr bwMode="auto">
          <a:xfrm>
            <a:off x="2229645" y="1340437"/>
            <a:ext cx="4395442" cy="534779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002060"/>
                </a:solidFill>
              </a:rPr>
              <a:t>Gas Prices Still Volatile</a:t>
            </a:r>
            <a:endParaRPr lang="en-US" sz="3200" dirty="0">
              <a:solidFill>
                <a:srgbClr val="002060"/>
              </a:solidFill>
            </a:endParaRPr>
          </a:p>
        </p:txBody>
      </p:sp>
      <p:pic>
        <p:nvPicPr>
          <p:cNvPr id="4" name="Picture 2" descr="http://c3352932.r32.cf0.rackcdn.com/1332662260_0.png"/>
          <p:cNvPicPr>
            <a:picLocks noChangeAspect="1" noChangeArrowheads="1"/>
          </p:cNvPicPr>
          <p:nvPr/>
        </p:nvPicPr>
        <p:blipFill>
          <a:blip r:embed="rId2" cstate="print"/>
          <a:srcRect/>
          <a:stretch>
            <a:fillRect/>
          </a:stretch>
        </p:blipFill>
        <p:spPr bwMode="auto">
          <a:xfrm>
            <a:off x="793750" y="1273212"/>
            <a:ext cx="7565159" cy="4562438"/>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42445" y="284672"/>
            <a:ext cx="8380413" cy="636917"/>
          </a:xfrm>
        </p:spPr>
        <p:txBody>
          <a:bodyPr/>
          <a:lstStyle/>
          <a:p>
            <a:r>
              <a:rPr lang="en-US" sz="2800" dirty="0" smtClean="0">
                <a:solidFill>
                  <a:srgbClr val="002060"/>
                </a:solidFill>
              </a:rPr>
              <a:t>Still Need to Diversify Fuel Mix and Meet Future Demand</a:t>
            </a:r>
            <a:endParaRPr lang="en-US" sz="2800" dirty="0">
              <a:solidFill>
                <a:srgbClr val="002060"/>
              </a:solidFill>
            </a:endParaRPr>
          </a:p>
        </p:txBody>
      </p:sp>
      <p:pic>
        <p:nvPicPr>
          <p:cNvPr id="3" name="Object 13" descr="image001"/>
          <p:cNvPicPr>
            <a:picLocks noChangeAspect="1" noChangeArrowheads="1"/>
          </p:cNvPicPr>
          <p:nvPr/>
        </p:nvPicPr>
        <p:blipFill>
          <a:blip r:embed="rId2" cstate="print"/>
          <a:srcRect/>
          <a:stretch>
            <a:fillRect/>
          </a:stretch>
        </p:blipFill>
        <p:spPr bwMode="auto">
          <a:xfrm>
            <a:off x="698738" y="1176430"/>
            <a:ext cx="7651631" cy="5230607"/>
          </a:xfrm>
          <a:prstGeom prst="rect">
            <a:avLst/>
          </a:prstGeom>
          <a:noFill/>
          <a:ln w="9525">
            <a:noFill/>
            <a:miter lim="800000"/>
            <a:headEnd/>
            <a:tailEnd/>
          </a:ln>
        </p:spPr>
      </p:pic>
      <p:sp>
        <p:nvSpPr>
          <p:cNvPr id="4" name="TextBox 3"/>
          <p:cNvSpPr txBox="1"/>
          <p:nvPr/>
        </p:nvSpPr>
        <p:spPr>
          <a:xfrm>
            <a:off x="7668884" y="6297284"/>
            <a:ext cx="670376" cy="261610"/>
          </a:xfrm>
          <a:prstGeom prst="rect">
            <a:avLst/>
          </a:prstGeom>
          <a:noFill/>
        </p:spPr>
        <p:txBody>
          <a:bodyPr wrap="none" rtlCol="0">
            <a:spAutoFit/>
          </a:bodyPr>
          <a:lstStyle/>
          <a:p>
            <a:r>
              <a:rPr lang="en-US" sz="1100" dirty="0" smtClean="0"/>
              <a:t>ISO-NE</a:t>
            </a:r>
            <a:endParaRPr lang="en-US" sz="11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8001" cap="flat" cmpd="sng" algn="ctr">
          <a:solidFill>
            <a:schemeClr val="tx1"/>
          </a:solidFill>
          <a:prstDash val="solid"/>
          <a:round/>
          <a:headEnd type="none" w="med" len="med"/>
          <a:tailEnd type="none" w="med" len="med"/>
        </a:ln>
        <a:effectLst/>
      </a:spPr>
      <a:bodyPr vert="horz" wrap="none" lIns="45720" tIns="45720" rIns="4572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8001" cap="flat" cmpd="sng" algn="ctr">
          <a:solidFill>
            <a:schemeClr val="tx1"/>
          </a:solidFill>
          <a:prstDash val="solid"/>
          <a:round/>
          <a:headEnd type="none" w="med" len="med"/>
          <a:tailEnd type="none" w="med" len="med"/>
        </a:ln>
        <a:effectLst/>
      </a:spPr>
      <a:bodyPr vert="horz" wrap="none" lIns="45720" tIns="45720" rIns="4572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24442</TotalTime>
  <Words>743</Words>
  <Application>Microsoft Macintosh PowerPoint</Application>
  <PresentationFormat>Letter Paper (8.5x11 in)</PresentationFormat>
  <Paragraphs>71</Paragraphs>
  <Slides>21</Slides>
  <Notes>1</Notes>
  <HiddenSlides>0</HiddenSlides>
  <MMClips>0</MMClips>
  <ScaleCrop>false</ScaleCrop>
  <HeadingPairs>
    <vt:vector size="4" baseType="variant">
      <vt:variant>
        <vt:lpstr>Design Template</vt:lpstr>
      </vt:variant>
      <vt:variant>
        <vt:i4>1</vt:i4>
      </vt:variant>
      <vt:variant>
        <vt:lpstr>Slide Titles</vt:lpstr>
      </vt:variant>
      <vt:variant>
        <vt:i4>21</vt:i4>
      </vt:variant>
    </vt:vector>
  </HeadingPairs>
  <TitlesOfParts>
    <vt:vector size="22" baseType="lpstr">
      <vt:lpstr>Custom Design</vt:lpstr>
      <vt:lpstr>“A Perfect Window…”      New England Electricity Restructuring Roundtable June 15, 2012   David W. Cash Commissioner Massachusetts Department of  Public Utilities   </vt:lpstr>
      <vt:lpstr>Slide 2</vt:lpstr>
      <vt:lpstr>Slide 3</vt:lpstr>
      <vt:lpstr>Slide 4</vt:lpstr>
      <vt:lpstr>Supply and Demand Basics Still Hold</vt:lpstr>
      <vt:lpstr>Supply and Demand Basics Still Hold</vt:lpstr>
      <vt:lpstr>Still at the End of the Energy Pipeline – And It’s Congested</vt:lpstr>
      <vt:lpstr>Gas Prices Still Volatile</vt:lpstr>
      <vt:lpstr>Still Need to Diversify Fuel Mix and Meet Future Demand</vt:lpstr>
      <vt:lpstr>Still Need to Diversify Fuel Mix and Meet Future Demand – And EE has proven to be effective</vt:lpstr>
      <vt:lpstr>Clean Energy Still Needs Government Incentives</vt:lpstr>
      <vt:lpstr>Clean Energy Still Needs Government Incentives</vt:lpstr>
      <vt:lpstr>Clean Energy Still Needs Government Incentives</vt:lpstr>
      <vt:lpstr>Slide 14</vt:lpstr>
      <vt:lpstr>Climate Change is Still Real and We are Still Required to Act</vt:lpstr>
      <vt:lpstr>Slide 16</vt:lpstr>
      <vt:lpstr>Lowest Rates Since 2006</vt:lpstr>
      <vt:lpstr>Declining Portion of Household Spending on Energy</vt:lpstr>
      <vt:lpstr>20%-40% = Drop in Electricity Bills;  3-5% = Clean Energy Portion of Bills – upfront investment/lifetime savings</vt:lpstr>
      <vt:lpstr>CONCLUSION</vt:lpstr>
      <vt:lpstr>Clean Energy Still Needs Government Incentives</vt:lpstr>
    </vt:vector>
  </TitlesOfParts>
  <Company>Analysis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Consumers and Politicians Claim They Want Cheap, Reliable and Clean Energy – Do They Have the Will to Make That Happen?</dc:title>
  <dc:creator>Paul Hibbard</dc:creator>
  <cp:lastModifiedBy>David  Cash</cp:lastModifiedBy>
  <cp:revision>573</cp:revision>
  <cp:lastPrinted>2001-05-30T16:19:55Z</cp:lastPrinted>
  <dcterms:created xsi:type="dcterms:W3CDTF">2012-06-15T13:34:16Z</dcterms:created>
  <dcterms:modified xsi:type="dcterms:W3CDTF">2012-06-15T14:37:18Z</dcterms:modified>
</cp:coreProperties>
</file>