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3" r:id="rId1"/>
    <p:sldMasterId id="2147484178" r:id="rId2"/>
    <p:sldMasterId id="2147484194" r:id="rId3"/>
    <p:sldMasterId id="2147484207" r:id="rId4"/>
    <p:sldMasterId id="2147484223" r:id="rId5"/>
    <p:sldMasterId id="2147484239" r:id="rId6"/>
    <p:sldMasterId id="2147484251" r:id="rId7"/>
    <p:sldMasterId id="2147484264" r:id="rId8"/>
    <p:sldMasterId id="2147484277" r:id="rId9"/>
    <p:sldMasterId id="2147484290" r:id="rId10"/>
    <p:sldMasterId id="2147484303" r:id="rId11"/>
  </p:sldMasterIdLst>
  <p:notesMasterIdLst>
    <p:notesMasterId r:id="rId26"/>
  </p:notesMasterIdLst>
  <p:sldIdLst>
    <p:sldId id="270" r:id="rId12"/>
    <p:sldId id="271" r:id="rId13"/>
    <p:sldId id="272" r:id="rId14"/>
    <p:sldId id="284" r:id="rId15"/>
    <p:sldId id="294" r:id="rId16"/>
    <p:sldId id="301" r:id="rId17"/>
    <p:sldId id="302" r:id="rId18"/>
    <p:sldId id="288" r:id="rId19"/>
    <p:sldId id="290" r:id="rId20"/>
    <p:sldId id="304" r:id="rId21"/>
    <p:sldId id="306" r:id="rId22"/>
    <p:sldId id="289" r:id="rId23"/>
    <p:sldId id="287" r:id="rId24"/>
    <p:sldId id="293" r:id="rId25"/>
  </p:sldIdLst>
  <p:sldSz cx="9144000" cy="6858000" type="screen4x3"/>
  <p:notesSz cx="7010400" cy="92964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76" autoAdjust="0"/>
  </p:normalViewPr>
  <p:slideViewPr>
    <p:cSldViewPr>
      <p:cViewPr>
        <p:scale>
          <a:sx n="90" d="100"/>
          <a:sy n="90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18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88" y="3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75757-6D32-4508-A8A6-E6D3CAD768DC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8183-F4C8-47FD-9A12-598162A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4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DA0A4B8-BE94-41F0-9746-BC09EE37B86B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1pPr>
            <a:lvl2pPr marL="716130" indent="-275434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2pPr>
            <a:lvl3pPr marL="110173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3pPr>
            <a:lvl4pPr marL="1542433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4pPr>
            <a:lvl5pPr marL="198312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F88F282-D9AD-44B1-B584-33755580EBEF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1pPr>
            <a:lvl2pPr marL="716130" indent="-275434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2pPr>
            <a:lvl3pPr marL="110173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3pPr>
            <a:lvl4pPr marL="1542433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4pPr>
            <a:lvl5pPr marL="198312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ABDFF8D-888B-4BE1-9901-8F398903C0EC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fld id="{A5F1DC72-BE01-4CE3-83AE-67FE7B8BC289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 2016 - Borssele I &amp; II = Euro72</a:t>
            </a:r>
          </a:p>
          <a:p>
            <a:r>
              <a:rPr lang="en-US" dirty="0" smtClean="0"/>
              <a:t>September 2016 – Danish Near Shore = Euro64</a:t>
            </a:r>
          </a:p>
          <a:p>
            <a:r>
              <a:rPr lang="en-US" dirty="0" smtClean="0"/>
              <a:t>November 2016 – Krieger’s Flak = Euro49.90</a:t>
            </a:r>
          </a:p>
          <a:p>
            <a:r>
              <a:rPr lang="en-US" dirty="0" smtClean="0"/>
              <a:t>December 2016 – Borssele III &amp; IV = Euro54.50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8183-F4C8-47FD-9A12-598162A01E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GB" sz="1000" b="1" dirty="0" smtClean="0"/>
              <a:t>Place your chosen image here. The four corners must just cover the arrow tips. For covers, the three pictures should be the same size and in a straight line.   </a:t>
            </a:r>
            <a:endParaRPr lang="en-GB" sz="2800" b="1" dirty="0" smtClean="0">
              <a:solidFill>
                <a:srgbClr val="0079C1"/>
              </a:solidFill>
            </a:endParaRPr>
          </a:p>
        </p:txBody>
      </p:sp>
      <p:pic>
        <p:nvPicPr>
          <p:cNvPr id="10" name="Picture 10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98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660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B35C-C393-42C6-A7D6-075A8D849DD8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1322-964C-4DBC-AEB7-A86A1C671A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1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7DA-5785-47D9-84CA-03AD797C32F3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2D7E-AC0C-4AF5-AAD8-EA0FACC06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134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FD308-2E39-443C-A899-2D587DB81D85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8C97-BD41-4DFF-B21E-5E79F76FA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82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363F-5C91-4E76-8DA4-9B9EDACE7BEE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C7EE-BCAA-44BB-8669-894811D17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575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29C64-A487-463B-B09A-04362304D7C9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0852-6D44-42D9-988B-97838FB5D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68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F07-454B-4BF6-BA9B-0C08124E7EEA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D856-285A-470A-822F-5A5DD407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012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511E-9308-443C-9925-3322B146C870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0A67A-EDA6-4662-A604-7BF8024EB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183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623C-5422-4D88-9A7D-C4471AC9D915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A369-C8AB-4FEC-A486-9AD68993A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83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 dirty="0" smtClean="0">
              <a:solidFill>
                <a:srgbClr val="1D1757"/>
              </a:solidFill>
              <a:ea typeface="MS PGothic" pitchFamily="34" charset="-128"/>
            </a:endParaRPr>
          </a:p>
        </p:txBody>
      </p:sp>
      <p:pic>
        <p:nvPicPr>
          <p:cNvPr id="5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NG_HWHFY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3855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76A5-7729-4AAB-93CB-47AC290849FC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CDB-0272-4E41-A23F-EF762B533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02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D3FF-C3D3-48E4-94E3-A674259F0698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3A38-EA20-4791-8AB7-4D7D052CA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6DD1-C446-44DB-A704-2EF22C531BD0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C73D-ABA6-4164-A278-F160FEBB8B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2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89AC-1451-4DF5-9AD3-BB845FC693F1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F70F-277E-471A-B784-824E59F28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716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6A03-6E38-417E-BF44-5284A89B023B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291C-3267-4F31-89E1-AAF3F9FD0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420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7DA-5785-47D9-84CA-03AD797C32F3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2D7E-AC0C-4AF5-AAD8-EA0FACC06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310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FD308-2E39-443C-A899-2D587DB81D85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8C97-BD41-4DFF-B21E-5E79F76FA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281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363F-5C91-4E76-8DA4-9B9EDACE7BEE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C7EE-BCAA-44BB-8669-894811D17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740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29C64-A487-463B-B09A-04362304D7C9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0852-6D44-42D9-988B-97838FB5D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299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F07-454B-4BF6-BA9B-0C08124E7EEA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D856-285A-470A-822F-5A5DD407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123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511E-9308-443C-9925-3322B146C870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0A67A-EDA6-4662-A604-7BF8024EB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655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623C-5422-4D88-9A7D-C4471AC9D915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A369-C8AB-4FEC-A486-9AD68993A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31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 dirty="0" smtClean="0">
              <a:solidFill>
                <a:srgbClr val="1D1757"/>
              </a:solidFill>
              <a:ea typeface="MS PGothic" pitchFamily="34" charset="-128"/>
            </a:endParaRPr>
          </a:p>
        </p:txBody>
      </p:sp>
      <p:pic>
        <p:nvPicPr>
          <p:cNvPr id="5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NG_HWHFY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03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3E9B-50A2-48A6-8031-E7C983170868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B54C-5B39-4FE2-8AB6-B2EEA3164E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0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76A5-7729-4AAB-93CB-47AC290849FC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CDB-0272-4E41-A23F-EF762B533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109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D3FF-C3D3-48E4-94E3-A674259F0698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3A38-EA20-4791-8AB7-4D7D052CA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911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89AC-1451-4DF5-9AD3-BB845FC693F1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F70F-277E-471A-B784-824E59F28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295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6A03-6E38-417E-BF44-5284A89B023B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291C-3267-4F31-89E1-AAF3F9FD0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028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7DA-5785-47D9-84CA-03AD797C32F3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2D7E-AC0C-4AF5-AAD8-EA0FACC06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457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FD308-2E39-443C-A899-2D587DB81D85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8C97-BD41-4DFF-B21E-5E79F76FA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899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363F-5C91-4E76-8DA4-9B9EDACE7BEE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C7EE-BCAA-44BB-8669-894811D17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56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29C64-A487-463B-B09A-04362304D7C9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0852-6D44-42D9-988B-97838FB5D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839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F07-454B-4BF6-BA9B-0C08124E7EEA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D856-285A-470A-822F-5A5DD407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403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511E-9308-443C-9925-3322B146C870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0A67A-EDA6-4662-A604-7BF8024EB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6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3725" y="762000"/>
            <a:ext cx="8093075" cy="537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3B17-AF0E-4668-8960-5C7ADCB19D9F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1461-D6B2-43B7-A46B-4BAF78BA2E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623C-5422-4D88-9A7D-C4471AC9D915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A369-C8AB-4FEC-A486-9AD68993A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647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742F-AB19-41B9-A0A9-6F0CF4163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8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6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0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4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905C-D0DB-43F7-9688-522A33BFA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92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1DA6-3CF0-4C2C-9ECB-F50E741716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35FC-BACB-4EA5-A844-22A39534D9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858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6919-352B-4DA6-85B5-E791ABD235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0911-BC62-4128-B0BB-FA96D79365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1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725" y="1485900"/>
            <a:ext cx="8089900" cy="4648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0528-D23A-4D4A-8AE3-A2BFDB0A7791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08097-DDF5-4513-9CF9-58D896C1C4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5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B160-C706-47ED-B9A2-D4CABE6E9D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2163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80E7-572E-48DF-8AF9-204EDCF5E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0532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1322-964C-4DBC-AEB7-A86A1C671A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7363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C73D-ABA6-4164-A278-F160FEBB8B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3253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6096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81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76606"/>
      </p:ext>
    </p:extLst>
  </p:cSld>
  <p:clrMapOvr>
    <a:masterClrMapping/>
  </p:clrMapOvr>
  <p:transition/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80899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3924300"/>
            <a:ext cx="80899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57ED6F9-C26B-4A98-96DE-9B519E5743CE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28653"/>
      </p:ext>
    </p:extLst>
  </p:cSld>
  <p:clrMapOvr>
    <a:masterClrMapping/>
  </p:clrMapOvr>
  <p:transition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742F-AB19-41B9-A0A9-6F0CF4163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46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762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46247"/>
      </p:ext>
    </p:extLst>
  </p:cSld>
  <p:clrMapOvr>
    <a:masterClrMapping/>
  </p:clrMapOvr>
  <p:transition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39080"/>
      </p:ext>
    </p:extLst>
  </p:cSld>
  <p:clrMapOvr>
    <a:masterClrMapping/>
  </p:clrMapOvr>
  <p:transition/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905C-D0DB-43F7-9688-522A33BFA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391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911781"/>
            <a:ext cx="8093075" cy="36933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itchFamily="34" charset="0"/>
              <a:buChar char="−"/>
              <a:defRPr/>
            </a:lvl2pPr>
            <a:lvl3pPr marL="1085850" indent="-171450">
              <a:buFont typeface="Courier New" pitchFamily="49" charset="0"/>
              <a:buChar char="o"/>
              <a:defRPr/>
            </a:lvl3pPr>
            <a:lvl4pPr marL="1543050" indent="-17145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EDA9-12D8-4130-8F88-A6FC518CF1D6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2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1DA6-3CF0-4C2C-9ECB-F50E741716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642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35FC-BACB-4EA5-A844-22A39534D9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129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6919-352B-4DA6-85B5-E791ABD235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373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0911-BC62-4128-B0BB-FA96D79365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564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B160-C706-47ED-B9A2-D4CABE6E9D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3436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80E7-572E-48DF-8AF9-204EDCF5E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916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1322-964C-4DBC-AEB7-A86A1C671A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967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C73D-ABA6-4164-A278-F160FEBB8B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626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6096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81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29290"/>
      </p:ext>
    </p:extLst>
  </p:cSld>
  <p:clrMapOvr>
    <a:masterClrMapping/>
  </p:clrMapOvr>
  <p:transition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80899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3924300"/>
            <a:ext cx="80899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57ED6F9-C26B-4A98-96DE-9B519E5743CE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30403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EBAA-BC55-4723-A125-A698FFEA1C77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905C-D0DB-43F7-9688-522A33BFA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1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1368 h 1512"/>
              <a:gd name="T4" fmla="*/ 1008 w 5760"/>
              <a:gd name="T5" fmla="*/ 1368 h 1512"/>
              <a:gd name="T6" fmla="*/ 1152 w 5760"/>
              <a:gd name="T7" fmla="*/ 1512 h 1512"/>
              <a:gd name="T8" fmla="*/ 1296 w 5760"/>
              <a:gd name="T9" fmla="*/ 1368 h 1512"/>
              <a:gd name="T10" fmla="*/ 5760 w 5760"/>
              <a:gd name="T11" fmla="*/ 1368 h 1512"/>
              <a:gd name="T12" fmla="*/ 5760 w 5760"/>
              <a:gd name="T13" fmla="*/ 0 h 1512"/>
              <a:gd name="T14" fmla="*/ 0 w 5760"/>
              <a:gd name="T15" fmla="*/ 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79C1"/>
              </a:solidFill>
            </a:endParaRPr>
          </a:p>
        </p:txBody>
      </p:sp>
      <p:pic>
        <p:nvPicPr>
          <p:cNvPr id="10" name="Picture 44" descr="National_Grid_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/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2076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83457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983D1-24EF-47AE-88A3-C78A802A433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2456" y="6415314"/>
            <a:ext cx="551543" cy="442686"/>
          </a:xfrm>
          <a:ln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2AE75C57-9B08-4927-ABAC-84C8779629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9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E74B-C9BC-419C-BDCC-4C6C3725B5AF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33C0-2AC9-4CE0-825A-D38317666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69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1A97-A994-42FF-BE80-E4635C488A1A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56AA-8E36-4D5E-8ACC-9E22BC2910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1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C852-ECB8-4B19-947A-9ECE6BC2ABFE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E7A26-532D-4F04-A765-3359E9362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45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F937-6775-4968-B6EA-7938BDB62629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1F99-D25A-4AC5-91EA-4D0E49460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97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6DDD-544C-460C-8351-06362176668E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F51D0-F8BA-4487-9383-93FCED4B7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7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ACB7-2444-418D-A8A3-1E8816FBC6C7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401D-8D03-4DC0-9E5A-630E30BDC4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27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E8F7-E360-4909-A873-E6F9FB5763A8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FE1E-14D4-420E-87DE-9E76528B1E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06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A7D1-F2CA-4ECE-8491-EDC260B149B8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ECF4-018B-42BB-8DBA-234BB02A7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3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3DFD-0D06-43A6-BAB7-9F1260AF4C49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1DA6-3CF0-4C2C-9ECB-F50E741716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3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E7EB-9B5F-48F8-BB09-9A6B53B10437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9E7E-88DC-4921-844E-8355C3BF5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62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E694-226A-47BB-BE32-4765F046BA19}" type="datetime1">
              <a:rPr lang="en-US">
                <a:solidFill>
                  <a:srgbClr val="000000"/>
                </a:solidFill>
              </a:rPr>
              <a:pPr>
                <a:defRPr/>
              </a:pPr>
              <a:t>6/15/2017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BA7F6-54DB-4C22-BF1B-1C2610E85A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46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F5236-A237-4CEF-8400-D8AC07C37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827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24C8-E17A-4F3A-9CDD-4B011374B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5357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98B45-9B55-4C5E-A030-5119ABA14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443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24F5C-614C-4457-84C6-EDC2DD4A8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886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6A70-47BC-4E1F-B998-1B3293272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0898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3BCC-7DE1-4F14-9B7C-0F257D2E6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393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0759-2336-48FC-91E0-890FA76F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4981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3BA8-CC3A-4B26-AA3C-40E722B31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234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99C85-6812-48F5-90E2-3DC4D770BF6A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35FC-BACB-4EA5-A844-22A39534D9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8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B589C-63B5-48FE-9EDD-08E6CEE48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788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FC88-B4E4-4FAA-8C9D-A0D4F671C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0785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504E-71F7-4069-8855-39C092273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9858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D89-FEC0-4340-BAEA-012A49103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8282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539C-979B-422C-9114-86E7A4048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6823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6096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81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AEA5-6258-4754-A913-6F3797693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8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80899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3924300"/>
            <a:ext cx="80899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1EA4-B7CB-4867-AADF-CC2CC0332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438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F5236-A237-4CEF-8400-D8AC07C37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2912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24C8-E17A-4F3A-9CDD-4B011374B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601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98B45-9B55-4C5E-A030-5119ABA14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71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C7D4-E588-408C-BC62-D6EDFC440CA8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6919-352B-4DA6-85B5-E791ABD235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6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24F5C-614C-4457-84C6-EDC2DD4A8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509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6A70-47BC-4E1F-B998-1B3293272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676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3BCC-7DE1-4F14-9B7C-0F257D2E6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9468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0759-2336-48FC-91E0-890FA76F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7772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3BA8-CC3A-4B26-AA3C-40E722B31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7805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B589C-63B5-48FE-9EDD-08E6CEE48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3141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FC88-B4E4-4FAA-8C9D-A0D4F671C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8968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504E-71F7-4069-8855-39C092273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04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D89-FEC0-4340-BAEA-012A49103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327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539C-979B-422C-9114-86E7A4048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73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A39B-9E60-4004-BDE2-9DB2CE0C4A66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0911-BC62-4128-B0BB-FA96D79365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8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6096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81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AEA5-6258-4754-A913-6F3797693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1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80899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3924300"/>
            <a:ext cx="80899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1EA4-B7CB-4867-AADF-CC2CC0332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94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0C9-82D6-45F9-A1F9-F333A96A5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00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0F25-3837-44F1-AFE9-7597103E4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5715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90F5-E8F8-495B-B6C5-4CFD50349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0208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013B-6820-4FFA-BADE-6F200CE20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1448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9021-D7FC-4109-B948-92B49CBDB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1906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B490-45F0-405E-9519-FDD6EAE85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4284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4AC2-83E1-4CC1-8D4F-5DDC242DE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7804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F21B-06A8-4044-9EE6-504BBED9F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177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CA19A-49A4-4BA3-A7D2-289E3866F372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B160-C706-47ED-B9A2-D4CABE6E9D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DD62-BF4A-4D33-8E43-909F82C4D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3308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742E-CC70-4F99-BDFB-9A80A57D1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1073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8F46-E3F2-47FF-AB98-6BD906C07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2063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 dirty="0" smtClean="0">
              <a:solidFill>
                <a:srgbClr val="1D1757"/>
              </a:solidFill>
              <a:ea typeface="MS PGothic" pitchFamily="34" charset="-128"/>
            </a:endParaRPr>
          </a:p>
        </p:txBody>
      </p:sp>
      <p:pic>
        <p:nvPicPr>
          <p:cNvPr id="5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NG_HWHFY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007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76A5-7729-4AAB-93CB-47AC290849FC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CDB-0272-4E41-A23F-EF762B533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868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D3FF-C3D3-48E4-94E3-A674259F0698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3A38-EA20-4791-8AB7-4D7D052CA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075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89AC-1451-4DF5-9AD3-BB845FC693F1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F70F-277E-471A-B784-824E59F28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545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6A03-6E38-417E-BF44-5284A89B023B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291C-3267-4F31-89E1-AAF3F9FD0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5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7DA-5785-47D9-84CA-03AD797C32F3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2D7E-AC0C-4AF5-AAD8-EA0FACC06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682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FD308-2E39-443C-A899-2D587DB81D85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8C97-BD41-4DFF-B21E-5E79F76FA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4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92BC-3E97-49B4-ACAA-C4DA18F94D75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80E7-572E-48DF-8AF9-204EDCF5E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1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363F-5C91-4E76-8DA4-9B9EDACE7BEE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C7EE-BCAA-44BB-8669-894811D17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733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29C64-A487-463B-B09A-04362304D7C9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0852-6D44-42D9-988B-97838FB5D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777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F07-454B-4BF6-BA9B-0C08124E7EEA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D856-285A-470A-822F-5A5DD407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25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511E-9308-443C-9925-3322B146C870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0A67A-EDA6-4662-A604-7BF8024EB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490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623C-5422-4D88-9A7D-C4471AC9D915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A369-C8AB-4FEC-A486-9AD68993A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55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 dirty="0" smtClean="0">
              <a:solidFill>
                <a:srgbClr val="1D1757"/>
              </a:solidFill>
              <a:ea typeface="MS PGothic" pitchFamily="34" charset="-128"/>
            </a:endParaRPr>
          </a:p>
        </p:txBody>
      </p:sp>
      <p:pic>
        <p:nvPicPr>
          <p:cNvPr id="5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NG_HWHFY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0964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76A5-7729-4AAB-93CB-47AC290849FC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CDB-0272-4E41-A23F-EF762B533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146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D3FF-C3D3-48E4-94E3-A674259F0698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3A38-EA20-4791-8AB7-4D7D052CA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47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89AC-1451-4DF5-9AD3-BB845FC693F1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F70F-277E-471A-B784-824E59F28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989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6A03-6E38-417E-BF44-5284A89B023B}" type="datetime1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291C-3267-4F31-89E1-AAF3F9FD0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vmlDrawing" Target="../drawings/vmlDrawing4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vmlDrawing" Target="../drawings/vmlDrawing1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vmlDrawing" Target="../drawings/vmlDrawing2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057ED6F9-C26B-4A98-96DE-9B519E5743CE}" type="datetime1">
              <a:rPr lang="en-US" smtClean="0"/>
              <a:t>6/15/2017</a:t>
            </a:fld>
            <a:endParaRPr lang="en-US" dirty="0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8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911781"/>
            <a:ext cx="809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8" name="Picture 9" descr="National_Grid_logo_blu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Arial" pitchFamily="34" charset="0"/>
        <a:buChar char="−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Courier New" pitchFamily="49" charset="0"/>
        <a:buChar char="o"/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BBA1EC2-BA3B-47D5-871C-486FE2A6E702}" type="datetime1">
              <a:rPr lang="en-US" b="1">
                <a:solidFill>
                  <a:srgbClr val="0079C1"/>
                </a:solidFill>
                <a:ea typeface="MS PGothic" pitchFamily="34" charset="-128"/>
              </a:rPr>
              <a:pPr algn="l">
                <a:defRPr/>
              </a:pPr>
              <a:t>6/15/2017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F16EDF-3E26-485C-9297-36C7059F69FC}" type="slidenum">
              <a:rPr lang="en-US" b="1">
                <a:solidFill>
                  <a:srgbClr val="0079C1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05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800" b="1" dirty="0" smtClean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057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6" descr="NG_HWHFY_whit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33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ng_powerstrips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82638"/>
          </a:xfrm>
          <a:prstGeom prst="rect">
            <a:avLst/>
          </a:prstGeom>
          <a:solidFill>
            <a:srgbClr val="1E1160"/>
          </a:solidFill>
          <a:ln>
            <a:solidFill>
              <a:srgbClr val="1E1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67" rIns="91340" bIns="45667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8" name="Picture 6" descr="NationalGrid logo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51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73813"/>
            <a:ext cx="457200" cy="37941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1363" indent="-28416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7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42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14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686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58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3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ng_powerstrips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82638"/>
          </a:xfrm>
          <a:prstGeom prst="rect">
            <a:avLst/>
          </a:prstGeom>
          <a:solidFill>
            <a:srgbClr val="1E1160"/>
          </a:solidFill>
          <a:ln>
            <a:solidFill>
              <a:srgbClr val="1E1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67" rIns="91340" bIns="4566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8" name="Picture 6" descr="NationalGrid logo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51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73813"/>
            <a:ext cx="457200" cy="37941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1363" indent="-28416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7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42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14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686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58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3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-11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24A6C-EDA4-436E-8B9D-D12F0F9F0789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6/15/2017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11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4EC3F-AAB7-4E71-844F-A2E8DCB6EFA9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46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ng_powerstrips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82638"/>
          </a:xfrm>
          <a:prstGeom prst="rect">
            <a:avLst/>
          </a:prstGeom>
          <a:solidFill>
            <a:srgbClr val="1E1160"/>
          </a:solidFill>
          <a:ln>
            <a:solidFill>
              <a:srgbClr val="1E1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67" rIns="91340" bIns="4566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6" name="Picture 6" descr="NationalGrid logo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51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73813"/>
            <a:ext cx="457200" cy="37941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pPr>
              <a:defRPr/>
            </a:pPr>
            <a:fld id="{42D155E1-6816-48DB-9C4D-58713E4C7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09652" y="76200"/>
            <a:ext cx="253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DRAFT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2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1363" indent="-28416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7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42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14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686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58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3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ng_powerstrips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82638"/>
          </a:xfrm>
          <a:prstGeom prst="rect">
            <a:avLst/>
          </a:prstGeom>
          <a:solidFill>
            <a:srgbClr val="1E1160"/>
          </a:solidFill>
          <a:ln>
            <a:solidFill>
              <a:srgbClr val="1E1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67" rIns="91340" bIns="4566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6" name="Picture 6" descr="NationalGrid logo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51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73813"/>
            <a:ext cx="457200" cy="37941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pPr>
              <a:defRPr/>
            </a:pPr>
            <a:fld id="{42D155E1-6816-48DB-9C4D-58713E4C7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1363" indent="-28416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7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42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14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686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58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3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ng_powerstrips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8686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33"/>
          <p:cNvSpPr>
            <a:spLocks/>
          </p:cNvSpPr>
          <p:nvPr/>
        </p:nvSpPr>
        <p:spPr bwMode="auto">
          <a:xfrm>
            <a:off x="228600" y="228600"/>
            <a:ext cx="8686800" cy="5943600"/>
          </a:xfrm>
          <a:custGeom>
            <a:avLst/>
            <a:gdLst>
              <a:gd name="T0" fmla="*/ 0 w 5376"/>
              <a:gd name="T1" fmla="*/ 0 h 3474"/>
              <a:gd name="T2" fmla="*/ 0 w 5376"/>
              <a:gd name="T3" fmla="*/ 2147483647 h 3474"/>
              <a:gd name="T4" fmla="*/ 2147483647 w 5376"/>
              <a:gd name="T5" fmla="*/ 2147483647 h 3474"/>
              <a:gd name="T6" fmla="*/ 2147483647 w 5376"/>
              <a:gd name="T7" fmla="*/ 2147483647 h 3474"/>
              <a:gd name="T8" fmla="*/ 2147483647 w 5376"/>
              <a:gd name="T9" fmla="*/ 2147483647 h 3474"/>
              <a:gd name="T10" fmla="*/ 2147483647 w 5376"/>
              <a:gd name="T11" fmla="*/ 2147483647 h 3474"/>
              <a:gd name="T12" fmla="*/ 2147483647 w 5376"/>
              <a:gd name="T13" fmla="*/ 0 h 3474"/>
              <a:gd name="T14" fmla="*/ 0 w 5376"/>
              <a:gd name="T15" fmla="*/ 0 h 34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76" h="3474">
                <a:moveTo>
                  <a:pt x="0" y="0"/>
                </a:moveTo>
                <a:lnTo>
                  <a:pt x="0" y="3474"/>
                </a:lnTo>
                <a:lnTo>
                  <a:pt x="941" y="3474"/>
                </a:lnTo>
                <a:lnTo>
                  <a:pt x="1081" y="3474"/>
                </a:lnTo>
                <a:lnTo>
                  <a:pt x="1210" y="3474"/>
                </a:lnTo>
                <a:lnTo>
                  <a:pt x="5376" y="3474"/>
                </a:lnTo>
                <a:lnTo>
                  <a:pt x="5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0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8" name="Line 3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Line 39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Line 40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1" name="Line 41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US" sz="2800" b="1" dirty="0" smtClean="0">
              <a:solidFill>
                <a:srgbClr val="0079C1"/>
              </a:solidFill>
            </a:endParaRPr>
          </a:p>
        </p:txBody>
      </p:sp>
      <p:pic>
        <p:nvPicPr>
          <p:cNvPr id="1033" name="Picture 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1955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4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79C1"/>
                </a:solidFill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E3B1F7AD-09DA-4C86-8D1B-E765B9B9A11D}" type="slidenum">
              <a:rPr lang="en-US"/>
              <a:pPr algn="l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3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rgbClr val="260F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rgbClr val="260F5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rgbClr val="260F5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rgbClr val="260F54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BBA1EC2-BA3B-47D5-871C-486FE2A6E702}" type="datetime1">
              <a:rPr lang="en-US" b="1">
                <a:solidFill>
                  <a:srgbClr val="0079C1"/>
                </a:solidFill>
                <a:ea typeface="MS PGothic" pitchFamily="34" charset="-128"/>
              </a:rPr>
              <a:pPr algn="l">
                <a:defRPr/>
              </a:pPr>
              <a:t>6/15/2017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F16EDF-3E26-485C-9297-36C7059F69FC}" type="slidenum">
              <a:rPr lang="en-US" b="1">
                <a:solidFill>
                  <a:srgbClr val="0079C1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05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800" b="1" dirty="0" smtClean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057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6" descr="NG_HWHFY_whit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BBA1EC2-BA3B-47D5-871C-486FE2A6E702}" type="datetime1">
              <a:rPr lang="en-US" b="1">
                <a:solidFill>
                  <a:srgbClr val="0079C1"/>
                </a:solidFill>
                <a:ea typeface="MS PGothic" pitchFamily="34" charset="-128"/>
              </a:rPr>
              <a:pPr algn="l">
                <a:defRPr/>
              </a:pPr>
              <a:t>6/15/2017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F16EDF-3E26-485C-9297-36C7059F69FC}" type="slidenum">
              <a:rPr lang="en-US" b="1">
                <a:solidFill>
                  <a:srgbClr val="0079C1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05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800" b="1" dirty="0" smtClean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057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6" descr="NG_HWHFY_whit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BBA1EC2-BA3B-47D5-871C-486FE2A6E702}" type="datetime1">
              <a:rPr lang="en-US" b="1">
                <a:solidFill>
                  <a:srgbClr val="0079C1"/>
                </a:solidFill>
                <a:ea typeface="MS PGothic" pitchFamily="34" charset="-128"/>
              </a:rPr>
              <a:pPr algn="l">
                <a:defRPr/>
              </a:pPr>
              <a:t>6/15/2017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F16EDF-3E26-485C-9297-36C7059F69FC}" type="slidenum">
              <a:rPr lang="en-US" b="1">
                <a:solidFill>
                  <a:srgbClr val="0079C1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05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800" b="1" dirty="0" smtClean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057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6" descr="NG_HWHFY_whit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8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ike.calviou@nationalgrid.com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483"/>
            <a:ext cx="22320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09600" y="1295400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Bringing Offshore Wind to New England’s Shore</a:t>
            </a:r>
          </a:p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Restructuring Roundtable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09600" y="4705350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Mike Calviou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algn="l"/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Senior Vice President, Regulation &amp; Pricing 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algn="l"/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June 16,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2017 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5122" name="Picture 2" descr="C:\Users\martti\Documents\NG USA\Conferences\2017_06 Restructuring Roundtable Offshore Wind\Images\Engineer Inspecting Wind Turb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971483"/>
            <a:ext cx="2232025" cy="17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tti\Documents\NG USA\Conferences\2017_06 Restructuring Roundtable Offshore Wind\Images\Wind-Turbine-at-Robin-Rigg-_low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70" y="2972435"/>
            <a:ext cx="2232025" cy="17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77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Dedicated Connections for each Project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95" y="1479542"/>
            <a:ext cx="3681996" cy="372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160272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rgbClr val="1F497D"/>
                </a:solidFill>
              </a:rPr>
              <a:t>Source: Conceptual </a:t>
            </a:r>
            <a:endParaRPr lang="en-US" sz="800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7" y="1479542"/>
            <a:ext cx="5220434" cy="31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2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Transmission Configuration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6115594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rgbClr val="1F497D"/>
                </a:solidFill>
              </a:rPr>
              <a:t>Source: Conceptual </a:t>
            </a:r>
            <a:endParaRPr lang="en-US" sz="800" dirty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86" y="1543491"/>
            <a:ext cx="3810000" cy="3787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" y="1543491"/>
            <a:ext cx="5139070" cy="34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68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RFP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638800"/>
          </a:xfrm>
        </p:spPr>
        <p:txBody>
          <a:bodyPr/>
          <a:lstStyle/>
          <a:p>
            <a:r>
              <a:rPr lang="en-US" sz="2000" dirty="0" smtClean="0"/>
              <a:t>Section 83C draft RFP recognizes that the transmission interconnection of the OSW facility to the onshore network could have a significant impact on Customer costs.</a:t>
            </a:r>
          </a:p>
          <a:p>
            <a:r>
              <a:rPr lang="en-US" sz="2000" dirty="0" smtClean="0"/>
              <a:t>Envisaging that each bidder address in their </a:t>
            </a:r>
            <a:r>
              <a:rPr lang="en-US" sz="2000" dirty="0"/>
              <a:t>proposal (either by themselves or with partners), </a:t>
            </a:r>
            <a:r>
              <a:rPr lang="en-US" sz="2000" dirty="0" smtClean="0"/>
              <a:t>  </a:t>
            </a:r>
          </a:p>
          <a:p>
            <a:pPr lvl="1"/>
            <a:r>
              <a:rPr lang="en-US" sz="1800" dirty="0" smtClean="0"/>
              <a:t>Fulfilling their delivery needs to shore through a project specific generator lead line proposal, and</a:t>
            </a:r>
          </a:p>
          <a:p>
            <a:pPr lvl="1"/>
            <a:r>
              <a:rPr lang="en-US" sz="1800" dirty="0" smtClean="0"/>
              <a:t>An alternative approach envisaging an expandable transmission proposal providing non-discriminatory access for developers to the onshore network   </a:t>
            </a:r>
          </a:p>
          <a:p>
            <a:r>
              <a:rPr lang="en-US" sz="2000" dirty="0" smtClean="0"/>
              <a:t>Comments on the form of the RFP express a range of views, supporting diverse approaches but with a common theme of seeking to mitigate risks and deliver cost effective solutions.</a:t>
            </a:r>
          </a:p>
          <a:p>
            <a:r>
              <a:rPr lang="en-US" sz="2000" dirty="0" smtClean="0"/>
              <a:t>Recognizing the short timeframe for the current RFP:</a:t>
            </a:r>
          </a:p>
          <a:p>
            <a:pPr lvl="1"/>
            <a:r>
              <a:rPr lang="en-US" sz="1800" dirty="0" smtClean="0"/>
              <a:t>Following the present solicitation there is the opportunity to further explore, validate and support transmission solutions that will deliver the most value for electric Customers across the Commonwealth   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0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096000" cy="609600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r>
              <a:rPr lang="en-US" sz="2000" dirty="0" smtClean="0"/>
              <a:t>Offshore Wind is a priority for Massachusetts and can deliver a range of benefits including clean energy, jobs and economic growth.</a:t>
            </a:r>
          </a:p>
          <a:p>
            <a:r>
              <a:rPr lang="en-US" sz="2000" dirty="0" smtClean="0"/>
              <a:t>Experience from the UK and Europe is available and provides valuable insights to support  the region’s development of Offshore Wind. </a:t>
            </a:r>
          </a:p>
          <a:p>
            <a:r>
              <a:rPr lang="en-US" sz="2000" dirty="0" smtClean="0"/>
              <a:t>Given its scale and importance this effort should be focused on providing Customers cost-effective and efficient access to this new resource both now and for potential future developments.</a:t>
            </a:r>
            <a:endParaRPr lang="en-US" sz="2000" dirty="0"/>
          </a:p>
          <a:p>
            <a:r>
              <a:rPr lang="en-US" sz="2000" dirty="0" smtClean="0"/>
              <a:t>The more cost effective approach for Customers is via a coordinated</a:t>
            </a:r>
            <a:r>
              <a:rPr lang="en-US" sz="2000" dirty="0"/>
              <a:t> </a:t>
            </a:r>
            <a:r>
              <a:rPr lang="en-US" sz="2000" dirty="0" smtClean="0"/>
              <a:t>and expandable approach;</a:t>
            </a:r>
          </a:p>
          <a:p>
            <a:pPr lvl="1"/>
            <a:r>
              <a:rPr lang="en-US" sz="1600" dirty="0" smtClean="0"/>
              <a:t>Integrate offshore resources into the onshore system in a coordinated way that reduces costs and minimizes disruption to the environment and our communities</a:t>
            </a:r>
          </a:p>
          <a:p>
            <a:pPr lvl="1"/>
            <a:r>
              <a:rPr lang="en-US" sz="1600" dirty="0" smtClean="0"/>
              <a:t>Design, size and deploy offshore transmission in a way that is able to accommodate potential future development of Offshore Wind resources.  </a:t>
            </a:r>
            <a:r>
              <a:rPr lang="en-US" sz="20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6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096000" cy="609600"/>
          </a:xfrm>
        </p:spPr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609007"/>
            <a:ext cx="5715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Mike Calviou,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Senior Vice President, Regulation &amp; Pricing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National Grid USA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2"/>
              </a:rPr>
              <a:t>Email: Mike.Calviou@nationalgrid.com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169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National Grid in the US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idx="1"/>
          </p:nvPr>
        </p:nvSpPr>
        <p:spPr>
          <a:xfrm>
            <a:off x="4953000" y="1295400"/>
            <a:ext cx="3962400" cy="48006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1800" dirty="0"/>
              <a:t>Primarily a gas and electric utility delivering energy to 20+ million people</a:t>
            </a:r>
          </a:p>
          <a:p>
            <a:pPr>
              <a:lnSpc>
                <a:spcPct val="125000"/>
              </a:lnSpc>
            </a:pPr>
            <a:r>
              <a:rPr lang="en-US" sz="1800" dirty="0"/>
              <a:t>3.5 million electric customers and 3.6 million gas customers</a:t>
            </a:r>
          </a:p>
          <a:p>
            <a:pPr>
              <a:lnSpc>
                <a:spcPct val="125000"/>
              </a:lnSpc>
            </a:pPr>
            <a:r>
              <a:rPr lang="en-US" sz="1800" dirty="0"/>
              <a:t>Electric transmission in five (5) states; </a:t>
            </a:r>
            <a:endParaRPr lang="en-US" sz="1800" dirty="0" smtClean="0"/>
          </a:p>
          <a:p>
            <a:pPr>
              <a:lnSpc>
                <a:spcPct val="125000"/>
              </a:lnSpc>
            </a:pPr>
            <a:r>
              <a:rPr lang="en-US" sz="1800" dirty="0" smtClean="0"/>
              <a:t>Joint </a:t>
            </a:r>
            <a:r>
              <a:rPr lang="en-US" sz="1800" dirty="0"/>
              <a:t>owner &amp; operator of US – Canada HVDC interconnector</a:t>
            </a:r>
          </a:p>
          <a:p>
            <a:pPr>
              <a:lnSpc>
                <a:spcPct val="125000"/>
              </a:lnSpc>
            </a:pPr>
            <a:r>
              <a:rPr lang="en-US" sz="1800" dirty="0"/>
              <a:t>Largest electric transmission network and gas distribution business in the northeast </a:t>
            </a:r>
          </a:p>
          <a:p>
            <a:pPr eaLnBrk="1" hangingPunct="1">
              <a:lnSpc>
                <a:spcPct val="125000"/>
              </a:lnSpc>
            </a:pPr>
            <a:endParaRPr lang="en-US" sz="1800" dirty="0" smtClean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2560"/>
            <a:ext cx="4567909" cy="382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373813"/>
            <a:ext cx="457200" cy="379412"/>
          </a:xfrm>
        </p:spPr>
        <p:txBody>
          <a:bodyPr/>
          <a:lstStyle/>
          <a:p>
            <a:pPr>
              <a:defRPr/>
            </a:pPr>
            <a:fld id="{E5524F5C-614C-4457-84C6-EDC2DD4A82F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National Grid in the UK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idx="1"/>
          </p:nvPr>
        </p:nvSpPr>
        <p:spPr>
          <a:xfrm>
            <a:off x="323850" y="1447800"/>
            <a:ext cx="3867150" cy="4876800"/>
          </a:xfrm>
        </p:spPr>
        <p:txBody>
          <a:bodyPr/>
          <a:lstStyle/>
          <a:p>
            <a:pPr marL="285750" indent="-285750" eaLnBrk="1" hangingPunct="1"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Electric and gas transmission network owner in England and Wales</a:t>
            </a:r>
          </a:p>
          <a:p>
            <a:pPr marL="0" indent="0" eaLnBrk="1" hangingPunct="1">
              <a:spcAft>
                <a:spcPct val="0"/>
              </a:spcAft>
              <a:buFont typeface="Wingdings 2" pitchFamily="18" charset="2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eaLnBrk="1" hangingPunct="1"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UK electric system operator</a:t>
            </a:r>
          </a:p>
          <a:p>
            <a:pPr marL="0" indent="0" eaLnBrk="1" hangingPunct="1">
              <a:spcAft>
                <a:spcPct val="0"/>
              </a:spcAft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eaLnBrk="1" hangingPunct="1"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Multiple international HVDC interconnectors:</a:t>
            </a:r>
            <a:r>
              <a:rPr lang="en-US" sz="2000" dirty="0" smtClean="0"/>
              <a:t> </a:t>
            </a:r>
          </a:p>
          <a:p>
            <a:pPr marL="685800" lvl="1" indent="-285750">
              <a:spcAft>
                <a:spcPct val="0"/>
              </a:spcAft>
              <a:defRPr/>
            </a:pPr>
            <a:r>
              <a:rPr lang="en-US" sz="1700" dirty="0"/>
              <a:t>Existing links to France and the </a:t>
            </a:r>
            <a:r>
              <a:rPr lang="en-US" sz="1700" dirty="0" smtClean="0"/>
              <a:t>Netherlands</a:t>
            </a:r>
          </a:p>
          <a:p>
            <a:pPr marL="685800" lvl="1" indent="-285750">
              <a:spcAft>
                <a:spcPct val="0"/>
              </a:spcAft>
              <a:defRPr/>
            </a:pPr>
            <a:r>
              <a:rPr lang="en-US" sz="1700" dirty="0"/>
              <a:t>Currently developing links to Belgium and Norway </a:t>
            </a:r>
            <a:endParaRPr lang="en-US" sz="1700" dirty="0" smtClean="0"/>
          </a:p>
          <a:p>
            <a:pPr marL="685800" lvl="1" indent="-285750">
              <a:spcAft>
                <a:spcPct val="0"/>
              </a:spcAft>
              <a:defRPr/>
            </a:pPr>
            <a:r>
              <a:rPr lang="en-US" sz="1700" dirty="0"/>
              <a:t>Potential future projects with Denmark, Iceland, Ireland and  France (second interconnector)</a:t>
            </a:r>
          </a:p>
          <a:p>
            <a:pPr marL="685800" lvl="1" indent="-285750">
              <a:spcAft>
                <a:spcPct val="0"/>
              </a:spcAft>
              <a:defRPr/>
            </a:pPr>
            <a:endParaRPr lang="en-US" sz="1800" dirty="0"/>
          </a:p>
          <a:p>
            <a:pPr marL="685800" lvl="1" indent="-285750">
              <a:spcAft>
                <a:spcPct val="0"/>
              </a:spcAft>
              <a:defRPr/>
            </a:pPr>
            <a:endParaRPr lang="en-US" sz="1800" dirty="0"/>
          </a:p>
          <a:p>
            <a:pPr marL="685800" lvl="1" indent="-285750">
              <a:spcAft>
                <a:spcPct val="0"/>
              </a:spcAft>
              <a:defRPr/>
            </a:pPr>
            <a:endParaRPr lang="en-US" sz="1800" dirty="0" smtClean="0"/>
          </a:p>
          <a:p>
            <a:pPr marL="685800" lvl="1" indent="-285750">
              <a:spcAft>
                <a:spcPct val="0"/>
              </a:spcAft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71849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373813"/>
            <a:ext cx="457200" cy="379412"/>
          </a:xfrm>
        </p:spPr>
        <p:txBody>
          <a:bodyPr/>
          <a:lstStyle/>
          <a:p>
            <a:pPr>
              <a:defRPr/>
            </a:pPr>
            <a:fld id="{E5524F5C-614C-4457-84C6-EDC2DD4A82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58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524000"/>
            <a:ext cx="4143375" cy="4343400"/>
          </a:xfrm>
        </p:spPr>
        <p:txBody>
          <a:bodyPr/>
          <a:lstStyle/>
          <a:p>
            <a:r>
              <a:rPr lang="en-US" sz="1800" dirty="0" smtClean="0"/>
              <a:t>First offshore wind farm in the US</a:t>
            </a:r>
          </a:p>
          <a:p>
            <a:r>
              <a:rPr lang="en-US" sz="1800" dirty="0" smtClean="0"/>
              <a:t>National Grid constructed a 20 mile 30 megawatt bi-directional submarine cable to connect Block Island to mainland Rhode Island</a:t>
            </a:r>
          </a:p>
          <a:p>
            <a:r>
              <a:rPr lang="en-US" sz="1800" dirty="0" smtClean="0"/>
              <a:t>The cable connects </a:t>
            </a:r>
            <a:r>
              <a:rPr lang="en-US" sz="1800" b="1" dirty="0" smtClean="0"/>
              <a:t>Deepwater Wind</a:t>
            </a:r>
            <a:r>
              <a:rPr lang="en-US" sz="1800" dirty="0" smtClean="0"/>
              <a:t>’s 30 megawatt demonstration scale offshore wind farm and </a:t>
            </a:r>
            <a:r>
              <a:rPr lang="en-US" sz="1800" b="1" dirty="0" smtClean="0"/>
              <a:t>Block Island Power Company</a:t>
            </a:r>
            <a:r>
              <a:rPr lang="en-US" sz="1800" dirty="0" smtClean="0"/>
              <a:t> to the New England wholesale energy market</a:t>
            </a:r>
          </a:p>
          <a:p>
            <a:r>
              <a:rPr lang="en-US" sz="1800" dirty="0" smtClean="0"/>
              <a:t>In-service: December 2016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00"/>
            <a:ext cx="41814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373813"/>
            <a:ext cx="457200" cy="379412"/>
          </a:xfrm>
        </p:spPr>
        <p:txBody>
          <a:bodyPr/>
          <a:lstStyle/>
          <a:p>
            <a:pPr>
              <a:defRPr/>
            </a:pPr>
            <a:fld id="{E5524F5C-614C-4457-84C6-EDC2DD4A82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sea2shore: the Renewable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59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Offshore wind deployment is moving rapidly in the UK and Europe…..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" y="990600"/>
            <a:ext cx="7086600" cy="4834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1722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tx1"/>
                </a:solidFill>
              </a:rPr>
              <a:t>Source: Global Wind Energy Council, Global Wind Statistics 2016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84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with large scale developments across the region …..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0242" y="4648200"/>
            <a:ext cx="8194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UK has 5.7 gigawatts of offshore wind operational or under construction.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Comprising 31 wind-farms and ~1,550 turbines 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13.4 terawatt hours of electricity produced in 2014 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UK offshore wind project pipeline currently comprises ~29 gigawatts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By 2020 offshore wind is expected to meet 10% of UK’s electricity </a:t>
            </a:r>
            <a:r>
              <a:rPr lang="en-US" sz="1600" dirty="0" smtClean="0">
                <a:solidFill>
                  <a:schemeClr val="tx1"/>
                </a:solidFill>
              </a:rPr>
              <a:t>demand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176841"/>
            <a:ext cx="6705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tx1"/>
                </a:solidFill>
              </a:rPr>
              <a:t>Source: Energy and Infrastructure Key Facts 2015-6 Offshore Wind,  The Crown Estate, UK </a:t>
            </a:r>
          </a:p>
          <a:p>
            <a:pPr algn="l"/>
            <a:r>
              <a:rPr lang="en-US" sz="900" dirty="0" smtClean="0">
                <a:solidFill>
                  <a:schemeClr val="tx1"/>
                </a:solidFill>
              </a:rPr>
              <a:t>: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15999"/>
            <a:ext cx="5872164" cy="34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31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….and progressive reductions in costs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268" y="1143000"/>
            <a:ext cx="606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Levelized</a:t>
            </a:r>
            <a:r>
              <a:rPr lang="en-US" sz="1600" b="1" u="sng" dirty="0" smtClean="0">
                <a:solidFill>
                  <a:schemeClr val="tx1"/>
                </a:solidFill>
              </a:rPr>
              <a:t> Cost of Energy (LCOE) by Commissioning Year  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07" y="6127275"/>
            <a:ext cx="571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tx1"/>
                </a:solidFill>
              </a:rPr>
              <a:t>Source: Bloomberg New Energy Finance, December 2016. Note: UK LCOEs include Transmission costs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07" y="16141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2016$/</a:t>
            </a:r>
            <a:r>
              <a:rPr lang="en-US" sz="1200" dirty="0" smtClean="0">
                <a:solidFill>
                  <a:schemeClr val="tx1"/>
                </a:solidFill>
              </a:rPr>
              <a:t>MWh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" y="1626965"/>
            <a:ext cx="8644270" cy="4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approach to transmission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543800" cy="4191000"/>
          </a:xfrm>
        </p:spPr>
        <p:txBody>
          <a:bodyPr/>
          <a:lstStyle/>
          <a:p>
            <a:r>
              <a:rPr lang="en-US" sz="1800" dirty="0" smtClean="0"/>
              <a:t>Cost: </a:t>
            </a:r>
          </a:p>
          <a:p>
            <a:pPr lvl="1"/>
            <a:r>
              <a:rPr lang="en-US" sz="1600" dirty="0" smtClean="0"/>
              <a:t>Aggregation allows for fewer cables between an aggregating platform and the onshore network generating cost savings.</a:t>
            </a:r>
          </a:p>
          <a:p>
            <a:r>
              <a:rPr lang="en-US" sz="1800" dirty="0" smtClean="0"/>
              <a:t>Reduced permitting complexity: </a:t>
            </a:r>
          </a:p>
          <a:p>
            <a:pPr marL="457200" lvl="1" indent="0">
              <a:buNone/>
            </a:pPr>
            <a:r>
              <a:rPr lang="en-US" sz="1600" dirty="0" smtClean="0"/>
              <a:t>The single sub-sea cable route and single landfall means a simpler permitting process. </a:t>
            </a:r>
          </a:p>
          <a:p>
            <a:r>
              <a:rPr lang="en-US" sz="1800" dirty="0" smtClean="0"/>
              <a:t>Environment and Safety: </a:t>
            </a:r>
          </a:p>
          <a:p>
            <a:pPr lvl="1"/>
            <a:r>
              <a:rPr lang="en-US" sz="1600" dirty="0" smtClean="0"/>
              <a:t>Fewer cables and fewer construction zone mean fewer disturbances of the sea-floor and a safer construction protocol.</a:t>
            </a:r>
          </a:p>
          <a:p>
            <a:r>
              <a:rPr lang="en-US" sz="1800" dirty="0" smtClean="0"/>
              <a:t>Expandability:</a:t>
            </a:r>
          </a:p>
          <a:p>
            <a:pPr lvl="1"/>
            <a:r>
              <a:rPr lang="en-US" sz="1600" dirty="0" smtClean="0"/>
              <a:t>Allows for a scalable, integrated design providing for future expansion while optimizing additional cost.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9059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Coordination provides a range of benefits compared to dedicated connections for each Project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7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study supports  the benefits of coordination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91440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741363" indent="-28416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 2" pitchFamily="18" charset="2"/>
              <a:buChar char="®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1413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5970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42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14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686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58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30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The UK has studied coordinated compared to dedicated approaches and confirmed the range benefits associated with the coordinated approach, including:</a:t>
            </a:r>
          </a:p>
          <a:p>
            <a:pPr lvl="1"/>
            <a:r>
              <a:rPr lang="en-US" sz="1800" dirty="0" smtClean="0"/>
              <a:t>Permitting benefits, reduced environmental disturbance, fewer asset installations, fewer landings, future-proofing the transmission network and reducing costs to Customers</a:t>
            </a:r>
          </a:p>
          <a:p>
            <a:pPr lvl="1"/>
            <a:r>
              <a:rPr lang="en-US" sz="1800" dirty="0" smtClean="0"/>
              <a:t>Overall cost savings in the range of 8-16% were identified</a:t>
            </a:r>
          </a:p>
          <a:p>
            <a:r>
              <a:rPr lang="en-US" sz="2000" dirty="0" smtClean="0"/>
              <a:t>Coordination not pursued so far in the UK due to uncertainty around which offshore wind developments will proceed.</a:t>
            </a:r>
          </a:p>
          <a:p>
            <a:r>
              <a:rPr lang="en-US" sz="2000" dirty="0"/>
              <a:t>Separate </a:t>
            </a:r>
            <a:r>
              <a:rPr lang="en-US" sz="2000" dirty="0" smtClean="0"/>
              <a:t>development of the offshore wind generator and the supporting  </a:t>
            </a:r>
            <a:r>
              <a:rPr lang="en-US" sz="2000" dirty="0"/>
              <a:t>transmission </a:t>
            </a:r>
            <a:r>
              <a:rPr lang="en-US" sz="2000" dirty="0" smtClean="0"/>
              <a:t>can give rise </a:t>
            </a:r>
            <a:r>
              <a:rPr lang="en-US" sz="2000" dirty="0"/>
              <a:t>to </a:t>
            </a:r>
            <a:r>
              <a:rPr lang="en-US" sz="2000" dirty="0" smtClean="0"/>
              <a:t>coordination concerns </a:t>
            </a:r>
            <a:r>
              <a:rPr lang="en-US" sz="2000" dirty="0"/>
              <a:t>(e.g., In the timing of construction and availability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European </a:t>
            </a:r>
            <a:r>
              <a:rPr lang="en-US" sz="1800" dirty="0"/>
              <a:t>experience </a:t>
            </a:r>
            <a:r>
              <a:rPr lang="en-US" sz="1800" dirty="0" smtClean="0"/>
              <a:t>shows that any risks associated with separation of roles can be mitigated through appropriate arrangements. </a:t>
            </a:r>
            <a:endParaRPr lang="en-US" sz="1800" dirty="0"/>
          </a:p>
          <a:p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206347"/>
            <a:ext cx="655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tx1"/>
                </a:solidFill>
              </a:rPr>
              <a:t>Reference: Offshore Transmission Network Feasibility Study, The Crown Estate, National Grid, September 2011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3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>
          <a:noFill/>
        </a:ln>
        <a:ex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000" dirty="0" err="1" smtClean="0">
            <a:solidFill>
              <a:schemeClr val="tx1"/>
            </a:solidFill>
          </a:defRPr>
        </a:defPPr>
      </a:lst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marL="171450" indent="-171450" algn="l">
          <a:spcBef>
            <a:spcPts val="600"/>
          </a:spcBef>
          <a:buFont typeface="Wingdings" pitchFamily="2" charset="2"/>
          <a:buChar char="§"/>
          <a:defRPr sz="10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NGrid Pipes_Wi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2.04.10 My New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.04.10 My New Template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Grid Pipes_Wi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2.04.10 My New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.04.10 My New Template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 National Grid">
  <a:themeElements>
    <a:clrScheme name="national_grid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_grid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-110" charset="-128"/>
          </a:defRPr>
        </a:defPPr>
      </a:lstStyle>
    </a:lnDef>
  </a:objectDefaults>
  <a:extraClrSchemeLst>
    <a:extraClrScheme>
      <a:clrScheme name="national_grid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2012.04.10 My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2.04.10 My New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.04.10 My New Template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12.04.10 My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2.04.10 My New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.04.10 My New Template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ional_grid[2]">
  <a:themeElements>
    <a:clrScheme name="national_grid[2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_grid[2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ional_grid[2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3289</TotalTime>
  <Words>902</Words>
  <Application>Microsoft Office PowerPoint</Application>
  <PresentationFormat>On-screen Show (4:3)</PresentationFormat>
  <Paragraphs>107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Default Theme</vt:lpstr>
      <vt:lpstr>NGrid Pipes_Wires</vt:lpstr>
      <vt:lpstr>Standard National Grid</vt:lpstr>
      <vt:lpstr>3_2012.04.10 My New Template</vt:lpstr>
      <vt:lpstr>2012.04.10 My New Template</vt:lpstr>
      <vt:lpstr>national_grid[2]</vt:lpstr>
      <vt:lpstr>NG Blank</vt:lpstr>
      <vt:lpstr>1_NG Blank</vt:lpstr>
      <vt:lpstr>2_NG Blank</vt:lpstr>
      <vt:lpstr>3_NG Blank</vt:lpstr>
      <vt:lpstr>1_NGrid Pipes_Wires</vt:lpstr>
      <vt:lpstr>Microsoft PowerPoint 97-2003 Presentation</vt:lpstr>
      <vt:lpstr>PowerPoint Presentation</vt:lpstr>
      <vt:lpstr>National Grid in the US</vt:lpstr>
      <vt:lpstr>National Grid in the UK</vt:lpstr>
      <vt:lpstr>sea2shore: the Renewable Link</vt:lpstr>
      <vt:lpstr>Offshore wind deployment is moving rapidly in the UK and Europe….. </vt:lpstr>
      <vt:lpstr>… with large scale developments across the region ….. </vt:lpstr>
      <vt:lpstr>….and progressive reductions in costs   </vt:lpstr>
      <vt:lpstr>Coordinated approach to transmission    </vt:lpstr>
      <vt:lpstr>UK study supports  the benefits of coordination </vt:lpstr>
      <vt:lpstr>Dedicated Connections for each Project </vt:lpstr>
      <vt:lpstr>Coordinated Transmission Configuration </vt:lpstr>
      <vt:lpstr>Current RFP process </vt:lpstr>
      <vt:lpstr>Conclusion </vt:lpstr>
      <vt:lpstr>Questions 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Tim (US)</dc:creator>
  <cp:lastModifiedBy>National Grid</cp:lastModifiedBy>
  <cp:revision>366</cp:revision>
  <cp:lastPrinted>2017-06-12T18:11:43Z</cp:lastPrinted>
  <dcterms:created xsi:type="dcterms:W3CDTF">2016-11-10T19:41:55Z</dcterms:created>
  <dcterms:modified xsi:type="dcterms:W3CDTF">2017-06-15T15:23:19Z</dcterms:modified>
</cp:coreProperties>
</file>