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F_174A1FB0.xml" ContentType="application/vnd.ms-powerpoint.comments+xml"/>
  <Override PartName="/ppt/notesSlides/notesSlide3.xml" ContentType="application/vnd.openxmlformats-officedocument.presentationml.notesSlide+xml"/>
  <Override PartName="/ppt/comments/modernComment_12E_43B1F054.xml" ContentType="application/vnd.ms-powerpoint.comments+xml"/>
  <Override PartName="/ppt/notesSlides/notesSlide4.xml" ContentType="application/vnd.openxmlformats-officedocument.presentationml.notesSlide+xml"/>
  <Override PartName="/ppt/comments/modernComment_110_CB33A09B.xml" ContentType="application/vnd.ms-powerpoint.comments+xml"/>
  <Override PartName="/ppt/notesSlides/notesSlide5.xml" ContentType="application/vnd.openxmlformats-officedocument.presentationml.notesSlide+xml"/>
  <Override PartName="/ppt/comments/modernComment_11C_89351C0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3" r:id="rId4"/>
    <p:sldMasterId id="2147484178" r:id="rId5"/>
    <p:sldMasterId id="2147484194" r:id="rId6"/>
    <p:sldMasterId id="2147484207" r:id="rId7"/>
    <p:sldMasterId id="2147484223" r:id="rId8"/>
    <p:sldMasterId id="2147484239" r:id="rId9"/>
    <p:sldMasterId id="2147484251" r:id="rId10"/>
    <p:sldMasterId id="2147484303" r:id="rId11"/>
  </p:sldMasterIdLst>
  <p:notesMasterIdLst>
    <p:notesMasterId r:id="rId20"/>
  </p:notesMasterIdLst>
  <p:sldIdLst>
    <p:sldId id="270" r:id="rId12"/>
    <p:sldId id="271" r:id="rId13"/>
    <p:sldId id="302" r:id="rId14"/>
    <p:sldId id="272" r:id="rId15"/>
    <p:sldId id="294" r:id="rId16"/>
    <p:sldId id="301" r:id="rId17"/>
    <p:sldId id="284" r:id="rId18"/>
    <p:sldId id="293" r:id="rId19"/>
  </p:sldIdLst>
  <p:sldSz cx="9144000" cy="6858000" type="screen4x3"/>
  <p:notesSz cx="7010400" cy="92964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F60346-BFCA-C15E-4D2A-1A1D03EAFB75}" name="Viktoriya Rutkovskaya" initials="VR" userId="S::Viktoriya.Rutkovskaya@us.nationalgrid.com::75a2cded-fecd-49ec-8ef2-a6acd38b6d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85412"/>
    <a:srgbClr val="C800A1"/>
    <a:srgbClr val="1E1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57" autoAdjust="0"/>
  </p:normalViewPr>
  <p:slideViewPr>
    <p:cSldViewPr>
      <p:cViewPr varScale="1">
        <p:scale>
          <a:sx n="67" d="100"/>
          <a:sy n="67" d="100"/>
        </p:scale>
        <p:origin x="126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88" y="3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omments/modernComment_10F_174A1F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94B4A9-44B5-4FAD-A2CE-5B02DD7E1913}" authorId="{D0F60346-BFCA-C15E-4D2A-1A1D03EAFB75}" created="2023-08-04T13:28:42.389">
    <pc:sldMkLst xmlns:pc="http://schemas.microsoft.com/office/powerpoint/2013/main/command">
      <pc:docMk/>
      <pc:sldMk cId="390733744" sldId="271"/>
    </pc:sldMkLst>
    <p188:txBody>
      <a:bodyPr/>
      <a:lstStyle/>
      <a:p>
        <a:r>
          <a:rPr lang="en-US"/>
          <a:t>https://www.nationalgrideso.com/document/266576/download</a:t>
        </a:r>
      </a:p>
    </p188:txBody>
  </p188:cm>
  <p188:cm id="{A0F8647E-E1C3-4934-97C1-B7CCFED71162}" authorId="{D0F60346-BFCA-C15E-4D2A-1A1D03EAFB75}" created="2023-08-04T19:36:31.06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733744" sldId="271"/>
      <ac:picMk id="6144" creationId="{69640776-D2AE-9980-9143-442997750A86}"/>
    </ac:deMkLst>
    <p188:txBody>
      <a:bodyPr/>
      <a:lstStyle/>
      <a:p>
        <a:r>
          <a:rPr lang="en-US"/>
          <a:t> Estimated Congestion Costs for Entire U.S. ($ millions)
https://gridprogress.files.wordpress.com/2023/04/transmission-congestion-costs-in-the-us-2021-update.pdf</a:t>
        </a:r>
      </a:p>
    </p188:txBody>
  </p188:cm>
</p188:cmLst>
</file>

<file path=ppt/comments/modernComment_110_CB33A0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31490C-DD82-4385-9117-810F58DFDFBD}" authorId="{D0F60346-BFCA-C15E-4D2A-1A1D03EAFB75}" created="2023-07-25T14:14:37.2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09158299" sldId="272"/>
      <ac:graphicFrameMk id="8" creationId="{B054B4EA-71A1-2BD2-DDEF-2E746A322BBA}"/>
    </ac:deMkLst>
    <p188:txBody>
      <a:bodyPr/>
      <a:lstStyle/>
      <a:p>
        <a:r>
          <a:rPr lang="en-US"/>
          <a:t>These will need to updated before the Sept presentation.</a:t>
        </a:r>
      </a:p>
    </p188:txBody>
  </p188:cm>
</p188:cmLst>
</file>

<file path=ppt/comments/modernComment_11C_89351C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2071AE-D28C-42AF-BA49-F5CC992D387F}" authorId="{D0F60346-BFCA-C15E-4D2A-1A1D03EAFB75}" created="2023-08-04T13:28:56.6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01959181" sldId="284"/>
      <ac:spMk id="2" creationId="{25134AE4-4076-E037-6A1E-E49B7FEED9B7}"/>
      <ac:txMk cp="40">
        <ac:context len="41" hash="3756417356"/>
      </ac:txMk>
    </ac:txMkLst>
    <p188:pos x="3111702" y="488365"/>
    <p188:txBody>
      <a:bodyPr/>
      <a:lstStyle/>
      <a:p>
        <a:r>
          <a:rPr lang="en-US"/>
          <a:t>Preliminary Estimates 
Totex before reimbursements
</a:t>
        </a:r>
      </a:p>
    </p188:txBody>
  </p188:cm>
  <p188:cm id="{1C9EAF10-95D3-418A-A185-97EC87DA6B5C}" authorId="{D0F60346-BFCA-C15E-4D2A-1A1D03EAFB75}" created="2023-08-04T13:29:09.9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01959181" sldId="284"/>
      <ac:spMk id="4" creationId="{C96DC55B-54B0-D292-2E2C-94C49934FD38}"/>
      <ac:txMk cp="43" len="5">
        <ac:context len="50" hash="942313968"/>
      </ac:txMk>
    </ac:txMkLst>
    <p188:pos x="3070756" y="489809"/>
    <p188:txBody>
      <a:bodyPr/>
      <a:lstStyle/>
      <a:p>
        <a:r>
          <a:rPr lang="en-US"/>
          <a:t>Totex before any equity partners</a:t>
        </a:r>
      </a:p>
    </p188:txBody>
  </p188:cm>
</p188:cmLst>
</file>

<file path=ppt/comments/modernComment_12E_43B1F0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E699F5-49C3-4147-A0B5-0C8B3C82ABB7}" authorId="{D0F60346-BFCA-C15E-4D2A-1A1D03EAFB75}" created="2023-08-01T12:42:19.5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35734868" sldId="302"/>
      <ac:spMk id="2" creationId="{E3E51223-C49A-5B76-275D-DBAFBD10BD38}"/>
      <ac:txMk cp="143">
        <ac:context len="761" hash="659274347"/>
      </ac:txMk>
    </ac:txMkLst>
    <p188:pos x="4181475" y="1504950"/>
    <p188:txBody>
      <a:bodyPr/>
      <a:lstStyle/>
      <a:p>
        <a:r>
          <a:rPr lang="en-US"/>
          <a:t>ESO's view.</a:t>
        </a:r>
      </a:p>
    </p188:txBody>
  </p188:cm>
  <p188:cm id="{DCE018F7-1EB6-4BA9-AD1F-DC0F6E3DE47E}" authorId="{D0F60346-BFCA-C15E-4D2A-1A1D03EAFB75}" created="2023-08-04T19:14:27.5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35734868" sldId="302"/>
      <ac:spMk id="2" creationId="{E3E51223-C49A-5B76-275D-DBAFBD10BD38}"/>
      <ac:txMk cp="143">
        <ac:context len="761" hash="659274347"/>
      </ac:txMk>
    </ac:txMkLst>
    <p188:pos x="1510018" y="1474402"/>
    <p188:replyLst>
      <p188:reply id="{C1BFB70E-A3F1-472A-9EA1-1E5068F50100}" authorId="{D0F60346-BFCA-C15E-4D2A-1A1D03EAFB75}" created="2023-08-04T19:16:00.383">
        <p188:txBody>
          <a:bodyPr/>
          <a:lstStyle/>
          <a:p>
            <a:r>
              <a:rPr lang="en-US"/>
              <a:t>https://www.nationalgrideso.com/document/283101/download</a:t>
            </a:r>
          </a:p>
        </p188:txBody>
      </p188:reply>
    </p188:replyLst>
    <p188:txBody>
      <a:bodyPr/>
      <a:lstStyle/>
      <a:p>
        <a:r>
          <a:rPr lang="en-US"/>
          <a:t>https://assets.publishing.service.gov.uk/government/uploads/system/uploads/attachment_data/file/1069969/british-energy-security-strategy-web-accessible.pdf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75757-6D32-4508-A8A6-E6D3CAD768D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8183-F4C8-47FD-9A12-598162A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4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A0A4B8-BE94-41F0-9746-BC09EE37B86B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1pPr>
            <a:lvl2pPr marL="716130" indent="-275434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2pPr>
            <a:lvl3pPr marL="110173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3pPr>
            <a:lvl4pPr marL="1542433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4pPr>
            <a:lvl5pPr marL="198312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F88F282-D9AD-44B1-B584-33755580EBEF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1pPr>
            <a:lvl2pPr marL="716130" indent="-275434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2pPr>
            <a:lvl3pPr marL="110173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3pPr>
            <a:lvl4pPr marL="1542433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4pPr>
            <a:lvl5pPr marL="198312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F88F282-D9AD-44B1-B584-33755580EBEF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724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1pPr>
            <a:lvl2pPr marL="716130" indent="-275434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2pPr>
            <a:lvl3pPr marL="110173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3pPr>
            <a:lvl4pPr marL="1542433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4pPr>
            <a:lvl5pPr marL="1983128" indent="-220348" eaLnBrk="0" hangingPunct="0"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79C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ABDFF8D-888B-4BE1-9901-8F398903C0EC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fld id="{A5F1DC72-BE01-4CE3-83AE-67FE7B8BC289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GB" sz="1000" b="1" dirty="0"/>
              <a:t>Place your chosen image here. The four corners must just cover the arrow tips. For covers, the three pictures should be the same size and in a straight line.   </a:t>
            </a:r>
            <a:endParaRPr lang="en-GB" sz="2800" b="1" dirty="0">
              <a:solidFill>
                <a:srgbClr val="0079C1"/>
              </a:solidFill>
            </a:endParaRPr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6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B35C-C393-42C6-A7D6-075A8D849DD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7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8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780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2163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53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736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3253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76606"/>
      </p:ext>
    </p:extLst>
  </p:cSld>
  <p:clrMapOvr>
    <a:masterClrMapping/>
  </p:clrMapOvr>
  <p:transition/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28653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6DD1-C446-44DB-A704-2EF22C531BD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3E9B-50A2-48A6-8031-E7C98317086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B54C-5B39-4FE2-8AB6-B2EEA3164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0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725" y="762000"/>
            <a:ext cx="8093075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3B17-AF0E-4668-8960-5C7ADCB19D9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1461-D6B2-43B7-A46B-4BAF78BA2E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9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0528-D23A-4D4A-8AE3-A2BFDB0A7791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8097-DDF5-4513-9CF9-58D896C1C4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742F-AB19-41B9-A0A9-6F0CF416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6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762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39080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391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42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911781"/>
            <a:ext cx="8093075" cy="36933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itchFamily="34" charset="0"/>
              <a:buChar char="−"/>
              <a:defRPr/>
            </a:lvl2pPr>
            <a:lvl3pPr marL="1085850" indent="-171450">
              <a:buFont typeface="Courier New" pitchFamily="49" charset="0"/>
              <a:buChar char="o"/>
              <a:defRPr/>
            </a:lvl3pPr>
            <a:lvl4pPr marL="1543050" indent="-17145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EDA9-12D8-4130-8F88-A6FC518CF1D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2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129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373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64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343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916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1322-964C-4DBC-AEB7-A86A1C671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967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73D-ABA6-4164-A278-F160FEBB8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62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29290"/>
      </p:ext>
    </p:extLst>
  </p:cSld>
  <p:clrMapOvr>
    <a:masterClrMapping/>
  </p:clrMapOvr>
  <p:transition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30403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79C1"/>
              </a:solidFill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07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EBAA-BC55-4723-A125-A698FFEA1C77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4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834570"/>
            <a:ext cx="8093075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83D1-24EF-47AE-88A3-C78A802A433B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2456" y="6415314"/>
            <a:ext cx="551543" cy="442686"/>
          </a:xfrm>
          <a:ln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2AE75C57-9B08-4927-ABAC-84C877962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74B-C9BC-419C-BDCC-4C6C3725B5AF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33C0-2AC9-4CE0-825A-D38317666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1A97-A994-42FF-BE80-E4635C488A1A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56AA-8E36-4D5E-8ACC-9E22BC291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C852-ECB8-4B19-947A-9ECE6BC2ABFE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7A26-532D-4F04-A765-3359E9362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4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F937-6775-4968-B6EA-7938BDB62629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1F99-D25A-4AC5-91EA-4D0E49460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6DDD-544C-460C-8351-06362176668E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51D0-F8BA-4487-9383-93FCED4B7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ACB7-2444-418D-A8A3-1E8816FBC6C7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401D-8D03-4DC0-9E5A-630E30BDC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7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E8F7-E360-4909-A873-E6F9FB5763A8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E1E-14D4-420E-87DE-9E76528B1E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6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A7D1-F2CA-4ECE-8491-EDC260B149B8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ECF4-018B-42BB-8DBA-234BB02A7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3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E7EB-9B5F-48F8-BB09-9A6B53B10437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9E7E-88DC-4921-844E-8355C3BF5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6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3DFD-0D06-43A6-BAB7-9F1260AF4C4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36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E694-226A-47BB-BE32-4765F046BA19}" type="datetime1">
              <a:rPr lang="en-US">
                <a:solidFill>
                  <a:srgbClr val="000000"/>
                </a:solidFill>
              </a:rPr>
              <a:pPr>
                <a:defRPr/>
              </a:pPr>
              <a:t>9/29/2023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A7F6-54DB-4C22-BF1B-1C2610E85A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46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5236-A237-4CEF-8400-D8AC07C3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827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24C8-E17A-4F3A-9CDD-4B011374B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5357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8B45-9B55-4C5E-A030-5119ABA14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430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4F5C-614C-4457-84C6-EDC2DD4A8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886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6A70-47BC-4E1F-B998-1B3293272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089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BCC-7DE1-4F14-9B7C-0F257D2E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393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0759-2336-48FC-91E0-890FA76F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4981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3BA8-CC3A-4B26-AA3C-40E722B31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2342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589C-63B5-48FE-9EDD-08E6CEE48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88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9C85-6812-48F5-90E2-3DC4D770BF6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82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88-B4E4-4FAA-8C9D-A0D4F671C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0785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504E-71F7-4069-8855-39C092273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85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D89-FEC0-4340-BAEA-012A49103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28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539C-979B-422C-9114-86E7A404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682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AEA5-6258-4754-A913-6F3797693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8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EA4-B7CB-4867-AADF-CC2CC0332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43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5236-A237-4CEF-8400-D8AC07C3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2912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24C8-E17A-4F3A-9CDD-4B011374B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60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8B45-9B55-4C5E-A030-5119ABA14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711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4F5C-614C-4457-84C6-EDC2DD4A8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09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C7D4-E588-408C-BC62-D6EDFC440CA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919-352B-4DA6-85B5-E791ABD23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60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6A70-47BC-4E1F-B998-1B3293272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676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BCC-7DE1-4F14-9B7C-0F257D2E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9468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0759-2336-48FC-91E0-890FA76F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777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3BA8-CC3A-4B26-AA3C-40E722B31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80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589C-63B5-48FE-9EDD-08E6CEE48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14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88-B4E4-4FAA-8C9D-A0D4F671C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8968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504E-71F7-4069-8855-39C092273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04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D89-FEC0-4340-BAEA-012A49103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327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539C-979B-422C-9114-86E7A404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73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609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038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AEA5-6258-4754-A913-6F3797693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6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A39B-9E60-4004-BDE2-9DB2CE0C4A6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0911-BC62-4128-B0BB-FA96D79365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86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3924300"/>
            <a:ext cx="80899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EA4-B7CB-4867-AADF-CC2CC0332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480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0C9-82D6-45F9-A1F9-F333A96A5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0000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0F25-3837-44F1-AFE9-7597103E4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715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90F5-E8F8-495B-B6C5-4CFD50349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208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013B-6820-4FFA-BADE-6F200CE20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448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9021-D7FC-4109-B948-92B49CBDB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1906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B490-45F0-405E-9519-FDD6EAE85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4284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4AC2-83E1-4CC1-8D4F-5DDC242DE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7804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F21B-06A8-4044-9EE6-504BBED9F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770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D62-BF4A-4D33-8E43-909F82C4D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330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A19A-49A4-4BA3-A7D2-289E3866F372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B160-C706-47ED-B9A2-D4CABE6E9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18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42E-CC70-4F99-BDFB-9A80A57D1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1073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8F46-E3F2-47FF-AB98-6BD906C07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2063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dirty="0">
              <a:solidFill>
                <a:srgbClr val="1D1757"/>
              </a:solidFill>
              <a:ea typeface="MS PGothic" pitchFamily="34" charset="-128"/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007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76A5-7729-4AAB-93CB-47AC290849FC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CDB-0272-4E41-A23F-EF762B533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868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D3FF-C3D3-48E4-94E3-A674259F0698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3A38-EA20-4791-8AB7-4D7D052CA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075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89AC-1451-4DF5-9AD3-BB845FC693F1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F70F-277E-471A-B784-824E59F28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545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6A03-6E38-417E-BF44-5284A89B023B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291C-3267-4F31-89E1-AAF3F9FD0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7DA-5785-47D9-84CA-03AD797C32F3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2D7E-AC0C-4AF5-AAD8-EA0FACC0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682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D308-2E39-443C-A899-2D587DB81D85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C97-BD41-4DFF-B21E-5E79F76FA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5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363F-5C91-4E76-8DA4-9B9EDACE7BEE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7EE-BCAA-44BB-8669-894811D1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92BC-3E97-49B4-ACAA-C4DA18F94D75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80E7-572E-48DF-8AF9-204EDCF5E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26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C64-A487-463B-B09A-04362304D7C9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852-6D44-42D9-988B-97838FB5D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77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F07-454B-4BF6-BA9B-0C08124E7EEA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856-285A-470A-822F-5A5DD407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511E-9308-443C-9925-3322B146C870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A67A-EDA6-4662-A604-7BF8024EB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623C-5422-4D88-9A7D-C4471AC9D915}" type="datetime1">
              <a:rPr lang="en-US"/>
              <a:pPr>
                <a:defRPr/>
              </a:pPr>
              <a:t>9/29/2023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369-C8AB-4FEC-A486-9AD68993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5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742F-AB19-41B9-A0A9-6F0CF416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8648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6420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42474"/>
      </p:ext>
    </p:extLst>
  </p:cSld>
  <p:clrMapOvr>
    <a:masterClrMapping/>
  </p:clrMapOvr>
  <p:transition/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05C-D0DB-43F7-9688-522A33BFA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923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1DA6-3CF0-4C2C-9ECB-F50E74171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54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35FC-BACB-4EA5-A844-22A39534D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85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oleObject" Target="../embeddings/oleObject1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057ED6F9-C26B-4A98-96DE-9B519E5743CE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11781"/>
            <a:ext cx="809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128" name="Picture 9" descr="National_Grid_logo_bl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Arial" pitchFamily="34" charset="0"/>
        <a:buChar char="−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Courier New" pitchFamily="49" charset="0"/>
        <a:buChar char="o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ng_powerstrips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8" name="Picture 6" descr="NationalGrid 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24A6C-EDA4-436E-8B9D-D12F0F9F0789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9/29/2023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4EC3F-AAB7-4E71-844F-A2E8DCB6EFA9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4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-110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42D155E1-6816-48DB-9C4D-58713E4C7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09652" y="76200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106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g_powerstrips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6" descr="NationalGrid logo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42D155E1-6816-48DB-9C4D-58713E4C7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_powerstrip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8686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3"/>
          <p:cNvSpPr>
            <a:spLocks/>
          </p:cNvSpPr>
          <p:nvPr/>
        </p:nvSpPr>
        <p:spPr bwMode="auto">
          <a:xfrm>
            <a:off x="228600" y="228600"/>
            <a:ext cx="8686800" cy="5943600"/>
          </a:xfrm>
          <a:custGeom>
            <a:avLst/>
            <a:gdLst>
              <a:gd name="T0" fmla="*/ 0 w 5376"/>
              <a:gd name="T1" fmla="*/ 0 h 3474"/>
              <a:gd name="T2" fmla="*/ 0 w 5376"/>
              <a:gd name="T3" fmla="*/ 2147483647 h 3474"/>
              <a:gd name="T4" fmla="*/ 2147483647 w 5376"/>
              <a:gd name="T5" fmla="*/ 2147483647 h 3474"/>
              <a:gd name="T6" fmla="*/ 2147483647 w 5376"/>
              <a:gd name="T7" fmla="*/ 2147483647 h 3474"/>
              <a:gd name="T8" fmla="*/ 2147483647 w 5376"/>
              <a:gd name="T9" fmla="*/ 2147483647 h 3474"/>
              <a:gd name="T10" fmla="*/ 2147483647 w 5376"/>
              <a:gd name="T11" fmla="*/ 2147483647 h 3474"/>
              <a:gd name="T12" fmla="*/ 2147483647 w 5376"/>
              <a:gd name="T13" fmla="*/ 0 h 3474"/>
              <a:gd name="T14" fmla="*/ 0 w 5376"/>
              <a:gd name="T15" fmla="*/ 0 h 3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76" h="3474">
                <a:moveTo>
                  <a:pt x="0" y="0"/>
                </a:moveTo>
                <a:lnTo>
                  <a:pt x="0" y="3474"/>
                </a:lnTo>
                <a:lnTo>
                  <a:pt x="941" y="3474"/>
                </a:lnTo>
                <a:lnTo>
                  <a:pt x="1081" y="3474"/>
                </a:lnTo>
                <a:lnTo>
                  <a:pt x="1210" y="3474"/>
                </a:lnTo>
                <a:lnTo>
                  <a:pt x="5376" y="3474"/>
                </a:lnTo>
                <a:lnTo>
                  <a:pt x="5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0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8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1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1" dirty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US" sz="2800" b="1" dirty="0">
              <a:solidFill>
                <a:srgbClr val="0079C1"/>
              </a:solidFill>
            </a:endParaRPr>
          </a:p>
        </p:txBody>
      </p:sp>
      <p:pic>
        <p:nvPicPr>
          <p:cNvPr id="1033" name="Picture 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955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4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79C1"/>
                </a:solidFill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E3B1F7AD-09DA-4C86-8D1B-E765B9B9A11D}" type="slidenum">
              <a:rPr lang="en-US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rgbClr val="260F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rgbClr val="260F5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rgbClr val="260F5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rgbClr val="260F54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rgbClr val="260F5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BBA1EC2-BA3B-47D5-871C-486FE2A6E702}" type="datetime1">
              <a:rPr lang="en-US" b="1">
                <a:solidFill>
                  <a:srgbClr val="0079C1"/>
                </a:solidFill>
                <a:ea typeface="MS PGothic" pitchFamily="34" charset="-128"/>
              </a:rPr>
              <a:pPr algn="l">
                <a:defRPr/>
              </a:pPr>
              <a:t>9/29/2023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16EDF-3E26-485C-9297-36C7059F69FC}" type="slidenum">
              <a:rPr lang="en-US" b="1">
                <a:solidFill>
                  <a:srgbClr val="0079C1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0" imgH="0" progId="PowerPoint.Show.8">
                  <p:embed/>
                </p:oleObj>
              </mc:Choice>
              <mc:Fallback>
                <p:oleObj r:id="rId14" imgW="0" imgH="0" progId="PowerPoint.Show.8">
                  <p:embed/>
                  <p:pic>
                    <p:nvPicPr>
                      <p:cNvPr id="2054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1" dirty="0">
              <a:solidFill>
                <a:srgbClr val="0079C1"/>
              </a:solidFill>
              <a:ea typeface="MS PGothic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ng_powerstrips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82638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67" rIns="91340" bIns="45667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8" name="Picture 6" descr="NationalGrid 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83843541-AF64-483A-9E4C-5936A1474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1313" indent="-3413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7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42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14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686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58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3025" indent="-227013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Lucida Grande"/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nationalgrideso.com/balancing/constraint-breakdown" TargetMode="External"/><Relationship Id="rId3" Type="http://schemas.microsoft.com/office/2018/10/relationships/comments" Target="../comments/modernComment_10F_174A1FB0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hyperlink" Target="https://www.nationalgrideso.com/document/281561/download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43B1F0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CB33A09B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rattle.com/wp-content/uploads/2023/03/US-Offshore-Wind-Transmission-Policy-and-Regulatory-Challenge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89351C0D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calviou@nationalgrid.com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40078" y="1400872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  <a:t>Strategic Transmission Planning: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  <a:t>Coordinated Planning and Anticipatory Investment 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  <a:t>Are Keys to Success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0078" y="510540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  <a:t>Mike Calviou</a:t>
            </a:r>
          </a:p>
          <a:p>
            <a:pPr algn="l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  <a:t>SVP, US Policy &amp; Regulatory Strategy</a:t>
            </a:r>
          </a:p>
          <a:p>
            <a:pPr algn="l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  <a:t>September 29,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766CA-34A0-49B5-ABD4-06625C79D5A0}"/>
              </a:ext>
            </a:extLst>
          </p:cNvPr>
          <p:cNvSpPr txBox="1"/>
          <p:nvPr/>
        </p:nvSpPr>
        <p:spPr>
          <a:xfrm>
            <a:off x="533400" y="457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  <a:t>New England Electricity </a:t>
            </a:r>
            <a:b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</a:rPr>
              <a:t>Restructuring Roundtable</a:t>
            </a:r>
            <a:endParaRPr lang="en-US" sz="2000" dirty="0"/>
          </a:p>
        </p:txBody>
      </p:sp>
      <p:pic>
        <p:nvPicPr>
          <p:cNvPr id="2" name="Picture 3" descr="A large platform in the water&#10;&#10;Description automatically generated">
            <a:extLst>
              <a:ext uri="{FF2B5EF4-FFF2-40B4-BE49-F238E27FC236}">
                <a16:creationId xmlns:a16="http://schemas.microsoft.com/office/drawing/2014/main" id="{2F8D231C-E7BD-DABE-7BCC-E4072AA6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8" y="2968789"/>
            <a:ext cx="2451974" cy="1730593"/>
          </a:xfrm>
          <a:prstGeom prst="rect">
            <a:avLst/>
          </a:prstGeom>
        </p:spPr>
      </p:pic>
      <p:pic>
        <p:nvPicPr>
          <p:cNvPr id="4" name="Picture 5" descr="A pipe in the water&#10;&#10;Description automatically generated">
            <a:extLst>
              <a:ext uri="{FF2B5EF4-FFF2-40B4-BE49-F238E27FC236}">
                <a16:creationId xmlns:a16="http://schemas.microsoft.com/office/drawing/2014/main" id="{F812FE84-49D9-FBB9-AA60-530E44675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0" y="2970054"/>
            <a:ext cx="2493580" cy="1728066"/>
          </a:xfrm>
          <a:prstGeom prst="rect">
            <a:avLst/>
          </a:prstGeom>
        </p:spPr>
      </p:pic>
      <p:pic>
        <p:nvPicPr>
          <p:cNvPr id="6" name="Picture 6" descr="A close-up of a wind farm&#10;&#10;Description automatically generated">
            <a:extLst>
              <a:ext uri="{FF2B5EF4-FFF2-40B4-BE49-F238E27FC236}">
                <a16:creationId xmlns:a16="http://schemas.microsoft.com/office/drawing/2014/main" id="{BB725FDF-C994-3445-CBE5-8534D15E0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467" y="2967223"/>
            <a:ext cx="2445409" cy="17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76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>
          <a:xfrm>
            <a:off x="9525" y="105855"/>
            <a:ext cx="6467475" cy="609600"/>
          </a:xfrm>
        </p:spPr>
        <p:txBody>
          <a:bodyPr/>
          <a:lstStyle/>
          <a:p>
            <a:r>
              <a:rPr lang="en-US" dirty="0"/>
              <a:t>Interconnection Queues and Congestion Costs </a:t>
            </a:r>
            <a:br>
              <a:rPr lang="en-US"/>
            </a:br>
            <a:r>
              <a:rPr lang="en-US" dirty="0"/>
              <a:t>Rise Without Adequate Transmission Planning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51223-C49A-5B76-275D-DBAFBD10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" y="838201"/>
            <a:ext cx="9058275" cy="528187"/>
          </a:xfrm>
        </p:spPr>
        <p:txBody>
          <a:bodyPr/>
          <a:lstStyle/>
          <a:p>
            <a:pPr marL="340995" indent="-340995"/>
            <a:r>
              <a:rPr lang="en-GB" sz="1400" dirty="0">
                <a:latin typeface="+mj-lt"/>
                <a:cs typeface="Times New Roman"/>
              </a:rPr>
              <a:t>UK’s Net Zero ambition and the initial strategy of ‘Connect and Manage’ created high interconnection queues and increasing congestion costs over time, with similar trends emerging in the 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1889A-CA39-12F2-B22C-FF7B5C718A77}"/>
              </a:ext>
            </a:extLst>
          </p:cNvPr>
          <p:cNvSpPr txBox="1"/>
          <p:nvPr/>
        </p:nvSpPr>
        <p:spPr>
          <a:xfrm>
            <a:off x="4737728" y="3648467"/>
            <a:ext cx="40675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b="0" i="0" u="none" strike="noStrike" baseline="0" dirty="0">
                <a:solidFill>
                  <a:srgbClr val="54545A"/>
                </a:solidFill>
                <a:latin typeface="Arial" panose="020B0604020202020204" pitchFamily="34" charset="0"/>
              </a:rPr>
              <a:t>*Hybrid storage is estimated in some cases, and only provided starting in 2020. Onshore and offshore wind are combined until 2020. </a:t>
            </a:r>
            <a:endParaRPr lang="en-U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2BA27-6CB7-D582-698E-86EDEFD829F8}"/>
              </a:ext>
            </a:extLst>
          </p:cNvPr>
          <p:cNvSpPr txBox="1"/>
          <p:nvPr/>
        </p:nvSpPr>
        <p:spPr>
          <a:xfrm>
            <a:off x="4737728" y="3884069"/>
            <a:ext cx="2667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solidFill>
                  <a:srgbClr val="54545A"/>
                </a:solidFill>
                <a:latin typeface="Arial" panose="020B0604020202020204" pitchFamily="34" charset="0"/>
              </a:rPr>
              <a:t>Source: </a:t>
            </a:r>
            <a:r>
              <a:rPr lang="en-US" sz="800" b="0" i="0" u="none" strike="noStrike" baseline="0" dirty="0">
                <a:solidFill>
                  <a:srgbClr val="2041FF"/>
                </a:solidFill>
                <a:latin typeface="Arial" panose="020B0604020202020204" pitchFamily="34" charset="0"/>
              </a:rPr>
              <a:t>Lawrence Berkeley National Lab</a:t>
            </a:r>
            <a:r>
              <a:rPr lang="en-US" sz="800" b="0" i="0" u="none" strike="noStrike" baseline="0" dirty="0">
                <a:solidFill>
                  <a:srgbClr val="54545A"/>
                </a:solidFill>
                <a:latin typeface="Arial" panose="020B0604020202020204" pitchFamily="34" charset="0"/>
              </a:rPr>
              <a:t>, 2023</a:t>
            </a:r>
            <a:endParaRPr lang="en-US" sz="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D2F6C-8458-7DAB-81A4-1AD0E256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67" y="1800843"/>
            <a:ext cx="4181475" cy="1999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C9B2B8-3992-F5BF-0448-0CCA4265792B}"/>
              </a:ext>
            </a:extLst>
          </p:cNvPr>
          <p:cNvSpPr txBox="1"/>
          <p:nvPr/>
        </p:nvSpPr>
        <p:spPr>
          <a:xfrm>
            <a:off x="142691" y="3777901"/>
            <a:ext cx="3365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54545A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54545A"/>
                </a:solidFill>
                <a:latin typeface="Arial" panose="020B0604020202020204" pitchFamily="34" charset="0"/>
                <a:hlinkClick r:id="rId5"/>
              </a:rPr>
              <a:t>National Grid ESO</a:t>
            </a:r>
            <a:r>
              <a:rPr lang="en-US" sz="800" dirty="0">
                <a:solidFill>
                  <a:srgbClr val="54545A"/>
                </a:solidFill>
                <a:latin typeface="Arial" panose="020B0604020202020204" pitchFamily="34" charset="0"/>
              </a:rPr>
              <a:t>, Connections Reform, 2023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137AA9-92C1-A3F5-D35F-54A83773F0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5" t="3263" r="102" b="230"/>
          <a:stretch/>
        </p:blipFill>
        <p:spPr>
          <a:xfrm>
            <a:off x="4663063" y="1782025"/>
            <a:ext cx="4236571" cy="18329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7496A9-E245-FBA4-285B-45305C100931}"/>
              </a:ext>
            </a:extLst>
          </p:cNvPr>
          <p:cNvSpPr txBox="1"/>
          <p:nvPr/>
        </p:nvSpPr>
        <p:spPr>
          <a:xfrm>
            <a:off x="120320" y="4077243"/>
            <a:ext cx="882664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  <a:latin typeface="+mj-lt"/>
                <a:ea typeface="+mn-ea"/>
              </a:rPr>
              <a:t>Rising Congestion Costs in UK</a:t>
            </a:r>
          </a:p>
        </p:txBody>
      </p:sp>
      <p:pic>
        <p:nvPicPr>
          <p:cNvPr id="6146" name="Picture 6145">
            <a:extLst>
              <a:ext uri="{FF2B5EF4-FFF2-40B4-BE49-F238E27FC236}">
                <a16:creationId xmlns:a16="http://schemas.microsoft.com/office/drawing/2014/main" id="{EC7847D5-8218-8A90-780A-4598A28EC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823" y="4296214"/>
            <a:ext cx="3327634" cy="1860020"/>
          </a:xfrm>
          <a:prstGeom prst="rect">
            <a:avLst/>
          </a:prstGeom>
        </p:spPr>
      </p:pic>
      <p:sp>
        <p:nvSpPr>
          <p:cNvPr id="6148" name="TextBox 6147">
            <a:extLst>
              <a:ext uri="{FF2B5EF4-FFF2-40B4-BE49-F238E27FC236}">
                <a16:creationId xmlns:a16="http://schemas.microsoft.com/office/drawing/2014/main" id="{45D1C5EC-CB96-B83B-21A2-71F3F2BE124B}"/>
              </a:ext>
            </a:extLst>
          </p:cNvPr>
          <p:cNvSpPr txBox="1"/>
          <p:nvPr/>
        </p:nvSpPr>
        <p:spPr bwMode="auto">
          <a:xfrm>
            <a:off x="2869823" y="6131085"/>
            <a:ext cx="98256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600" b="0" kern="0" dirty="0">
                <a:solidFill>
                  <a:schemeClr val="tx1"/>
                </a:solidFill>
                <a:latin typeface="+mn-lt"/>
                <a:ea typeface="+mn-ea"/>
              </a:rPr>
              <a:t>Source: </a:t>
            </a:r>
            <a:r>
              <a:rPr lang="en-GB" sz="600" dirty="0">
                <a:hlinkClick r:id="rId8"/>
              </a:rPr>
              <a:t>ESO Data Portal: Constraint Breakdown Costs and Volume - Dataset| National Grid Electricity System Operator (nationalgrideso.com)</a:t>
            </a:r>
            <a:endParaRPr lang="en-GB" sz="600" b="0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4EA3C-7409-FE68-7813-81D78C6B1EB8}"/>
              </a:ext>
            </a:extLst>
          </p:cNvPr>
          <p:cNvSpPr txBox="1"/>
          <p:nvPr/>
        </p:nvSpPr>
        <p:spPr>
          <a:xfrm>
            <a:off x="212396" y="1456120"/>
            <a:ext cx="40946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Rising Connection Queue in UK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66E90-4058-ABCB-3C19-EF3EB85FD338}"/>
              </a:ext>
            </a:extLst>
          </p:cNvPr>
          <p:cNvSpPr txBox="1"/>
          <p:nvPr/>
        </p:nvSpPr>
        <p:spPr>
          <a:xfrm>
            <a:off x="4626743" y="1456121"/>
            <a:ext cx="42347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Rising Interconnection Queues in US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AA9DBD-6816-EE59-9A98-35B57D7D4B4C}"/>
              </a:ext>
            </a:extLst>
          </p:cNvPr>
          <p:cNvSpPr/>
          <p:nvPr/>
        </p:nvSpPr>
        <p:spPr>
          <a:xfrm>
            <a:off x="7950437" y="1814428"/>
            <a:ext cx="381000" cy="16345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744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05855"/>
            <a:ext cx="6477000" cy="609600"/>
          </a:xfrm>
        </p:spPr>
        <p:txBody>
          <a:bodyPr/>
          <a:lstStyle/>
          <a:p>
            <a:r>
              <a:rPr lang="en-US" sz="2400" dirty="0"/>
              <a:t>Lessons from UK: Coordinated </a:t>
            </a:r>
            <a:br>
              <a:rPr lang="en-US" sz="2400" dirty="0"/>
            </a:br>
            <a:r>
              <a:rPr lang="en-US" sz="2400" dirty="0"/>
              <a:t>Planning &amp; Anticipatory Investment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51223-C49A-5B76-275D-DBAFBD10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2571"/>
            <a:ext cx="4571999" cy="5263430"/>
          </a:xfrm>
        </p:spPr>
        <p:txBody>
          <a:bodyPr/>
          <a:lstStyle/>
          <a:p>
            <a:pPr marL="340995" indent="-340995"/>
            <a:r>
              <a:rPr lang="en-GB" sz="1350" b="1" dirty="0">
                <a:latin typeface="+mj-lt"/>
                <a:cs typeface="Arial"/>
              </a:rPr>
              <a:t>Holistic network design </a:t>
            </a:r>
            <a:r>
              <a:rPr lang="en-GB" sz="1350" dirty="0">
                <a:latin typeface="+mj-lt"/>
                <a:cs typeface="Arial"/>
              </a:rPr>
              <a:t>is helping Great Britain progress towards its ambitious goal of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50 GW of offshore wind by 2030, </a:t>
            </a:r>
            <a:r>
              <a:rPr lang="en-GB" sz="1350" dirty="0">
                <a:latin typeface="+mj-lt"/>
                <a:cs typeface="Times New Roman"/>
              </a:rPr>
              <a:t>and</a:t>
            </a:r>
            <a:r>
              <a:rPr lang="en-GB" sz="1350" b="1" dirty="0">
                <a:solidFill>
                  <a:srgbClr val="C85412"/>
                </a:solidFill>
                <a:latin typeface="+mj-lt"/>
                <a:cs typeface="Arial"/>
              </a:rPr>
              <a:t>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net zero by 2050. </a:t>
            </a:r>
            <a:endParaRPr lang="en-GB" sz="1350" b="1" dirty="0">
              <a:solidFill>
                <a:srgbClr val="454546"/>
              </a:solidFill>
              <a:latin typeface="+mj-lt"/>
              <a:cs typeface="Arial"/>
            </a:endParaRPr>
          </a:p>
          <a:p>
            <a:pPr marL="741045" lvl="1" indent="-283845"/>
            <a:r>
              <a:rPr lang="en-GB" sz="1350" dirty="0">
                <a:latin typeface="+mj-lt"/>
                <a:cs typeface="Arial"/>
              </a:rPr>
              <a:t>Includes</a:t>
            </a:r>
            <a:r>
              <a:rPr lang="en-GB" sz="1350" b="1" dirty="0">
                <a:solidFill>
                  <a:srgbClr val="C85412"/>
                </a:solidFill>
                <a:latin typeface="+mj-lt"/>
                <a:cs typeface="Arial"/>
              </a:rPr>
              <a:t>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£54B transmission investment </a:t>
            </a:r>
            <a:br>
              <a:rPr lang="en-GB" sz="1350" b="1" dirty="0">
                <a:solidFill>
                  <a:srgbClr val="C85412"/>
                </a:solidFill>
                <a:latin typeface="+mj-lt"/>
                <a:cs typeface="Arial"/>
              </a:rPr>
            </a:br>
            <a:r>
              <a:rPr lang="en-GB" sz="1350" dirty="0">
                <a:latin typeface="+mj-lt"/>
                <a:cs typeface="Times New Roman"/>
              </a:rPr>
              <a:t>onshore (£22B) and offshore (£32B) by the </a:t>
            </a:r>
            <a:br>
              <a:rPr lang="en-GB" sz="1350" dirty="0">
                <a:latin typeface="+mj-lt"/>
                <a:cs typeface="Times New Roman"/>
              </a:rPr>
            </a:br>
            <a:r>
              <a:rPr lang="en-GB" sz="1350" dirty="0">
                <a:latin typeface="+mj-lt"/>
                <a:cs typeface="Times New Roman"/>
              </a:rPr>
              <a:t>end of the decade.</a:t>
            </a:r>
          </a:p>
          <a:p>
            <a:pPr marL="741045" lvl="1" indent="-283845"/>
            <a:r>
              <a:rPr lang="en-GB" sz="1350" dirty="0">
                <a:latin typeface="+mj-lt"/>
                <a:cs typeface="Arial"/>
              </a:rPr>
              <a:t>Transmission infrastructure will also have to accommodate UK’s goal of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70 GW of solar </a:t>
            </a:r>
            <a:r>
              <a:rPr lang="en-GB" sz="1350" dirty="0">
                <a:latin typeface="+mj-lt"/>
                <a:cs typeface="Arial"/>
              </a:rPr>
              <a:t>by </a:t>
            </a:r>
            <a:br>
              <a:rPr lang="en-GB" sz="1350" dirty="0">
                <a:latin typeface="+mj-lt"/>
                <a:cs typeface="Arial"/>
              </a:rPr>
            </a:br>
            <a:r>
              <a:rPr lang="en-GB" sz="1350" dirty="0">
                <a:latin typeface="+mj-lt"/>
                <a:cs typeface="Arial"/>
              </a:rPr>
              <a:t>2035 and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10 GW of green hydrogen </a:t>
            </a:r>
            <a:r>
              <a:rPr lang="en-GB" sz="1350" dirty="0">
                <a:latin typeface="+mj-lt"/>
                <a:cs typeface="Arial"/>
              </a:rPr>
              <a:t>by 2030.</a:t>
            </a:r>
          </a:p>
          <a:p>
            <a:pPr marL="457200" lvl="1" indent="0">
              <a:buNone/>
            </a:pPr>
            <a:endParaRPr lang="en-GB" sz="1350" dirty="0">
              <a:latin typeface="+mj-lt"/>
              <a:cs typeface="Times New Roman"/>
            </a:endParaRPr>
          </a:p>
          <a:p>
            <a:pPr marL="340995" indent="-340995"/>
            <a:r>
              <a:rPr lang="en-GB" sz="1350" b="1" dirty="0">
                <a:latin typeface="+mj-lt"/>
                <a:cs typeface="Times New Roman"/>
              </a:rPr>
              <a:t>Coordinated system planning and anticipatory investment </a:t>
            </a:r>
            <a:r>
              <a:rPr lang="en-GB" sz="1350" dirty="0">
                <a:latin typeface="+mj-lt"/>
                <a:cs typeface="Times New Roman"/>
              </a:rPr>
              <a:t>are key to success.</a:t>
            </a:r>
          </a:p>
          <a:p>
            <a:pPr marL="0" indent="0">
              <a:buNone/>
            </a:pPr>
            <a:endParaRPr lang="en-GB" sz="1350" dirty="0">
              <a:latin typeface="+mj-lt"/>
              <a:cs typeface="Times New Roman"/>
            </a:endParaRPr>
          </a:p>
          <a:p>
            <a:pPr marL="340995" indent="-283845"/>
            <a:r>
              <a:rPr lang="en-GB" sz="1350" dirty="0">
                <a:latin typeface="+mj-lt"/>
                <a:cs typeface="Times New Roman"/>
              </a:rPr>
              <a:t>Utilize a ‘shared network’ design for offshore transmission but retain radial links where appropriate</a:t>
            </a:r>
            <a:r>
              <a:rPr lang="en-GB" sz="1050" dirty="0">
                <a:latin typeface="+mj-lt"/>
                <a:cs typeface="Times New Roman"/>
              </a:rPr>
              <a:t>.</a:t>
            </a:r>
            <a:endParaRPr lang="en-GB" sz="1350" dirty="0">
              <a:latin typeface="+mj-lt"/>
              <a:cs typeface="Times New Roman"/>
            </a:endParaRPr>
          </a:p>
          <a:p>
            <a:pPr marL="741045" lvl="1" indent="-283845"/>
            <a:r>
              <a:rPr lang="en-GB" sz="1350" dirty="0">
                <a:latin typeface="+mj-lt"/>
                <a:cs typeface="Times New Roman"/>
              </a:rPr>
              <a:t>Coordination on offshore transmission will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Times New Roman"/>
              </a:rPr>
              <a:t>reduce capital costs through 2050 by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18%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Times New Roman"/>
              </a:rPr>
              <a:t> </a:t>
            </a:r>
            <a:r>
              <a:rPr lang="en-GB" sz="1350" dirty="0">
                <a:latin typeface="+mj-lt"/>
                <a:cs typeface="Times New Roman"/>
              </a:rPr>
              <a:t>and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Times New Roman"/>
              </a:rPr>
              <a:t>reduce number of cables and onshore landing points by </a:t>
            </a:r>
            <a:r>
              <a:rPr lang="en-GB" sz="1350" b="1" dirty="0">
                <a:solidFill>
                  <a:srgbClr val="00B050"/>
                </a:solidFill>
                <a:latin typeface="+mj-lt"/>
                <a:cs typeface="Arial"/>
              </a:rPr>
              <a:t>50%.</a:t>
            </a:r>
          </a:p>
          <a:p>
            <a:pPr marL="741045" lvl="1" indent="-283845"/>
            <a:r>
              <a:rPr lang="en-GB" sz="1350" dirty="0">
                <a:latin typeface="+mj-lt"/>
                <a:cs typeface="Times New Roman"/>
              </a:rPr>
              <a:t>Anticipatory investments required onshore and offshore.</a:t>
            </a:r>
          </a:p>
          <a:p>
            <a:pPr marL="340995" indent="-340995"/>
            <a:endParaRPr lang="en-US" sz="1350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72A846-E11E-B265-0539-F5BC20B5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537" y="808645"/>
            <a:ext cx="4143462" cy="5565168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AF00BBF-6A83-D5C5-1ECA-EAA4749E0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44419"/>
              </p:ext>
            </p:extLst>
          </p:nvPr>
        </p:nvGraphicFramePr>
        <p:xfrm>
          <a:off x="5012422" y="4951587"/>
          <a:ext cx="1426128" cy="11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194">
                  <a:extLst>
                    <a:ext uri="{9D8B030D-6E8A-4147-A177-3AD203B41FA5}">
                      <a16:colId xmlns:a16="http://schemas.microsoft.com/office/drawing/2014/main" val="3255586022"/>
                    </a:ext>
                  </a:extLst>
                </a:gridCol>
                <a:gridCol w="550934">
                  <a:extLst>
                    <a:ext uri="{9D8B030D-6E8A-4147-A177-3AD203B41FA5}">
                      <a16:colId xmlns:a16="http://schemas.microsoft.com/office/drawing/2014/main" val="1661789372"/>
                    </a:ext>
                  </a:extLst>
                </a:gridCol>
              </a:tblGrid>
              <a:tr h="304321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Interconnectors Aug’23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MW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147204"/>
                  </a:ext>
                </a:extLst>
              </a:tr>
              <a:tr h="197809">
                <a:tc>
                  <a:txBody>
                    <a:bodyPr/>
                    <a:lstStyle/>
                    <a:p>
                      <a:r>
                        <a:rPr lang="en-US" sz="650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8,400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66909"/>
                  </a:ext>
                </a:extLst>
              </a:tr>
              <a:tr h="197809">
                <a:tc>
                  <a:txBody>
                    <a:bodyPr/>
                    <a:lstStyle/>
                    <a:p>
                      <a:r>
                        <a:rPr lang="en-US" sz="650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67845"/>
                  </a:ext>
                </a:extLst>
              </a:tr>
              <a:tr h="197809">
                <a:tc>
                  <a:txBody>
                    <a:bodyPr/>
                    <a:lstStyle/>
                    <a:p>
                      <a:r>
                        <a:rPr lang="en-US" sz="650" dirty="0"/>
                        <a:t>Awaiting Consents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5,350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25234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r>
                        <a:rPr lang="en-US" sz="650" dirty="0"/>
                        <a:t>Scoping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17,154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9696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4F019A-0BB5-4932-4215-CB0EA5810C1B}"/>
              </a:ext>
            </a:extLst>
          </p:cNvPr>
          <p:cNvSpPr txBox="1"/>
          <p:nvPr/>
        </p:nvSpPr>
        <p:spPr>
          <a:xfrm>
            <a:off x="4936921" y="6049355"/>
            <a:ext cx="15016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" dirty="0"/>
              <a:t>Source: National Grid ESO. Figures may not be inclusive of all planned interconnections. </a:t>
            </a:r>
          </a:p>
        </p:txBody>
      </p:sp>
    </p:spTree>
    <p:extLst>
      <p:ext uri="{BB962C8B-B14F-4D97-AF65-F5344CB8AC3E}">
        <p14:creationId xmlns:p14="http://schemas.microsoft.com/office/powerpoint/2010/main" val="1135734868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94947"/>
            <a:ext cx="6629400" cy="609600"/>
          </a:xfrm>
        </p:spPr>
        <p:txBody>
          <a:bodyPr/>
          <a:lstStyle/>
          <a:p>
            <a:pPr eaLnBrk="1" hangingPunct="1"/>
            <a:r>
              <a:rPr lang="en-US" sz="2200" dirty="0"/>
              <a:t>Lessons from UK:  Streamlined Regulatory Process for ‘Onshore’ Transmission Projects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F03AD-612E-1DF7-BD4A-0C6E80EE2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02864"/>
            <a:ext cx="4106790" cy="2551822"/>
          </a:xfrm>
        </p:spPr>
        <p:txBody>
          <a:bodyPr/>
          <a:lstStyle/>
          <a:p>
            <a:pPr marL="340995" indent="-340995"/>
            <a:r>
              <a:rPr lang="en-GB" sz="1700" dirty="0">
                <a:latin typeface="+mj-lt"/>
                <a:cs typeface="Times New Roman"/>
              </a:rPr>
              <a:t>Ofgem’s </a:t>
            </a:r>
            <a:r>
              <a:rPr lang="en-GB" sz="1700" b="1" dirty="0">
                <a:latin typeface="+mj-lt"/>
                <a:cs typeface="Times New Roman"/>
              </a:rPr>
              <a:t>Accelerated Strategic Transmission Investment </a:t>
            </a:r>
            <a:r>
              <a:rPr lang="en-GB" sz="1700" dirty="0">
                <a:latin typeface="+mj-lt"/>
                <a:cs typeface="Times New Roman"/>
              </a:rPr>
              <a:t>(</a:t>
            </a:r>
            <a:r>
              <a:rPr lang="en-GB" sz="1700" b="1" dirty="0">
                <a:latin typeface="+mj-lt"/>
                <a:cs typeface="Arial"/>
              </a:rPr>
              <a:t>ASTI</a:t>
            </a:r>
            <a:r>
              <a:rPr lang="en-GB" sz="1700" dirty="0">
                <a:latin typeface="+mj-lt"/>
                <a:cs typeface="Times New Roman"/>
              </a:rPr>
              <a:t>) framework </a:t>
            </a:r>
            <a:endParaRPr lang="en-US" sz="1700" dirty="0"/>
          </a:p>
          <a:p>
            <a:pPr marL="741045" lvl="1" indent="-283845"/>
            <a:r>
              <a:rPr lang="en-GB" sz="1600" dirty="0">
                <a:latin typeface="+mj-lt"/>
                <a:cs typeface="Times New Roman"/>
              </a:rPr>
              <a:t>Initially will apply to </a:t>
            </a:r>
            <a:r>
              <a:rPr lang="en-US" sz="1600" b="1" dirty="0">
                <a:solidFill>
                  <a:srgbClr val="00B050"/>
                </a:solidFill>
                <a:latin typeface="+mj-lt"/>
                <a:cs typeface="Arial"/>
              </a:rPr>
              <a:t>£20B of onshore transmission </a:t>
            </a:r>
            <a:r>
              <a:rPr lang="en-US" sz="1600" dirty="0">
                <a:latin typeface="+mj-lt"/>
                <a:cs typeface="Times New Roman"/>
              </a:rPr>
              <a:t>network investment across 26 projects</a:t>
            </a:r>
          </a:p>
          <a:p>
            <a:pPr marL="741045" lvl="1" indent="-283845">
              <a:lnSpc>
                <a:spcPct val="100000"/>
              </a:lnSpc>
            </a:pPr>
            <a:r>
              <a:rPr lang="en-US" sz="1600" dirty="0">
                <a:latin typeface="+mj-lt"/>
                <a:cs typeface="Arial"/>
              </a:rPr>
              <a:t>NGET to invest across </a:t>
            </a:r>
            <a:r>
              <a:rPr lang="en-US" sz="1600" b="1" dirty="0">
                <a:solidFill>
                  <a:srgbClr val="00B050"/>
                </a:solidFill>
                <a:latin typeface="+mj-lt"/>
                <a:cs typeface="Arial"/>
              </a:rPr>
              <a:t>17 projects</a:t>
            </a:r>
          </a:p>
          <a:p>
            <a:pPr marL="340995" indent="-340995"/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FD74C-7494-8B5A-66F2-960623511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778" y="2139462"/>
            <a:ext cx="3613984" cy="4034431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054B4EA-71A1-2BD2-DDEF-2E746A322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67794"/>
              </p:ext>
            </p:extLst>
          </p:nvPr>
        </p:nvGraphicFramePr>
        <p:xfrm>
          <a:off x="488738" y="3554686"/>
          <a:ext cx="3999052" cy="147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37">
                  <a:extLst>
                    <a:ext uri="{9D8B030D-6E8A-4147-A177-3AD203B41FA5}">
                      <a16:colId xmlns:a16="http://schemas.microsoft.com/office/drawing/2014/main" val="3255586022"/>
                    </a:ext>
                  </a:extLst>
                </a:gridCol>
                <a:gridCol w="991853">
                  <a:extLst>
                    <a:ext uri="{9D8B030D-6E8A-4147-A177-3AD203B41FA5}">
                      <a16:colId xmlns:a16="http://schemas.microsoft.com/office/drawing/2014/main" val="4100568006"/>
                    </a:ext>
                  </a:extLst>
                </a:gridCol>
                <a:gridCol w="1064762">
                  <a:extLst>
                    <a:ext uri="{9D8B030D-6E8A-4147-A177-3AD203B41FA5}">
                      <a16:colId xmlns:a16="http://schemas.microsoft.com/office/drawing/2014/main" val="1661789372"/>
                    </a:ext>
                  </a:extLst>
                </a:gridCol>
              </a:tblGrid>
              <a:tr h="307594">
                <a:tc>
                  <a:txBody>
                    <a:bodyPr/>
                    <a:lstStyle/>
                    <a:p>
                      <a:r>
                        <a:rPr lang="en-US" sz="1200" dirty="0"/>
                        <a:t>UK Wind Projects (GW)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Offshore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47204"/>
                  </a:ext>
                </a:extLst>
              </a:tr>
              <a:tr h="248441">
                <a:tc>
                  <a:txBody>
                    <a:bodyPr/>
                    <a:lstStyle/>
                    <a:p>
                      <a:r>
                        <a:rPr lang="en-US" sz="10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66909"/>
                  </a:ext>
                </a:extLst>
              </a:tr>
              <a:tr h="248441">
                <a:tc>
                  <a:txBody>
                    <a:bodyPr/>
                    <a:lstStyle/>
                    <a:p>
                      <a:r>
                        <a:rPr lang="en-US" sz="1000" dirty="0"/>
                        <a:t>Under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67845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lang="en-US" sz="1000" dirty="0"/>
                        <a:t>Planning Permission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25234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lang="en-US" sz="1000" dirty="0"/>
                        <a:t>Interconnection 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9696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06795B-39AF-1A5E-0533-9FA873462D98}"/>
              </a:ext>
            </a:extLst>
          </p:cNvPr>
          <p:cNvSpPr txBox="1"/>
          <p:nvPr/>
        </p:nvSpPr>
        <p:spPr>
          <a:xfrm>
            <a:off x="4662405" y="1004615"/>
            <a:ext cx="4144163" cy="7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67" rIns="91340" bIns="45667" numCol="1" anchor="t" anchorCtr="0" compatLnSpc="1">
            <a:prstTxWarp prst="textNoShape">
              <a:avLst/>
            </a:prstTxWarp>
          </a:bodyPr>
          <a:lstStyle>
            <a:lvl1pPr marL="341313" indent="-341313" algn="l" eaLnBrk="1" hangingPunct="1">
              <a:lnSpc>
                <a:spcPct val="100000"/>
              </a:lnSpc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1pPr>
            <a:lvl2pPr marL="741363" lvl="1" indent="-284163" algn="l" eaLnBrk="1" hangingPunct="1">
              <a:spcAft>
                <a:spcPct val="50000"/>
              </a:spcAft>
              <a:buClr>
                <a:schemeClr val="tx2"/>
              </a:buClr>
              <a:buFont typeface="Wingdings 2" pitchFamily="18" charset="2"/>
              <a:buChar char="®"/>
              <a:defRPr sz="1800">
                <a:solidFill>
                  <a:schemeClr val="tx1"/>
                </a:solidFill>
                <a:latin typeface="+mj-lt"/>
                <a:ea typeface="+mn-ea"/>
                <a:cs typeface="Times New Roman"/>
              </a:defRPr>
            </a:lvl2pPr>
            <a:lvl3pPr marL="1141413" indent="-227013" algn="l" eaLnBrk="1" hangingPunct="1">
              <a:spcAft>
                <a:spcPct val="5000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597025" indent="-227013" algn="l" eaLnBrk="1" hangingPunct="1">
              <a:spcAft>
                <a:spcPct val="500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4225" indent="-227013" algn="l" eaLnBrk="1" hangingPunct="1"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1425" indent="-227013" fontAlgn="base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68625" indent="-227013" fontAlgn="base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5825" indent="-227013" fontAlgn="base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025" indent="-227013" fontAlgn="base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0995" indent="-340995">
              <a:spcBef>
                <a:spcPts val="0"/>
              </a:spcBef>
              <a:spcAft>
                <a:spcPts val="3600"/>
              </a:spcAft>
            </a:pPr>
            <a:r>
              <a:rPr lang="en-US" sz="1700"/>
              <a:t>ASTI is the first wave of major transmission investment required to deliver an </a:t>
            </a:r>
            <a:r>
              <a:rPr lang="en-US" sz="1700">
                <a:solidFill>
                  <a:srgbClr val="00B050"/>
                </a:solidFill>
              </a:rPr>
              <a:t>unprecedented increase</a:t>
            </a:r>
            <a:r>
              <a:rPr lang="en-US" sz="1700"/>
              <a:t> in transmission system capability.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8299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6553200" cy="863187"/>
          </a:xfrm>
        </p:spPr>
        <p:txBody>
          <a:bodyPr/>
          <a:lstStyle/>
          <a:p>
            <a:r>
              <a:rPr lang="en-US" dirty="0"/>
              <a:t>Transmission in US:  Coordinated and Anticipatory OSW Planning Across Northeast Is Essential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871636B-BF48-2EBF-B75C-CFBF41EE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3895795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  <a:cs typeface="Times New Roman"/>
              </a:rPr>
              <a:t>Northeast states have ambitious offshore wind (OSW) targets of </a:t>
            </a:r>
            <a:br>
              <a:rPr lang="en-US" sz="1600" dirty="0">
                <a:latin typeface="+mj-lt"/>
                <a:cs typeface="Times New Roman"/>
              </a:rPr>
            </a:br>
            <a:r>
              <a:rPr lang="en-US" sz="1600" b="1" dirty="0">
                <a:solidFill>
                  <a:srgbClr val="00B050"/>
                </a:solidFill>
                <a:latin typeface="+mj-lt"/>
                <a:cs typeface="Times New Roman"/>
              </a:rPr>
              <a:t>29 GW by 2040 </a:t>
            </a:r>
            <a:r>
              <a:rPr lang="en-US" sz="1600" dirty="0">
                <a:latin typeface="+mj-lt"/>
                <a:cs typeface="Times New Roman"/>
              </a:rPr>
              <a:t>(likely to expand </a:t>
            </a:r>
            <a:br>
              <a:rPr lang="en-US" sz="1600" dirty="0">
                <a:latin typeface="+mj-lt"/>
                <a:cs typeface="Times New Roman"/>
              </a:rPr>
            </a:br>
            <a:r>
              <a:rPr lang="en-US" sz="1600" dirty="0">
                <a:latin typeface="+mj-lt"/>
                <a:cs typeface="Times New Roman"/>
              </a:rPr>
              <a:t>to </a:t>
            </a:r>
            <a:r>
              <a:rPr lang="en-US" sz="1600" b="1" dirty="0">
                <a:solidFill>
                  <a:srgbClr val="00B050"/>
                </a:solidFill>
                <a:latin typeface="+mj-lt"/>
                <a:cs typeface="Times New Roman"/>
              </a:rPr>
              <a:t>65-95 GW by 2050</a:t>
            </a:r>
            <a:r>
              <a:rPr lang="en-US" sz="1600" dirty="0">
                <a:latin typeface="+mj-lt"/>
                <a:cs typeface="Times New Roman"/>
              </a:rPr>
              <a:t>)</a:t>
            </a:r>
            <a:endParaRPr lang="en-US" sz="1600" b="1" dirty="0">
              <a:solidFill>
                <a:srgbClr val="C85412"/>
              </a:solidFill>
              <a:latin typeface="+mj-lt"/>
              <a:cs typeface="Times New Roman"/>
            </a:endParaRPr>
          </a:p>
          <a:p>
            <a:pPr lvl="1"/>
            <a:r>
              <a:rPr lang="en-US" sz="1400" dirty="0">
                <a:latin typeface="+mj-lt"/>
                <a:cs typeface="Times New Roman"/>
              </a:rPr>
              <a:t>MA expected to have 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23 GW </a:t>
            </a:r>
            <a:r>
              <a:rPr lang="en-US" sz="1400" dirty="0">
                <a:latin typeface="+mj-lt"/>
                <a:cs typeface="Times New Roman"/>
              </a:rPr>
              <a:t>of installed OSW capacity by 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2050</a:t>
            </a:r>
            <a:endParaRPr lang="en-US" sz="1400" dirty="0">
              <a:latin typeface="+mj-lt"/>
              <a:cs typeface="Times New Roman"/>
            </a:endParaRPr>
          </a:p>
          <a:p>
            <a:r>
              <a:rPr lang="en-US" sz="1600" dirty="0">
                <a:latin typeface="+mj-lt"/>
                <a:cs typeface="Times New Roman"/>
              </a:rPr>
              <a:t>Coordinated and anticipatory transmission system planning will: </a:t>
            </a:r>
          </a:p>
          <a:p>
            <a:pPr lvl="1"/>
            <a:r>
              <a:rPr lang="en-US" sz="1400" dirty="0">
                <a:latin typeface="+mj-lt"/>
                <a:cs typeface="Times New Roman"/>
              </a:rPr>
              <a:t>Reduce OSW transmission costs </a:t>
            </a:r>
          </a:p>
          <a:p>
            <a:pPr lvl="1"/>
            <a:r>
              <a:rPr lang="en-US" sz="1400" dirty="0">
                <a:latin typeface="+mj-lt"/>
                <a:cs typeface="Times New Roman"/>
              </a:rPr>
              <a:t>Facilitate cost allocation</a:t>
            </a:r>
          </a:p>
          <a:p>
            <a:pPr lvl="1"/>
            <a:r>
              <a:rPr lang="en-US" sz="1400" dirty="0">
                <a:latin typeface="+mj-lt"/>
                <a:cs typeface="Times New Roman"/>
              </a:rPr>
              <a:t>Reduce community and environmental impacts</a:t>
            </a:r>
          </a:p>
          <a:p>
            <a:r>
              <a:rPr lang="en-US" sz="1600" dirty="0">
                <a:latin typeface="+mj-lt"/>
                <a:cs typeface="Times New Roman"/>
              </a:rPr>
              <a:t>Participants key to success of coordinated and anticipatory planning in New England:</a:t>
            </a:r>
          </a:p>
          <a:p>
            <a:pPr lvl="1"/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NE states</a:t>
            </a:r>
            <a:r>
              <a:rPr lang="en-US" sz="1400" dirty="0">
                <a:latin typeface="+mj-lt"/>
                <a:cs typeface="Times New Roman"/>
              </a:rPr>
              <a:t>,</a:t>
            </a:r>
            <a:r>
              <a:rPr lang="en-US" sz="1400" b="1" dirty="0">
                <a:solidFill>
                  <a:srgbClr val="C85412"/>
                </a:solidFill>
                <a:latin typeface="+mj-lt"/>
                <a:cs typeface="Times New Roman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NY</a:t>
            </a:r>
            <a:r>
              <a:rPr lang="en-US" sz="1400" dirty="0">
                <a:latin typeface="+mj-lt"/>
                <a:cs typeface="Times New Roman"/>
              </a:rPr>
              <a:t>,</a:t>
            </a:r>
            <a:r>
              <a:rPr lang="en-US" sz="1400" b="1" dirty="0">
                <a:solidFill>
                  <a:srgbClr val="C85412"/>
                </a:solidFill>
                <a:latin typeface="+mj-lt"/>
                <a:cs typeface="Times New Roman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neighboring regions</a:t>
            </a:r>
            <a:r>
              <a:rPr lang="en-US" sz="1400" dirty="0">
                <a:latin typeface="+mj-lt"/>
                <a:cs typeface="Times New Roman"/>
              </a:rPr>
              <a:t>, 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federal government</a:t>
            </a:r>
            <a:r>
              <a:rPr lang="en-US" sz="1400" dirty="0">
                <a:latin typeface="+mj-lt"/>
                <a:cs typeface="Times New Roman"/>
              </a:rPr>
              <a:t>, </a:t>
            </a:r>
            <a:br>
              <a:rPr lang="en-US" sz="1400" dirty="0">
                <a:latin typeface="+mj-lt"/>
                <a:cs typeface="Times New Roman"/>
              </a:rPr>
            </a:br>
            <a:r>
              <a:rPr lang="en-US" sz="1400" dirty="0">
                <a:latin typeface="+mj-lt"/>
                <a:cs typeface="Times New Roman"/>
              </a:rPr>
              <a:t>and transmission system operators (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ISO-NE</a:t>
            </a:r>
            <a:r>
              <a:rPr lang="en-US" sz="1400" dirty="0">
                <a:latin typeface="+mj-lt"/>
                <a:cs typeface="Times New Roman"/>
              </a:rPr>
              <a:t>,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 NYISO</a:t>
            </a:r>
            <a:r>
              <a:rPr lang="en-US" sz="1400" dirty="0">
                <a:latin typeface="+mj-lt"/>
                <a:cs typeface="Times New Roman"/>
              </a:rPr>
              <a:t>,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 </a:t>
            </a:r>
            <a:r>
              <a:rPr lang="en-US" sz="1400" dirty="0">
                <a:latin typeface="+mj-lt"/>
                <a:cs typeface="Times New Roman"/>
              </a:rPr>
              <a:t>and</a:t>
            </a:r>
            <a:r>
              <a:rPr lang="en-US" sz="1400" b="1" dirty="0">
                <a:solidFill>
                  <a:srgbClr val="00B050"/>
                </a:solidFill>
                <a:latin typeface="+mj-lt"/>
                <a:cs typeface="Times New Roman"/>
              </a:rPr>
              <a:t> PJM</a:t>
            </a:r>
            <a:r>
              <a:rPr lang="en-US" sz="1400" dirty="0">
                <a:latin typeface="+mj-lt"/>
                <a:cs typeface="Times New Roman"/>
              </a:rPr>
              <a:t>)</a:t>
            </a:r>
            <a:endParaRPr lang="en-US" sz="1800" b="1" dirty="0">
              <a:solidFill>
                <a:srgbClr val="C85412"/>
              </a:solidFill>
              <a:latin typeface="+mj-lt"/>
              <a:cs typeface="Times New Roman"/>
            </a:endParaRPr>
          </a:p>
          <a:p>
            <a:endParaRPr lang="en-US" sz="2000" b="1" dirty="0">
              <a:solidFill>
                <a:srgbClr val="C85412"/>
              </a:solidFill>
              <a:latin typeface="+mj-lt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72257-AD2F-ED32-CB7E-0E66EE08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27" y="990600"/>
            <a:ext cx="2609990" cy="2349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F8557-3DF3-39AA-CBB2-378D48E3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16" y="3962400"/>
            <a:ext cx="5296179" cy="2083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7EF7E-89B8-41D3-DE6E-301AD431EF4B}"/>
              </a:ext>
            </a:extLst>
          </p:cNvPr>
          <p:cNvSpPr txBox="1"/>
          <p:nvPr/>
        </p:nvSpPr>
        <p:spPr>
          <a:xfrm>
            <a:off x="3858126" y="6046345"/>
            <a:ext cx="518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/>
              <a:t>Source: The Brattle Group, </a:t>
            </a:r>
            <a:r>
              <a:rPr lang="en-US" sz="700" i="1" dirty="0">
                <a:hlinkClick r:id="rId4"/>
              </a:rPr>
              <a:t>U.S. Offshore Wind Transmission: Policy and Regulatory Challenges</a:t>
            </a:r>
            <a:r>
              <a:rPr lang="en-US" sz="700" dirty="0"/>
              <a:t>, March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B4FB8-4878-8C99-AEBA-8D08A6EFFAC8}"/>
              </a:ext>
            </a:extLst>
          </p:cNvPr>
          <p:cNvSpPr txBox="1"/>
          <p:nvPr/>
        </p:nvSpPr>
        <p:spPr>
          <a:xfrm>
            <a:off x="3805989" y="3706437"/>
            <a:ext cx="5285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Planned Regional Offshore Transmission (example of 8,400 MW total OSW in New England)</a:t>
            </a:r>
          </a:p>
        </p:txBody>
      </p:sp>
    </p:spTree>
    <p:extLst>
      <p:ext uri="{BB962C8B-B14F-4D97-AF65-F5344CB8AC3E}">
        <p14:creationId xmlns:p14="http://schemas.microsoft.com/office/powerpoint/2010/main" val="3090884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762000"/>
          </a:xfrm>
        </p:spPr>
        <p:txBody>
          <a:bodyPr/>
          <a:lstStyle/>
          <a:p>
            <a:r>
              <a:rPr lang="en-US" sz="2400" dirty="0"/>
              <a:t>How to Promote Onshore and Offshore Transmission Planning in New England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A628E0-5FC1-8BF1-B005-1B8E330A0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14399"/>
            <a:ext cx="9144000" cy="5459413"/>
          </a:xfrm>
        </p:spPr>
        <p:txBody>
          <a:bodyPr/>
          <a:lstStyle/>
          <a:p>
            <a:pPr marL="340995" indent="-340995"/>
            <a:endParaRPr lang="en-US" sz="1200" b="1" dirty="0"/>
          </a:p>
          <a:p>
            <a:pPr marL="340995" indent="-340995"/>
            <a:r>
              <a:rPr lang="en-US" sz="1800" b="1" dirty="0"/>
              <a:t>Coordinated Planning</a:t>
            </a:r>
            <a:endParaRPr lang="en-US" sz="1800" dirty="0"/>
          </a:p>
          <a:p>
            <a:pPr marL="741045" lvl="1" indent="-283845"/>
            <a:r>
              <a:rPr lang="en-US" sz="1400" dirty="0"/>
              <a:t>ISO-NE’s regional Tx planning process must include offshore Tx</a:t>
            </a:r>
          </a:p>
          <a:p>
            <a:pPr marL="741045" lvl="1" indent="-283845"/>
            <a:r>
              <a:rPr lang="en-US" sz="1400" dirty="0"/>
              <a:t>Improvement in coordinated planning and alignment on goals for onshore/offshore Tx </a:t>
            </a:r>
            <a:br>
              <a:rPr lang="en-US" sz="1400" dirty="0"/>
            </a:br>
            <a:r>
              <a:rPr lang="en-US" sz="1400" dirty="0"/>
              <a:t>networks and interregional Tx among ISO-NE/NYISO/PJM and the NE states and NY</a:t>
            </a:r>
            <a:br>
              <a:rPr lang="en-US" sz="1400" dirty="0"/>
            </a:br>
            <a:endParaRPr lang="en-US" sz="1400" dirty="0"/>
          </a:p>
          <a:p>
            <a:pPr marL="340995" indent="-340995"/>
            <a:r>
              <a:rPr lang="en-US" sz="1800" b="1" dirty="0"/>
              <a:t>Anticipatory Investment</a:t>
            </a:r>
            <a:endParaRPr lang="en-US" sz="1800" dirty="0"/>
          </a:p>
          <a:p>
            <a:pPr marL="741045" lvl="1" indent="-283845"/>
            <a:r>
              <a:rPr lang="en-US" sz="1400" dirty="0"/>
              <a:t>Proactive onshore Tx investment to prepare for influx of renewables (including OSW)</a:t>
            </a:r>
          </a:p>
          <a:p>
            <a:pPr marL="741045" lvl="1" indent="-283845"/>
            <a:r>
              <a:rPr lang="en-US" sz="1400" dirty="0"/>
              <a:t>ISO-NE/NYISO/PJM must take comprehensive, long-term views of future needs in </a:t>
            </a:r>
            <a:br>
              <a:rPr lang="en-US" sz="1400" dirty="0"/>
            </a:br>
            <a:r>
              <a:rPr lang="en-US" sz="1400" dirty="0"/>
              <a:t>regional and interregional Tx planning and cost allocation </a:t>
            </a:r>
          </a:p>
          <a:p>
            <a:pPr marL="741045" lvl="1" indent="-283845"/>
            <a:r>
              <a:rPr lang="en-US" sz="1400" dirty="0"/>
              <a:t>Consensus among NE states and NY on cost allocation for OSW-supporting Tx</a:t>
            </a:r>
            <a:br>
              <a:rPr lang="en-US" sz="1400" dirty="0"/>
            </a:br>
            <a:endParaRPr lang="en-US" sz="1400" dirty="0"/>
          </a:p>
          <a:p>
            <a:pPr marL="340995" indent="-340995"/>
            <a:r>
              <a:rPr lang="en-US" sz="1800" b="1" dirty="0"/>
              <a:t>Streamlined Regulatory Process</a:t>
            </a:r>
          </a:p>
          <a:p>
            <a:pPr marL="741045" lvl="1" indent="-283845"/>
            <a:r>
              <a:rPr lang="en-US" sz="1400" dirty="0"/>
              <a:t>Federal and state action to streamline siting and permitting of utility infrastructure/clean energy</a:t>
            </a:r>
          </a:p>
          <a:p>
            <a:pPr marL="741045" lvl="1" indent="-283845"/>
            <a:r>
              <a:rPr lang="en-US" sz="1400" dirty="0"/>
              <a:t>Expedited permitting for DOE National Interest Electric Tx Corridors (NIETC) projects</a:t>
            </a:r>
          </a:p>
          <a:p>
            <a:pPr marL="741045" lvl="1" indent="-283845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16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373813"/>
            <a:ext cx="457200" cy="379412"/>
          </a:xfrm>
        </p:spPr>
        <p:txBody>
          <a:bodyPr/>
          <a:lstStyle/>
          <a:p>
            <a:pPr>
              <a:defRPr/>
            </a:pPr>
            <a:fld id="{E5524F5C-614C-4457-84C6-EDC2DD4A82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6801" y="96610"/>
            <a:ext cx="6781800" cy="609600"/>
          </a:xfrm>
        </p:spPr>
        <p:txBody>
          <a:bodyPr/>
          <a:lstStyle/>
          <a:p>
            <a:r>
              <a:rPr lang="en-US" sz="2400" dirty="0"/>
              <a:t>Transmission in US:  National Grid’s</a:t>
            </a:r>
            <a:br>
              <a:rPr lang="en-US" sz="2400" dirty="0"/>
            </a:br>
            <a:r>
              <a:rPr lang="en-US" sz="2400" dirty="0"/>
              <a:t>Proposed Major Projects in New England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310C118-CCD7-5E5B-D353-04448172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74" y="3062448"/>
            <a:ext cx="3142740" cy="3312988"/>
          </a:xfrm>
          <a:prstGeom prst="rect">
            <a:avLst/>
          </a:prstGeom>
        </p:spPr>
      </p:pic>
      <p:sp>
        <p:nvSpPr>
          <p:cNvPr id="67" name="Callout: Line 66">
            <a:extLst>
              <a:ext uri="{FF2B5EF4-FFF2-40B4-BE49-F238E27FC236}">
                <a16:creationId xmlns:a16="http://schemas.microsoft.com/office/drawing/2014/main" id="{75CD62A7-AA1B-DE8B-0EA7-C2263C794C03}"/>
              </a:ext>
            </a:extLst>
          </p:cNvPr>
          <p:cNvSpPr/>
          <p:nvPr/>
        </p:nvSpPr>
        <p:spPr bwMode="auto">
          <a:xfrm>
            <a:off x="146716" y="3429000"/>
            <a:ext cx="1534641" cy="245073"/>
          </a:xfrm>
          <a:prstGeom prst="borderCallout1">
            <a:avLst>
              <a:gd name="adj1" fmla="val 49685"/>
              <a:gd name="adj2" fmla="val 105239"/>
              <a:gd name="adj3" fmla="val -52268"/>
              <a:gd name="adj4" fmla="val 139284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100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  <a:cs typeface="Arial"/>
              </a:rPr>
              <a:t>Substation upgrades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032D3B5E-E027-E138-A539-78E7ABF460E8}"/>
              </a:ext>
            </a:extLst>
          </p:cNvPr>
          <p:cNvSpPr txBox="1">
            <a:spLocks/>
          </p:cNvSpPr>
          <p:nvPr/>
        </p:nvSpPr>
        <p:spPr>
          <a:xfrm>
            <a:off x="0" y="1433816"/>
            <a:ext cx="4569983" cy="13927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1313" indent="-3413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1363" indent="-28416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 2" pitchFamily="18" charset="2"/>
              <a:buChar char="®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1413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5970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42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14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686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58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025" indent="-2270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0995" indent="-340995"/>
            <a:r>
              <a:rPr lang="en-US" sz="1200" kern="0" dirty="0">
                <a:latin typeface="+mj-lt"/>
              </a:rPr>
              <a:t>Onshore hub for OSW and substation upgrades to support increase of up to </a:t>
            </a:r>
            <a:r>
              <a:rPr lang="en-US" sz="1200" b="1" dirty="0">
                <a:solidFill>
                  <a:srgbClr val="00B050"/>
                </a:solidFill>
                <a:latin typeface="+mj-lt"/>
                <a:cs typeface="Arial"/>
              </a:rPr>
              <a:t>2,400 MW</a:t>
            </a:r>
            <a:r>
              <a:rPr lang="en-US" sz="1200" kern="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200" kern="0" dirty="0">
                <a:latin typeface="+mj-lt"/>
              </a:rPr>
              <a:t>of OSW / Energy Storage. </a:t>
            </a:r>
            <a:endParaRPr lang="en-US" dirty="0"/>
          </a:p>
          <a:p>
            <a:pPr marL="340995" indent="-340995"/>
            <a:r>
              <a:rPr lang="en-US" sz="1200" b="1" dirty="0">
                <a:solidFill>
                  <a:srgbClr val="00B050"/>
                </a:solidFill>
                <a:latin typeface="+mj-lt"/>
                <a:cs typeface="Arial"/>
              </a:rPr>
              <a:t>Reduced congestion</a:t>
            </a:r>
            <a:r>
              <a:rPr lang="en-US" sz="1200" b="1" kern="0" dirty="0">
                <a:latin typeface="+mj-lt"/>
                <a:cs typeface="Arial"/>
              </a:rPr>
              <a:t>:</a:t>
            </a:r>
            <a:r>
              <a:rPr lang="en-US" sz="1200" kern="0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+mj-lt"/>
                <a:cs typeface="Arial"/>
              </a:rPr>
              <a:t>Expected economic benefit of </a:t>
            </a:r>
            <a:r>
              <a:rPr lang="en-US" sz="1200" b="1" dirty="0">
                <a:solidFill>
                  <a:srgbClr val="00B050"/>
                </a:solidFill>
                <a:latin typeface="+mj-lt"/>
                <a:cs typeface="Arial"/>
              </a:rPr>
              <a:t>$479M </a:t>
            </a:r>
            <a:r>
              <a:rPr lang="en-US" sz="1200" kern="0" dirty="0">
                <a:solidFill>
                  <a:srgbClr val="000000"/>
                </a:solidFill>
                <a:latin typeface="+mj-lt"/>
                <a:cs typeface="Arial"/>
              </a:rPr>
              <a:t>over a 10-year period based on production cost.</a:t>
            </a:r>
          </a:p>
          <a:p>
            <a:pPr marL="340995" indent="-340995"/>
            <a:endParaRPr lang="en-US" sz="1400" kern="0" dirty="0">
              <a:latin typeface="+mj-lt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D134B5-A92D-7454-1512-FE8A2F73E8F9}"/>
              </a:ext>
            </a:extLst>
          </p:cNvPr>
          <p:cNvCxnSpPr/>
          <p:nvPr/>
        </p:nvCxnSpPr>
        <p:spPr bwMode="auto">
          <a:xfrm>
            <a:off x="4572000" y="762000"/>
            <a:ext cx="0" cy="56118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7861E60-D1B4-3A70-A888-50CB4F8CE724}"/>
              </a:ext>
            </a:extLst>
          </p:cNvPr>
          <p:cNvSpPr txBox="1"/>
          <p:nvPr/>
        </p:nvSpPr>
        <p:spPr bwMode="auto">
          <a:xfrm>
            <a:off x="4545201" y="1448765"/>
            <a:ext cx="44195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1313" indent="-341313" algn="l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200" b="1" dirty="0">
                <a:solidFill>
                  <a:srgbClr val="00B050"/>
                </a:solidFill>
                <a:latin typeface="+mj-lt"/>
                <a:ea typeface="+mn-ea"/>
                <a:cs typeface="Arial"/>
              </a:rPr>
              <a:t>1,200 MW </a:t>
            </a:r>
            <a:r>
              <a:rPr lang="en-US" sz="1200" kern="0" dirty="0">
                <a:solidFill>
                  <a:schemeClr val="tx1"/>
                </a:solidFill>
                <a:latin typeface="+mj-lt"/>
                <a:ea typeface="+mn-ea"/>
              </a:rPr>
              <a:t>bi-directional transmission capacity project between Quebec and New England.</a:t>
            </a:r>
          </a:p>
          <a:p>
            <a:pPr marL="341313" indent="-341313" algn="l"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+mn-ea"/>
              </a:rPr>
              <a:t>New England region will benefit from the increased capacity and reliability. </a:t>
            </a:r>
          </a:p>
          <a:p>
            <a:pPr algn="l"/>
            <a:endParaRPr lang="en-US" sz="1600" dirty="0">
              <a:latin typeface="+mj-lt"/>
            </a:endParaRPr>
          </a:p>
          <a:p>
            <a:pPr algn="l"/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l"/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0" name="Callout: Line 79">
            <a:extLst>
              <a:ext uri="{FF2B5EF4-FFF2-40B4-BE49-F238E27FC236}">
                <a16:creationId xmlns:a16="http://schemas.microsoft.com/office/drawing/2014/main" id="{F90BC800-44E1-A375-7CB6-0061F5052CDF}"/>
              </a:ext>
            </a:extLst>
          </p:cNvPr>
          <p:cNvSpPr/>
          <p:nvPr/>
        </p:nvSpPr>
        <p:spPr bwMode="auto">
          <a:xfrm>
            <a:off x="146715" y="4093871"/>
            <a:ext cx="1534641" cy="245073"/>
          </a:xfrm>
          <a:prstGeom prst="borderCallout1">
            <a:avLst>
              <a:gd name="adj1" fmla="val 49685"/>
              <a:gd name="adj2" fmla="val 105239"/>
              <a:gd name="adj3" fmla="val -223421"/>
              <a:gd name="adj4" fmla="val 197775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100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  <a:cs typeface="Arial"/>
              </a:rPr>
              <a:t>Reconductoring</a:t>
            </a:r>
          </a:p>
        </p:txBody>
      </p:sp>
      <p:sp>
        <p:nvSpPr>
          <p:cNvPr id="81" name="Callout: Line 80">
            <a:extLst>
              <a:ext uri="{FF2B5EF4-FFF2-40B4-BE49-F238E27FC236}">
                <a16:creationId xmlns:a16="http://schemas.microsoft.com/office/drawing/2014/main" id="{2733F783-8172-7992-EBD0-E80487C8C664}"/>
              </a:ext>
            </a:extLst>
          </p:cNvPr>
          <p:cNvSpPr/>
          <p:nvPr/>
        </p:nvSpPr>
        <p:spPr bwMode="auto">
          <a:xfrm>
            <a:off x="8390" y="4758742"/>
            <a:ext cx="1711639" cy="245073"/>
          </a:xfrm>
          <a:prstGeom prst="borderCallout1">
            <a:avLst>
              <a:gd name="adj1" fmla="val 49685"/>
              <a:gd name="adj2" fmla="val 105239"/>
              <a:gd name="adj3" fmla="val 242115"/>
              <a:gd name="adj4" fmla="val 183430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100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  <a:cs typeface="Arial"/>
              </a:rPr>
              <a:t>Onshore hub for OSW</a:t>
            </a:r>
          </a:p>
        </p:txBody>
      </p:sp>
      <p:sp>
        <p:nvSpPr>
          <p:cNvPr id="82" name="Callout: Line 81">
            <a:extLst>
              <a:ext uri="{FF2B5EF4-FFF2-40B4-BE49-F238E27FC236}">
                <a16:creationId xmlns:a16="http://schemas.microsoft.com/office/drawing/2014/main" id="{83600D06-A0A1-A79E-7D24-DA30A9C8651E}"/>
              </a:ext>
            </a:extLst>
          </p:cNvPr>
          <p:cNvSpPr/>
          <p:nvPr/>
        </p:nvSpPr>
        <p:spPr bwMode="auto">
          <a:xfrm>
            <a:off x="-14351" y="5463868"/>
            <a:ext cx="1156734" cy="542906"/>
          </a:xfrm>
          <a:prstGeom prst="borderCallout1">
            <a:avLst>
              <a:gd name="adj1" fmla="val 45006"/>
              <a:gd name="adj2" fmla="val 102204"/>
              <a:gd name="adj3" fmla="val 38938"/>
              <a:gd name="adj4" fmla="val 155876"/>
            </a:avLst>
          </a:prstGeom>
          <a:solidFill>
            <a:srgbClr val="C8541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050" dirty="0">
                <a:solidFill>
                  <a:schemeClr val="bg1"/>
                </a:solidFill>
                <a:latin typeface="+mn-lt"/>
                <a:cs typeface="Arial"/>
              </a:rPr>
              <a:t>Existing Brayton Point Substation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DA71AAB-A421-C5A1-F5F5-45FFEC1CE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1" y="3002498"/>
            <a:ext cx="2946686" cy="3323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15D8C61-E048-4496-E189-88333A359E57}"/>
              </a:ext>
            </a:extLst>
          </p:cNvPr>
          <p:cNvSpPr/>
          <p:nvPr/>
        </p:nvSpPr>
        <p:spPr bwMode="auto">
          <a:xfrm>
            <a:off x="4728480" y="2899923"/>
            <a:ext cx="1047178" cy="56985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Underground HVDC co-located on highway ROW (~75 miles)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F4E87BB-C75D-2E53-02DB-C60AC90A813C}"/>
              </a:ext>
            </a:extLst>
          </p:cNvPr>
          <p:cNvSpPr/>
          <p:nvPr/>
        </p:nvSpPr>
        <p:spPr bwMode="auto">
          <a:xfrm>
            <a:off x="7751719" y="4608227"/>
            <a:ext cx="1196371" cy="524914"/>
          </a:xfrm>
          <a:prstGeom prst="rect">
            <a:avLst/>
          </a:prstGeom>
          <a:solidFill>
            <a:srgbClr val="C854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~106 miles of NEP-owned AC line in existing ROW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20FBDD-767C-5CDC-E5B1-60BADAB6E737}"/>
              </a:ext>
            </a:extLst>
          </p:cNvPr>
          <p:cNvCxnSpPr>
            <a:cxnSpLocks/>
            <a:stCxn id="84" idx="3"/>
          </p:cNvCxnSpPr>
          <p:nvPr/>
        </p:nvCxnSpPr>
        <p:spPr bwMode="auto">
          <a:xfrm>
            <a:off x="5775658" y="3184851"/>
            <a:ext cx="126923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31F98BD-9DD8-B119-93E8-09D6EDCD3E11}"/>
              </a:ext>
            </a:extLst>
          </p:cNvPr>
          <p:cNvCxnSpPr>
            <a:cxnSpLocks/>
            <a:stCxn id="84" idx="3"/>
          </p:cNvCxnSpPr>
          <p:nvPr/>
        </p:nvCxnSpPr>
        <p:spPr bwMode="auto">
          <a:xfrm>
            <a:off x="5775658" y="3184851"/>
            <a:ext cx="676942" cy="87888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EFE032F-266C-ECCA-6D94-312E7C4419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74272" y="4317090"/>
            <a:ext cx="1277447" cy="4018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C2A5AA5-31DF-877B-F948-4360A0876895}"/>
              </a:ext>
            </a:extLst>
          </p:cNvPr>
          <p:cNvCxnSpPr>
            <a:cxnSpLocks/>
            <a:stCxn id="85" idx="1"/>
          </p:cNvCxnSpPr>
          <p:nvPr/>
        </p:nvCxnSpPr>
        <p:spPr bwMode="auto">
          <a:xfrm flipH="1">
            <a:off x="7169916" y="4870684"/>
            <a:ext cx="581803" cy="1124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A71672E-B76E-204A-4800-772951CF4E91}"/>
              </a:ext>
            </a:extLst>
          </p:cNvPr>
          <p:cNvSpPr/>
          <p:nvPr/>
        </p:nvSpPr>
        <p:spPr bwMode="auto">
          <a:xfrm>
            <a:off x="4765738" y="3977371"/>
            <a:ext cx="972662" cy="524914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HVDC Converter substation (Comerford)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8BC9279-C75E-FD54-85C0-D6B550D64D5E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5025" y="4201562"/>
            <a:ext cx="620988" cy="1044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17C20BC3-21A1-CC48-12E4-4AA6DBF42887}"/>
              </a:ext>
            </a:extLst>
          </p:cNvPr>
          <p:cNvSpPr/>
          <p:nvPr/>
        </p:nvSpPr>
        <p:spPr bwMode="auto">
          <a:xfrm>
            <a:off x="4970711" y="5451466"/>
            <a:ext cx="1331124" cy="34501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Upgraded Substation (Dunbarton)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AB7D7E0-ADCB-7DD1-F77F-475622DAA8DE}"/>
              </a:ext>
            </a:extLst>
          </p:cNvPr>
          <p:cNvCxnSpPr>
            <a:cxnSpLocks/>
            <a:stCxn id="96" idx="3"/>
          </p:cNvCxnSpPr>
          <p:nvPr/>
        </p:nvCxnSpPr>
        <p:spPr bwMode="auto">
          <a:xfrm>
            <a:off x="6614759" y="6099606"/>
            <a:ext cx="655091" cy="932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2315F47-571D-4825-22ED-0098775E95B6}"/>
              </a:ext>
            </a:extLst>
          </p:cNvPr>
          <p:cNvCxnSpPr>
            <a:cxnSpLocks/>
            <a:stCxn id="92" idx="3"/>
          </p:cNvCxnSpPr>
          <p:nvPr/>
        </p:nvCxnSpPr>
        <p:spPr bwMode="auto">
          <a:xfrm>
            <a:off x="6301835" y="5623973"/>
            <a:ext cx="707961" cy="2214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8A75B0B-B0F6-BDDD-34F0-0D68DE3B22ED}"/>
              </a:ext>
            </a:extLst>
          </p:cNvPr>
          <p:cNvCxnSpPr>
            <a:cxnSpLocks/>
            <a:stCxn id="85" idx="1"/>
          </p:cNvCxnSpPr>
          <p:nvPr/>
        </p:nvCxnSpPr>
        <p:spPr bwMode="auto">
          <a:xfrm flipH="1">
            <a:off x="6655815" y="4870684"/>
            <a:ext cx="1095904" cy="20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7310EDDF-A966-C1A8-91D6-F58E1E7FA558}"/>
              </a:ext>
            </a:extLst>
          </p:cNvPr>
          <p:cNvSpPr/>
          <p:nvPr/>
        </p:nvSpPr>
        <p:spPr bwMode="auto">
          <a:xfrm>
            <a:off x="5383571" y="5899055"/>
            <a:ext cx="1231188" cy="40110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New Substation (Londonderry)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04E3D4-B3F3-B81E-ABE6-018D2B86EBDE}"/>
              </a:ext>
            </a:extLst>
          </p:cNvPr>
          <p:cNvSpPr/>
          <p:nvPr/>
        </p:nvSpPr>
        <p:spPr bwMode="auto">
          <a:xfrm>
            <a:off x="7291151" y="3015745"/>
            <a:ext cx="1014649" cy="260991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sz="800" dirty="0">
                <a:solidFill>
                  <a:schemeClr val="bg1"/>
                </a:solidFill>
                <a:latin typeface="+mn-lt"/>
                <a:cs typeface="Arial"/>
              </a:rPr>
              <a:t> Twin States                  Preferred 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34AE4-4076-E037-6A1E-E49B7FEED9B7}"/>
              </a:ext>
            </a:extLst>
          </p:cNvPr>
          <p:cNvSpPr txBox="1"/>
          <p:nvPr/>
        </p:nvSpPr>
        <p:spPr>
          <a:xfrm>
            <a:off x="-41331" y="845485"/>
            <a:ext cx="4419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chemeClr val="tx1"/>
                </a:solidFill>
                <a:latin typeface="+mj-lt"/>
                <a:ea typeface="+mn-ea"/>
              </a:rPr>
              <a:t>Cleaner Grid New England – Brayton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DC55B-54B0-D292-2E2C-94C49934FD38}"/>
              </a:ext>
            </a:extLst>
          </p:cNvPr>
          <p:cNvSpPr txBox="1"/>
          <p:nvPr/>
        </p:nvSpPr>
        <p:spPr>
          <a:xfrm>
            <a:off x="4596782" y="844041"/>
            <a:ext cx="4419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1600" b="1" kern="0" dirty="0">
                <a:solidFill>
                  <a:schemeClr val="tx1"/>
                </a:solidFill>
                <a:latin typeface="+mj-lt"/>
                <a:ea typeface="+mn-ea"/>
              </a:rPr>
              <a:t>Twin States Clean Energy Link</a:t>
            </a:r>
          </a:p>
        </p:txBody>
      </p:sp>
    </p:spTree>
    <p:extLst>
      <p:ext uri="{BB962C8B-B14F-4D97-AF65-F5344CB8AC3E}">
        <p14:creationId xmlns:p14="http://schemas.microsoft.com/office/powerpoint/2010/main" val="230195918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096000" cy="609600"/>
          </a:xfrm>
        </p:spPr>
        <p:txBody>
          <a:bodyPr/>
          <a:lstStyle/>
          <a:p>
            <a:r>
              <a:rPr lang="en-US" sz="2400"/>
              <a:t>Questions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09007"/>
            <a:ext cx="571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Mike Calviou,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SVP, US Policy &amp; Regulatory Strategy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National Grid USA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2"/>
              </a:rPr>
              <a:t>Email: Mike.Calviou@nationalgrid.com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69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000" dirty="0" err="1" smtClean="0">
            <a:solidFill>
              <a:schemeClr val="tx1"/>
            </a:solidFill>
          </a:defRPr>
        </a:defPPr>
      </a:lst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1450" indent="-171450" algn="l">
          <a:spcBef>
            <a:spcPts val="600"/>
          </a:spcBef>
          <a:buFont typeface="Wingdings" pitchFamily="2" charset="2"/>
          <a:buChar char="§"/>
          <a:defRPr sz="1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Grid Pipes_W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 National Grid">
  <a:themeElements>
    <a:clrScheme name="national_grid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-110" charset="-128"/>
          </a:defRPr>
        </a:defPPr>
      </a:lstStyle>
    </a:lnDef>
  </a:objectDefaults>
  <a:extraClrSchemeLst>
    <a:extraClrScheme>
      <a:clrScheme name="national_grid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2012.04.10 My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2.04.10 My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ional_grid[2]">
  <a:themeElements>
    <a:clrScheme name="national_grid[2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2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ional_grid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Grid Pipes_W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2.04.10 My New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.04.10 My New Templat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573228-4755-492b-b3f4-5151d53861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361674C84434BBDC07B886A8871BF" ma:contentTypeVersion="13" ma:contentTypeDescription="Create a new document." ma:contentTypeScope="" ma:versionID="fc638cf0d3f6dc9e0c0350d9b1e0df22">
  <xsd:schema xmlns:xsd="http://www.w3.org/2001/XMLSchema" xmlns:xs="http://www.w3.org/2001/XMLSchema" xmlns:p="http://schemas.microsoft.com/office/2006/metadata/properties" xmlns:ns3="765d44ac-997b-4807-9e8b-78f4b4c62ef5" xmlns:ns4="13573228-4755-492b-b3f4-5151d53861f5" targetNamespace="http://schemas.microsoft.com/office/2006/metadata/properties" ma:root="true" ma:fieldsID="6e906aff53bd21158e61398b993b913a" ns3:_="" ns4:_="">
    <xsd:import namespace="765d44ac-997b-4807-9e8b-78f4b4c62ef5"/>
    <xsd:import namespace="13573228-4755-492b-b3f4-5151d53861f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d44ac-997b-4807-9e8b-78f4b4c62e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73228-4755-492b-b3f4-5151d5386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F56F7-1BE1-4783-B5EC-ED60D71BB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E8396-C3C0-4A75-B549-2ADE0B6555A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65d44ac-997b-4807-9e8b-78f4b4c62ef5"/>
    <ds:schemaRef ds:uri="http://www.w3.org/XML/1998/namespace"/>
    <ds:schemaRef ds:uri="http://purl.org/dc/elements/1.1/"/>
    <ds:schemaRef ds:uri="http://schemas.microsoft.com/office/infopath/2007/PartnerControls"/>
    <ds:schemaRef ds:uri="13573228-4755-492b-b3f4-5151d53861f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59B304-084E-41EB-86AD-3EE2041D09AE}">
  <ds:schemaRefs>
    <ds:schemaRef ds:uri="13573228-4755-492b-b3f4-5151d53861f5"/>
    <ds:schemaRef ds:uri="765d44ac-997b-4807-9e8b-78f4b4c6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22114</TotalTime>
  <Words>877</Words>
  <Application>Microsoft Office PowerPoint</Application>
  <PresentationFormat>On-screen Show (4:3)</PresentationFormat>
  <Paragraphs>114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Courier New</vt:lpstr>
      <vt:lpstr>Lucida Grande</vt:lpstr>
      <vt:lpstr>Wingdings</vt:lpstr>
      <vt:lpstr>Wingdings 2</vt:lpstr>
      <vt:lpstr>Default Theme</vt:lpstr>
      <vt:lpstr>NGrid Pipes_Wires</vt:lpstr>
      <vt:lpstr>Standard National Grid</vt:lpstr>
      <vt:lpstr>3_2012.04.10 My New Template</vt:lpstr>
      <vt:lpstr>2012.04.10 My New Template</vt:lpstr>
      <vt:lpstr>national_grid[2]</vt:lpstr>
      <vt:lpstr>NG Blank</vt:lpstr>
      <vt:lpstr>1_NGrid Pipes_Wires</vt:lpstr>
      <vt:lpstr>Microsoft PowerPoint 97-2003 Presentation</vt:lpstr>
      <vt:lpstr>PowerPoint Presentation</vt:lpstr>
      <vt:lpstr>Interconnection Queues and Congestion Costs  Rise Without Adequate Transmission Planning</vt:lpstr>
      <vt:lpstr>Lessons from UK: Coordinated  Planning &amp; Anticipatory Investment</vt:lpstr>
      <vt:lpstr>Lessons from UK:  Streamlined Regulatory Process for ‘Onshore’ Transmission Projects</vt:lpstr>
      <vt:lpstr>Transmission in US:  Coordinated and Anticipatory OSW Planning Across Northeast Is Essential</vt:lpstr>
      <vt:lpstr>How to Promote Onshore and Offshore Transmission Planning in New England</vt:lpstr>
      <vt:lpstr>Transmission in US:  National Grid’s Proposed Major Projects in New England</vt:lpstr>
      <vt:lpstr>Questions 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Tim (US)</dc:creator>
  <cp:lastModifiedBy>Reihaneh Irani-Famili</cp:lastModifiedBy>
  <cp:revision>388</cp:revision>
  <cp:lastPrinted>2017-06-12T18:11:43Z</cp:lastPrinted>
  <dcterms:created xsi:type="dcterms:W3CDTF">2016-11-10T19:41:55Z</dcterms:created>
  <dcterms:modified xsi:type="dcterms:W3CDTF">2023-09-29T18:05:26Z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0x010100F71361674C84434BBDC07B886A8871BF</vt:lpwstr>
  </property>
</Properties>
</file>