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616" r:id="rId1"/>
  </p:sldMasterIdLst>
  <p:notesMasterIdLst>
    <p:notesMasterId r:id="rId19"/>
  </p:notesMasterIdLst>
  <p:handoutMasterIdLst>
    <p:handoutMasterId r:id="rId20"/>
  </p:handoutMasterIdLst>
  <p:sldIdLst>
    <p:sldId id="286" r:id="rId2"/>
    <p:sldId id="294" r:id="rId3"/>
    <p:sldId id="297" r:id="rId4"/>
    <p:sldId id="295" r:id="rId5"/>
    <p:sldId id="298" r:id="rId6"/>
    <p:sldId id="303" r:id="rId7"/>
    <p:sldId id="281" r:id="rId8"/>
    <p:sldId id="280" r:id="rId9"/>
    <p:sldId id="284" r:id="rId10"/>
    <p:sldId id="289" r:id="rId11"/>
    <p:sldId id="299" r:id="rId12"/>
    <p:sldId id="296" r:id="rId13"/>
    <p:sldId id="301" r:id="rId14"/>
    <p:sldId id="302" r:id="rId15"/>
    <p:sldId id="292" r:id="rId16"/>
    <p:sldId id="293" r:id="rId17"/>
    <p:sldId id="291" r:id="rId18"/>
  </p:sldIdLst>
  <p:sldSz cx="9144000" cy="6858000" type="screen4x3"/>
  <p:notesSz cx="708660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ahoma" charset="0"/>
        <a:ea typeface="ＭＳ Ｐゴシック" charset="0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 Rivo" initials="S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B23"/>
    <a:srgbClr val="B9DF41"/>
    <a:srgbClr val="0E0E10"/>
    <a:srgbClr val="9966FF"/>
    <a:srgbClr val="3333FF"/>
    <a:srgbClr val="070709"/>
    <a:srgbClr val="CC3300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70" autoAdjust="0"/>
    <p:restoredTop sz="98729" autoAdjust="0"/>
  </p:normalViewPr>
  <p:slideViewPr>
    <p:cSldViewPr snapToObjects="1">
      <p:cViewPr>
        <p:scale>
          <a:sx n="75" d="100"/>
          <a:sy n="75" d="100"/>
        </p:scale>
        <p:origin x="-2256" y="-760"/>
      </p:cViewPr>
      <p:guideLst>
        <p:guide orient="horz" pos="211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commentAuthors" Target="commentAuthor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6-07-17T14:55:48.578" idx="1">
    <p:pos x="5600" y="4421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626475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3AA13E-5DCF-F546-8B03-55A406F8F7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204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4788" y="0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731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13238"/>
            <a:ext cx="567055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4788" y="8624888"/>
            <a:ext cx="30702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BF08F437-CEDF-9942-932E-D26B65366D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179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12A245EB-AF40-B04D-A5FA-17F015D738F6}" type="slidenum">
              <a:rPr lang="en-US">
                <a:latin typeface="Arial" charset="0"/>
              </a:rPr>
              <a:pPr/>
              <a:t>7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1885E87A-2620-F949-A793-D12B475F00D7}" type="slidenum">
              <a:rPr lang="en-US">
                <a:latin typeface="Arial" charset="0"/>
              </a:rPr>
              <a:pPr/>
              <a:t>8</a:t>
            </a:fld>
            <a:endParaRPr lang="en-US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BD76B4F0-055E-E34A-988F-D64ACB9FB625}" type="slidenum">
              <a:rPr lang="en-US">
                <a:latin typeface="Arial" charset="0"/>
              </a:rPr>
              <a:pPr/>
              <a:t>9</a:t>
            </a:fld>
            <a:endParaRPr lang="en-US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 txBox="1">
            <a:spLocks noGrp="1" noChangeArrowheads="1"/>
          </p:cNvSpPr>
          <p:nvPr/>
        </p:nvSpPr>
        <p:spPr bwMode="auto">
          <a:xfrm>
            <a:off x="4015422" y="8626635"/>
            <a:ext cx="3071178" cy="45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7" rIns="91433" bIns="45717" anchor="b"/>
          <a:lstStyle/>
          <a:p>
            <a:pPr algn="r" defTabSz="913321"/>
            <a:fld id="{E84EC75A-CEFD-42C5-A851-F4CFAED01896}" type="slidenum">
              <a:rPr lang="en-US" sz="1200">
                <a:latin typeface="Times New Roman" pitchFamily="18" charset="0"/>
              </a:rPr>
              <a:pPr algn="r" defTabSz="913321"/>
              <a:t>13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4245" y="4312521"/>
            <a:ext cx="5198112" cy="4086384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8E80666-FB37-4B36-9149-507F3B0178E3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FF5C3-BA5A-C140-8113-FF137841A1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39EC-698A-2040-AB57-E2CF2481D4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BAA8-A9F1-A741-BE6A-583483AF107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1D80-72C8-C649-AE84-96E57FA733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06AB8-3844-534B-830F-BCDF3CE25D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E6BA4-89A4-4B45-A487-04393669A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12/15/14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E05D59-D2AD-FD41-9840-179F1A19F6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73CF5-370B-5F41-BFCD-12BD305F625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B639DA2-6F60-9845-86C2-373A453B05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7" r:id="rId1"/>
    <p:sldLayoutId id="2147484618" r:id="rId2"/>
    <p:sldLayoutId id="2147484619" r:id="rId3"/>
    <p:sldLayoutId id="2147484620" r:id="rId4"/>
    <p:sldLayoutId id="2147484621" r:id="rId5"/>
    <p:sldLayoutId id="2147484622" r:id="rId6"/>
    <p:sldLayoutId id="2147484623" r:id="rId7"/>
    <p:sldLayoutId id="2147484624" r:id="rId8"/>
    <p:sldLayoutId id="2147484625" r:id="rId9"/>
    <p:sldLayoutId id="2147484626" r:id="rId10"/>
    <p:sldLayoutId id="2147484627" r:id="rId11"/>
    <p:sldLayoutId id="2147484628" r:id="rId12"/>
    <p:sldLayoutId id="2147484629" r:id="rId13"/>
    <p:sldLayoutId id="2147484630" r:id="rId14"/>
    <p:sldLayoutId id="2147484631" r:id="rId15"/>
    <p:sldLayoutId id="2147484632" r:id="rId16"/>
    <p:sldLayoutId id="2147484633" r:id="rId17"/>
    <p:sldLayoutId id="2147484634" r:id="rId18"/>
    <p:sldLayoutId id="2147484635" r:id="rId19"/>
    <p:sldLayoutId id="2147484636" r:id="rId20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169987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Engaging Stakeholders in NE in Envisioning Pathways to 80% GHG Reductions by 2050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391400" cy="2286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Dr. Jonathan Raab, Raab Associates, Ltd.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www.RaabAssociates.org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December 16, 2014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Tufts University—Sponsored by Oak Foundation and German Consulate General</a:t>
            </a:r>
            <a:endParaRPr lang="en-US" sz="24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761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44562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NE States Develop 2020 Greenhouse Gas Plans </a:t>
            </a:r>
            <a:b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Using Stakeholder Processes</a:t>
            </a:r>
            <a:endParaRPr lang="en-US" sz="28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75844" cy="5257800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800" dirty="0" smtClean="0">
                <a:latin typeface="Tahoma"/>
                <a:cs typeface="Tahoma"/>
              </a:rPr>
              <a:t>Substance</a:t>
            </a:r>
          </a:p>
          <a:p>
            <a:pPr lvl="1"/>
            <a:r>
              <a:rPr lang="en-US" dirty="0" smtClean="0">
                <a:latin typeface="Tahoma"/>
                <a:cs typeface="Tahoma"/>
              </a:rPr>
              <a:t>Comprehensive plans covering buildings, transportation, electricity supply, solid waste, etc.</a:t>
            </a:r>
          </a:p>
          <a:p>
            <a:pPr lvl="1"/>
            <a:r>
              <a:rPr lang="en-US" dirty="0" smtClean="0">
                <a:latin typeface="Tahoma"/>
                <a:cs typeface="Tahoma"/>
              </a:rPr>
              <a:t>Reduce GHG emissions by 10-25% below 1990 levels by 2020</a:t>
            </a:r>
          </a:p>
          <a:p>
            <a:pPr>
              <a:buFont typeface="Arial"/>
              <a:buChar char="•"/>
            </a:pPr>
            <a:r>
              <a:rPr lang="en-US" sz="2800" dirty="0" smtClean="0">
                <a:latin typeface="Tahoma"/>
                <a:cs typeface="Tahoma"/>
              </a:rPr>
              <a:t>Process</a:t>
            </a:r>
          </a:p>
          <a:p>
            <a:pPr lvl="1"/>
            <a:r>
              <a:rPr lang="en-US" dirty="0" smtClean="0">
                <a:latin typeface="Tahoma"/>
                <a:cs typeface="Tahoma"/>
              </a:rPr>
              <a:t>States used stakeholder processes to develop plans in different ways—generally includes steering committee, working groups, extensive state involvement, technical consultants, and facilitation</a:t>
            </a:r>
          </a:p>
          <a:p>
            <a:pPr lvl="1"/>
            <a:r>
              <a:rPr lang="en-US" dirty="0" smtClean="0">
                <a:latin typeface="Tahoma"/>
                <a:cs typeface="Tahoma"/>
              </a:rPr>
              <a:t>RI (2001-6); CT (2002-4); ME (2003-4); VT (2008); NH (2009); and MA (2010)</a:t>
            </a:r>
            <a:endParaRPr lang="en-US" dirty="0">
              <a:latin typeface="Tahoma"/>
              <a:cs typeface="Tahom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902021"/>
            <a:ext cx="1483056" cy="851848"/>
          </a:xfrm>
        </p:spPr>
        <p:txBody>
          <a:bodyPr>
            <a:normAutofit/>
          </a:bodyPr>
          <a:lstStyle/>
          <a:p>
            <a:fld id="{56B06AB8-3844-534B-830F-BCDF3CE25DDA}" type="slidenum">
              <a:rPr lang="en-US" sz="3600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6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EPA Climate Protection Awards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2005—Rhode Island Greenhouse Gas Stakeholders—for the stakeholder process including plan development and implementation</a:t>
            </a:r>
          </a:p>
          <a:p>
            <a:pPr>
              <a:buNone/>
            </a:pPr>
            <a:endParaRPr lang="en-US" sz="16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800" dirty="0" smtClean="0">
                <a:latin typeface="Tahoma" pitchFamily="34" charset="0"/>
                <a:cs typeface="Tahoma" pitchFamily="34" charset="0"/>
              </a:rPr>
              <a:t>2009—RGGI--recognizing RGGI as model for federal energy legislation, and each state as a climate leader</a:t>
            </a:r>
            <a:endParaRPr lang="en-US" sz="28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11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4700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Engaging citizens, not just stakeholders…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36575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Vermont’s Energy Future (2007)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What energy supply options should VT pursue in the shadow of potential HQ contracts expiring and VT Yankee relicensing?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Stakeholder group develops background/options, and polling questions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5 regional citizen workshops, 800+ Vermonters, small group facilitated discussions, keypad live polling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100+ random sample of Vermonters for Deliberative Polling weekend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New Hampshire Energy Facility Siting Process (2013)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How should NH’s siting council and siting process be improved?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Stakeholder advisory committee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 Stakeholder focus groups/polling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5 regional citizen workshops, 300+ NH citizens, presentations, small group discussions, keypad live polling</a:t>
            </a:r>
          </a:p>
          <a:p>
            <a:pPr lvl="1"/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32344" y="5715000"/>
            <a:ext cx="1483056" cy="851848"/>
          </a:xfrm>
        </p:spPr>
        <p:txBody>
          <a:bodyPr>
            <a:normAutofit/>
          </a:bodyPr>
          <a:lstStyle/>
          <a:p>
            <a:fld id="{56B06AB8-3844-534B-830F-BCDF3CE25DDA}" type="slidenum">
              <a:rPr lang="en-US" sz="3600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0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Number Placeholder 3"/>
          <p:cNvSpPr txBox="1">
            <a:spLocks noGrp="1"/>
          </p:cNvSpPr>
          <p:nvPr/>
        </p:nvSpPr>
        <p:spPr bwMode="auto">
          <a:xfrm>
            <a:off x="8135938" y="5807074"/>
            <a:ext cx="877887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en-US" sz="3600" dirty="0" smtClean="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rPr>
              <a:t>13</a:t>
            </a:r>
            <a:endParaRPr lang="en-US" sz="3600" dirty="0">
              <a:gradFill>
                <a:gsLst>
                  <a:gs pos="0">
                    <a:schemeClr val="tx1">
                      <a:alpha val="10000"/>
                    </a:schemeClr>
                  </a:gs>
                  <a:gs pos="100000">
                    <a:schemeClr val="tx1">
                      <a:alpha val="10000"/>
                    </a:schemeClr>
                  </a:gs>
                </a:gsLst>
                <a:lin ang="5400000" scaled="0"/>
              </a:gradFill>
              <a:latin typeface="Impact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9013825" cy="15070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/>
            </a:r>
            <a:br>
              <a:rPr lang="en-US" sz="1800" dirty="0" smtClean="0">
                <a:solidFill>
                  <a:srgbClr val="000000"/>
                </a:solidFill>
              </a:rPr>
            </a:br>
            <a:r>
              <a:rPr lang="en-US" sz="3100" dirty="0" smtClean="0">
                <a:solidFill>
                  <a:srgbClr val="000000"/>
                </a:solidFill>
              </a:rPr>
              <a:t/>
            </a:r>
            <a:br>
              <a:rPr lang="en-US" sz="3100" dirty="0" smtClean="0">
                <a:solidFill>
                  <a:srgbClr val="000000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VT REGIONAL WORKSHOPS</a:t>
            </a: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9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Which resource options do you think should be the highest or</a:t>
            </a:r>
            <a:b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lowest priorities to meet Vermont’s future electricity needs considering </a:t>
            </a:r>
            <a:b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</a:br>
            <a:r>
              <a:rPr lang="en-US" sz="220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all factors (cost, environmental attributes, reliability, etc.)?</a:t>
            </a:r>
            <a:r>
              <a:rPr lang="en-US" sz="2300" dirty="0" smtClean="0">
                <a:solidFill>
                  <a:srgbClr val="000000"/>
                </a:solidFill>
              </a:rPr>
              <a:t/>
            </a:r>
            <a:br>
              <a:rPr lang="en-US" sz="2300" dirty="0" smtClean="0">
                <a:solidFill>
                  <a:srgbClr val="000000"/>
                </a:solidFill>
              </a:rPr>
            </a:br>
            <a:endParaRPr lang="en-US" sz="2300" baseline="30000" dirty="0" smtClean="0">
              <a:solidFill>
                <a:srgbClr val="000000"/>
              </a:solidFill>
              <a:latin typeface="MetaBold-Roman"/>
            </a:endParaRPr>
          </a:p>
        </p:txBody>
      </p:sp>
      <p:sp>
        <p:nvSpPr>
          <p:cNvPr id="137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324600"/>
            <a:ext cx="7772400" cy="38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dirty="0" smtClean="0"/>
              <a:t>          </a:t>
            </a:r>
            <a:r>
              <a:rPr lang="en-US" sz="2100" dirty="0" smtClean="0">
                <a:latin typeface="Tahoma" pitchFamily="34" charset="0"/>
                <a:cs typeface="Tahoma" pitchFamily="34" charset="0"/>
              </a:rPr>
              <a:t>mean n = 507</a:t>
            </a:r>
          </a:p>
        </p:txBody>
      </p:sp>
      <p:graphicFrame>
        <p:nvGraphicFramePr>
          <p:cNvPr id="2056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130533"/>
              </p:ext>
            </p:extLst>
          </p:nvPr>
        </p:nvGraphicFramePr>
        <p:xfrm>
          <a:off x="762000" y="2133600"/>
          <a:ext cx="7696200" cy="4114800"/>
        </p:xfrm>
        <a:graphic>
          <a:graphicData uri="http://schemas.openxmlformats.org/drawingml/2006/table">
            <a:tbl>
              <a:tblPr/>
              <a:tblGrid>
                <a:gridCol w="2819399"/>
                <a:gridCol w="1143000"/>
                <a:gridCol w="1066800"/>
                <a:gridCol w="1600200"/>
                <a:gridCol w="1066801"/>
              </a:tblGrid>
              <a:tr h="3124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Resource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High %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Low %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Difference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Rank</a:t>
                      </a:r>
                      <a:endParaRPr kumimoji="0" lang="en-US" sz="17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Energy Efficiency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25%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24%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Wind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22%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Hydro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15%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15%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Solar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16%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4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Wood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Methane from farms or landfill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Natural gas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-6%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7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Nuclear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24%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-19%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Oil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0%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27%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-27%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9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Coal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32%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-32%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</a:t>
                      </a: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7391400" y="6006152"/>
            <a:ext cx="1483056" cy="851848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1F81276-4EC1-491A-97DA-4135CC5394E0}" type="slidenum">
              <a:rPr lang="en-US" sz="3600" smtClean="0"/>
              <a:pPr/>
              <a:t>14</a:t>
            </a:fld>
            <a:endParaRPr lang="en-US" sz="3600" dirty="0" smtClean="0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1625"/>
            <a:ext cx="9144000" cy="6397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Figure 12:  Continue to Buy from VT Yankee? </a:t>
            </a:r>
          </a:p>
        </p:txBody>
      </p:sp>
      <p:pic>
        <p:nvPicPr>
          <p:cNvPr id="1044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838199"/>
            <a:ext cx="8686801" cy="5952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574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Principles for Designing Meaningful Stakeholder Engagement on Climate and Energy Issues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001000" cy="41910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Initiate consensus building/seeking as early as possible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Include all major legitimate stakeholder groups (either directly or through caucuses)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Consider ways of incorporating meaningful citizen input during the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Do not exclude contentious or sensitive issues from stakeholder 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Seek as much agreement as possible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08544" y="6006152"/>
            <a:ext cx="1483056" cy="851848"/>
          </a:xfrm>
        </p:spPr>
        <p:txBody>
          <a:bodyPr>
            <a:normAutofit/>
          </a:bodyPr>
          <a:lstStyle/>
          <a:p>
            <a:fld id="{56B06AB8-3844-534B-830F-BCDF3CE25DDA}" type="slidenum">
              <a:rPr lang="en-US" sz="3600" smtClean="0">
                <a:solidFill>
                  <a:schemeClr val="tx1">
                    <a:alpha val="10000"/>
                  </a:schemeClr>
                </a:solidFill>
              </a:rPr>
              <a:pPr/>
              <a:t>15</a:t>
            </a:fld>
            <a:endParaRPr lang="en-US" sz="3600" dirty="0">
              <a:solidFill>
                <a:schemeClr val="tx1">
                  <a:alpha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71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448800" cy="1066800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Principles for Designing Meaningful Stakeholder Engagement on Climate and Energy Issues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382000" cy="4727744"/>
          </a:xfrm>
        </p:spPr>
        <p:txBody>
          <a:bodyPr>
            <a:normAutofit fontScale="77500" lnSpcReduction="20000"/>
          </a:bodyPr>
          <a:lstStyle/>
          <a:p>
            <a:pPr marL="520700" indent="-520700">
              <a:buNone/>
            </a:pPr>
            <a:r>
              <a:rPr lang="en-US" sz="3000" dirty="0">
                <a:latin typeface="Tahoma" pitchFamily="34" charset="0"/>
                <a:cs typeface="Tahoma" pitchFamily="34" charset="0"/>
              </a:rPr>
              <a:t>6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.  Use 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a joint-fact finding framework wherever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possible</a:t>
            </a:r>
            <a:endParaRPr lang="en-US" sz="3000" dirty="0">
              <a:latin typeface="Tahoma" pitchFamily="34" charset="0"/>
              <a:cs typeface="Tahoma" pitchFamily="34" charset="0"/>
            </a:endParaRPr>
          </a:p>
          <a:p>
            <a:pPr marL="514350" indent="-514350">
              <a:buAutoNum type="arabicPeriod" startAt="7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Structure stakeholder process to supplement traditional (and state by state) regulatory &amp; adjudicatory processes, while modifying the traditional processes to better accommodate the stakeholder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processes</a:t>
            </a:r>
          </a:p>
          <a:p>
            <a:pPr marL="514350" indent="-514350">
              <a:buAutoNum type="arabicPeriod" startAt="7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Choose your convener(s) carefully--government entities or other trusted/respected entities (foundations, academia, etc.)</a:t>
            </a:r>
            <a:endParaRPr lang="en-US" sz="3000" dirty="0" smtClean="0">
              <a:latin typeface="Tahoma" pitchFamily="34" charset="0"/>
              <a:cs typeface="Tahoma" pitchFamily="34" charset="0"/>
            </a:endParaRPr>
          </a:p>
          <a:p>
            <a:pPr marL="514350" indent="-514350">
              <a:buAutoNum type="arabicPeriod" startAt="7"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Provide 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adequate resources—consulting,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modeling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, meeting space/logistics</a:t>
            </a:r>
          </a:p>
          <a:p>
            <a:pPr marL="571500" indent="-571500">
              <a:buNone/>
            </a:pPr>
            <a:r>
              <a:rPr lang="en-US" sz="3000" dirty="0" smtClean="0">
                <a:latin typeface="Tahoma" pitchFamily="34" charset="0"/>
                <a:cs typeface="Tahoma" pitchFamily="34" charset="0"/>
              </a:rPr>
              <a:t>9.	Use 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a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professional facilitator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/mediator to help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 design 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and run </a:t>
            </a:r>
            <a:r>
              <a:rPr lang="en-US" sz="3000" dirty="0" smtClean="0">
                <a:latin typeface="Tahoma" pitchFamily="34" charset="0"/>
                <a:cs typeface="Tahoma" pitchFamily="34" charset="0"/>
              </a:rPr>
              <a:t>the </a:t>
            </a:r>
            <a:r>
              <a:rPr lang="en-US" sz="3000" dirty="0">
                <a:latin typeface="Tahoma" pitchFamily="34" charset="0"/>
                <a:cs typeface="Tahoma" pitchFamily="34" charset="0"/>
              </a:rPr>
              <a:t>process</a:t>
            </a:r>
          </a:p>
          <a:p>
            <a:pPr marL="514350" indent="-514350">
              <a:buAutoNum type="arabicPeriod" startAt="6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1388" y="5929952"/>
            <a:ext cx="1483056" cy="851848"/>
          </a:xfrm>
        </p:spPr>
        <p:txBody>
          <a:bodyPr>
            <a:normAutofit/>
          </a:bodyPr>
          <a:lstStyle/>
          <a:p>
            <a:fld id="{56B06AB8-3844-534B-830F-BCDF3CE25DDA}" type="slidenum">
              <a:rPr lang="en-US" sz="3600" smtClean="0"/>
              <a:pPr/>
              <a:t>16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41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4488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Envisioning 80% by 2050 in New England </a:t>
            </a:r>
            <a:br>
              <a:rPr lang="en-US" sz="3200" dirty="0" smtClean="0">
                <a:latin typeface="Tahoma" pitchFamily="34" charset="0"/>
                <a:cs typeface="Tahoma" pitchFamily="34" charset="0"/>
              </a:rPr>
            </a:br>
            <a:r>
              <a:rPr lang="en-US" sz="3200" dirty="0" smtClean="0">
                <a:latin typeface="Tahoma" pitchFamily="34" charset="0"/>
                <a:cs typeface="Tahoma" pitchFamily="34" charset="0"/>
              </a:rPr>
              <a:t>Has Begun…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8475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 Governors/Eastern Canadian Premiers set target—75-80% by 2050, and some states establishing in legislation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State GHG plans primarily focused on 2020 to date, but can be expanded beyond 2020—as can RGGI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Acadia Center </a:t>
            </a:r>
            <a:r>
              <a:rPr lang="en-US" i="1" dirty="0" smtClean="0">
                <a:latin typeface="Tahoma" pitchFamily="34" charset="0"/>
                <a:cs typeface="Tahoma" pitchFamily="34" charset="0"/>
              </a:rPr>
              <a:t>Energy Vision 2050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and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The Solutions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Project—already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lay out  potential pathways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to 2050 in NE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MA GWSA Implementation Advisory Committee; and Barr retreat w/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advocates,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MA/Boston began dialogue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However, no formal process in place for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to develop 2050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road-map 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while engaging stakeholders and citizens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1388" y="5853752"/>
            <a:ext cx="1483056" cy="851848"/>
          </a:xfrm>
        </p:spPr>
        <p:txBody>
          <a:bodyPr/>
          <a:lstStyle/>
          <a:p>
            <a:fld id="{56B06AB8-3844-534B-830F-BCDF3CE25DDA}" type="slidenum">
              <a:rPr lang="en-US" sz="3600" smtClean="0"/>
              <a:pPr/>
              <a:t>17</a:t>
            </a:fld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214590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Outline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162800" cy="3795238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latin typeface="Tahoma" pitchFamily="34" charset="0"/>
                <a:cs typeface="Tahoma" pitchFamily="34" charset="0"/>
              </a:rPr>
              <a:t>Brief history of stakeholder engagement on energy and climate issues in New England</a:t>
            </a:r>
          </a:p>
          <a:p>
            <a:r>
              <a:rPr lang="en-US" sz="3000" dirty="0" smtClean="0">
                <a:latin typeface="Tahoma" pitchFamily="34" charset="0"/>
                <a:cs typeface="Tahoma" pitchFamily="34" charset="0"/>
              </a:rPr>
              <a:t>Principles for engaging stakeholders in energy and climate issues</a:t>
            </a:r>
          </a:p>
          <a:p>
            <a:r>
              <a:rPr lang="en-US" sz="3000" dirty="0" smtClean="0">
                <a:latin typeface="Tahoma" pitchFamily="34" charset="0"/>
                <a:cs typeface="Tahoma" pitchFamily="34" charset="0"/>
              </a:rPr>
              <a:t>First steps for stakeholder engagement in NE on pathways to 2050</a:t>
            </a:r>
            <a:endParaRPr lang="en-US" sz="3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5700238"/>
            <a:ext cx="1483056" cy="851848"/>
          </a:xfrm>
        </p:spPr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2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28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969541" cy="868362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New England States: History of Coordination Organizations on Energy/Air Issues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313613" cy="40560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New England Governors Conference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Colonial Days (informally); 1937 formalized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 States Coordinated Air Use Mgt. (NESCAUM)</a:t>
            </a:r>
            <a:endParaRPr lang="en-US" dirty="0">
              <a:latin typeface="Tahoma" pitchFamily="34" charset="0"/>
              <a:cs typeface="Tahoma" pitchFamily="34" charset="0"/>
            </a:endParaRP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 (6 NE States 1967; NY 1970; NJ 1979)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NEPOOL and ISO New England/RTO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1971 and 1997/2005</a:t>
            </a:r>
          </a:p>
          <a:p>
            <a:r>
              <a:rPr lang="en-US" dirty="0" smtClean="0">
                <a:latin typeface="Tahoma" pitchFamily="34" charset="0"/>
                <a:cs typeface="Tahoma" pitchFamily="34" charset="0"/>
              </a:rPr>
              <a:t>NE States Committee on Electricity (NESCOE)</a:t>
            </a:r>
          </a:p>
          <a:p>
            <a:pPr lvl="1"/>
            <a:r>
              <a:rPr lang="en-US" dirty="0" smtClean="0">
                <a:latin typeface="Tahoma" pitchFamily="34" charset="0"/>
                <a:cs typeface="Tahoma" pitchFamily="34" charset="0"/>
              </a:rPr>
              <a:t>2007</a:t>
            </a:r>
            <a:endParaRPr 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485" y="5791200"/>
            <a:ext cx="1483056" cy="851848"/>
          </a:xfrm>
        </p:spPr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3</a:t>
            </a:fld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914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Tahoma" pitchFamily="34" charset="0"/>
                <a:cs typeface="Tahoma" pitchFamily="34" charset="0"/>
              </a:rPr>
              <a:t>NE </a:t>
            </a:r>
            <a:r>
              <a:rPr lang="en-US" sz="3200" dirty="0">
                <a:latin typeface="Tahoma" pitchFamily="34" charset="0"/>
                <a:cs typeface="Tahoma" pitchFamily="34" charset="0"/>
              </a:rPr>
              <a:t>Stakeholder Energy/Climate Engagement Timeline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: 1988-2000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1388" y="5902021"/>
            <a:ext cx="1483056" cy="851848"/>
          </a:xfrm>
        </p:spPr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4</a:t>
            </a:fld>
            <a:endParaRPr lang="en-US" sz="3600" dirty="0"/>
          </a:p>
        </p:txBody>
      </p:sp>
      <p:pic>
        <p:nvPicPr>
          <p:cNvPr id="8" name="Content Placeholder 7" descr="Slide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04410" y="1904739"/>
            <a:ext cx="7011379" cy="3734321"/>
          </a:xfrm>
        </p:spPr>
      </p:pic>
    </p:spTree>
    <p:extLst>
      <p:ext uri="{BB962C8B-B14F-4D97-AF65-F5344CB8AC3E}">
        <p14:creationId xmlns:p14="http://schemas.microsoft.com/office/powerpoint/2010/main" val="313669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>
                <a:latin typeface="Tahoma" pitchFamily="34" charset="0"/>
                <a:cs typeface="Tahoma" pitchFamily="34" charset="0"/>
              </a:rPr>
              <a:t>NE Stakeholder Energy/Climate Engagement Timeline: </a:t>
            </a:r>
            <a:r>
              <a:rPr lang="en-US" sz="3200" dirty="0" smtClean="0">
                <a:latin typeface="Tahoma" pitchFamily="34" charset="0"/>
                <a:cs typeface="Tahoma" pitchFamily="34" charset="0"/>
              </a:rPr>
              <a:t>2001-Present</a:t>
            </a:r>
            <a:endParaRPr lang="en-US" sz="3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486485" y="5791200"/>
            <a:ext cx="1483056" cy="851848"/>
          </a:xfrm>
        </p:spPr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5</a:t>
            </a:fld>
            <a:endParaRPr lang="en-US" sz="3600" dirty="0"/>
          </a:p>
        </p:txBody>
      </p:sp>
      <p:pic>
        <p:nvPicPr>
          <p:cNvPr id="7" name="Content Placeholder 6" descr="Slid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90158" y="1735138"/>
            <a:ext cx="6562096" cy="4056062"/>
          </a:xfrm>
        </p:spPr>
      </p:pic>
    </p:spTree>
    <p:extLst>
      <p:ext uri="{BB962C8B-B14F-4D97-AF65-F5344CB8AC3E}">
        <p14:creationId xmlns:p14="http://schemas.microsoft.com/office/powerpoint/2010/main" val="287191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9938"/>
            <a:ext cx="7543799" cy="4111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ahoma" pitchFamily="34" charset="0"/>
                <a:cs typeface="Tahoma" pitchFamily="34" charset="0"/>
              </a:rPr>
              <a:t>Illustrative NE Energy/Climate Stakeholder Engagement Processes 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1388" y="5777552"/>
            <a:ext cx="1483056" cy="851848"/>
          </a:xfrm>
        </p:spPr>
        <p:txBody>
          <a:bodyPr>
            <a:noAutofit/>
          </a:bodyPr>
          <a:lstStyle/>
          <a:p>
            <a:fld id="{56B06AB8-3844-534B-830F-BCDF3CE25DDA}" type="slidenum">
              <a:rPr lang="en-US" sz="3600" smtClean="0"/>
              <a:pPr/>
              <a:t>6</a:t>
            </a:fld>
            <a:endParaRPr lang="en-US" sz="3600" dirty="0"/>
          </a:p>
        </p:txBody>
      </p:sp>
      <p:pic>
        <p:nvPicPr>
          <p:cNvPr id="6" name="Content Placeholder 5" descr="Upstream-Downstream slid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257300"/>
            <a:ext cx="7162800" cy="53721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CC33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  <a:t> </a:t>
            </a:r>
            <a:b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</a:br>
            <a:r>
              <a:rPr lang="en-US" sz="3600" dirty="0">
                <a:solidFill>
                  <a:schemeClr val="tx1"/>
                </a:solidFill>
                <a:effectLst/>
                <a:latin typeface="Tahoma" charset="0"/>
              </a:rPr>
              <a:t>NE Electricity Restructuring Roundtable</a:t>
            </a:r>
            <a: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  <a:t> </a:t>
            </a:r>
            <a:b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</a:br>
            <a:endParaRPr lang="en-US" sz="3600" dirty="0">
              <a:solidFill>
                <a:srgbClr val="070709"/>
              </a:solidFill>
              <a:effectLst/>
              <a:latin typeface="Tahoma" charset="0"/>
            </a:endParaRP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1" y="990600"/>
            <a:ext cx="8613774" cy="5195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SzPct val="115000"/>
              <a:buFont typeface="Arial" charset="0"/>
              <a:buChar char="•"/>
            </a:pPr>
            <a:r>
              <a:rPr lang="en-US" sz="30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Substance</a:t>
            </a:r>
          </a:p>
          <a:p>
            <a:pPr lvl="1" eaLnBrk="1" hangingPunct="1"/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Unique forum to discuss </a:t>
            </a:r>
            <a:r>
              <a:rPr lang="ja-JP" alt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“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current</a:t>
            </a:r>
            <a:r>
              <a:rPr lang="ja-JP" alt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”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 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energy and now climate policy related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issues in New England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.</a:t>
            </a:r>
          </a:p>
          <a:p>
            <a:pPr lvl="1" eaLnBrk="1" hangingPunct="1"/>
            <a:r>
              <a:rPr lang="en-US" sz="22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Multiple perspectives shared, new ideas often road-tested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sz="2400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eaLnBrk="1" hangingPunct="1">
              <a:buSzPct val="115000"/>
              <a:buFont typeface="Arial" charset="0"/>
              <a:buChar char="•"/>
            </a:pPr>
            <a:r>
              <a:rPr lang="en-US" sz="30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Process</a:t>
            </a:r>
          </a:p>
          <a:p>
            <a:pPr lvl="1" eaLnBrk="1" hangingPunct="1"/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Panels and keynote speakers on current issues/challenges</a:t>
            </a:r>
          </a:p>
          <a:p>
            <a:pPr lvl="1" eaLnBrk="1" hangingPunct="1"/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143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Roundtables held so far! Have been meeting 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5-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10 times a year for 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18+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years in Boston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. </a:t>
            </a:r>
          </a:p>
          <a:p>
            <a:pPr lvl="1" eaLnBrk="1" hangingPunct="1"/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Roundtable now averages over </a:t>
            </a:r>
            <a:r>
              <a:rPr lang="en-US" sz="22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2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00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participants per 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session plus 100 live streaming,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with listserv of over </a:t>
            </a:r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3,000 </a:t>
            </a:r>
            <a:r>
              <a:rPr lang="en-US" sz="2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New England stakeholders.</a:t>
            </a:r>
          </a:p>
          <a:p>
            <a:pPr lvl="1" eaLnBrk="1" hangingPunct="1"/>
            <a:r>
              <a:rPr lang="en-US" sz="22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September 2014 Roundtable included US EPA Secretary Gina McCarthy; FERC Chairman Cheryl LaFleur; and ISO New England CEO Gordon van Welie</a:t>
            </a:r>
          </a:p>
          <a:p>
            <a:pPr marL="457200" lvl="1" indent="0" eaLnBrk="1" hangingPunct="1">
              <a:buNone/>
            </a:pPr>
            <a:endParaRPr lang="en-US" sz="2000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186488"/>
            <a:ext cx="2289175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3600" dirty="0" smtClean="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rPr>
              <a:t>7</a:t>
            </a:r>
            <a:endParaRPr lang="en-US" sz="3600" dirty="0">
              <a:gradFill>
                <a:gsLst>
                  <a:gs pos="0">
                    <a:schemeClr val="tx1">
                      <a:alpha val="10000"/>
                    </a:schemeClr>
                  </a:gs>
                  <a:gs pos="100000">
                    <a:schemeClr val="tx1">
                      <a:alpha val="10000"/>
                    </a:schemeClr>
                  </a:gs>
                </a:gsLst>
                <a:lin ang="5400000" scaled="0"/>
              </a:gradFill>
              <a:latin typeface="Impact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711200"/>
          </a:xfrm>
          <a:solidFill>
            <a:srgbClr val="0000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  <a:t/>
            </a:r>
            <a:b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</a:br>
            <a: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  <a:t/>
            </a:r>
            <a:b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</a:br>
            <a: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  <a:t/>
            </a:r>
            <a:b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</a:br>
            <a: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  <a:t/>
            </a:r>
            <a:b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</a:br>
            <a: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  <a:t/>
            </a:r>
            <a:br>
              <a:rPr lang="en-US" sz="800" dirty="0">
                <a:solidFill>
                  <a:schemeClr val="tx1"/>
                </a:solidFill>
                <a:effectLst/>
                <a:latin typeface="Tahoma" charset="0"/>
              </a:rPr>
            </a:br>
            <a:r>
              <a:rPr lang="en-US" sz="3300" dirty="0">
                <a:solidFill>
                  <a:srgbClr val="FFFFFF"/>
                </a:solidFill>
                <a:effectLst/>
                <a:latin typeface="Tahoma" charset="0"/>
              </a:rPr>
              <a:t>New</a:t>
            </a:r>
            <a:r>
              <a:rPr lang="en-US" sz="3300" dirty="0">
                <a:solidFill>
                  <a:schemeClr val="tx1"/>
                </a:solidFill>
                <a:effectLst/>
                <a:latin typeface="Tahoma" charset="0"/>
              </a:rPr>
              <a:t> </a:t>
            </a:r>
            <a:r>
              <a:rPr lang="en-US" sz="3300" dirty="0">
                <a:solidFill>
                  <a:srgbClr val="FFFFFF"/>
                </a:solidFill>
                <a:effectLst/>
                <a:latin typeface="Tahoma" charset="0"/>
              </a:rPr>
              <a:t>England Demand Response Initiative (NEDRI)</a:t>
            </a:r>
            <a:br>
              <a:rPr lang="en-US" sz="3300" dirty="0">
                <a:solidFill>
                  <a:srgbClr val="FFFFFF"/>
                </a:solidFill>
                <a:effectLst/>
                <a:latin typeface="Tahoma" charset="0"/>
              </a:rPr>
            </a:br>
            <a:endParaRPr lang="en-US" sz="3300" dirty="0">
              <a:solidFill>
                <a:srgbClr val="FFFFFF"/>
              </a:solidFill>
              <a:effectLst/>
              <a:latin typeface="Tahoma" charset="0"/>
            </a:endParaRP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28600" y="861483"/>
            <a:ext cx="8761942" cy="55118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lnSpc>
                <a:spcPct val="120000"/>
              </a:lnSpc>
              <a:buSzTx/>
              <a:buFontTx/>
              <a:buChar char="•"/>
            </a:pPr>
            <a:r>
              <a:rPr lang="en-US" sz="11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Substance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Developed 38 major recommendations for incorporating demand response into retail and wholesale markets in New England.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Covered short-term price-responsive load, retail pricing and metering strategies, reliability-driven DR, and longer-term energy efficiency investments.</a:t>
            </a:r>
          </a:p>
          <a:p>
            <a:pPr eaLnBrk="1" hangingPunct="1">
              <a:lnSpc>
                <a:spcPct val="120000"/>
              </a:lnSpc>
              <a:buSzTx/>
              <a:buFontTx/>
              <a:buChar char="•"/>
            </a:pPr>
            <a:r>
              <a:rPr lang="en-US" sz="11200" dirty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Process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Included representative from 45 state and federal agencies, suppliers, consumers, and environmental organizations.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Met for 19 days in plenary session in 2002-2003 (June); included several work </a:t>
            </a:r>
            <a:r>
              <a:rPr lang="en-US" sz="80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groups—developed “consensus” report</a:t>
            </a:r>
            <a:endParaRPr lang="en-US" sz="8000" dirty="0">
              <a:solidFill>
                <a:srgbClr val="070709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Funded by US EPA, US DOE, ISO-New England, the New York ISO, and the Energy Foundation</a:t>
            </a:r>
          </a:p>
          <a:p>
            <a:pPr lvl="1">
              <a:lnSpc>
                <a:spcPct val="120000"/>
              </a:lnSpc>
            </a:pPr>
            <a:r>
              <a:rPr lang="en-US" sz="80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Regulatory Assistance Project managed technical team (including LBNL/ORNL); Raab Associates facilitated the stakeholder process. </a:t>
            </a:r>
          </a:p>
          <a:p>
            <a:pPr marL="457200" lvl="1" indent="0" eaLnBrk="1" hangingPunct="1">
              <a:lnSpc>
                <a:spcPct val="120000"/>
              </a:lnSpc>
              <a:buNone/>
            </a:pPr>
            <a:endParaRPr lang="en-US" sz="4500" b="1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lvl="1" indent="0" eaLnBrk="1" hangingPunct="1">
              <a:lnSpc>
                <a:spcPct val="170000"/>
              </a:lnSpc>
              <a:buNone/>
            </a:pPr>
            <a:endParaRPr lang="en-US" sz="800" b="1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2000" b="1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7507486" y="5947359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9pPr>
          </a:lstStyle>
          <a:p>
            <a:fld id="{56B06AB8-3844-534B-830F-BCDF3CE25DDA}" type="slidenum">
              <a:rPr lang="en-US" sz="3600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0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4572000" cy="838200"/>
          </a:xfrm>
          <a:solidFill>
            <a:schemeClr val="accent4">
              <a:lumMod val="10000"/>
            </a:schemeClr>
          </a:solidFill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  <a:t/>
            </a:r>
            <a:b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</a:br>
            <a:r>
              <a:rPr lang="en-US" sz="3600" dirty="0">
                <a:solidFill>
                  <a:srgbClr val="FFFFFF"/>
                </a:solidFill>
                <a:latin typeface="Tahoma" charset="0"/>
              </a:rPr>
              <a:t> </a:t>
            </a:r>
            <a:r>
              <a:rPr lang="en-US" sz="3200" dirty="0">
                <a:solidFill>
                  <a:srgbClr val="FFFFFF"/>
                </a:solidFill>
                <a:latin typeface="Tahoma" charset="0"/>
              </a:rPr>
              <a:t>Regional Greenhouse </a:t>
            </a:r>
            <a: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  <a:t/>
            </a:r>
            <a:br>
              <a:rPr lang="en-US" sz="3600" dirty="0">
                <a:solidFill>
                  <a:srgbClr val="070709"/>
                </a:solidFill>
                <a:effectLst/>
                <a:latin typeface="Tahoma" charset="0"/>
              </a:rPr>
            </a:br>
            <a:endParaRPr lang="en-US" sz="3600" dirty="0">
              <a:solidFill>
                <a:srgbClr val="070709"/>
              </a:solidFill>
              <a:effectLst/>
              <a:latin typeface="Tahoma" charset="0"/>
            </a:endParaRPr>
          </a:p>
        </p:txBody>
      </p:sp>
      <p:sp>
        <p:nvSpPr>
          <p:cNvPr id="114691" name="Rectangle 2051"/>
          <p:cNvSpPr>
            <a:spLocks noGrp="1" noRot="1" noChangeArrowheads="1"/>
          </p:cNvSpPr>
          <p:nvPr>
            <p:ph idx="1"/>
          </p:nvPr>
        </p:nvSpPr>
        <p:spPr>
          <a:xfrm>
            <a:off x="0" y="1194274"/>
            <a:ext cx="9143999" cy="5638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dirty="0" smtClean="0">
                <a:solidFill>
                  <a:srgbClr val="070709"/>
                </a:solidFill>
                <a:effectLst/>
                <a:latin typeface="Tahoma" charset="0"/>
              </a:rPr>
              <a:t>Substance</a:t>
            </a:r>
            <a:endParaRPr lang="en-US" sz="800" dirty="0">
              <a:solidFill>
                <a:srgbClr val="070709"/>
              </a:solidFill>
              <a:effectLst/>
              <a:latin typeface="Tahoma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Developed a greenhouse gas cap and trade system for electricity sector in 10 Northeast and Mid-Atlantic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states</a:t>
            </a:r>
            <a:endParaRPr lang="en-US" sz="2400" dirty="0">
              <a:solidFill>
                <a:srgbClr val="070709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Reduces GHG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emissions 10% below 1990 emissions 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by 2020, allows for offsets, and establishes a public benefits fund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2012 review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resulted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in decreasing 2014 cap 45%, with additional decreases of 2.5%/year 2015-2020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.</a:t>
            </a:r>
            <a:endParaRPr lang="en-US" sz="2400" dirty="0">
              <a:solidFill>
                <a:srgbClr val="070709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90000"/>
              </a:lnSpc>
              <a:buSzTx/>
              <a:buFontTx/>
              <a:buChar char="•"/>
            </a:pPr>
            <a:r>
              <a:rPr lang="en-US" sz="2800" dirty="0" smtClean="0">
                <a:solidFill>
                  <a:srgbClr val="070709"/>
                </a:solidFill>
                <a:effectLst/>
                <a:latin typeface="Tahoma" pitchFamily="34" charset="0"/>
                <a:cs typeface="Tahoma" pitchFamily="34" charset="0"/>
              </a:rPr>
              <a:t>Process</a:t>
            </a:r>
            <a:endParaRPr lang="en-US" sz="2800" dirty="0">
              <a:solidFill>
                <a:srgbClr val="070709"/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Original RGGI Process: 24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-member regional stakeholder group to provide </a:t>
            </a:r>
            <a:r>
              <a:rPr lang="ja-JP" alt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advice</a:t>
            </a:r>
            <a:r>
              <a:rPr lang="ja-JP" alt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”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 and act as </a:t>
            </a:r>
            <a:r>
              <a:rPr lang="ja-JP" alt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“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sounding board</a:t>
            </a:r>
            <a:r>
              <a:rPr lang="ja-JP" alt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”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 for states. 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Included separate resource 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panel; ICF and REMI ran energy system and economic modeling; Raab Associates </a:t>
            </a: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facilitated—9 day-long 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meetings; </a:t>
            </a:r>
            <a:endParaRPr lang="en-US" sz="2400" dirty="0" smtClean="0">
              <a:solidFill>
                <a:srgbClr val="070709"/>
              </a:solidFill>
              <a:latin typeface="Tahoma" pitchFamily="34" charset="0"/>
              <a:cs typeface="Tahoma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Meanwhile</a:t>
            </a:r>
            <a:r>
              <a:rPr lang="en-US" sz="2400" dirty="0">
                <a:solidFill>
                  <a:srgbClr val="070709"/>
                </a:solidFill>
                <a:latin typeface="Tahoma" pitchFamily="34" charset="0"/>
                <a:cs typeface="Tahoma" pitchFamily="34" charset="0"/>
              </a:rPr>
              <a:t>, states negotiated MOU in separate, parallel process, signed in December 2005 by seven states (NY, NJ, VT, NH, CT, DE, and  ME) and later joined by MD, RI, and MA.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rgbClr val="3333FF"/>
              </a:solidFill>
              <a:effectLst/>
              <a:latin typeface="Tahoma" charset="0"/>
            </a:endParaRPr>
          </a:p>
          <a:p>
            <a:pPr lvl="3" eaLnBrk="1" hangingPunct="1">
              <a:lnSpc>
                <a:spcPct val="90000"/>
              </a:lnSpc>
            </a:pPr>
            <a:endParaRPr lang="en-US" sz="1800" dirty="0">
              <a:solidFill>
                <a:srgbClr val="070709"/>
              </a:solidFill>
              <a:effectLst/>
              <a:latin typeface="Tahoma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latin typeface="Tahoma" charset="0"/>
            </a:endParaRPr>
          </a:p>
        </p:txBody>
      </p:sp>
      <p:sp>
        <p:nvSpPr>
          <p:cNvPr id="16390" name="Rectangle 2050"/>
          <p:cNvSpPr txBox="1">
            <a:spLocks noRot="1" noChangeArrowheads="1"/>
          </p:cNvSpPr>
          <p:nvPr/>
        </p:nvSpPr>
        <p:spPr bwMode="auto">
          <a:xfrm>
            <a:off x="4572000" y="0"/>
            <a:ext cx="4572000" cy="838200"/>
          </a:xfrm>
          <a:prstGeom prst="rect">
            <a:avLst/>
          </a:prstGeom>
          <a:solidFill>
            <a:srgbClr val="CC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endParaRPr lang="en-US" sz="200" dirty="0"/>
          </a:p>
          <a:p>
            <a:r>
              <a:rPr lang="en-US" sz="3200" dirty="0"/>
              <a:t>Gas Initiative-(RGGI)</a:t>
            </a: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8373532" y="6006152"/>
            <a:ext cx="770467" cy="851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8200" kern="1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  <a:ea typeface="ＭＳ Ｐゴシック" charset="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Tahoma" charset="0"/>
                <a:ea typeface="ＭＳ Ｐゴシック" charset="0"/>
                <a:cs typeface="+mn-cs"/>
              </a:defRPr>
            </a:lvl9pPr>
          </a:lstStyle>
          <a:p>
            <a:fld id="{56B06AB8-3844-534B-830F-BCDF3CE25DDA}" type="slidenum">
              <a:rPr lang="en-US" sz="3600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4701</TotalTime>
  <Words>1225</Words>
  <Application>Microsoft Macintosh PowerPoint</Application>
  <PresentationFormat>On-screen Show (4:3)</PresentationFormat>
  <Paragraphs>169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Inkwell</vt:lpstr>
      <vt:lpstr>Engaging Stakeholders in NE in Envisioning Pathways to 80% GHG Reductions by 2050</vt:lpstr>
      <vt:lpstr>Outline</vt:lpstr>
      <vt:lpstr>New England States: History of Coordination Organizations on Energy/Air Issues</vt:lpstr>
      <vt:lpstr>NE Stakeholder Energy/Climate Engagement Timeline: 1988-2000</vt:lpstr>
      <vt:lpstr>NE Stakeholder Energy/Climate Engagement Timeline: 2001-Present</vt:lpstr>
      <vt:lpstr>Illustrative NE Energy/Climate Stakeholder Engagement Processes  </vt:lpstr>
      <vt:lpstr>  NE Electricity Restructuring Roundtable  </vt:lpstr>
      <vt:lpstr>     New England Demand Response Initiative (NEDRI) </vt:lpstr>
      <vt:lpstr>  Regional Greenhouse  </vt:lpstr>
      <vt:lpstr>NE States Develop 2020 Greenhouse Gas Plans  Using Stakeholder Processes</vt:lpstr>
      <vt:lpstr>EPA Climate Protection Awards</vt:lpstr>
      <vt:lpstr>Engaging citizens, not just stakeholders…</vt:lpstr>
      <vt:lpstr>   VT REGIONAL WORKSHOPS   Which resource options do you think should be the highest or  lowest priorities to meet Vermont’s future electricity needs considering  all factors (cost, environmental attributes, reliability, etc.)? </vt:lpstr>
      <vt:lpstr>Figure 12:  Continue to Buy from VT Yankee? </vt:lpstr>
      <vt:lpstr>Principles for Designing Meaningful Stakeholder Engagement on Climate and Energy Issues</vt:lpstr>
      <vt:lpstr>Principles for Designing Meaningful Stakeholder Engagement on Climate and Energy Issues</vt:lpstr>
      <vt:lpstr>Envisioning 80% by 2050 in New England  Has Begun…</vt:lpstr>
    </vt:vector>
  </TitlesOfParts>
  <Company>Raab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 Rivo</dc:creator>
  <cp:lastModifiedBy>Jonathan Raab</cp:lastModifiedBy>
  <cp:revision>158</cp:revision>
  <dcterms:created xsi:type="dcterms:W3CDTF">2006-07-04T17:22:12Z</dcterms:created>
  <dcterms:modified xsi:type="dcterms:W3CDTF">2014-12-15T18:26:40Z</dcterms:modified>
</cp:coreProperties>
</file>