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24"/>
  </p:notesMasterIdLst>
  <p:handoutMasterIdLst>
    <p:handoutMasterId r:id="rId25"/>
  </p:handoutMasterIdLst>
  <p:sldIdLst>
    <p:sldId id="258" r:id="rId2"/>
    <p:sldId id="292" r:id="rId3"/>
    <p:sldId id="261" r:id="rId4"/>
    <p:sldId id="278" r:id="rId5"/>
    <p:sldId id="294" r:id="rId6"/>
    <p:sldId id="263" r:id="rId7"/>
    <p:sldId id="265" r:id="rId8"/>
    <p:sldId id="266" r:id="rId9"/>
    <p:sldId id="316" r:id="rId10"/>
    <p:sldId id="268" r:id="rId11"/>
    <p:sldId id="293" r:id="rId12"/>
    <p:sldId id="280" r:id="rId13"/>
    <p:sldId id="269" r:id="rId14"/>
    <p:sldId id="291" r:id="rId15"/>
    <p:sldId id="283" r:id="rId16"/>
    <p:sldId id="303" r:id="rId17"/>
    <p:sldId id="299" r:id="rId18"/>
    <p:sldId id="312" r:id="rId19"/>
    <p:sldId id="295" r:id="rId20"/>
    <p:sldId id="277" r:id="rId21"/>
    <p:sldId id="317" r:id="rId22"/>
    <p:sldId id="270" r:id="rId23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F8F8F8"/>
    <a:srgbClr val="339966"/>
    <a:srgbClr val="00B050"/>
    <a:srgbClr val="004B8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84596" autoAdjust="0"/>
  </p:normalViewPr>
  <p:slideViewPr>
    <p:cSldViewPr>
      <p:cViewPr varScale="1">
        <p:scale>
          <a:sx n="73" d="100"/>
          <a:sy n="73" d="100"/>
        </p:scale>
        <p:origin x="-108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nv-fp-salt01.env.govt.state.ma.us\ENEUsers\mjudge\desktop\SREC%20Application%20Breakdown%20by%20System%20Siz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nv-fp-salt01.env.govt.state.ma.us\ENEUsers\mjudge\desktop\SREC%20Application%20Breakdown%20by%20System%20Size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PV Solar</a:t>
            </a:r>
            <a:r>
              <a:rPr lang="en-US" baseline="0"/>
              <a:t> Growth (Cumulative MW)</a:t>
            </a:r>
            <a:endParaRPr lang="en-US"/>
          </a:p>
        </c:rich>
      </c:tx>
      <c:layout>
        <c:manualLayout>
          <c:xMode val="edge"/>
          <c:yMode val="edge"/>
          <c:x val="0.2824312616262773"/>
          <c:y val="3.1250000000000007E-2"/>
        </c:manualLayout>
      </c:layout>
    </c:title>
    <c:plotArea>
      <c:layout/>
      <c:areaChart>
        <c:grouping val="stacked"/>
        <c:ser>
          <c:idx val="0"/>
          <c:order val="0"/>
          <c:tx>
            <c:strRef>
              <c:f>Sheet1!$E$8</c:f>
              <c:strCache>
                <c:ptCount val="1"/>
                <c:pt idx="0">
                  <c:v>Commonwealth Solar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Sheet1!$F$7:$M$7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Sheet1!$F$8:$M$8</c:f>
              <c:numCache>
                <c:formatCode>General</c:formatCode>
                <c:ptCount val="8"/>
                <c:pt idx="0">
                  <c:v>20</c:v>
                </c:pt>
                <c:pt idx="1">
                  <c:v>27</c:v>
                </c:pt>
                <c:pt idx="2">
                  <c:v>27</c:v>
                </c:pt>
                <c:pt idx="3">
                  <c:v>27</c:v>
                </c:pt>
                <c:pt idx="4">
                  <c:v>27</c:v>
                </c:pt>
                <c:pt idx="5">
                  <c:v>27</c:v>
                </c:pt>
                <c:pt idx="6">
                  <c:v>27</c:v>
                </c:pt>
                <c:pt idx="7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Sheet1!$E$9</c:f>
              <c:strCache>
                <c:ptCount val="1"/>
                <c:pt idx="0">
                  <c:v>Federal Stimulus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numRef>
              <c:f>Sheet1!$F$7:$M$7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Sheet1!$F$9:$M$9</c:f>
              <c:numCache>
                <c:formatCode>General</c:formatCode>
                <c:ptCount val="8"/>
                <c:pt idx="0">
                  <c:v>5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Sheet1!$E$10</c:f>
              <c:strCache>
                <c:ptCount val="1"/>
                <c:pt idx="0">
                  <c:v>Solar Carve-Out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numRef>
              <c:f>Sheet1!$F$7:$M$7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Sheet1!$F$10:$M$10</c:f>
              <c:numCache>
                <c:formatCode>General</c:formatCode>
                <c:ptCount val="8"/>
                <c:pt idx="0">
                  <c:v>15</c:v>
                </c:pt>
                <c:pt idx="1">
                  <c:v>45</c:v>
                </c:pt>
                <c:pt idx="2">
                  <c:v>84</c:v>
                </c:pt>
                <c:pt idx="3">
                  <c:v>130</c:v>
                </c:pt>
                <c:pt idx="4">
                  <c:v>180</c:v>
                </c:pt>
                <c:pt idx="5">
                  <c:v>245</c:v>
                </c:pt>
                <c:pt idx="6">
                  <c:v>329.5</c:v>
                </c:pt>
                <c:pt idx="7">
                  <c:v>400</c:v>
                </c:pt>
              </c:numCache>
            </c:numRef>
          </c:val>
        </c:ser>
        <c:axId val="52181248"/>
        <c:axId val="52207616"/>
      </c:areaChart>
      <c:catAx>
        <c:axId val="52181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2207616"/>
        <c:crosses val="autoZero"/>
        <c:auto val="1"/>
        <c:lblAlgn val="ctr"/>
        <c:lblOffset val="100"/>
      </c:catAx>
      <c:valAx>
        <c:axId val="522076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MW Installed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2181248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2707323599113221"/>
          <c:y val="0.92208599901574806"/>
          <c:w val="0.68436472746731891"/>
          <c:h val="5.9684834317585325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/>
    <c:plotArea>
      <c:layout/>
      <c:pieChart>
        <c:varyColors val="1"/>
        <c:ser>
          <c:idx val="0"/>
          <c:order val="0"/>
          <c:tx>
            <c:strRef>
              <c:f>Sheet1!$D$4</c:f>
              <c:strCache>
                <c:ptCount val="1"/>
                <c:pt idx="0">
                  <c:v># of Applications</c:v>
                </c:pt>
              </c:strCache>
            </c:strRef>
          </c:tx>
          <c:dLbls>
            <c:dLbl>
              <c:idx val="0"/>
              <c:layout>
                <c:manualLayout>
                  <c:x val="-0.10499518810148749"/>
                  <c:y val="-0.2018770049577136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800</a:t>
                    </a: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/>
                      <a:t>154</a:t>
                    </a: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400" b="1"/>
                      <a:t>63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3.5200174978127746E-2"/>
                  <c:y val="9.84386055003994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21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Sheet1!$C$5:$C$8</c:f>
              <c:strCache>
                <c:ptCount val="4"/>
                <c:pt idx="0">
                  <c:v>&lt; 10 kW</c:v>
                </c:pt>
                <c:pt idx="1">
                  <c:v>10-100 kW</c:v>
                </c:pt>
                <c:pt idx="2">
                  <c:v>100-500 kW</c:v>
                </c:pt>
                <c:pt idx="3">
                  <c:v>500kW and up</c:v>
                </c:pt>
              </c:strCache>
            </c:strRef>
          </c:cat>
          <c:val>
            <c:numRef>
              <c:f>Sheet1!$D$5:$D$8</c:f>
              <c:numCache>
                <c:formatCode>General</c:formatCode>
                <c:ptCount val="4"/>
                <c:pt idx="0">
                  <c:v>800</c:v>
                </c:pt>
                <c:pt idx="1">
                  <c:v>154</c:v>
                </c:pt>
                <c:pt idx="2">
                  <c:v>63</c:v>
                </c:pt>
                <c:pt idx="3">
                  <c:v>21</c:v>
                </c:pt>
              </c:numCache>
            </c:numRef>
          </c:val>
        </c:ser>
        <c:firstSliceAng val="0"/>
      </c:pieChart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2599099099099144"/>
          <c:y val="2.1739130434782612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Sheet1!$E$4</c:f>
              <c:strCache>
                <c:ptCount val="1"/>
                <c:pt idx="0">
                  <c:v># of MW</c:v>
                </c:pt>
              </c:strCache>
            </c:strRef>
          </c:tx>
          <c:dLbls>
            <c:dLbl>
              <c:idx val="0"/>
              <c:layout>
                <c:manualLayout>
                  <c:x val="-3.9452974628171558E-2"/>
                  <c:y val="0.1167650918635172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4.1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7.2341426071741141E-2"/>
                  <c:y val="8.38659230096240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6.6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-0.10776640419947507"/>
                  <c:y val="-6.987860892388451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11.3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0.12738648293963253"/>
                  <c:y val="-8.5444371536891245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27.7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Sheet1!$C$5:$C$8</c:f>
              <c:strCache>
                <c:ptCount val="4"/>
                <c:pt idx="0">
                  <c:v>&lt; 10 kW</c:v>
                </c:pt>
                <c:pt idx="1">
                  <c:v>10-100 kW</c:v>
                </c:pt>
                <c:pt idx="2">
                  <c:v>100-500 kW</c:v>
                </c:pt>
                <c:pt idx="3">
                  <c:v>500kW and up</c:v>
                </c:pt>
              </c:strCache>
            </c:strRef>
          </c:cat>
          <c:val>
            <c:numRef>
              <c:f>Sheet1!$E$5:$E$8</c:f>
              <c:numCache>
                <c:formatCode>0.000</c:formatCode>
                <c:ptCount val="4"/>
                <c:pt idx="0" formatCode="General">
                  <c:v>4.1069999999999975</c:v>
                </c:pt>
                <c:pt idx="1">
                  <c:v>6.57</c:v>
                </c:pt>
                <c:pt idx="2" formatCode="General">
                  <c:v>11.313000000000002</c:v>
                </c:pt>
                <c:pt idx="3" formatCode="General">
                  <c:v>27.681000000000001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0278268425906221"/>
          <c:y val="0.24029584617140265"/>
          <c:w val="0.22739749592111796"/>
          <c:h val="0.45410019399748958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85A3299-7810-4CFB-AF57-E2FBAAB4ABB9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D967C4D-FF41-4406-A863-DC8E82896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182841-22EB-453F-B838-702ACAC65682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EBFD20-D8AB-4D2F-B251-168621B4B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D75CD6-31A1-4DE4-8929-29CFDBE6D94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C8E560-29C3-4469-AE87-F361CAB581F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403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30% growth rate explanation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Base formula vs. adjustments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Projected SRECs based on first 6 months of PTS generation data and known pipeline of projects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4037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95747EC5-EEE0-4100-BACF-076C05FC06AF}" type="slidenum">
              <a:rPr lang="en-US" sz="1200"/>
              <a:pPr algn="r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56C66D-B983-4115-9890-4242F9801A28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4505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5061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E32FAF65-1C6B-4A30-9285-93DB124447C7}" type="slidenum">
              <a:rPr lang="en-US" sz="1200"/>
              <a:pPr algn="r"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E19B2C4-F943-49F9-BF1E-EDA047DDDE4A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4608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Opt-in term can’t go below 5 years for the first 7 years of the program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Max. opt-in term is 10 years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Adjustments are announced by July 20</a:t>
            </a:r>
            <a:r>
              <a:rPr lang="en-US" baseline="30000" smtClean="0"/>
              <a:t>th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Only affects new projects</a:t>
            </a:r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0069997C-50AE-4E6B-B6CB-89765274148B}" type="slidenum">
              <a:rPr lang="en-US" sz="1200"/>
              <a:pPr algn="r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DOER would only expect to hold an auction during years when there is an oversupply of SRECs.</a:t>
            </a:r>
          </a:p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10CFCC-EAD6-423C-A3FC-836CCD84853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7DDF6423-409C-400B-973E-3EE22D56D476}" type="slidenum">
              <a:rPr lang="en-US" sz="1200"/>
              <a:pPr algn="r"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Bulk of applications (77%) are for small systems.  However, these only represent 8% of the total capacity qualified.</a:t>
            </a:r>
          </a:p>
          <a:p>
            <a:endParaRPr lang="en-US" smtClean="0"/>
          </a:p>
          <a:p>
            <a:r>
              <a:rPr lang="en-US" smtClean="0"/>
              <a:t>Projects over 100 kW represent 8% of total applications, but 79% of the qualified capacity.</a:t>
            </a: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319336-9E34-44B5-A0D1-625CFADB6217}" type="slidenum">
              <a:rPr lang="en-US" sz="1200"/>
              <a:pPr algn="r"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268FF4-FA0A-4ADF-9533-F4BCB8F72C10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Pre-Design Studies: </a:t>
            </a:r>
          </a:p>
          <a:p>
            <a:r>
              <a:rPr lang="en-US" smtClean="0"/>
              <a:t>-Building owner must have procured an experienced consultant</a:t>
            </a:r>
          </a:p>
          <a:p>
            <a:pPr>
              <a:buFontTx/>
              <a:buChar char="-"/>
            </a:pPr>
            <a:r>
              <a:rPr lang="en-US" smtClean="0"/>
              <a:t>Report should analyze site, the roof structure, the hot water load (to be measured through metering), and project economics and specify system design. </a:t>
            </a:r>
          </a:p>
          <a:p>
            <a:pPr>
              <a:buFontTx/>
              <a:buChar char="-"/>
            </a:pPr>
            <a:r>
              <a:rPr lang="en-US" smtClean="0"/>
              <a:t>Time to Complete Study: 3 months</a:t>
            </a:r>
          </a:p>
          <a:p>
            <a:pPr>
              <a:buFontTx/>
              <a:buChar char="-"/>
            </a:pPr>
            <a:endParaRPr lang="en-US" smtClean="0"/>
          </a:p>
          <a:p>
            <a:r>
              <a:rPr lang="en-US" smtClean="0"/>
              <a:t>Construction Rebates: </a:t>
            </a:r>
          </a:p>
          <a:p>
            <a:pPr marL="0" lvl="2"/>
            <a:r>
              <a:rPr lang="en-US" sz="2000" smtClean="0"/>
              <a:t>- Estimated performance-based incentive (same as residential program)</a:t>
            </a:r>
          </a:p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C47678-E320-4CA0-BA38-2EC96603ECC0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A663A4-09CD-40CF-864E-A534076800F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222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Explain what clear means</a:t>
            </a:r>
          </a:p>
        </p:txBody>
      </p:sp>
      <p:sp>
        <p:nvSpPr>
          <p:cNvPr id="52229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14C6DAEE-0BE9-4CBB-B39B-31C1C0A6DFE9}" type="slidenum">
              <a:rPr lang="en-US" sz="1200"/>
              <a:pPr algn="r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 txBox="1">
            <a:spLocks noGrp="1" noChangeArrowheads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9CBB743-3826-4B67-AA06-E405B223DE26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3584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5845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227F2F94-4A88-46D5-A53F-BCDC15A88C3C}" type="slidenum">
              <a:rPr lang="en-US" sz="1200"/>
              <a:pPr algn="r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765CB1-C3FC-4868-913A-12A675036ED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686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2011 Compliance Obligations by Class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Class I – 6%</a:t>
            </a:r>
          </a:p>
          <a:p>
            <a:pPr eaLnBrk="1" hangingPunct="1"/>
            <a:r>
              <a:rPr lang="en-US" smtClean="0"/>
              <a:t>SCO – 0.1627%</a:t>
            </a:r>
          </a:p>
          <a:p>
            <a:pPr eaLnBrk="1" hangingPunct="1"/>
            <a:r>
              <a:rPr lang="en-US" smtClean="0"/>
              <a:t>Class II RE – 	3.6%</a:t>
            </a:r>
          </a:p>
          <a:p>
            <a:pPr eaLnBrk="1" hangingPunct="1"/>
            <a:r>
              <a:rPr lang="en-US" smtClean="0"/>
              <a:t>Class II WE – 3.5%</a:t>
            </a:r>
          </a:p>
          <a:p>
            <a:pPr eaLnBrk="1" hangingPunct="1"/>
            <a:r>
              <a:rPr lang="en-US" smtClean="0"/>
              <a:t>APS – 2%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Solar historically very small part of total compliance (less than 0.1%)</a:t>
            </a:r>
          </a:p>
          <a:p>
            <a:pPr eaLnBrk="1" hangingPunct="1"/>
            <a:r>
              <a:rPr lang="en-US" smtClean="0"/>
              <a:t>SCO will bring it closer to 10% of Class I</a:t>
            </a:r>
          </a:p>
          <a:p>
            <a:pPr eaLnBrk="1" hangingPunct="1"/>
            <a:endParaRPr lang="en-US" smtClean="0"/>
          </a:p>
        </p:txBody>
      </p:sp>
      <p:sp>
        <p:nvSpPr>
          <p:cNvPr id="36869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98FF425E-A33E-4667-9B1B-BD1323642D0E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887A3A-9E66-47D8-A82B-F9B4CE1EFED1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3789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</a:pPr>
            <a:r>
              <a:rPr lang="en-US" smtClean="0"/>
              <a:t>50 installers in 2008, 200 by end of 2009</a:t>
            </a:r>
          </a:p>
          <a:p>
            <a:pPr eaLnBrk="1" hangingPunct="1">
              <a:buFontTx/>
              <a:buChar char="-"/>
            </a:pPr>
            <a:endParaRPr lang="en-US" smtClean="0"/>
          </a:p>
          <a:p>
            <a:pPr eaLnBrk="1" hangingPunct="1"/>
            <a:r>
              <a:rPr lang="en-US" smtClean="0"/>
              <a:t>CS &amp; Cstim: 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Char char="-"/>
            </a:pPr>
            <a:r>
              <a:rPr lang="en-US" smtClean="0"/>
              <a:t> Both launched in January 2010</a:t>
            </a:r>
          </a:p>
          <a:p>
            <a:pPr eaLnBrk="1" hangingPunct="1">
              <a:buFontTx/>
              <a:buChar char="-"/>
            </a:pPr>
            <a:r>
              <a:rPr lang="en-US" smtClean="0"/>
              <a:t> Stim was in two blocks of $4 million each</a:t>
            </a:r>
          </a:p>
          <a:p>
            <a:pPr eaLnBrk="1" hangingPunct="1">
              <a:buFontTx/>
              <a:buChar char="-"/>
            </a:pPr>
            <a:r>
              <a:rPr lang="en-US" smtClean="0"/>
              <a:t> Supported over 7 MW of projects</a:t>
            </a:r>
          </a:p>
          <a:p>
            <a:pPr eaLnBrk="1" hangingPunct="1">
              <a:buFontTx/>
              <a:buChar char="-"/>
            </a:pPr>
            <a:r>
              <a:rPr lang="en-US" smtClean="0"/>
              <a:t> CSII continues and is slated to last through 2011</a:t>
            </a:r>
          </a:p>
          <a:p>
            <a:pPr eaLnBrk="1" hangingPunct="1">
              <a:buFontTx/>
              <a:buChar char="-"/>
            </a:pPr>
            <a:r>
              <a:rPr lang="en-US" smtClean="0"/>
              <a:t> Primarily residential, but also small commercial</a:t>
            </a:r>
          </a:p>
          <a:p>
            <a:pPr eaLnBrk="1" hangingPunct="1">
              <a:buFontTx/>
              <a:buChar char="-"/>
            </a:pPr>
            <a:r>
              <a:rPr lang="en-US" smtClean="0"/>
              <a:t> Supports small PV market, where installed costs/watt are higher full SREC value not often realized</a:t>
            </a:r>
          </a:p>
          <a:p>
            <a:pPr eaLnBrk="1" hangingPunct="1">
              <a:buFontTx/>
              <a:buChar char="-"/>
            </a:pPr>
            <a:r>
              <a:rPr lang="en-US" smtClean="0"/>
              <a:t> Over 1,500 projects to date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Federal Stimulus: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10 MW of projects at municipal and state facilities (EECBG, DCAM)</a:t>
            </a:r>
          </a:p>
          <a:p>
            <a:pPr eaLnBrk="1" hangingPunct="1"/>
            <a:r>
              <a:rPr lang="en-US" smtClean="0"/>
              <a:t>Most are eligible for SRECs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Utility: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GCA, must be approved and built by 2012</a:t>
            </a:r>
          </a:p>
          <a:p>
            <a:pPr eaLnBrk="1" hangingPunct="1"/>
            <a:r>
              <a:rPr lang="en-US" smtClean="0"/>
              <a:t>Unlikely additional projects will be built beyond what is approved</a:t>
            </a:r>
          </a:p>
          <a:p>
            <a:pPr eaLnBrk="1" hangingPunct="1">
              <a:buFontTx/>
              <a:buChar char="-"/>
            </a:pPr>
            <a:endParaRPr lang="en-US" smtClean="0"/>
          </a:p>
        </p:txBody>
      </p:sp>
      <p:sp>
        <p:nvSpPr>
          <p:cNvPr id="37893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3FCF2910-64FB-4829-B991-757B9204686F}" type="slidenum">
              <a:rPr lang="en-US" sz="1200"/>
              <a:pPr algn="r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Most of Stim, CSII, and Fed Stimulus eligible.  Nearly 35 MW of these projects approved or built to date.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AB402D-E436-4F30-A8BE-89C86DFEC38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4845BB-4C6A-43DB-BB31-0D0B6E84DC3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Currently at 59 MW installed w/ more than 40 in pipeline</a:t>
            </a:r>
          </a:p>
          <a:p>
            <a:pPr eaLnBrk="1" hangingPunct="1"/>
            <a:r>
              <a:rPr lang="en-US" smtClean="0"/>
              <a:t>If market is relatively balanced going forward, 400 MW should be reached in the 2016/2017 timeframe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F1E59C-F49E-4516-BD45-0D89831203D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MassCEC is IV for all SREC generation</a:t>
            </a:r>
          </a:p>
          <a:p>
            <a:pPr eaLnBrk="1" hangingPunct="1"/>
            <a:r>
              <a:rPr lang="en-US" smtClean="0"/>
              <a:t>NEPOOL GIS is tracking system for all NE certificates, including SRECs</a:t>
            </a:r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/>
            <a:fld id="{758E7BCB-E791-4ECD-A611-8D3814D3D0A8}" type="slidenum">
              <a:rPr lang="en-US" sz="1200"/>
              <a:pPr algn="r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Ineligible funding sources include nearly all MRET rebate/grant programs prior to 2010</a:t>
            </a:r>
          </a:p>
          <a:p>
            <a:r>
              <a:rPr lang="en-US" smtClean="0"/>
              <a:t>Also includes projects that received ARRA funds in excess of 67% of total costs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CDE4AA-57E2-4F05-9478-F7904F84946F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28F9E9-B1BF-474C-BC24-EC9B52D95617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4384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152400"/>
            <a:ext cx="57912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008000"/>
                </a:solidFill>
                <a:latin typeface="Calibri" pitchFamily="34" charset="0"/>
              </a:rPr>
              <a:t>Creating A </a:t>
            </a:r>
            <a:r>
              <a:rPr lang="en-US" sz="1400" b="1" i="1" dirty="0">
                <a:solidFill>
                  <a:srgbClr val="008000"/>
                </a:solidFill>
                <a:latin typeface="Calibri" pitchFamily="34" charset="0"/>
              </a:rPr>
              <a:t>Cleaner Energy </a:t>
            </a:r>
            <a:r>
              <a:rPr lang="en-US" sz="1400" b="1" i="1" dirty="0">
                <a:solidFill>
                  <a:srgbClr val="008000"/>
                </a:solidFill>
                <a:latin typeface="Calibri" pitchFamily="34" charset="0"/>
              </a:rPr>
              <a:t>Future For the Commonwealth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2200275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DOER POWERPOINT TEMPLATE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52400" y="6324600"/>
            <a:ext cx="6096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3E082C53-C84F-4179-926B-FBE01639F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754563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58A8E4BE-462E-4CF7-9036-9897557DE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3657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9EBDCA6F-F580-477E-9553-B88ACAE2A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2" y="1535113"/>
            <a:ext cx="37353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9012" y="2174875"/>
            <a:ext cx="3735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CEAF654D-E5C5-455F-B3AA-D006B6A9B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715962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967A19C0-8D4B-4DA1-9156-1448A247B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</a:t>
            </a: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Cleaner Energy </a:t>
            </a: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547C7C02-E7E2-4465-971C-6C7FFFF52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87" y="273050"/>
            <a:ext cx="2855913" cy="1162050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273050"/>
            <a:ext cx="4572000" cy="58531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6487" y="143510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7072079B-A05E-475F-9997-2DC6770B4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0438" y="5715000"/>
            <a:ext cx="1833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00400" y="6477000"/>
            <a:ext cx="4343400" cy="381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008000"/>
                </a:solidFill>
                <a:latin typeface="+mn-lt"/>
              </a:rPr>
              <a:t>Creating A Greener 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8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228600" y="6324600"/>
            <a:ext cx="5334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E3CB7D2C-66C0-4D15-8AFA-14F65FA5F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9FA074B-9470-4973-B7C6-D1FD34D63284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E0FAF3-BA0A-42A6-85AC-E4E485DBB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sscec.com/solarizemass" TargetMode="External"/><Relationship Id="rId3" Type="http://schemas.openxmlformats.org/officeDocument/2006/relationships/hyperlink" Target="mailto:DOER.SREC@state.ma.us" TargetMode="External"/><Relationship Id="rId7" Type="http://schemas.openxmlformats.org/officeDocument/2006/relationships/hyperlink" Target="mailto:cs@masscec.com" TargetMode="External"/><Relationship Id="rId2" Type="http://schemas.openxmlformats.org/officeDocument/2006/relationships/hyperlink" Target="http://www.mass.gov/energy/sola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sscec.com/solar" TargetMode="External"/><Relationship Id="rId11" Type="http://schemas.openxmlformats.org/officeDocument/2006/relationships/hyperlink" Target="mailto:solarhotwater@masscec.com" TargetMode="External"/><Relationship Id="rId5" Type="http://schemas.openxmlformats.org/officeDocument/2006/relationships/hyperlink" Target="mailto:pts@masscec.com" TargetMode="External"/><Relationship Id="rId10" Type="http://schemas.openxmlformats.org/officeDocument/2006/relationships/hyperlink" Target="http://www.masscec.com/solarhotwater" TargetMode="External"/><Relationship Id="rId4" Type="http://schemas.openxmlformats.org/officeDocument/2006/relationships/hyperlink" Target="http://www.masscec.com/pts" TargetMode="External"/><Relationship Id="rId9" Type="http://schemas.openxmlformats.org/officeDocument/2006/relationships/hyperlink" Target="mailto:solarize@masscec.com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4267200"/>
          </a:xfrm>
        </p:spPr>
        <p:txBody>
          <a:bodyPr/>
          <a:lstStyle/>
          <a:p>
            <a:pPr eaLnBrk="1" hangingPunct="1"/>
            <a:r>
              <a:rPr lang="en-US" sz="3200" smtClean="0"/>
              <a:t>Policy Support for the Development of a Robust</a:t>
            </a:r>
            <a:br>
              <a:rPr lang="en-US" sz="3200" smtClean="0"/>
            </a:br>
            <a:r>
              <a:rPr lang="en-US" sz="3200" smtClean="0"/>
              <a:t>Solar PV Market in MA</a:t>
            </a:r>
            <a:br>
              <a:rPr lang="en-US" sz="3200" smtClean="0"/>
            </a:br>
            <a:r>
              <a:rPr lang="en-US" sz="3200" i="1" smtClean="0"/>
              <a:t/>
            </a:r>
            <a:br>
              <a:rPr lang="en-US" sz="3200" i="1" smtClean="0"/>
            </a:br>
            <a:r>
              <a:rPr lang="en-US" sz="2400" smtClean="0"/>
              <a:t>Dwayne Breger, Ph.D.</a:t>
            </a:r>
            <a:br>
              <a:rPr lang="en-US" sz="2400" smtClean="0"/>
            </a:br>
            <a:r>
              <a:rPr lang="en-US" sz="2400" smtClean="0"/>
              <a:t>Director, Renewable and Alternative Energy Division</a:t>
            </a:r>
            <a:br>
              <a:rPr lang="en-US" sz="24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2400" smtClean="0"/>
              <a:t>September 16, 2011</a:t>
            </a:r>
            <a:r>
              <a:rPr lang="en-US" sz="2800" smtClean="0"/>
              <a:t/>
            </a:r>
            <a:br>
              <a:rPr lang="en-US" sz="2800" smtClean="0"/>
            </a:br>
            <a:endParaRPr lang="en-US" sz="2400" smtClean="0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22250" y="3333750"/>
            <a:ext cx="2057400" cy="3140075"/>
          </a:xfrm>
          <a:prstGeom prst="rect">
            <a:avLst/>
          </a:prstGeom>
          <a:noFill/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 i="1">
              <a:solidFill>
                <a:schemeClr val="bg1"/>
              </a:solidFill>
            </a:endParaRPr>
          </a:p>
          <a:p>
            <a:pPr algn="ctr"/>
            <a:r>
              <a:rPr lang="en-US" sz="2000" b="1" i="1">
                <a:solidFill>
                  <a:schemeClr val="bg1"/>
                </a:solidFill>
              </a:rPr>
              <a:t>Electricity Restructuring Roundtable</a:t>
            </a:r>
          </a:p>
          <a:p>
            <a:pPr algn="ctr"/>
            <a:endParaRPr lang="en-US" sz="2000" b="1" i="1">
              <a:solidFill>
                <a:schemeClr val="bg1"/>
              </a:solidFill>
            </a:endParaRPr>
          </a:p>
          <a:p>
            <a:pPr algn="ctr"/>
            <a:endParaRPr lang="en-US" b="1">
              <a:solidFill>
                <a:schemeClr val="bg1"/>
              </a:solidFill>
            </a:endParaRPr>
          </a:p>
          <a:p>
            <a:pPr algn="ctr"/>
            <a:endParaRPr lang="en-US" sz="2000" b="1">
              <a:solidFill>
                <a:schemeClr val="bg1"/>
              </a:solidFill>
            </a:endParaRPr>
          </a:p>
          <a:p>
            <a:pPr algn="ctr"/>
            <a:r>
              <a:rPr lang="en-US" sz="2000" b="1" i="1">
                <a:solidFill>
                  <a:schemeClr val="bg1"/>
                </a:solidFill>
              </a:rPr>
              <a:t>Boston, MA</a:t>
            </a:r>
            <a:endParaRPr lang="en-US" sz="2000" i="1">
              <a:solidFill>
                <a:schemeClr val="bg1"/>
              </a:solidFill>
            </a:endParaRP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/>
            </a:r>
            <a:br>
              <a:rPr lang="en-US" sz="2000" b="1">
                <a:solidFill>
                  <a:schemeClr val="bg1"/>
                </a:solidFill>
              </a:rPr>
            </a:b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B2AFEC-A2BD-41D4-B305-95C760B03ED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Title 1"/>
          <p:cNvSpPr>
            <a:spLocks noGrp="1"/>
          </p:cNvSpPr>
          <p:nvPr>
            <p:ph type="title" idx="4294967295"/>
          </p:nvPr>
        </p:nvSpPr>
        <p:spPr>
          <a:xfrm>
            <a:off x="914400" y="228600"/>
            <a:ext cx="8077200" cy="762000"/>
          </a:xfrm>
        </p:spPr>
        <p:txBody>
          <a:bodyPr/>
          <a:lstStyle/>
          <a:p>
            <a:r>
              <a:rPr lang="en-US" sz="3200" b="1" smtClean="0">
                <a:solidFill>
                  <a:srgbClr val="008000"/>
                </a:solidFill>
              </a:rPr>
              <a:t>Minimum Standard Adjustment</a:t>
            </a:r>
          </a:p>
        </p:txBody>
      </p:sp>
      <p:sp>
        <p:nvSpPr>
          <p:cNvPr id="20484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90600" y="2971800"/>
            <a:ext cx="7924800" cy="2743200"/>
          </a:xfrm>
        </p:spPr>
        <p:txBody>
          <a:bodyPr/>
          <a:lstStyle/>
          <a:p>
            <a:pPr marL="0" indent="3175">
              <a:spcBef>
                <a:spcPts val="600"/>
              </a:spcBef>
              <a:buFont typeface="Arial" charset="0"/>
              <a:buNone/>
            </a:pPr>
            <a:r>
              <a:rPr lang="en-US" sz="2000" smtClean="0"/>
              <a:t>For 2012 and beyond, the Minimum Standard (Compliance Obligation) is adjusted each August according to a formula set in the program regulation.</a:t>
            </a:r>
          </a:p>
          <a:p>
            <a:pPr lvl="1">
              <a:spcBef>
                <a:spcPct val="0"/>
              </a:spcBef>
              <a:spcAft>
                <a:spcPct val="10000"/>
              </a:spcAft>
              <a:buFont typeface="Arial" charset="0"/>
              <a:buNone/>
            </a:pPr>
            <a:r>
              <a:rPr lang="en-US" sz="2200" smtClean="0"/>
              <a:t>	</a:t>
            </a:r>
            <a:r>
              <a:rPr lang="en-US" sz="1800" smtClean="0"/>
              <a:t>2012 Min. Stand = 2011 Min. Stand</a:t>
            </a:r>
          </a:p>
          <a:p>
            <a:pPr lvl="1">
              <a:spcBef>
                <a:spcPct val="0"/>
              </a:spcBef>
              <a:spcAft>
                <a:spcPct val="10000"/>
              </a:spcAft>
              <a:buFont typeface="Arial" charset="0"/>
              <a:buNone/>
            </a:pPr>
            <a:r>
              <a:rPr lang="en-US" sz="1800" smtClean="0"/>
              <a:t>	+ [Projected 2011 SRECs – Actual 2010 SRECs]  x  1.3</a:t>
            </a:r>
          </a:p>
          <a:p>
            <a:pPr lvl="1">
              <a:spcBef>
                <a:spcPct val="0"/>
              </a:spcBef>
              <a:spcAft>
                <a:spcPct val="10000"/>
              </a:spcAft>
              <a:buFont typeface="Arial" charset="0"/>
              <a:buNone/>
            </a:pPr>
            <a:r>
              <a:rPr lang="en-US" sz="1800" smtClean="0"/>
              <a:t>	– 2010 ACP Volume +  2010 Banked Volume + 2010 Auction Volume</a:t>
            </a:r>
          </a:p>
          <a:p>
            <a:pPr lvl="1">
              <a:spcBef>
                <a:spcPct val="0"/>
              </a:spcBef>
              <a:spcAft>
                <a:spcPct val="10000"/>
              </a:spcAft>
              <a:buFont typeface="Arial" charset="0"/>
              <a:buNone/>
            </a:pPr>
            <a:endParaRPr lang="en-US" sz="2000" smtClean="0"/>
          </a:p>
          <a:p>
            <a:pPr lvl="1">
              <a:spcBef>
                <a:spcPct val="0"/>
              </a:spcBef>
              <a:spcAft>
                <a:spcPct val="10000"/>
              </a:spcAft>
              <a:buFont typeface="Arial" charset="0"/>
              <a:buNone/>
            </a:pPr>
            <a:r>
              <a:rPr lang="en-US" sz="2000" b="1" u="sng" smtClean="0"/>
              <a:t>Actual 2012 Calculation</a:t>
            </a:r>
          </a:p>
          <a:p>
            <a:pPr lvl="1">
              <a:spcBef>
                <a:spcPct val="0"/>
              </a:spcBef>
              <a:spcAft>
                <a:spcPct val="10000"/>
              </a:spcAft>
              <a:buFont typeface="Arial" charset="0"/>
              <a:buNone/>
            </a:pPr>
            <a:r>
              <a:rPr lang="en-US" sz="1800" smtClean="0"/>
              <a:t>81,559 MWh = 78,577 MWh + [29,056 – 2,738]  x  1.3 – 31,231 +  0 + 0</a:t>
            </a:r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23ECC2B-711D-4ED2-AD72-8E3B460D7628}" type="slidenum">
              <a:rPr lang="en-US" sz="1200">
                <a:solidFill>
                  <a:srgbClr val="F8F8F8"/>
                </a:solidFill>
              </a:rPr>
              <a:pPr algn="r"/>
              <a:t>10</a:t>
            </a:fld>
            <a:endParaRPr lang="en-US" sz="1200">
              <a:solidFill>
                <a:srgbClr val="F8F8F8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800" y="914400"/>
          <a:ext cx="6934203" cy="1844802"/>
        </p:xfrm>
        <a:graphic>
          <a:graphicData uri="http://schemas.openxmlformats.org/drawingml/2006/table">
            <a:tbl>
              <a:tblPr/>
              <a:tblGrid>
                <a:gridCol w="1290441"/>
                <a:gridCol w="2450816"/>
                <a:gridCol w="1596473"/>
                <a:gridCol w="1596473"/>
              </a:tblGrid>
              <a:tr h="38100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Compliance Year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Compliance Obligation (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MWh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Minimum Standard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Equivalent Full-Year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Solar Capacity (MW)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366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34,164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0.0679%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78,577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0.1627%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81,559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0.1630%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/>
          <p:cNvSpPr txBox="1">
            <a:spLocks noGrp="1"/>
          </p:cNvSpPr>
          <p:nvPr/>
        </p:nvSpPr>
        <p:spPr bwMode="auto">
          <a:xfrm>
            <a:off x="228600" y="6324600"/>
            <a:ext cx="533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E8916FC-CC93-43D1-9B99-8FB3DE8C5921}" type="slidenum">
              <a:rPr lang="en-US" sz="1200">
                <a:solidFill>
                  <a:srgbClr val="F8F8F8"/>
                </a:solidFill>
              </a:rPr>
              <a:pPr algn="r"/>
              <a:t>11</a:t>
            </a:fld>
            <a:endParaRPr lang="en-US" sz="1200">
              <a:solidFill>
                <a:srgbClr val="F8F8F8"/>
              </a:solidFill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7696200" cy="762000"/>
          </a:xfrm>
        </p:spPr>
        <p:txBody>
          <a:bodyPr/>
          <a:lstStyle/>
          <a:p>
            <a:r>
              <a:rPr lang="en-US" sz="3200" b="1" smtClean="0">
                <a:solidFill>
                  <a:srgbClr val="008000"/>
                </a:solidFill>
              </a:rPr>
              <a:t>Proposed ACP Rate Schedule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876800" y="1066800"/>
          <a:ext cx="3276600" cy="4648200"/>
        </p:xfrm>
        <a:graphic>
          <a:graphicData uri="http://schemas.openxmlformats.org/drawingml/2006/table">
            <a:tbl>
              <a:tblPr/>
              <a:tblGrid>
                <a:gridCol w="1475328"/>
                <a:gridCol w="1801272"/>
              </a:tblGrid>
              <a:tr h="489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Compliance Year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ACP Rate per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MWh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$550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$550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$523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$496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$472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$448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$426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$404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2020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$384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689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2021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$365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2022 and after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added no later than January 31, 2012 (and annually thereafter) following stakeholder review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21536" name="Subtitle 16"/>
          <p:cNvSpPr txBox="1">
            <a:spLocks/>
          </p:cNvSpPr>
          <p:nvPr/>
        </p:nvSpPr>
        <p:spPr bwMode="auto">
          <a:xfrm>
            <a:off x="990600" y="1066800"/>
            <a:ext cx="373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2011 ACP Rate set at $550 (reduced from $600 in 2010)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DOER recently proposed a 10-year forward ACP Rate Schedule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Designed to reduce market risk and uncertainty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Maintains current ACP Rate through 2013 before reducing 5% annually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DOER accepted written comments on proposal through August 15</a:t>
            </a:r>
            <a:r>
              <a:rPr lang="en-US" sz="1600" baseline="30000">
                <a:latin typeface="Calibri" pitchFamily="34" charset="0"/>
                <a:ea typeface="Calibri" pitchFamily="34" charset="0"/>
                <a:cs typeface="Calibri" pitchFamily="34" charset="0"/>
              </a:rPr>
              <a:t>th</a:t>
            </a:r>
            <a:endParaRPr lang="en-US" sz="16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Will issue an RPS Guideline after considering comments received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Will move to insert schedule into the MA RPS Class I Regulation shortly after the Guideline has gone into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 txBox="1">
            <a:spLocks noGrp="1"/>
          </p:cNvSpPr>
          <p:nvPr/>
        </p:nvSpPr>
        <p:spPr bwMode="auto">
          <a:xfrm>
            <a:off x="228600" y="6324600"/>
            <a:ext cx="533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46D2E2A-B33F-4F0B-82A7-8367087267BC}" type="slidenum">
              <a:rPr lang="en-US" sz="1200">
                <a:solidFill>
                  <a:srgbClr val="F8F8F8"/>
                </a:solidFill>
              </a:rPr>
              <a:pPr algn="r"/>
              <a:t>12</a:t>
            </a:fld>
            <a:endParaRPr lang="en-US" sz="1200">
              <a:solidFill>
                <a:srgbClr val="F8F8F8"/>
              </a:solidFill>
            </a:endParaRPr>
          </a:p>
        </p:txBody>
      </p:sp>
      <p:sp>
        <p:nvSpPr>
          <p:cNvPr id="22531" name="Title 1"/>
          <p:cNvSpPr>
            <a:spLocks noGrp="1"/>
          </p:cNvSpPr>
          <p:nvPr>
            <p:ph type="title" idx="4294967295"/>
          </p:nvPr>
        </p:nvSpPr>
        <p:spPr>
          <a:xfrm>
            <a:off x="914400" y="228600"/>
            <a:ext cx="8077200" cy="762000"/>
          </a:xfrm>
        </p:spPr>
        <p:txBody>
          <a:bodyPr/>
          <a:lstStyle/>
          <a:p>
            <a:r>
              <a:rPr lang="en-US" sz="3600" b="1" smtClean="0">
                <a:solidFill>
                  <a:srgbClr val="008000"/>
                </a:solidFill>
              </a:rPr>
              <a:t>Program Design:  Opt-in Term</a:t>
            </a:r>
          </a:p>
        </p:txBody>
      </p:sp>
      <p:sp>
        <p:nvSpPr>
          <p:cNvPr id="22532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90600" y="990600"/>
            <a:ext cx="7467600" cy="5105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2400" smtClean="0"/>
              <a:t>The Opt-In Term is the number of quarters a qualified project has the right to deposit SRECs into the Auction Account (to be assured floor price).  The Opt-In Term is currently 10 years (40 quarters), but can be adjusted each July for subsequent qualified projects.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2400" smtClean="0"/>
              <a:t>Opt-In Term Adjustments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sz="2000" b="1" smtClean="0"/>
              <a:t>Long Market</a:t>
            </a:r>
            <a:r>
              <a:rPr lang="en-US" sz="2000" smtClean="0"/>
              <a:t>: Opt-In Term </a:t>
            </a:r>
            <a:r>
              <a:rPr lang="en-US" sz="2000" u="sng" smtClean="0"/>
              <a:t>reduced</a:t>
            </a:r>
            <a:r>
              <a:rPr lang="en-US" sz="2000" smtClean="0"/>
              <a:t> by 4 quarters for each 10% of Compliance Obligation deposited into the Auction Account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sz="2000" b="1" smtClean="0"/>
              <a:t>Short Market</a:t>
            </a:r>
            <a:r>
              <a:rPr lang="en-US" sz="2000" smtClean="0"/>
              <a:t>: Opt-In Term </a:t>
            </a:r>
            <a:r>
              <a:rPr lang="en-US" sz="2000" u="sng" smtClean="0"/>
              <a:t>increased</a:t>
            </a:r>
            <a:r>
              <a:rPr lang="en-US" sz="2000" smtClean="0"/>
              <a:t> by 4 quarters for each 10% of Compliance Obligation met through ACP Payments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Opt-In Term may not increase or decrease more than two years as a result of an annual adjustment, nor can it exceed 10 years.</a:t>
            </a:r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977CE4F-AE0D-4D05-AF7E-6C3551C10504}" type="slidenum">
              <a:rPr lang="en-US" sz="1200">
                <a:solidFill>
                  <a:srgbClr val="F8F8F8"/>
                </a:solidFill>
              </a:rPr>
              <a:pPr algn="r"/>
              <a:t>12</a:t>
            </a:fld>
            <a:endParaRPr lang="en-US" sz="1200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869E5A-F617-4164-B926-976C2732AC9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3555" name="Title 1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696200" cy="533400"/>
          </a:xfrm>
        </p:spPr>
        <p:txBody>
          <a:bodyPr/>
          <a:lstStyle/>
          <a:p>
            <a:r>
              <a:rPr lang="en-US" sz="3200" b="1" smtClean="0">
                <a:solidFill>
                  <a:srgbClr val="008000"/>
                </a:solidFill>
              </a:rPr>
              <a:t>Price Support – Auction Mechanism</a:t>
            </a:r>
          </a:p>
        </p:txBody>
      </p:sp>
      <p:sp>
        <p:nvSpPr>
          <p:cNvPr id="2355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14400" y="685800"/>
            <a:ext cx="7924800" cy="4876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1800" smtClean="0"/>
              <a:t>Solar Credit Clearinghouse Auction Account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1800" smtClean="0"/>
              <a:t>Open every year from May 16</a:t>
            </a:r>
            <a:r>
              <a:rPr lang="en-US" sz="1800" baseline="30000" smtClean="0"/>
              <a:t>th</a:t>
            </a:r>
            <a:r>
              <a:rPr lang="en-US" sz="1800" smtClean="0"/>
              <a:t> – June 15</a:t>
            </a:r>
            <a:r>
              <a:rPr lang="en-US" sz="1800" baseline="30000" smtClean="0"/>
              <a:t>th</a:t>
            </a:r>
            <a:r>
              <a:rPr lang="en-US" sz="1800" smtClean="0"/>
              <a:t> 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1800" smtClean="0"/>
              <a:t>Any unsold SRECs may be deposited into the Account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1800" smtClean="0"/>
              <a:t>Designed as option of last resort for SREC owners that have not found buyers for their SRECs by the end of the Compliance Year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1800" smtClean="0"/>
              <a:t>Auction held no later than July 31</a:t>
            </a:r>
            <a:r>
              <a:rPr lang="en-US" sz="1800" baseline="30000" smtClean="0"/>
              <a:t>st</a:t>
            </a:r>
            <a:r>
              <a:rPr lang="en-US" sz="1800" smtClean="0"/>
              <a:t>, but after the Minimum Standard adjustment is announced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1800" smtClean="0"/>
              <a:t>Deposited SRECs re-minted as “extended life” SRECs (good for compliance in one of the following two Compliance Years)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1800" smtClean="0"/>
              <a:t>SRECs offered to bidders for a fixed price of $300/MWh before being assessed a $15/MWh auction fee by DOER.  SREC owners will be paid $285/MWh for each SREC sold through the Auction.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sz="1800" smtClean="0"/>
              <a:t>Bidders bid on volume willing to buy at the fixed price.   Auction clears if bid volume exceeds volume deposited.  Multiple rounds of Auction are used, if necessary, to clear deposits.</a:t>
            </a:r>
            <a:endParaRPr lang="en-US" baseline="30000" smtClean="0"/>
          </a:p>
          <a:p>
            <a:pPr lvl="1"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None/>
            </a:pPr>
            <a:r>
              <a:rPr lang="en-US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>
          <a:xfrm>
            <a:off x="838200" y="274638"/>
            <a:ext cx="8305800" cy="715962"/>
          </a:xfrm>
        </p:spPr>
        <p:txBody>
          <a:bodyPr/>
          <a:lstStyle/>
          <a:p>
            <a:r>
              <a:rPr lang="en-US" sz="2800" b="1" smtClean="0">
                <a:solidFill>
                  <a:srgbClr val="008000"/>
                </a:solidFill>
              </a:rPr>
              <a:t>Current SREC Program Statistics – 9/16/11</a:t>
            </a:r>
          </a:p>
        </p:txBody>
      </p:sp>
      <p:sp>
        <p:nvSpPr>
          <p:cNvPr id="24579" name="Content Placeholder 3"/>
          <p:cNvSpPr>
            <a:spLocks noGrp="1"/>
          </p:cNvSpPr>
          <p:nvPr>
            <p:ph sz="half" idx="4294967295"/>
          </p:nvPr>
        </p:nvSpPr>
        <p:spPr>
          <a:xfrm>
            <a:off x="990600" y="1676400"/>
            <a:ext cx="3657600" cy="3962400"/>
          </a:xfrm>
        </p:spPr>
        <p:txBody>
          <a:bodyPr/>
          <a:lstStyle/>
          <a:p>
            <a:pPr marL="238125" indent="-238125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Over 1,000 applications received and qualified</a:t>
            </a:r>
          </a:p>
          <a:p>
            <a:pPr marL="238125" indent="-238125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Approximately 41 MW qualified</a:t>
            </a:r>
          </a:p>
          <a:p>
            <a:pPr marL="238125" indent="-238125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Nearly 27 MW of projects are installed</a:t>
            </a:r>
          </a:p>
          <a:p>
            <a:pPr marL="238125" indent="-238125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2,741 SRECs created in 2010</a:t>
            </a:r>
          </a:p>
          <a:p>
            <a:pPr marL="238125" indent="-238125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2,358 SRECs created in Q1 2011</a:t>
            </a:r>
          </a:p>
          <a:p>
            <a:pPr marL="238125" indent="-238125">
              <a:spcBef>
                <a:spcPct val="0"/>
              </a:spcBef>
              <a:spcAft>
                <a:spcPts val="1200"/>
              </a:spcAft>
            </a:pPr>
            <a:r>
              <a:rPr lang="en-US" sz="2000" smtClean="0"/>
              <a:t>More than 6,000 SRECs expected to be created in Q2 2011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294967295"/>
          </p:nvPr>
        </p:nvGraphicFramePr>
        <p:xfrm>
          <a:off x="4572000" y="1295400"/>
          <a:ext cx="4343400" cy="356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</a:tblGrid>
              <a:tr h="526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Number of Systems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Capacity 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(MW)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789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Applications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Received</a:t>
                      </a:r>
                    </a:p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1,038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49.7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789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Applications Qualified</a:t>
                      </a:r>
                    </a:p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1,008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41.0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789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Qualified but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Installation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Incomplete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  <a:p>
                      <a:pPr algn="ctr" fontAlgn="b"/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14.1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526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Installed</a:t>
                      </a:r>
                    </a:p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977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26.9</a:t>
                      </a: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74638"/>
            <a:ext cx="7696200" cy="10207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100" b="1" dirty="0" smtClean="0">
                <a:solidFill>
                  <a:srgbClr val="008000"/>
                </a:solidFill>
              </a:rPr>
              <a:t>Current SREC Program Statistics – 9/16/11</a:t>
            </a:r>
            <a:r>
              <a:rPr lang="en-US" sz="3600" b="1" dirty="0" smtClean="0">
                <a:solidFill>
                  <a:srgbClr val="008000"/>
                </a:solidFill>
              </a:rPr>
              <a:t/>
            </a:r>
            <a:br>
              <a:rPr lang="en-US" sz="3600" b="1" dirty="0" smtClean="0">
                <a:solidFill>
                  <a:srgbClr val="008000"/>
                </a:solidFill>
              </a:rPr>
            </a:br>
            <a:r>
              <a:rPr lang="en-US" sz="4000" b="1" dirty="0" smtClean="0">
                <a:solidFill>
                  <a:srgbClr val="008000"/>
                </a:solidFill>
              </a:rPr>
              <a:t>Activity by System Size</a:t>
            </a:r>
            <a:endParaRPr lang="en-US" sz="3600" b="1" dirty="0">
              <a:solidFill>
                <a:srgbClr val="008000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0" y="1752600"/>
          <a:ext cx="5715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3352800" y="1752600"/>
          <a:ext cx="5638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Solarize Massachusetts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352800" y="914400"/>
            <a:ext cx="5562600" cy="48768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2000" b="1" u="sng" dirty="0" smtClean="0">
                <a:solidFill>
                  <a:prstClr val="black"/>
                </a:solidFill>
                <a:latin typeface="+mj-lt"/>
              </a:rPr>
              <a:t>Goals</a:t>
            </a:r>
          </a:p>
          <a:p>
            <a:pPr marL="400050" lvl="2">
              <a:defRPr/>
            </a:pP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Utilization of community networks and local marketing to decrease the installer’s customer acquisition cost (soft costs)  </a:t>
            </a:r>
          </a:p>
          <a:p>
            <a:pPr marL="400050" lvl="2">
              <a:defRPr/>
            </a:pP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Reduce cost of materials through bulk purchasing (hard costs)</a:t>
            </a:r>
          </a:p>
          <a:p>
            <a:pPr marL="400050" lvl="2">
              <a:defRPr/>
            </a:pP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Increase adoption rate of solar PV</a:t>
            </a:r>
          </a:p>
          <a:p>
            <a:pPr marL="400050" lvl="2">
              <a:buFont typeface="Wingdings" pitchFamily="2" charset="2"/>
              <a:buNone/>
              <a:defRPr/>
            </a:pP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pPr marL="227013" lvl="2" indent="-227013">
              <a:buFont typeface="Wingdings" pitchFamily="2" charset="2"/>
              <a:buNone/>
              <a:defRPr/>
            </a:pPr>
            <a:r>
              <a:rPr lang="en-US" sz="2000" b="1" u="sng" dirty="0" smtClean="0">
                <a:solidFill>
                  <a:prstClr val="black"/>
                </a:solidFill>
                <a:latin typeface="+mj-lt"/>
              </a:rPr>
              <a:t>Methods</a:t>
            </a:r>
          </a:p>
          <a:p>
            <a:pPr indent="-219075">
              <a:defRPr/>
            </a:pP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Educating community about solar PV</a:t>
            </a:r>
          </a:p>
          <a:p>
            <a:pPr indent="-219075">
              <a:defRPr/>
            </a:pP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Partnering with the town and solar integrator to offer reduced pricing to community members</a:t>
            </a:r>
          </a:p>
          <a:p>
            <a:pPr indent="-219075">
              <a:defRPr/>
            </a:pPr>
            <a:r>
              <a:rPr lang="en-US" sz="2000" dirty="0" smtClean="0"/>
              <a:t>Tier pricing structure – the more people sign up, the more everyone saves!</a:t>
            </a:r>
          </a:p>
          <a:p>
            <a:pPr marL="0" indent="3175">
              <a:buFont typeface="Arial" charset="0"/>
              <a:buNone/>
              <a:defRPr/>
            </a:pPr>
            <a:r>
              <a:rPr lang="en-US" sz="2000" b="1" u="sng" dirty="0" smtClean="0">
                <a:solidFill>
                  <a:prstClr val="black"/>
                </a:solidFill>
              </a:rPr>
              <a:t>Initial Outcomes are encouraging</a:t>
            </a:r>
            <a:endParaRPr lang="en-US" sz="2000" u="sng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04E886-2F2F-4C0D-93C6-B513D878D07F}" type="slidenum">
              <a:rPr lang="en-US" smtClean="0"/>
              <a:pPr/>
              <a:t>16</a:t>
            </a:fld>
            <a:endParaRPr lang="en-US" smtClean="0"/>
          </a:p>
        </p:txBody>
      </p:sp>
      <p:pic>
        <p:nvPicPr>
          <p:cNvPr id="26629" name="Content Placeholder 3" descr="MACEC Solarize Logo Fina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14400"/>
            <a:ext cx="22098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914400" y="2362200"/>
            <a:ext cx="2514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Pilot program in</a:t>
            </a:r>
          </a:p>
          <a:p>
            <a:pPr marL="233363" lvl="1"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Harvard</a:t>
            </a:r>
          </a:p>
          <a:p>
            <a:pPr marL="233363" lvl="1"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Hatfield</a:t>
            </a:r>
          </a:p>
          <a:p>
            <a:pPr marL="233363" lvl="1"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Scituate</a:t>
            </a:r>
          </a:p>
          <a:p>
            <a:pPr marL="233363" lvl="1"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Winchester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</a:rPr>
              <a:t>Collaboration between </a:t>
            </a:r>
            <a:r>
              <a:rPr lang="en-US" sz="2000" dirty="0" err="1">
                <a:solidFill>
                  <a:srgbClr val="000000"/>
                </a:solidFill>
                <a:latin typeface="+mn-lt"/>
              </a:rPr>
              <a:t>MassCEC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 and DOER Green Communities Program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 Metering</a:t>
            </a:r>
            <a:br>
              <a:rPr lang="en-US" smtClean="0"/>
            </a:br>
            <a:r>
              <a:rPr lang="en-US" smtClean="0"/>
              <a:t>Changes Adopted in 2010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95400"/>
            <a:ext cx="7543800" cy="5105400"/>
          </a:xfrm>
        </p:spPr>
        <p:txBody>
          <a:bodyPr/>
          <a:lstStyle/>
          <a:p>
            <a:pPr marL="396875" lvl="1">
              <a:buFont typeface="Arial" charset="0"/>
              <a:buChar char="•"/>
            </a:pPr>
            <a:r>
              <a:rPr lang="en-US" smtClean="0"/>
              <a:t>Requires DPU to adopt an “assurance of net metering process”</a:t>
            </a:r>
          </a:p>
          <a:p>
            <a:pPr marL="396875" lvl="1">
              <a:buFont typeface="Arial" charset="0"/>
              <a:buChar char="•"/>
            </a:pPr>
            <a:r>
              <a:rPr lang="en-US" smtClean="0"/>
              <a:t>New definition for public net metering facility </a:t>
            </a:r>
          </a:p>
          <a:p>
            <a:pPr marL="854075" lvl="3" indent="-285750">
              <a:buFont typeface="Arial" charset="0"/>
              <a:buChar char="•"/>
            </a:pPr>
            <a:r>
              <a:rPr lang="en-US" smtClean="0"/>
              <a:t>Owned or operated by a public entity; OR</a:t>
            </a:r>
          </a:p>
          <a:p>
            <a:pPr marL="854075" lvl="3" indent="-285750">
              <a:buFont typeface="Arial" charset="0"/>
              <a:buChar char="•"/>
            </a:pPr>
            <a:r>
              <a:rPr lang="en-US" smtClean="0"/>
              <a:t>100% of output is assigned to the public entity</a:t>
            </a:r>
          </a:p>
          <a:p>
            <a:pPr marL="396875" lvl="1">
              <a:buFont typeface="Arial" charset="0"/>
              <a:buChar char="•"/>
            </a:pPr>
            <a:r>
              <a:rPr lang="en-US" smtClean="0"/>
              <a:t>New Caps of 1% for private projects and 2% for public projects</a:t>
            </a:r>
          </a:p>
          <a:p>
            <a:pPr marL="396875" lvl="1">
              <a:buFont typeface="Arial" charset="0"/>
              <a:buChar char="•"/>
            </a:pPr>
            <a:r>
              <a:rPr lang="en-US" smtClean="0"/>
              <a:t>Currently DPU Dockets 11-10 and 11-11 are addressing implementation of these and other changes.</a:t>
            </a:r>
          </a:p>
          <a:p>
            <a:pPr marL="396875" lvl="2" indent="-285750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24AEFF-A45D-45B6-BD38-003D33B48F0D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848600" cy="1143000"/>
          </a:xfrm>
        </p:spPr>
        <p:txBody>
          <a:bodyPr/>
          <a:lstStyle/>
          <a:p>
            <a:pPr eaLnBrk="1" hangingPunct="1"/>
            <a:r>
              <a:rPr lang="en-US" smtClean="0"/>
              <a:t>Solar Hot Water Pilots and</a:t>
            </a:r>
            <a:br>
              <a:rPr lang="en-US" smtClean="0"/>
            </a:br>
            <a:r>
              <a:rPr lang="en-US" smtClean="0"/>
              <a:t>Low-Income Program (MassCEC)</a:t>
            </a:r>
          </a:p>
        </p:txBody>
      </p:sp>
      <p:sp>
        <p:nvSpPr>
          <p:cNvPr id="28675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143000" y="1600200"/>
            <a:ext cx="7772400" cy="4495800"/>
          </a:xfrm>
        </p:spPr>
        <p:txBody>
          <a:bodyPr/>
          <a:lstStyle/>
          <a:p>
            <a:pPr marL="285750" indent="-285750">
              <a:buFont typeface="Arial" charset="0"/>
              <a:buNone/>
            </a:pPr>
            <a:r>
              <a:rPr lang="en-US" sz="2000" b="1" u="sng" smtClean="0"/>
              <a:t>Commonwealth Solar Hot Water Residential Pilot Program</a:t>
            </a:r>
          </a:p>
          <a:p>
            <a:pPr marL="285750" lvl="1"/>
            <a:r>
              <a:rPr lang="en-US" sz="1800" smtClean="0"/>
              <a:t>$1 million budget for SHW systems serving 1-4 units</a:t>
            </a:r>
          </a:p>
          <a:p>
            <a:pPr marL="285750" lvl="1"/>
            <a:r>
              <a:rPr lang="en-US" sz="1800" smtClean="0"/>
              <a:t>129 projects awarded to date</a:t>
            </a:r>
          </a:p>
          <a:p>
            <a:pPr marL="285750" lvl="1"/>
            <a:endParaRPr lang="en-US" sz="1800" smtClean="0"/>
          </a:p>
          <a:p>
            <a:pPr marL="285750" indent="-285750">
              <a:buFont typeface="Arial" charset="0"/>
              <a:buNone/>
            </a:pPr>
            <a:r>
              <a:rPr lang="en-US" sz="2000" b="1" u="sng" smtClean="0"/>
              <a:t>Commonwealth Solar Hot Water Commercial Pilot Program</a:t>
            </a:r>
          </a:p>
          <a:p>
            <a:pPr marL="285750" lvl="1"/>
            <a:r>
              <a:rPr lang="en-US" sz="1800" smtClean="0"/>
              <a:t>$1 million budget for pre-design study grants and construction rebates</a:t>
            </a:r>
          </a:p>
          <a:p>
            <a:pPr marL="285750" lvl="1"/>
            <a:r>
              <a:rPr lang="en-US" sz="1800" smtClean="0"/>
              <a:t>$350,000 for pre-design studies and $600,000 for construction rebates with the goal of supporting 100 projects.</a:t>
            </a:r>
          </a:p>
          <a:p>
            <a:pPr marL="285750" lvl="1"/>
            <a:endParaRPr lang="en-US" sz="1800" smtClean="0"/>
          </a:p>
          <a:p>
            <a:pPr marL="285750" indent="-285750">
              <a:buFont typeface="Arial" charset="0"/>
              <a:buNone/>
            </a:pPr>
            <a:r>
              <a:rPr lang="en-US" sz="2000" b="1" u="sng" smtClean="0"/>
              <a:t>Low Income Solar Thermal Program</a:t>
            </a:r>
          </a:p>
          <a:p>
            <a:pPr marL="285750" lvl="1"/>
            <a:r>
              <a:rPr lang="en-US" sz="1800" smtClean="0"/>
              <a:t>MassCEC awarded the Low-Income Energy Affordability Network (LEAN) $2 million to manage program </a:t>
            </a:r>
          </a:p>
          <a:p>
            <a:pPr marL="285750" lvl="1"/>
            <a:r>
              <a:rPr lang="en-US" sz="1800" smtClean="0"/>
              <a:t>Install SHW systems at multi-family residential and nonprofit facilities serving low income residents and participants</a:t>
            </a:r>
          </a:p>
          <a:p>
            <a:pPr marL="285750" indent="-285750"/>
            <a:endParaRPr lang="en-US" sz="200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79435C-D206-467A-B5C0-7E80F8954177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Renewable Thermal Policy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990600"/>
            <a:ext cx="7696200" cy="5029200"/>
          </a:xfrm>
        </p:spPr>
        <p:txBody>
          <a:bodyPr/>
          <a:lstStyle/>
          <a:p>
            <a:r>
              <a:rPr lang="en-US" sz="2400" smtClean="0"/>
              <a:t>No </a:t>
            </a:r>
            <a:r>
              <a:rPr lang="en-US" sz="2400" i="1" smtClean="0"/>
              <a:t>comprehensive</a:t>
            </a:r>
            <a:r>
              <a:rPr lang="en-US" sz="2400" smtClean="0"/>
              <a:t> policies supporting development of renewable thermal in place</a:t>
            </a:r>
          </a:p>
          <a:p>
            <a:pPr lvl="1"/>
            <a:r>
              <a:rPr lang="en-US" sz="2400" smtClean="0"/>
              <a:t>Despite large potential for decreasing dependence on fossil fuels,  meeting GWSA GHG reduction commitments, and job creation</a:t>
            </a:r>
          </a:p>
          <a:p>
            <a:r>
              <a:rPr lang="en-US" sz="2400" smtClean="0"/>
              <a:t>MA Clean Energy Plan 2020 calls for Policy Framework </a:t>
            </a:r>
          </a:p>
          <a:p>
            <a:r>
              <a:rPr lang="en-US" sz="2400" smtClean="0"/>
              <a:t>DOER/MassCEC</a:t>
            </a:r>
          </a:p>
          <a:p>
            <a:pPr lvl="1"/>
            <a:r>
              <a:rPr lang="en-US" sz="2400" smtClean="0"/>
              <a:t>RE Thermal technology assessment (ongoing)</a:t>
            </a:r>
          </a:p>
          <a:p>
            <a:pPr lvl="2"/>
            <a:r>
              <a:rPr lang="en-US" sz="2000" smtClean="0"/>
              <a:t>Solar, Biomass, High Efficiency Heat Pumps, Biofuels</a:t>
            </a:r>
          </a:p>
          <a:p>
            <a:pPr lvl="1"/>
            <a:r>
              <a:rPr lang="en-US" sz="2400" smtClean="0"/>
              <a:t>In fall 2011 RE Thermal policy options will be assessed</a:t>
            </a:r>
          </a:p>
          <a:p>
            <a:r>
              <a:rPr lang="en-US" sz="2400" smtClean="0"/>
              <a:t>MassCEC</a:t>
            </a:r>
          </a:p>
          <a:p>
            <a:pPr lvl="1"/>
            <a:r>
              <a:rPr lang="en-US" sz="2400" smtClean="0"/>
              <a:t>Implement pilot programs (solar ongoing)</a:t>
            </a:r>
          </a:p>
          <a:p>
            <a:pPr lvl="1"/>
            <a:endParaRPr lang="en-US" sz="240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327954-A1FB-44F3-BA28-CECD318AD370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 txBox="1">
            <a:spLocks noGrp="1"/>
          </p:cNvSpPr>
          <p:nvPr/>
        </p:nvSpPr>
        <p:spPr bwMode="auto">
          <a:xfrm>
            <a:off x="228600" y="6324600"/>
            <a:ext cx="533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6A11E11-A92A-4253-A711-8D79DD3A54EB}" type="slidenum">
              <a:rPr lang="en-US" sz="1200">
                <a:solidFill>
                  <a:srgbClr val="F8F8F8"/>
                </a:solidFill>
              </a:rPr>
              <a:pPr algn="r"/>
              <a:t>2</a:t>
            </a:fld>
            <a:endParaRPr lang="en-US" sz="1200">
              <a:solidFill>
                <a:srgbClr val="F8F8F8"/>
              </a:solidFill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 idx="4294967295"/>
          </p:nvPr>
        </p:nvSpPr>
        <p:spPr>
          <a:xfrm>
            <a:off x="1066800" y="3810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8000"/>
                </a:solidFill>
              </a:rPr>
              <a:t>Outline</a:t>
            </a:r>
          </a:p>
        </p:txBody>
      </p:sp>
      <p:sp>
        <p:nvSpPr>
          <p:cNvPr id="1331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447800" y="1600200"/>
            <a:ext cx="71628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/>
              <a:t>Solar Goals and Market Creation since 2007</a:t>
            </a:r>
          </a:p>
          <a:p>
            <a:pPr eaLnBrk="1" hangingPunct="1">
              <a:lnSpc>
                <a:spcPct val="80000"/>
              </a:lnSpc>
            </a:pPr>
            <a:endParaRPr 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Policy Design of the MA RPS Solar Carve-Out</a:t>
            </a:r>
          </a:p>
          <a:p>
            <a:pPr eaLnBrk="1" hangingPunct="1">
              <a:lnSpc>
                <a:spcPct val="80000"/>
              </a:lnSpc>
            </a:pPr>
            <a:endParaRPr 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Current Status of the SREC Market</a:t>
            </a:r>
          </a:p>
          <a:p>
            <a:pPr eaLnBrk="1" hangingPunct="1">
              <a:lnSpc>
                <a:spcPct val="80000"/>
              </a:lnSpc>
            </a:pPr>
            <a:endParaRPr 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Update on Net-Metering </a:t>
            </a:r>
          </a:p>
          <a:p>
            <a:pPr eaLnBrk="1" hangingPunct="1">
              <a:lnSpc>
                <a:spcPct val="80000"/>
              </a:lnSpc>
            </a:pPr>
            <a:endParaRPr 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Associated Activities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i="1" smtClean="0"/>
              <a:t>Solarize Massachusetts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Renewable Thermal Initiatives</a:t>
            </a:r>
          </a:p>
        </p:txBody>
      </p:sp>
      <p:sp>
        <p:nvSpPr>
          <p:cNvPr id="13317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D9ED20CA-001E-44F3-9D91-D27AB62E760A}" type="slidenum">
              <a:rPr lang="en-US" sz="1200">
                <a:solidFill>
                  <a:srgbClr val="F8F8F8"/>
                </a:solidFill>
              </a:rPr>
              <a:pPr algn="r"/>
              <a:t>2</a:t>
            </a:fld>
            <a:endParaRPr lang="en-US" sz="1200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1066800" y="304800"/>
            <a:ext cx="7696200" cy="762000"/>
          </a:xfrm>
        </p:spPr>
        <p:txBody>
          <a:bodyPr/>
          <a:lstStyle/>
          <a:p>
            <a:r>
              <a:rPr lang="en-US" sz="3600" b="1" smtClean="0">
                <a:solidFill>
                  <a:srgbClr val="008000"/>
                </a:solidFill>
              </a:rPr>
              <a:t>Links and Contact Info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066800" y="1219200"/>
            <a:ext cx="7543800" cy="4267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1800" b="1" smtClean="0"/>
              <a:t>DOER</a:t>
            </a:r>
          </a:p>
          <a:p>
            <a:pPr algn="ctr">
              <a:buFont typeface="Arial" charset="0"/>
              <a:buNone/>
            </a:pPr>
            <a:r>
              <a:rPr lang="en-US" sz="1800" smtClean="0"/>
              <a:t>Website:  </a:t>
            </a:r>
            <a:r>
              <a:rPr lang="en-US" sz="1800" smtClean="0">
                <a:hlinkClick r:id="rId2"/>
              </a:rPr>
              <a:t>www.mass.gov/energy/solar</a:t>
            </a:r>
            <a:endParaRPr lang="en-US" sz="1800" smtClean="0"/>
          </a:p>
          <a:p>
            <a:pPr algn="ctr">
              <a:buFont typeface="Arial" charset="0"/>
              <a:buNone/>
            </a:pPr>
            <a:r>
              <a:rPr lang="en-US" sz="1800" smtClean="0"/>
              <a:t>Contact: </a:t>
            </a:r>
            <a:r>
              <a:rPr lang="en-US" sz="1800" smtClean="0">
                <a:hlinkClick r:id="rId3"/>
              </a:rPr>
              <a:t>DOER.SREC@state.ma.us</a:t>
            </a:r>
            <a:r>
              <a:rPr lang="en-US" sz="1800" smtClean="0"/>
              <a:t> </a:t>
            </a:r>
          </a:p>
          <a:p>
            <a:pPr algn="ctr">
              <a:buFont typeface="Arial" charset="0"/>
              <a:buNone/>
            </a:pPr>
            <a:r>
              <a:rPr lang="en-US" sz="1800" b="1" smtClean="0"/>
              <a:t>Production Tracking System</a:t>
            </a:r>
          </a:p>
          <a:p>
            <a:pPr algn="ctr">
              <a:buFont typeface="Arial" charset="0"/>
              <a:buNone/>
            </a:pPr>
            <a:r>
              <a:rPr lang="en-US" sz="1800" smtClean="0"/>
              <a:t>Website: </a:t>
            </a:r>
            <a:r>
              <a:rPr lang="en-US" sz="1800" smtClean="0">
                <a:hlinkClick r:id="rId4"/>
              </a:rPr>
              <a:t>www.masscec.com/pts</a:t>
            </a:r>
            <a:endParaRPr lang="en-US" sz="1800" smtClean="0"/>
          </a:p>
          <a:p>
            <a:pPr algn="ctr">
              <a:buFont typeface="Arial" charset="0"/>
              <a:buNone/>
            </a:pPr>
            <a:r>
              <a:rPr lang="en-US" sz="1800" smtClean="0"/>
              <a:t>Contact: </a:t>
            </a:r>
            <a:r>
              <a:rPr lang="en-US" sz="1800" smtClean="0">
                <a:hlinkClick r:id="rId5"/>
              </a:rPr>
              <a:t>pts@masscec.com</a:t>
            </a:r>
            <a:r>
              <a:rPr lang="en-US" sz="1800" smtClean="0"/>
              <a:t> </a:t>
            </a:r>
          </a:p>
          <a:p>
            <a:pPr algn="ctr">
              <a:buFont typeface="Arial" charset="0"/>
              <a:buNone/>
            </a:pPr>
            <a:r>
              <a:rPr lang="en-US" sz="1800" b="1" smtClean="0"/>
              <a:t>Commonwealth Solar II</a:t>
            </a:r>
          </a:p>
          <a:p>
            <a:pPr algn="ctr">
              <a:buFont typeface="Arial" charset="0"/>
              <a:buNone/>
            </a:pPr>
            <a:r>
              <a:rPr lang="en-US" sz="1800" smtClean="0"/>
              <a:t>Website: </a:t>
            </a:r>
            <a:r>
              <a:rPr lang="en-US" sz="1800" smtClean="0">
                <a:hlinkClick r:id="rId6"/>
              </a:rPr>
              <a:t>www.masscec.com/solar</a:t>
            </a:r>
            <a:endParaRPr lang="en-US" sz="1800" smtClean="0"/>
          </a:p>
          <a:p>
            <a:pPr algn="ctr">
              <a:buFont typeface="Arial" charset="0"/>
              <a:buNone/>
            </a:pPr>
            <a:r>
              <a:rPr lang="en-US" sz="1800" smtClean="0"/>
              <a:t>Contact: </a:t>
            </a:r>
            <a:r>
              <a:rPr lang="en-US" sz="1800" smtClean="0">
                <a:hlinkClick r:id="rId7"/>
              </a:rPr>
              <a:t>cs@masscec.com</a:t>
            </a:r>
            <a:r>
              <a:rPr lang="en-US" sz="1800" smtClean="0"/>
              <a:t> </a:t>
            </a:r>
          </a:p>
          <a:p>
            <a:pPr algn="ctr">
              <a:buFont typeface="Arial" charset="0"/>
              <a:buNone/>
            </a:pPr>
            <a:r>
              <a:rPr lang="en-US" sz="1800" b="1" smtClean="0"/>
              <a:t>Solarize Mass</a:t>
            </a:r>
          </a:p>
          <a:p>
            <a:pPr algn="ctr">
              <a:buFont typeface="Arial" charset="0"/>
              <a:buNone/>
            </a:pPr>
            <a:r>
              <a:rPr lang="en-US" sz="1800" smtClean="0"/>
              <a:t>Website: </a:t>
            </a:r>
            <a:r>
              <a:rPr lang="en-US" sz="1800" smtClean="0">
                <a:hlinkClick r:id="rId8"/>
              </a:rPr>
              <a:t>www.masscec.com/solarizemass</a:t>
            </a:r>
            <a:endParaRPr lang="en-US" sz="1800" smtClean="0"/>
          </a:p>
          <a:p>
            <a:pPr algn="ctr">
              <a:buFont typeface="Arial" charset="0"/>
              <a:buNone/>
            </a:pPr>
            <a:r>
              <a:rPr lang="en-US" sz="1800" smtClean="0"/>
              <a:t>Contact: </a:t>
            </a:r>
            <a:r>
              <a:rPr lang="en-US" sz="1800" smtClean="0">
                <a:hlinkClick r:id="rId9"/>
              </a:rPr>
              <a:t>solarize@masscec.com</a:t>
            </a:r>
            <a:r>
              <a:rPr lang="en-US" sz="1800" smtClean="0"/>
              <a:t> </a:t>
            </a:r>
          </a:p>
          <a:p>
            <a:pPr algn="ctr">
              <a:buFont typeface="Arial" charset="0"/>
              <a:buNone/>
            </a:pPr>
            <a:r>
              <a:rPr lang="en-US" sz="1800" b="1" smtClean="0"/>
              <a:t>Commonwealth Solar Hot Water</a:t>
            </a:r>
          </a:p>
          <a:p>
            <a:pPr algn="ctr">
              <a:buFont typeface="Arial" charset="0"/>
              <a:buNone/>
            </a:pPr>
            <a:r>
              <a:rPr lang="en-US" sz="1800" smtClean="0"/>
              <a:t>Website: </a:t>
            </a:r>
            <a:r>
              <a:rPr lang="en-US" sz="1800" smtClean="0">
                <a:hlinkClick r:id="rId10"/>
              </a:rPr>
              <a:t>www.masscec.com/solarhotwater</a:t>
            </a:r>
            <a:endParaRPr lang="en-US" sz="1800" smtClean="0"/>
          </a:p>
          <a:p>
            <a:pPr algn="ctr">
              <a:buFont typeface="Arial" charset="0"/>
              <a:buNone/>
            </a:pPr>
            <a:r>
              <a:rPr lang="en-US" sz="1800" smtClean="0"/>
              <a:t>Contact: </a:t>
            </a:r>
            <a:r>
              <a:rPr lang="en-US" sz="1800" smtClean="0">
                <a:hlinkClick r:id="rId11"/>
              </a:rPr>
              <a:t>solarhotwater@masscec.com</a:t>
            </a:r>
            <a:r>
              <a:rPr lang="en-US" sz="1800" smtClean="0"/>
              <a:t> </a:t>
            </a:r>
          </a:p>
          <a:p>
            <a:pPr algn="ctr">
              <a:buFont typeface="Arial" charset="0"/>
              <a:buNone/>
            </a:pPr>
            <a:endParaRPr lang="en-US" sz="2400" smtClean="0"/>
          </a:p>
          <a:p>
            <a:pPr algn="ctr">
              <a:buFont typeface="Arial" charset="0"/>
              <a:buNone/>
            </a:pPr>
            <a:endParaRPr lang="en-US" sz="2400" smtClean="0"/>
          </a:p>
          <a:p>
            <a:pPr algn="ctr">
              <a:buFont typeface="Arial" charset="0"/>
              <a:buNone/>
            </a:pPr>
            <a:endParaRPr lang="en-US" sz="2400" smtClean="0"/>
          </a:p>
          <a:p>
            <a:pPr>
              <a:buFont typeface="Arial" charset="0"/>
              <a:buNone/>
            </a:pPr>
            <a:endParaRPr lang="en-US" sz="2400" smtClean="0"/>
          </a:p>
          <a:p>
            <a:pPr>
              <a:buFont typeface="Arial" charset="0"/>
              <a:buNone/>
            </a:pPr>
            <a:endParaRPr lang="en-US" sz="2400" smtClean="0"/>
          </a:p>
          <a:p>
            <a:pPr>
              <a:buFont typeface="Arial" charset="0"/>
              <a:buNone/>
            </a:pPr>
            <a:endParaRPr lang="en-US" sz="2400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60788D9-5219-400C-8BF0-DE206187D360}" type="slidenum">
              <a:rPr lang="en-US" sz="1200">
                <a:solidFill>
                  <a:srgbClr val="F8F8F8"/>
                </a:solidFill>
              </a:rPr>
              <a:pPr algn="r"/>
              <a:t>20</a:t>
            </a:fld>
            <a:endParaRPr lang="en-US" sz="1200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7696200" cy="762000"/>
          </a:xfrm>
        </p:spPr>
        <p:txBody>
          <a:bodyPr/>
          <a:lstStyle/>
          <a:p>
            <a:pPr eaLnBrk="1" hangingPunct="1"/>
            <a:r>
              <a:rPr lang="en-US" smtClean="0"/>
              <a:t>Appendix Slide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7B7893-140F-4EA3-B837-D621727B24AF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0CF589-D753-4544-9F92-9E7398E76DA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2771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7696200" cy="762000"/>
          </a:xfrm>
        </p:spPr>
        <p:txBody>
          <a:bodyPr/>
          <a:lstStyle/>
          <a:p>
            <a:r>
              <a:rPr lang="en-US" sz="3600" b="1" smtClean="0">
                <a:solidFill>
                  <a:srgbClr val="008000"/>
                </a:solidFill>
              </a:rPr>
              <a:t>Price Support – Auction Mechanism</a:t>
            </a:r>
          </a:p>
        </p:txBody>
      </p:sp>
      <p:pic>
        <p:nvPicPr>
          <p:cNvPr id="32772" name="Picture 4" descr="Auction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371600"/>
            <a:ext cx="80391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186D32-6769-45ED-89B1-EA3BD479E54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76962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>
                <a:solidFill>
                  <a:srgbClr val="008000"/>
                </a:solidFill>
              </a:rPr>
              <a:t>Cumulative Obligations of</a:t>
            </a:r>
            <a:br>
              <a:rPr lang="en-US" sz="3600" b="1">
                <a:solidFill>
                  <a:srgbClr val="008000"/>
                </a:solidFill>
              </a:rPr>
            </a:br>
            <a:r>
              <a:rPr lang="en-US" sz="3600" b="1">
                <a:solidFill>
                  <a:srgbClr val="008000"/>
                </a:solidFill>
              </a:rPr>
              <a:t>RPS / APS* Programs</a:t>
            </a:r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26C947FC-3632-4DE7-95F4-5000D1A65AE8}" type="slidenum">
              <a:rPr lang="en-US" sz="1200">
                <a:solidFill>
                  <a:srgbClr val="F8F8F8"/>
                </a:solidFill>
              </a:rPr>
              <a:pPr algn="r"/>
              <a:t>3</a:t>
            </a:fld>
            <a:endParaRPr lang="en-US" sz="1200">
              <a:solidFill>
                <a:srgbClr val="F8F8F8"/>
              </a:solidFill>
            </a:endParaRP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600200" y="5715000"/>
            <a:ext cx="5029200" cy="3381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008000"/>
                </a:solidFill>
              </a:rPr>
              <a:t>*Alternative Energy Portfolio Standard (APS)</a:t>
            </a:r>
          </a:p>
        </p:txBody>
      </p:sp>
      <p:grpSp>
        <p:nvGrpSpPr>
          <p:cNvPr id="14342" name="Group 149"/>
          <p:cNvGrpSpPr>
            <a:grpSpLocks/>
          </p:cNvGrpSpPr>
          <p:nvPr/>
        </p:nvGrpSpPr>
        <p:grpSpPr bwMode="auto">
          <a:xfrm>
            <a:off x="1066800" y="1219200"/>
            <a:ext cx="7802563" cy="4511675"/>
            <a:chOff x="672" y="768"/>
            <a:chExt cx="4915" cy="2842"/>
          </a:xfrm>
        </p:grpSpPr>
        <p:sp>
          <p:nvSpPr>
            <p:cNvPr id="14343" name="AutoShape 6"/>
            <p:cNvSpPr>
              <a:spLocks noChangeAspect="1" noChangeArrowheads="1" noTextEdit="1"/>
            </p:cNvSpPr>
            <p:nvPr/>
          </p:nvSpPr>
          <p:spPr bwMode="auto">
            <a:xfrm>
              <a:off x="672" y="768"/>
              <a:ext cx="4915" cy="2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708" y="808"/>
              <a:ext cx="4836" cy="2762"/>
            </a:xfrm>
            <a:prstGeom prst="rect">
              <a:avLst/>
            </a:prstGeom>
            <a:solidFill>
              <a:srgbClr val="C0C0C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290" y="1227"/>
              <a:ext cx="4134" cy="1702"/>
            </a:xfrm>
            <a:prstGeom prst="rect">
              <a:avLst/>
            </a:prstGeom>
            <a:solidFill>
              <a:srgbClr val="CC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1290" y="2644"/>
              <a:ext cx="4134" cy="0"/>
            </a:xfrm>
            <a:prstGeom prst="line">
              <a:avLst/>
            </a:prstGeom>
            <a:noFill/>
            <a:ln w="111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1290" y="2359"/>
              <a:ext cx="4134" cy="0"/>
            </a:xfrm>
            <a:prstGeom prst="line">
              <a:avLst/>
            </a:prstGeom>
            <a:noFill/>
            <a:ln w="111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12"/>
            <p:cNvSpPr>
              <a:spLocks noChangeShapeType="1"/>
            </p:cNvSpPr>
            <p:nvPr/>
          </p:nvSpPr>
          <p:spPr bwMode="auto">
            <a:xfrm>
              <a:off x="1290" y="2082"/>
              <a:ext cx="4134" cy="0"/>
            </a:xfrm>
            <a:prstGeom prst="line">
              <a:avLst/>
            </a:prstGeom>
            <a:noFill/>
            <a:ln w="111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>
              <a:off x="1290" y="1797"/>
              <a:ext cx="4134" cy="0"/>
            </a:xfrm>
            <a:prstGeom prst="line">
              <a:avLst/>
            </a:prstGeom>
            <a:noFill/>
            <a:ln w="111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>
              <a:off x="1290" y="1512"/>
              <a:ext cx="4134" cy="0"/>
            </a:xfrm>
            <a:prstGeom prst="line">
              <a:avLst/>
            </a:prstGeom>
            <a:noFill/>
            <a:ln w="111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>
              <a:off x="1290" y="1227"/>
              <a:ext cx="4134" cy="0"/>
            </a:xfrm>
            <a:prstGeom prst="line">
              <a:avLst/>
            </a:prstGeom>
            <a:noFill/>
            <a:ln w="11113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Rectangle 16"/>
            <p:cNvSpPr>
              <a:spLocks noChangeArrowheads="1"/>
            </p:cNvSpPr>
            <p:nvPr/>
          </p:nvSpPr>
          <p:spPr bwMode="auto">
            <a:xfrm>
              <a:off x="1290" y="1227"/>
              <a:ext cx="4134" cy="1702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1354" y="2874"/>
              <a:ext cx="92" cy="55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Rectangle 18"/>
            <p:cNvSpPr>
              <a:spLocks noChangeArrowheads="1"/>
            </p:cNvSpPr>
            <p:nvPr/>
          </p:nvSpPr>
          <p:spPr bwMode="auto">
            <a:xfrm>
              <a:off x="1581" y="2842"/>
              <a:ext cx="100" cy="87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Rectangle 19"/>
            <p:cNvSpPr>
              <a:spLocks noChangeArrowheads="1"/>
            </p:cNvSpPr>
            <p:nvPr/>
          </p:nvSpPr>
          <p:spPr bwMode="auto">
            <a:xfrm>
              <a:off x="1816" y="2818"/>
              <a:ext cx="92" cy="111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2043" y="2787"/>
              <a:ext cx="92" cy="142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Rectangle 21"/>
            <p:cNvSpPr>
              <a:spLocks noChangeArrowheads="1"/>
            </p:cNvSpPr>
            <p:nvPr/>
          </p:nvSpPr>
          <p:spPr bwMode="auto">
            <a:xfrm>
              <a:off x="2270" y="2763"/>
              <a:ext cx="100" cy="166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Rectangle 22"/>
            <p:cNvSpPr>
              <a:spLocks noChangeArrowheads="1"/>
            </p:cNvSpPr>
            <p:nvPr/>
          </p:nvSpPr>
          <p:spPr bwMode="auto">
            <a:xfrm>
              <a:off x="2504" y="2731"/>
              <a:ext cx="93" cy="198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2732" y="2700"/>
              <a:ext cx="92" cy="229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2959" y="2644"/>
              <a:ext cx="99" cy="285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Rectangle 25"/>
            <p:cNvSpPr>
              <a:spLocks noChangeArrowheads="1"/>
            </p:cNvSpPr>
            <p:nvPr/>
          </p:nvSpPr>
          <p:spPr bwMode="auto">
            <a:xfrm>
              <a:off x="3193" y="2589"/>
              <a:ext cx="93" cy="340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3421" y="2533"/>
              <a:ext cx="92" cy="396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3648" y="2478"/>
              <a:ext cx="99" cy="451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Rectangle 28"/>
            <p:cNvSpPr>
              <a:spLocks noChangeArrowheads="1"/>
            </p:cNvSpPr>
            <p:nvPr/>
          </p:nvSpPr>
          <p:spPr bwMode="auto">
            <a:xfrm>
              <a:off x="3882" y="2423"/>
              <a:ext cx="93" cy="506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Rectangle 29"/>
            <p:cNvSpPr>
              <a:spLocks noChangeArrowheads="1"/>
            </p:cNvSpPr>
            <p:nvPr/>
          </p:nvSpPr>
          <p:spPr bwMode="auto">
            <a:xfrm>
              <a:off x="4110" y="2359"/>
              <a:ext cx="92" cy="570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Rectangle 30"/>
            <p:cNvSpPr>
              <a:spLocks noChangeArrowheads="1"/>
            </p:cNvSpPr>
            <p:nvPr/>
          </p:nvSpPr>
          <p:spPr bwMode="auto">
            <a:xfrm>
              <a:off x="4337" y="2304"/>
              <a:ext cx="99" cy="625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Rectangle 31"/>
            <p:cNvSpPr>
              <a:spLocks noChangeArrowheads="1"/>
            </p:cNvSpPr>
            <p:nvPr/>
          </p:nvSpPr>
          <p:spPr bwMode="auto">
            <a:xfrm>
              <a:off x="4571" y="2248"/>
              <a:ext cx="93" cy="681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Rectangle 32"/>
            <p:cNvSpPr>
              <a:spLocks noChangeArrowheads="1"/>
            </p:cNvSpPr>
            <p:nvPr/>
          </p:nvSpPr>
          <p:spPr bwMode="auto">
            <a:xfrm>
              <a:off x="4799" y="2193"/>
              <a:ext cx="92" cy="736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Rectangle 33"/>
            <p:cNvSpPr>
              <a:spLocks noChangeArrowheads="1"/>
            </p:cNvSpPr>
            <p:nvPr/>
          </p:nvSpPr>
          <p:spPr bwMode="auto">
            <a:xfrm>
              <a:off x="5026" y="2138"/>
              <a:ext cx="99" cy="791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Rectangle 34"/>
            <p:cNvSpPr>
              <a:spLocks noChangeArrowheads="1"/>
            </p:cNvSpPr>
            <p:nvPr/>
          </p:nvSpPr>
          <p:spPr bwMode="auto">
            <a:xfrm>
              <a:off x="5260" y="2082"/>
              <a:ext cx="93" cy="847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Rectangle 35"/>
            <p:cNvSpPr>
              <a:spLocks noChangeArrowheads="1"/>
            </p:cNvSpPr>
            <p:nvPr/>
          </p:nvSpPr>
          <p:spPr bwMode="auto">
            <a:xfrm>
              <a:off x="3193" y="2581"/>
              <a:ext cx="93" cy="8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Rectangle 36"/>
            <p:cNvSpPr>
              <a:spLocks noChangeArrowheads="1"/>
            </p:cNvSpPr>
            <p:nvPr/>
          </p:nvSpPr>
          <p:spPr bwMode="auto">
            <a:xfrm>
              <a:off x="3421" y="2518"/>
              <a:ext cx="92" cy="15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Rectangle 37"/>
            <p:cNvSpPr>
              <a:spLocks noChangeArrowheads="1"/>
            </p:cNvSpPr>
            <p:nvPr/>
          </p:nvSpPr>
          <p:spPr bwMode="auto">
            <a:xfrm>
              <a:off x="3648" y="2454"/>
              <a:ext cx="99" cy="24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Rectangle 38"/>
            <p:cNvSpPr>
              <a:spLocks noChangeArrowheads="1"/>
            </p:cNvSpPr>
            <p:nvPr/>
          </p:nvSpPr>
          <p:spPr bwMode="auto">
            <a:xfrm>
              <a:off x="3882" y="2383"/>
              <a:ext cx="93" cy="40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Rectangle 39"/>
            <p:cNvSpPr>
              <a:spLocks noChangeArrowheads="1"/>
            </p:cNvSpPr>
            <p:nvPr/>
          </p:nvSpPr>
          <p:spPr bwMode="auto">
            <a:xfrm>
              <a:off x="4110" y="2312"/>
              <a:ext cx="92" cy="47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Rectangle 40"/>
            <p:cNvSpPr>
              <a:spLocks noChangeArrowheads="1"/>
            </p:cNvSpPr>
            <p:nvPr/>
          </p:nvSpPr>
          <p:spPr bwMode="auto">
            <a:xfrm>
              <a:off x="4337" y="2256"/>
              <a:ext cx="99" cy="48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Rectangle 41"/>
            <p:cNvSpPr>
              <a:spLocks noChangeArrowheads="1"/>
            </p:cNvSpPr>
            <p:nvPr/>
          </p:nvSpPr>
          <p:spPr bwMode="auto">
            <a:xfrm>
              <a:off x="4571" y="2201"/>
              <a:ext cx="93" cy="47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Rectangle 42"/>
            <p:cNvSpPr>
              <a:spLocks noChangeArrowheads="1"/>
            </p:cNvSpPr>
            <p:nvPr/>
          </p:nvSpPr>
          <p:spPr bwMode="auto">
            <a:xfrm>
              <a:off x="4799" y="2138"/>
              <a:ext cx="92" cy="55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Rectangle 43"/>
            <p:cNvSpPr>
              <a:spLocks noChangeArrowheads="1"/>
            </p:cNvSpPr>
            <p:nvPr/>
          </p:nvSpPr>
          <p:spPr bwMode="auto">
            <a:xfrm>
              <a:off x="5026" y="2082"/>
              <a:ext cx="99" cy="56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Rectangle 44"/>
            <p:cNvSpPr>
              <a:spLocks noChangeArrowheads="1"/>
            </p:cNvSpPr>
            <p:nvPr/>
          </p:nvSpPr>
          <p:spPr bwMode="auto">
            <a:xfrm>
              <a:off x="5260" y="2027"/>
              <a:ext cx="93" cy="55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Rectangle 45"/>
            <p:cNvSpPr>
              <a:spLocks noChangeArrowheads="1"/>
            </p:cNvSpPr>
            <p:nvPr/>
          </p:nvSpPr>
          <p:spPr bwMode="auto">
            <a:xfrm>
              <a:off x="2732" y="2502"/>
              <a:ext cx="92" cy="198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Rectangle 46"/>
            <p:cNvSpPr>
              <a:spLocks noChangeArrowheads="1"/>
            </p:cNvSpPr>
            <p:nvPr/>
          </p:nvSpPr>
          <p:spPr bwMode="auto">
            <a:xfrm>
              <a:off x="2959" y="2438"/>
              <a:ext cx="99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Rectangle 47"/>
            <p:cNvSpPr>
              <a:spLocks noChangeArrowheads="1"/>
            </p:cNvSpPr>
            <p:nvPr/>
          </p:nvSpPr>
          <p:spPr bwMode="auto">
            <a:xfrm>
              <a:off x="3193" y="2375"/>
              <a:ext cx="93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Rectangle 48"/>
            <p:cNvSpPr>
              <a:spLocks noChangeArrowheads="1"/>
            </p:cNvSpPr>
            <p:nvPr/>
          </p:nvSpPr>
          <p:spPr bwMode="auto">
            <a:xfrm>
              <a:off x="3421" y="2312"/>
              <a:ext cx="92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Rectangle 49"/>
            <p:cNvSpPr>
              <a:spLocks noChangeArrowheads="1"/>
            </p:cNvSpPr>
            <p:nvPr/>
          </p:nvSpPr>
          <p:spPr bwMode="auto">
            <a:xfrm>
              <a:off x="3648" y="2248"/>
              <a:ext cx="99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Rectangle 50"/>
            <p:cNvSpPr>
              <a:spLocks noChangeArrowheads="1"/>
            </p:cNvSpPr>
            <p:nvPr/>
          </p:nvSpPr>
          <p:spPr bwMode="auto">
            <a:xfrm>
              <a:off x="3882" y="2177"/>
              <a:ext cx="93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7" name="Rectangle 51"/>
            <p:cNvSpPr>
              <a:spLocks noChangeArrowheads="1"/>
            </p:cNvSpPr>
            <p:nvPr/>
          </p:nvSpPr>
          <p:spPr bwMode="auto">
            <a:xfrm>
              <a:off x="4110" y="2106"/>
              <a:ext cx="92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Rectangle 52"/>
            <p:cNvSpPr>
              <a:spLocks noChangeArrowheads="1"/>
            </p:cNvSpPr>
            <p:nvPr/>
          </p:nvSpPr>
          <p:spPr bwMode="auto">
            <a:xfrm>
              <a:off x="4337" y="2050"/>
              <a:ext cx="99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Rectangle 53"/>
            <p:cNvSpPr>
              <a:spLocks noChangeArrowheads="1"/>
            </p:cNvSpPr>
            <p:nvPr/>
          </p:nvSpPr>
          <p:spPr bwMode="auto">
            <a:xfrm>
              <a:off x="4571" y="1995"/>
              <a:ext cx="93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Rectangle 54"/>
            <p:cNvSpPr>
              <a:spLocks noChangeArrowheads="1"/>
            </p:cNvSpPr>
            <p:nvPr/>
          </p:nvSpPr>
          <p:spPr bwMode="auto">
            <a:xfrm>
              <a:off x="4799" y="1940"/>
              <a:ext cx="92" cy="198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Rectangle 55"/>
            <p:cNvSpPr>
              <a:spLocks noChangeArrowheads="1"/>
            </p:cNvSpPr>
            <p:nvPr/>
          </p:nvSpPr>
          <p:spPr bwMode="auto">
            <a:xfrm>
              <a:off x="5026" y="1876"/>
              <a:ext cx="99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Rectangle 56"/>
            <p:cNvSpPr>
              <a:spLocks noChangeArrowheads="1"/>
            </p:cNvSpPr>
            <p:nvPr/>
          </p:nvSpPr>
          <p:spPr bwMode="auto">
            <a:xfrm>
              <a:off x="5260" y="1821"/>
              <a:ext cx="93" cy="206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Rectangle 57"/>
            <p:cNvSpPr>
              <a:spLocks noChangeArrowheads="1"/>
            </p:cNvSpPr>
            <p:nvPr/>
          </p:nvSpPr>
          <p:spPr bwMode="auto">
            <a:xfrm>
              <a:off x="2732" y="2296"/>
              <a:ext cx="92" cy="206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Rectangle 58"/>
            <p:cNvSpPr>
              <a:spLocks noChangeArrowheads="1"/>
            </p:cNvSpPr>
            <p:nvPr/>
          </p:nvSpPr>
          <p:spPr bwMode="auto">
            <a:xfrm>
              <a:off x="2959" y="2240"/>
              <a:ext cx="99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Rectangle 59"/>
            <p:cNvSpPr>
              <a:spLocks noChangeArrowheads="1"/>
            </p:cNvSpPr>
            <p:nvPr/>
          </p:nvSpPr>
          <p:spPr bwMode="auto">
            <a:xfrm>
              <a:off x="3193" y="2177"/>
              <a:ext cx="93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Rectangle 60"/>
            <p:cNvSpPr>
              <a:spLocks noChangeArrowheads="1"/>
            </p:cNvSpPr>
            <p:nvPr/>
          </p:nvSpPr>
          <p:spPr bwMode="auto">
            <a:xfrm>
              <a:off x="3421" y="2114"/>
              <a:ext cx="92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Rectangle 61"/>
            <p:cNvSpPr>
              <a:spLocks noChangeArrowheads="1"/>
            </p:cNvSpPr>
            <p:nvPr/>
          </p:nvSpPr>
          <p:spPr bwMode="auto">
            <a:xfrm>
              <a:off x="3648" y="2050"/>
              <a:ext cx="99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Rectangle 62"/>
            <p:cNvSpPr>
              <a:spLocks noChangeArrowheads="1"/>
            </p:cNvSpPr>
            <p:nvPr/>
          </p:nvSpPr>
          <p:spPr bwMode="auto">
            <a:xfrm>
              <a:off x="3882" y="1979"/>
              <a:ext cx="93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Rectangle 63"/>
            <p:cNvSpPr>
              <a:spLocks noChangeArrowheads="1"/>
            </p:cNvSpPr>
            <p:nvPr/>
          </p:nvSpPr>
          <p:spPr bwMode="auto">
            <a:xfrm>
              <a:off x="4110" y="1908"/>
              <a:ext cx="92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Rectangle 64"/>
            <p:cNvSpPr>
              <a:spLocks noChangeArrowheads="1"/>
            </p:cNvSpPr>
            <p:nvPr/>
          </p:nvSpPr>
          <p:spPr bwMode="auto">
            <a:xfrm>
              <a:off x="4337" y="1853"/>
              <a:ext cx="99" cy="197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Rectangle 65"/>
            <p:cNvSpPr>
              <a:spLocks noChangeArrowheads="1"/>
            </p:cNvSpPr>
            <p:nvPr/>
          </p:nvSpPr>
          <p:spPr bwMode="auto">
            <a:xfrm>
              <a:off x="4571" y="1797"/>
              <a:ext cx="93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Rectangle 66"/>
            <p:cNvSpPr>
              <a:spLocks noChangeArrowheads="1"/>
            </p:cNvSpPr>
            <p:nvPr/>
          </p:nvSpPr>
          <p:spPr bwMode="auto">
            <a:xfrm>
              <a:off x="4799" y="1734"/>
              <a:ext cx="92" cy="206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Rectangle 67"/>
            <p:cNvSpPr>
              <a:spLocks noChangeArrowheads="1"/>
            </p:cNvSpPr>
            <p:nvPr/>
          </p:nvSpPr>
          <p:spPr bwMode="auto">
            <a:xfrm>
              <a:off x="5026" y="1678"/>
              <a:ext cx="99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Rectangle 68"/>
            <p:cNvSpPr>
              <a:spLocks noChangeArrowheads="1"/>
            </p:cNvSpPr>
            <p:nvPr/>
          </p:nvSpPr>
          <p:spPr bwMode="auto">
            <a:xfrm>
              <a:off x="5260" y="1623"/>
              <a:ext cx="93" cy="198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Rectangle 69"/>
            <p:cNvSpPr>
              <a:spLocks noChangeArrowheads="1"/>
            </p:cNvSpPr>
            <p:nvPr/>
          </p:nvSpPr>
          <p:spPr bwMode="auto">
            <a:xfrm>
              <a:off x="2732" y="2240"/>
              <a:ext cx="92" cy="56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Rectangle 70"/>
            <p:cNvSpPr>
              <a:spLocks noChangeArrowheads="1"/>
            </p:cNvSpPr>
            <p:nvPr/>
          </p:nvSpPr>
          <p:spPr bwMode="auto">
            <a:xfrm>
              <a:off x="2959" y="2153"/>
              <a:ext cx="99" cy="87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Rectangle 71"/>
            <p:cNvSpPr>
              <a:spLocks noChangeArrowheads="1"/>
            </p:cNvSpPr>
            <p:nvPr/>
          </p:nvSpPr>
          <p:spPr bwMode="auto">
            <a:xfrm>
              <a:off x="3193" y="2066"/>
              <a:ext cx="93" cy="111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Rectangle 72"/>
            <p:cNvSpPr>
              <a:spLocks noChangeArrowheads="1"/>
            </p:cNvSpPr>
            <p:nvPr/>
          </p:nvSpPr>
          <p:spPr bwMode="auto">
            <a:xfrm>
              <a:off x="3421" y="1971"/>
              <a:ext cx="92" cy="143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Rectangle 73"/>
            <p:cNvSpPr>
              <a:spLocks noChangeArrowheads="1"/>
            </p:cNvSpPr>
            <p:nvPr/>
          </p:nvSpPr>
          <p:spPr bwMode="auto">
            <a:xfrm>
              <a:off x="3648" y="1876"/>
              <a:ext cx="99" cy="174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Rectangle 74"/>
            <p:cNvSpPr>
              <a:spLocks noChangeArrowheads="1"/>
            </p:cNvSpPr>
            <p:nvPr/>
          </p:nvSpPr>
          <p:spPr bwMode="auto">
            <a:xfrm>
              <a:off x="3882" y="1781"/>
              <a:ext cx="93" cy="198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Rectangle 75"/>
            <p:cNvSpPr>
              <a:spLocks noChangeArrowheads="1"/>
            </p:cNvSpPr>
            <p:nvPr/>
          </p:nvSpPr>
          <p:spPr bwMode="auto">
            <a:xfrm>
              <a:off x="4110" y="1694"/>
              <a:ext cx="92" cy="214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2" name="Rectangle 76"/>
            <p:cNvSpPr>
              <a:spLocks noChangeArrowheads="1"/>
            </p:cNvSpPr>
            <p:nvPr/>
          </p:nvSpPr>
          <p:spPr bwMode="auto">
            <a:xfrm>
              <a:off x="4337" y="1623"/>
              <a:ext cx="99" cy="230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Rectangle 77"/>
            <p:cNvSpPr>
              <a:spLocks noChangeArrowheads="1"/>
            </p:cNvSpPr>
            <p:nvPr/>
          </p:nvSpPr>
          <p:spPr bwMode="auto">
            <a:xfrm>
              <a:off x="4571" y="1552"/>
              <a:ext cx="93" cy="245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Rectangle 78"/>
            <p:cNvSpPr>
              <a:spLocks noChangeArrowheads="1"/>
            </p:cNvSpPr>
            <p:nvPr/>
          </p:nvSpPr>
          <p:spPr bwMode="auto">
            <a:xfrm>
              <a:off x="4799" y="1480"/>
              <a:ext cx="92" cy="254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Rectangle 79"/>
            <p:cNvSpPr>
              <a:spLocks noChangeArrowheads="1"/>
            </p:cNvSpPr>
            <p:nvPr/>
          </p:nvSpPr>
          <p:spPr bwMode="auto">
            <a:xfrm>
              <a:off x="5026" y="1409"/>
              <a:ext cx="99" cy="269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Rectangle 80"/>
            <p:cNvSpPr>
              <a:spLocks noChangeArrowheads="1"/>
            </p:cNvSpPr>
            <p:nvPr/>
          </p:nvSpPr>
          <p:spPr bwMode="auto">
            <a:xfrm>
              <a:off x="5260" y="1338"/>
              <a:ext cx="93" cy="285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7" name="Line 81"/>
            <p:cNvSpPr>
              <a:spLocks noChangeShapeType="1"/>
            </p:cNvSpPr>
            <p:nvPr/>
          </p:nvSpPr>
          <p:spPr bwMode="auto">
            <a:xfrm>
              <a:off x="1290" y="1227"/>
              <a:ext cx="0" cy="17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Line 82"/>
            <p:cNvSpPr>
              <a:spLocks noChangeShapeType="1"/>
            </p:cNvSpPr>
            <p:nvPr/>
          </p:nvSpPr>
          <p:spPr bwMode="auto">
            <a:xfrm>
              <a:off x="1254" y="2929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9" name="Line 83"/>
            <p:cNvSpPr>
              <a:spLocks noChangeShapeType="1"/>
            </p:cNvSpPr>
            <p:nvPr/>
          </p:nvSpPr>
          <p:spPr bwMode="auto">
            <a:xfrm>
              <a:off x="1254" y="2644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0" name="Line 84"/>
            <p:cNvSpPr>
              <a:spLocks noChangeShapeType="1"/>
            </p:cNvSpPr>
            <p:nvPr/>
          </p:nvSpPr>
          <p:spPr bwMode="auto">
            <a:xfrm>
              <a:off x="1254" y="2359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Line 85"/>
            <p:cNvSpPr>
              <a:spLocks noChangeShapeType="1"/>
            </p:cNvSpPr>
            <p:nvPr/>
          </p:nvSpPr>
          <p:spPr bwMode="auto">
            <a:xfrm>
              <a:off x="1254" y="2082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2" name="Line 86"/>
            <p:cNvSpPr>
              <a:spLocks noChangeShapeType="1"/>
            </p:cNvSpPr>
            <p:nvPr/>
          </p:nvSpPr>
          <p:spPr bwMode="auto">
            <a:xfrm>
              <a:off x="1254" y="1797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3" name="Line 87"/>
            <p:cNvSpPr>
              <a:spLocks noChangeShapeType="1"/>
            </p:cNvSpPr>
            <p:nvPr/>
          </p:nvSpPr>
          <p:spPr bwMode="auto">
            <a:xfrm>
              <a:off x="1254" y="1512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4" name="Line 88"/>
            <p:cNvSpPr>
              <a:spLocks noChangeShapeType="1"/>
            </p:cNvSpPr>
            <p:nvPr/>
          </p:nvSpPr>
          <p:spPr bwMode="auto">
            <a:xfrm>
              <a:off x="1254" y="1227"/>
              <a:ext cx="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5" name="Line 89"/>
            <p:cNvSpPr>
              <a:spLocks noChangeShapeType="1"/>
            </p:cNvSpPr>
            <p:nvPr/>
          </p:nvSpPr>
          <p:spPr bwMode="auto">
            <a:xfrm>
              <a:off x="1290" y="2929"/>
              <a:ext cx="413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6" name="Line 90"/>
            <p:cNvSpPr>
              <a:spLocks noChangeShapeType="1"/>
            </p:cNvSpPr>
            <p:nvPr/>
          </p:nvSpPr>
          <p:spPr bwMode="auto">
            <a:xfrm flipV="1">
              <a:off x="1290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7" name="Line 91"/>
            <p:cNvSpPr>
              <a:spLocks noChangeShapeType="1"/>
            </p:cNvSpPr>
            <p:nvPr/>
          </p:nvSpPr>
          <p:spPr bwMode="auto">
            <a:xfrm flipV="1">
              <a:off x="1517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8" name="Line 92"/>
            <p:cNvSpPr>
              <a:spLocks noChangeShapeType="1"/>
            </p:cNvSpPr>
            <p:nvPr/>
          </p:nvSpPr>
          <p:spPr bwMode="auto">
            <a:xfrm flipV="1">
              <a:off x="1752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9" name="Line 93"/>
            <p:cNvSpPr>
              <a:spLocks noChangeShapeType="1"/>
            </p:cNvSpPr>
            <p:nvPr/>
          </p:nvSpPr>
          <p:spPr bwMode="auto">
            <a:xfrm flipV="1">
              <a:off x="1979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0" name="Line 94"/>
            <p:cNvSpPr>
              <a:spLocks noChangeShapeType="1"/>
            </p:cNvSpPr>
            <p:nvPr/>
          </p:nvSpPr>
          <p:spPr bwMode="auto">
            <a:xfrm flipV="1">
              <a:off x="2206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1" name="Line 95"/>
            <p:cNvSpPr>
              <a:spLocks noChangeShapeType="1"/>
            </p:cNvSpPr>
            <p:nvPr/>
          </p:nvSpPr>
          <p:spPr bwMode="auto">
            <a:xfrm flipV="1">
              <a:off x="2441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2" name="Line 96"/>
            <p:cNvSpPr>
              <a:spLocks noChangeShapeType="1"/>
            </p:cNvSpPr>
            <p:nvPr/>
          </p:nvSpPr>
          <p:spPr bwMode="auto">
            <a:xfrm flipV="1">
              <a:off x="2668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3" name="Line 97"/>
            <p:cNvSpPr>
              <a:spLocks noChangeShapeType="1"/>
            </p:cNvSpPr>
            <p:nvPr/>
          </p:nvSpPr>
          <p:spPr bwMode="auto">
            <a:xfrm flipV="1">
              <a:off x="2895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4" name="Line 98"/>
            <p:cNvSpPr>
              <a:spLocks noChangeShapeType="1"/>
            </p:cNvSpPr>
            <p:nvPr/>
          </p:nvSpPr>
          <p:spPr bwMode="auto">
            <a:xfrm flipV="1">
              <a:off x="3129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5" name="Line 99"/>
            <p:cNvSpPr>
              <a:spLocks noChangeShapeType="1"/>
            </p:cNvSpPr>
            <p:nvPr/>
          </p:nvSpPr>
          <p:spPr bwMode="auto">
            <a:xfrm flipV="1">
              <a:off x="3357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6" name="Line 100"/>
            <p:cNvSpPr>
              <a:spLocks noChangeShapeType="1"/>
            </p:cNvSpPr>
            <p:nvPr/>
          </p:nvSpPr>
          <p:spPr bwMode="auto">
            <a:xfrm flipV="1">
              <a:off x="3584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7" name="Line 101"/>
            <p:cNvSpPr>
              <a:spLocks noChangeShapeType="1"/>
            </p:cNvSpPr>
            <p:nvPr/>
          </p:nvSpPr>
          <p:spPr bwMode="auto">
            <a:xfrm flipV="1">
              <a:off x="3818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8" name="Line 102"/>
            <p:cNvSpPr>
              <a:spLocks noChangeShapeType="1"/>
            </p:cNvSpPr>
            <p:nvPr/>
          </p:nvSpPr>
          <p:spPr bwMode="auto">
            <a:xfrm flipV="1">
              <a:off x="4046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9" name="Line 103"/>
            <p:cNvSpPr>
              <a:spLocks noChangeShapeType="1"/>
            </p:cNvSpPr>
            <p:nvPr/>
          </p:nvSpPr>
          <p:spPr bwMode="auto">
            <a:xfrm flipV="1">
              <a:off x="4273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0" name="Line 104"/>
            <p:cNvSpPr>
              <a:spLocks noChangeShapeType="1"/>
            </p:cNvSpPr>
            <p:nvPr/>
          </p:nvSpPr>
          <p:spPr bwMode="auto">
            <a:xfrm flipV="1">
              <a:off x="4507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1" name="Line 105"/>
            <p:cNvSpPr>
              <a:spLocks noChangeShapeType="1"/>
            </p:cNvSpPr>
            <p:nvPr/>
          </p:nvSpPr>
          <p:spPr bwMode="auto">
            <a:xfrm flipV="1">
              <a:off x="4735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2" name="Line 106"/>
            <p:cNvSpPr>
              <a:spLocks noChangeShapeType="1"/>
            </p:cNvSpPr>
            <p:nvPr/>
          </p:nvSpPr>
          <p:spPr bwMode="auto">
            <a:xfrm flipV="1">
              <a:off x="4962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3" name="Line 107"/>
            <p:cNvSpPr>
              <a:spLocks noChangeShapeType="1"/>
            </p:cNvSpPr>
            <p:nvPr/>
          </p:nvSpPr>
          <p:spPr bwMode="auto">
            <a:xfrm flipV="1">
              <a:off x="5196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4" name="Line 108"/>
            <p:cNvSpPr>
              <a:spLocks noChangeShapeType="1"/>
            </p:cNvSpPr>
            <p:nvPr/>
          </p:nvSpPr>
          <p:spPr bwMode="auto">
            <a:xfrm flipV="1">
              <a:off x="5424" y="2929"/>
              <a:ext cx="0" cy="3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5" name="Rectangle 109"/>
            <p:cNvSpPr>
              <a:spLocks noChangeArrowheads="1"/>
            </p:cNvSpPr>
            <p:nvPr/>
          </p:nvSpPr>
          <p:spPr bwMode="auto">
            <a:xfrm>
              <a:off x="2135" y="910"/>
              <a:ext cx="2088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000000"/>
                  </a:solidFill>
                </a:rPr>
                <a:t>RPS / APS Minimum Standard</a:t>
              </a:r>
              <a:endParaRPr lang="en-US"/>
            </a:p>
          </p:txBody>
        </p:sp>
        <p:sp>
          <p:nvSpPr>
            <p:cNvPr id="14446" name="Rectangle 110"/>
            <p:cNvSpPr>
              <a:spLocks noChangeArrowheads="1"/>
            </p:cNvSpPr>
            <p:nvPr/>
          </p:nvSpPr>
          <p:spPr bwMode="auto">
            <a:xfrm>
              <a:off x="1034" y="2858"/>
              <a:ext cx="21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0%</a:t>
              </a:r>
              <a:endParaRPr lang="en-US"/>
            </a:p>
          </p:txBody>
        </p:sp>
        <p:sp>
          <p:nvSpPr>
            <p:cNvPr id="14447" name="Rectangle 111"/>
            <p:cNvSpPr>
              <a:spLocks noChangeArrowheads="1"/>
            </p:cNvSpPr>
            <p:nvPr/>
          </p:nvSpPr>
          <p:spPr bwMode="auto">
            <a:xfrm>
              <a:off x="1034" y="2573"/>
              <a:ext cx="21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5%</a:t>
              </a:r>
              <a:endParaRPr lang="en-US"/>
            </a:p>
          </p:txBody>
        </p:sp>
        <p:sp>
          <p:nvSpPr>
            <p:cNvPr id="14448" name="Rectangle 112"/>
            <p:cNvSpPr>
              <a:spLocks noChangeArrowheads="1"/>
            </p:cNvSpPr>
            <p:nvPr/>
          </p:nvSpPr>
          <p:spPr bwMode="auto">
            <a:xfrm>
              <a:off x="970" y="2288"/>
              <a:ext cx="27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10%</a:t>
              </a:r>
              <a:endParaRPr lang="en-US"/>
            </a:p>
          </p:txBody>
        </p:sp>
        <p:sp>
          <p:nvSpPr>
            <p:cNvPr id="14449" name="Rectangle 113"/>
            <p:cNvSpPr>
              <a:spLocks noChangeArrowheads="1"/>
            </p:cNvSpPr>
            <p:nvPr/>
          </p:nvSpPr>
          <p:spPr bwMode="auto">
            <a:xfrm>
              <a:off x="970" y="2011"/>
              <a:ext cx="27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15%</a:t>
              </a:r>
              <a:endParaRPr lang="en-US"/>
            </a:p>
          </p:txBody>
        </p:sp>
        <p:sp>
          <p:nvSpPr>
            <p:cNvPr id="14450" name="Rectangle 114"/>
            <p:cNvSpPr>
              <a:spLocks noChangeArrowheads="1"/>
            </p:cNvSpPr>
            <p:nvPr/>
          </p:nvSpPr>
          <p:spPr bwMode="auto">
            <a:xfrm>
              <a:off x="970" y="1726"/>
              <a:ext cx="27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20%</a:t>
              </a:r>
              <a:endParaRPr lang="en-US"/>
            </a:p>
          </p:txBody>
        </p:sp>
        <p:sp>
          <p:nvSpPr>
            <p:cNvPr id="14451" name="Rectangle 115"/>
            <p:cNvSpPr>
              <a:spLocks noChangeArrowheads="1"/>
            </p:cNvSpPr>
            <p:nvPr/>
          </p:nvSpPr>
          <p:spPr bwMode="auto">
            <a:xfrm>
              <a:off x="970" y="1441"/>
              <a:ext cx="27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25%</a:t>
              </a:r>
              <a:endParaRPr lang="en-US"/>
            </a:p>
          </p:txBody>
        </p:sp>
        <p:sp>
          <p:nvSpPr>
            <p:cNvPr id="14452" name="Rectangle 116"/>
            <p:cNvSpPr>
              <a:spLocks noChangeArrowheads="1"/>
            </p:cNvSpPr>
            <p:nvPr/>
          </p:nvSpPr>
          <p:spPr bwMode="auto">
            <a:xfrm>
              <a:off x="970" y="1156"/>
              <a:ext cx="27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30%</a:t>
              </a:r>
              <a:endParaRPr lang="en-US"/>
            </a:p>
          </p:txBody>
        </p:sp>
        <p:sp>
          <p:nvSpPr>
            <p:cNvPr id="14453" name="Rectangle 117"/>
            <p:cNvSpPr>
              <a:spLocks noChangeArrowheads="1"/>
            </p:cNvSpPr>
            <p:nvPr/>
          </p:nvSpPr>
          <p:spPr bwMode="auto">
            <a:xfrm rot="-5400000">
              <a:off x="1283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2003</a:t>
              </a:r>
              <a:endParaRPr lang="en-US"/>
            </a:p>
          </p:txBody>
        </p:sp>
        <p:sp>
          <p:nvSpPr>
            <p:cNvPr id="14454" name="Rectangle 118"/>
            <p:cNvSpPr>
              <a:spLocks noChangeArrowheads="1"/>
            </p:cNvSpPr>
            <p:nvPr/>
          </p:nvSpPr>
          <p:spPr bwMode="auto">
            <a:xfrm rot="-5400000">
              <a:off x="1517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2004</a:t>
              </a:r>
              <a:endParaRPr lang="en-US"/>
            </a:p>
          </p:txBody>
        </p:sp>
        <p:sp>
          <p:nvSpPr>
            <p:cNvPr id="14455" name="Rectangle 119"/>
            <p:cNvSpPr>
              <a:spLocks noChangeArrowheads="1"/>
            </p:cNvSpPr>
            <p:nvPr/>
          </p:nvSpPr>
          <p:spPr bwMode="auto">
            <a:xfrm rot="-5400000">
              <a:off x="1744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2005</a:t>
              </a:r>
              <a:endParaRPr lang="en-US"/>
            </a:p>
          </p:txBody>
        </p:sp>
        <p:sp>
          <p:nvSpPr>
            <p:cNvPr id="14456" name="Rectangle 120"/>
            <p:cNvSpPr>
              <a:spLocks noChangeArrowheads="1"/>
            </p:cNvSpPr>
            <p:nvPr/>
          </p:nvSpPr>
          <p:spPr bwMode="auto">
            <a:xfrm rot="-5400000">
              <a:off x="1972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2006</a:t>
              </a:r>
              <a:endParaRPr lang="en-US"/>
            </a:p>
          </p:txBody>
        </p:sp>
        <p:sp>
          <p:nvSpPr>
            <p:cNvPr id="14457" name="Rectangle 121"/>
            <p:cNvSpPr>
              <a:spLocks noChangeArrowheads="1"/>
            </p:cNvSpPr>
            <p:nvPr/>
          </p:nvSpPr>
          <p:spPr bwMode="auto">
            <a:xfrm rot="-5400000">
              <a:off x="2206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2007</a:t>
              </a:r>
              <a:endParaRPr lang="en-US"/>
            </a:p>
          </p:txBody>
        </p:sp>
        <p:sp>
          <p:nvSpPr>
            <p:cNvPr id="14458" name="Rectangle 122"/>
            <p:cNvSpPr>
              <a:spLocks noChangeArrowheads="1"/>
            </p:cNvSpPr>
            <p:nvPr/>
          </p:nvSpPr>
          <p:spPr bwMode="auto">
            <a:xfrm rot="-5400000">
              <a:off x="2433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2008</a:t>
              </a:r>
              <a:endParaRPr lang="en-US"/>
            </a:p>
          </p:txBody>
        </p:sp>
        <p:sp>
          <p:nvSpPr>
            <p:cNvPr id="14459" name="Rectangle 123"/>
            <p:cNvSpPr>
              <a:spLocks noChangeArrowheads="1"/>
            </p:cNvSpPr>
            <p:nvPr/>
          </p:nvSpPr>
          <p:spPr bwMode="auto">
            <a:xfrm rot="-5400000">
              <a:off x="2661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2009</a:t>
              </a:r>
              <a:endParaRPr lang="en-US"/>
            </a:p>
          </p:txBody>
        </p:sp>
        <p:sp>
          <p:nvSpPr>
            <p:cNvPr id="14460" name="Rectangle 124"/>
            <p:cNvSpPr>
              <a:spLocks noChangeArrowheads="1"/>
            </p:cNvSpPr>
            <p:nvPr/>
          </p:nvSpPr>
          <p:spPr bwMode="auto">
            <a:xfrm rot="-5400000">
              <a:off x="2895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2010</a:t>
              </a:r>
              <a:endParaRPr lang="en-US"/>
            </a:p>
          </p:txBody>
        </p:sp>
        <p:sp>
          <p:nvSpPr>
            <p:cNvPr id="14461" name="Rectangle 125"/>
            <p:cNvSpPr>
              <a:spLocks noChangeArrowheads="1"/>
            </p:cNvSpPr>
            <p:nvPr/>
          </p:nvSpPr>
          <p:spPr bwMode="auto">
            <a:xfrm rot="-5400000">
              <a:off x="3122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2011</a:t>
              </a:r>
              <a:endParaRPr lang="en-US"/>
            </a:p>
          </p:txBody>
        </p:sp>
        <p:sp>
          <p:nvSpPr>
            <p:cNvPr id="14462" name="Rectangle 126"/>
            <p:cNvSpPr>
              <a:spLocks noChangeArrowheads="1"/>
            </p:cNvSpPr>
            <p:nvPr/>
          </p:nvSpPr>
          <p:spPr bwMode="auto">
            <a:xfrm rot="-5400000">
              <a:off x="3350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2012</a:t>
              </a:r>
              <a:endParaRPr lang="en-US"/>
            </a:p>
          </p:txBody>
        </p:sp>
        <p:sp>
          <p:nvSpPr>
            <p:cNvPr id="14463" name="Rectangle 127"/>
            <p:cNvSpPr>
              <a:spLocks noChangeArrowheads="1"/>
            </p:cNvSpPr>
            <p:nvPr/>
          </p:nvSpPr>
          <p:spPr bwMode="auto">
            <a:xfrm rot="-5400000">
              <a:off x="3583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2013</a:t>
              </a:r>
              <a:endParaRPr lang="en-US"/>
            </a:p>
          </p:txBody>
        </p:sp>
        <p:sp>
          <p:nvSpPr>
            <p:cNvPr id="14464" name="Rectangle 128"/>
            <p:cNvSpPr>
              <a:spLocks noChangeArrowheads="1"/>
            </p:cNvSpPr>
            <p:nvPr/>
          </p:nvSpPr>
          <p:spPr bwMode="auto">
            <a:xfrm rot="-5400000">
              <a:off x="3811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2014</a:t>
              </a:r>
              <a:endParaRPr lang="en-US"/>
            </a:p>
          </p:txBody>
        </p:sp>
        <p:sp>
          <p:nvSpPr>
            <p:cNvPr id="14465" name="Rectangle 129"/>
            <p:cNvSpPr>
              <a:spLocks noChangeArrowheads="1"/>
            </p:cNvSpPr>
            <p:nvPr/>
          </p:nvSpPr>
          <p:spPr bwMode="auto">
            <a:xfrm rot="-5400000">
              <a:off x="4038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2015</a:t>
              </a:r>
              <a:endParaRPr lang="en-US"/>
            </a:p>
          </p:txBody>
        </p:sp>
        <p:sp>
          <p:nvSpPr>
            <p:cNvPr id="14466" name="Rectangle 130"/>
            <p:cNvSpPr>
              <a:spLocks noChangeArrowheads="1"/>
            </p:cNvSpPr>
            <p:nvPr/>
          </p:nvSpPr>
          <p:spPr bwMode="auto">
            <a:xfrm rot="-5400000">
              <a:off x="4273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2016</a:t>
              </a:r>
              <a:endParaRPr lang="en-US"/>
            </a:p>
          </p:txBody>
        </p:sp>
        <p:sp>
          <p:nvSpPr>
            <p:cNvPr id="14467" name="Rectangle 131"/>
            <p:cNvSpPr>
              <a:spLocks noChangeArrowheads="1"/>
            </p:cNvSpPr>
            <p:nvPr/>
          </p:nvSpPr>
          <p:spPr bwMode="auto">
            <a:xfrm rot="-5400000">
              <a:off x="4500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2017</a:t>
              </a:r>
              <a:endParaRPr lang="en-US"/>
            </a:p>
          </p:txBody>
        </p:sp>
        <p:sp>
          <p:nvSpPr>
            <p:cNvPr id="14468" name="Rectangle 132"/>
            <p:cNvSpPr>
              <a:spLocks noChangeArrowheads="1"/>
            </p:cNvSpPr>
            <p:nvPr/>
          </p:nvSpPr>
          <p:spPr bwMode="auto">
            <a:xfrm rot="-5400000">
              <a:off x="4727" y="3055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2018</a:t>
              </a:r>
              <a:endParaRPr lang="en-US"/>
            </a:p>
          </p:txBody>
        </p:sp>
        <p:sp>
          <p:nvSpPr>
            <p:cNvPr id="14469" name="Rectangle 133"/>
            <p:cNvSpPr>
              <a:spLocks noChangeArrowheads="1"/>
            </p:cNvSpPr>
            <p:nvPr/>
          </p:nvSpPr>
          <p:spPr bwMode="auto">
            <a:xfrm rot="-5400000">
              <a:off x="4962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2019</a:t>
              </a:r>
              <a:endParaRPr lang="en-US"/>
            </a:p>
          </p:txBody>
        </p:sp>
        <p:sp>
          <p:nvSpPr>
            <p:cNvPr id="14470" name="Rectangle 134"/>
            <p:cNvSpPr>
              <a:spLocks noChangeArrowheads="1"/>
            </p:cNvSpPr>
            <p:nvPr/>
          </p:nvSpPr>
          <p:spPr bwMode="auto">
            <a:xfrm rot="-5400000">
              <a:off x="5189" y="3054"/>
              <a:ext cx="26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2020</a:t>
              </a:r>
              <a:endParaRPr lang="en-US"/>
            </a:p>
          </p:txBody>
        </p:sp>
        <p:sp>
          <p:nvSpPr>
            <p:cNvPr id="14471" name="Rectangle 135"/>
            <p:cNvSpPr>
              <a:spLocks noChangeArrowheads="1"/>
            </p:cNvSpPr>
            <p:nvPr/>
          </p:nvSpPr>
          <p:spPr bwMode="auto">
            <a:xfrm>
              <a:off x="2895" y="3357"/>
              <a:ext cx="9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Compliance Year</a:t>
              </a:r>
              <a:endParaRPr lang="en-US"/>
            </a:p>
          </p:txBody>
        </p:sp>
        <p:sp>
          <p:nvSpPr>
            <p:cNvPr id="14472" name="Rectangle 136"/>
            <p:cNvSpPr>
              <a:spLocks noChangeArrowheads="1"/>
            </p:cNvSpPr>
            <p:nvPr/>
          </p:nvSpPr>
          <p:spPr bwMode="auto">
            <a:xfrm rot="-5400000">
              <a:off x="243" y="2022"/>
              <a:ext cx="123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Percent Obligation, %</a:t>
              </a:r>
              <a:endParaRPr lang="en-US"/>
            </a:p>
          </p:txBody>
        </p:sp>
        <p:sp>
          <p:nvSpPr>
            <p:cNvPr id="14473" name="Rectangle 137"/>
            <p:cNvSpPr>
              <a:spLocks noChangeArrowheads="1"/>
            </p:cNvSpPr>
            <p:nvPr/>
          </p:nvSpPr>
          <p:spPr bwMode="auto">
            <a:xfrm>
              <a:off x="1411" y="1354"/>
              <a:ext cx="1093" cy="974"/>
            </a:xfrm>
            <a:prstGeom prst="rect">
              <a:avLst/>
            </a:prstGeom>
            <a:solidFill>
              <a:srgbClr val="C0C0C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4" name="Rectangle 138"/>
            <p:cNvSpPr>
              <a:spLocks noChangeArrowheads="1"/>
            </p:cNvSpPr>
            <p:nvPr/>
          </p:nvSpPr>
          <p:spPr bwMode="auto">
            <a:xfrm>
              <a:off x="1581" y="1417"/>
              <a:ext cx="64" cy="71"/>
            </a:xfrm>
            <a:prstGeom prst="rect">
              <a:avLst/>
            </a:prstGeom>
            <a:solidFill>
              <a:srgbClr val="FF808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5" name="Rectangle 139"/>
            <p:cNvSpPr>
              <a:spLocks noChangeArrowheads="1"/>
            </p:cNvSpPr>
            <p:nvPr/>
          </p:nvSpPr>
          <p:spPr bwMode="auto">
            <a:xfrm>
              <a:off x="1681" y="1385"/>
              <a:ext cx="27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APS</a:t>
              </a:r>
              <a:endParaRPr lang="en-US"/>
            </a:p>
          </p:txBody>
        </p:sp>
        <p:sp>
          <p:nvSpPr>
            <p:cNvPr id="14476" name="Rectangle 140"/>
            <p:cNvSpPr>
              <a:spLocks noChangeArrowheads="1"/>
            </p:cNvSpPr>
            <p:nvPr/>
          </p:nvSpPr>
          <p:spPr bwMode="auto">
            <a:xfrm>
              <a:off x="1581" y="1607"/>
              <a:ext cx="64" cy="71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7" name="Rectangle 141"/>
            <p:cNvSpPr>
              <a:spLocks noChangeArrowheads="1"/>
            </p:cNvSpPr>
            <p:nvPr/>
          </p:nvSpPr>
          <p:spPr bwMode="auto">
            <a:xfrm>
              <a:off x="1681" y="1575"/>
              <a:ext cx="76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Class II - WTE</a:t>
              </a:r>
              <a:endParaRPr lang="en-US"/>
            </a:p>
          </p:txBody>
        </p:sp>
        <p:sp>
          <p:nvSpPr>
            <p:cNvPr id="14478" name="Rectangle 142"/>
            <p:cNvSpPr>
              <a:spLocks noChangeArrowheads="1"/>
            </p:cNvSpPr>
            <p:nvPr/>
          </p:nvSpPr>
          <p:spPr bwMode="auto">
            <a:xfrm>
              <a:off x="1581" y="1797"/>
              <a:ext cx="64" cy="71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9" name="Rectangle 143"/>
            <p:cNvSpPr>
              <a:spLocks noChangeArrowheads="1"/>
            </p:cNvSpPr>
            <p:nvPr/>
          </p:nvSpPr>
          <p:spPr bwMode="auto">
            <a:xfrm>
              <a:off x="1681" y="1765"/>
              <a:ext cx="426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Class II</a:t>
              </a:r>
              <a:endParaRPr lang="en-US"/>
            </a:p>
          </p:txBody>
        </p:sp>
        <p:sp>
          <p:nvSpPr>
            <p:cNvPr id="14480" name="Rectangle 144"/>
            <p:cNvSpPr>
              <a:spLocks noChangeArrowheads="1"/>
            </p:cNvSpPr>
            <p:nvPr/>
          </p:nvSpPr>
          <p:spPr bwMode="auto">
            <a:xfrm>
              <a:off x="1581" y="1995"/>
              <a:ext cx="64" cy="71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1" name="Rectangle 145"/>
            <p:cNvSpPr>
              <a:spLocks noChangeArrowheads="1"/>
            </p:cNvSpPr>
            <p:nvPr/>
          </p:nvSpPr>
          <p:spPr bwMode="auto">
            <a:xfrm>
              <a:off x="1681" y="1963"/>
              <a:ext cx="760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Class I - Solar</a:t>
              </a:r>
              <a:endParaRPr lang="en-US"/>
            </a:p>
          </p:txBody>
        </p:sp>
        <p:sp>
          <p:nvSpPr>
            <p:cNvPr id="14482" name="Rectangle 146"/>
            <p:cNvSpPr>
              <a:spLocks noChangeArrowheads="1"/>
            </p:cNvSpPr>
            <p:nvPr/>
          </p:nvSpPr>
          <p:spPr bwMode="auto">
            <a:xfrm>
              <a:off x="1581" y="2185"/>
              <a:ext cx="64" cy="71"/>
            </a:xfrm>
            <a:prstGeom prst="rect">
              <a:avLst/>
            </a:prstGeom>
            <a:solidFill>
              <a:srgbClr val="993366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3" name="Rectangle 147"/>
            <p:cNvSpPr>
              <a:spLocks noChangeArrowheads="1"/>
            </p:cNvSpPr>
            <p:nvPr/>
          </p:nvSpPr>
          <p:spPr bwMode="auto">
            <a:xfrm>
              <a:off x="1681" y="2153"/>
              <a:ext cx="391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Class I</a:t>
              </a:r>
              <a:endParaRPr lang="en-US"/>
            </a:p>
          </p:txBody>
        </p:sp>
        <p:sp>
          <p:nvSpPr>
            <p:cNvPr id="14484" name="Rectangle 148"/>
            <p:cNvSpPr>
              <a:spLocks noChangeArrowheads="1"/>
            </p:cNvSpPr>
            <p:nvPr/>
          </p:nvSpPr>
          <p:spPr bwMode="auto">
            <a:xfrm>
              <a:off x="708" y="808"/>
              <a:ext cx="4836" cy="276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 txBox="1">
            <a:spLocks noGrp="1"/>
          </p:cNvSpPr>
          <p:nvPr/>
        </p:nvSpPr>
        <p:spPr bwMode="auto">
          <a:xfrm>
            <a:off x="228600" y="6324600"/>
            <a:ext cx="533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9A3AC6F-B31C-4202-8889-70334FA54B6A}" type="slidenum">
              <a:rPr lang="en-US" sz="1200">
                <a:solidFill>
                  <a:srgbClr val="F8F8F8"/>
                </a:solidFill>
              </a:rPr>
              <a:pPr algn="r"/>
              <a:t>4</a:t>
            </a:fld>
            <a:endParaRPr lang="en-US" sz="1200">
              <a:solidFill>
                <a:srgbClr val="F8F8F8"/>
              </a:solidFill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title" idx="4294967295"/>
          </p:nvPr>
        </p:nvSpPr>
        <p:spPr>
          <a:xfrm>
            <a:off x="1066800" y="381000"/>
            <a:ext cx="7696200" cy="762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8000"/>
                </a:solidFill>
              </a:rPr>
              <a:t>Massachusetts Solar Development Strategies</a:t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(</a:t>
            </a:r>
            <a:r>
              <a:rPr lang="en-US" sz="2800" b="1" u="sng" smtClean="0">
                <a:solidFill>
                  <a:srgbClr val="008000"/>
                </a:solidFill>
              </a:rPr>
              <a:t>apart from the RPS Solar Carve-Out</a:t>
            </a:r>
            <a:r>
              <a:rPr lang="en-US" sz="2800" b="1" smtClean="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15364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066800" y="1447800"/>
            <a:ext cx="75438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Governor Patrick’s goal – 250 MW by 2017</a:t>
            </a:r>
            <a:endParaRPr lang="en-US" sz="9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400" smtClean="0"/>
              <a:t>Commonwealth Solar (Rebates) – initiated Dec. 2007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000" smtClean="0"/>
              <a:t>Rebate Program: $68 million, 27 MW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000" smtClean="0"/>
              <a:t>Successfully achieved and completed Oct. 2009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000" smtClean="0"/>
              <a:t>Created the beginning of a robust PV development sector in MA</a:t>
            </a:r>
            <a:endParaRPr lang="en-US" sz="9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Commonwealth Solar II (Rebates) for small (&lt;10kW) systems has maintained residential PV market (managed by the MassCEC)</a:t>
            </a:r>
            <a:endParaRPr lang="en-US" sz="10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Federal Stimulus/ARRA funds used by DOER to support 10 MW of PV at state/municipal facilities.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400" smtClean="0"/>
              <a:t>Green Communities Act allows for Distribution Utility ownership of PV Generation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000" smtClean="0"/>
              <a:t>National Grid approved for 5 MW, 3.3 MW installed</a:t>
            </a: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US" sz="2000" smtClean="0"/>
              <a:t>WMECO approved for 6 MW, 1.8 MW installed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</a:pPr>
            <a:endParaRPr lang="en-US" sz="24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Arial" charset="0"/>
              <a:buNone/>
            </a:pPr>
            <a:endParaRPr lang="en-US" sz="2000" smtClean="0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152400" y="6324600"/>
            <a:ext cx="609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1CF2672-88AA-4E42-9D05-F597FE2B9AB1}" type="slidenum">
              <a:rPr lang="en-US" sz="1200">
                <a:solidFill>
                  <a:srgbClr val="F8F8F8"/>
                </a:solidFill>
              </a:rPr>
              <a:pPr algn="r"/>
              <a:t>4</a:t>
            </a:fld>
            <a:endParaRPr lang="en-US" sz="1200">
              <a:solidFill>
                <a:srgbClr val="F8F8F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B856D3-79D8-4A65-907D-A1EB268AAAE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8" name="Title 17"/>
          <p:cNvSpPr>
            <a:spLocks noGrp="1"/>
          </p:cNvSpPr>
          <p:nvPr>
            <p:ph type="title" idx="4294967295"/>
          </p:nvPr>
        </p:nvSpPr>
        <p:spPr>
          <a:xfrm>
            <a:off x="1066800" y="228600"/>
            <a:ext cx="8077200" cy="762000"/>
          </a:xfrm>
        </p:spPr>
        <p:txBody>
          <a:bodyPr/>
          <a:lstStyle/>
          <a:p>
            <a:r>
              <a:rPr lang="en-US" sz="3600" b="1" smtClean="0">
                <a:solidFill>
                  <a:srgbClr val="008000"/>
                </a:solidFill>
              </a:rPr>
              <a:t>Installed Capacity</a:t>
            </a:r>
            <a:br>
              <a:rPr lang="en-US" sz="3600" b="1" smtClean="0">
                <a:solidFill>
                  <a:srgbClr val="008000"/>
                </a:solidFill>
              </a:rPr>
            </a:br>
            <a:r>
              <a:rPr lang="en-US" sz="3600" b="1" smtClean="0">
                <a:solidFill>
                  <a:srgbClr val="008000"/>
                </a:solidFill>
              </a:rPr>
              <a:t>Leading up to Solar Carve-Out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43000" y="1066800"/>
          <a:ext cx="8001000" cy="4457700"/>
        </p:xfrm>
        <a:graphic>
          <a:graphicData uri="http://schemas.openxmlformats.org/presentationml/2006/ole">
            <p:oleObj spid="_x0000_s1026" name="Chart" r:id="rId4" imgW="9776460" imgH="5570220" progId="MSGraph.Chart.8">
              <p:embed followColorScheme="full"/>
            </p:oleObj>
          </a:graphicData>
        </a:graphic>
      </p:graphicFrame>
      <p:pic>
        <p:nvPicPr>
          <p:cNvPr id="1029" name="Picture 7" descr="comm_solar_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733800"/>
            <a:ext cx="2286000" cy="136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524000" y="4267200"/>
            <a:ext cx="1066800" cy="533400"/>
          </a:xfrm>
          <a:prstGeom prst="wedgeEllipseCallout">
            <a:avLst>
              <a:gd name="adj1" fmla="val 23213"/>
              <a:gd name="adj2" fmla="val 841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Pre 2007</a:t>
            </a: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2971800" y="4114800"/>
            <a:ext cx="838200" cy="457200"/>
          </a:xfrm>
          <a:prstGeom prst="wedgeEllipseCallout">
            <a:avLst>
              <a:gd name="adj1" fmla="val 759"/>
              <a:gd name="adj2" fmla="val 1225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2007</a:t>
            </a: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5943600" y="32004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Federal Stimulus</a:t>
            </a:r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6705600" y="2743200"/>
            <a:ext cx="1600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Utility Owned</a:t>
            </a:r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7239000" y="19812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CS II &amp;</a:t>
            </a:r>
          </a:p>
          <a:p>
            <a:r>
              <a:rPr lang="en-US" sz="1600" b="1"/>
              <a:t>CS Stimulus</a:t>
            </a:r>
          </a:p>
        </p:txBody>
      </p:sp>
      <p:sp>
        <p:nvSpPr>
          <p:cNvPr id="1035" name="AutoShape 12"/>
          <p:cNvSpPr>
            <a:spLocks/>
          </p:cNvSpPr>
          <p:nvPr/>
        </p:nvSpPr>
        <p:spPr bwMode="auto">
          <a:xfrm rot="-5400000">
            <a:off x="6210300" y="3086100"/>
            <a:ext cx="381000" cy="4876800"/>
          </a:xfrm>
          <a:prstGeom prst="leftBrace">
            <a:avLst>
              <a:gd name="adj1" fmla="val 7223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Text Box 13"/>
          <p:cNvSpPr txBox="1">
            <a:spLocks noChangeArrowheads="1"/>
          </p:cNvSpPr>
          <p:nvPr/>
        </p:nvSpPr>
        <p:spPr bwMode="auto">
          <a:xfrm>
            <a:off x="5715000" y="5791200"/>
            <a:ext cx="1392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2007-2011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A1F4F2-9EC7-4619-82F2-A352AB99447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387" name="Title 1"/>
          <p:cNvSpPr>
            <a:spLocks noGrp="1"/>
          </p:cNvSpPr>
          <p:nvPr>
            <p:ph type="title" idx="4294967295"/>
          </p:nvPr>
        </p:nvSpPr>
        <p:spPr>
          <a:xfrm>
            <a:off x="990600" y="274638"/>
            <a:ext cx="7696200" cy="715962"/>
          </a:xfrm>
        </p:spPr>
        <p:txBody>
          <a:bodyPr/>
          <a:lstStyle/>
          <a:p>
            <a:r>
              <a:rPr lang="en-US" sz="3600" b="1" smtClean="0">
                <a:solidFill>
                  <a:srgbClr val="008000"/>
                </a:solidFill>
              </a:rPr>
              <a:t>RPS Solar Carve-Out</a:t>
            </a:r>
            <a:br>
              <a:rPr lang="en-US" sz="36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Will Carry Market Far Forward</a:t>
            </a:r>
            <a:endParaRPr lang="en-US" sz="3600" b="1" smtClean="0">
              <a:solidFill>
                <a:srgbClr val="008000"/>
              </a:solidFill>
            </a:endParaRPr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228600" y="6324600"/>
            <a:ext cx="533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630C77D-A867-4A47-AA7C-A4BE9B668523}" type="slidenum">
              <a:rPr lang="en-US" sz="1200">
                <a:solidFill>
                  <a:srgbClr val="F8F8F8"/>
                </a:solidFill>
              </a:rPr>
              <a:pPr algn="r"/>
              <a:t>6</a:t>
            </a:fld>
            <a:endParaRPr lang="en-US" sz="1200">
              <a:solidFill>
                <a:srgbClr val="F8F8F8"/>
              </a:solidFill>
            </a:endParaRPr>
          </a:p>
        </p:txBody>
      </p:sp>
      <p:graphicFrame>
        <p:nvGraphicFramePr>
          <p:cNvPr id="80" name="Chart 79"/>
          <p:cNvGraphicFramePr/>
          <p:nvPr/>
        </p:nvGraphicFramePr>
        <p:xfrm>
          <a:off x="990600" y="1219200"/>
          <a:ext cx="7848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D6BC5C-E674-4A7A-BF53-5F51B7D9044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7696200" cy="762000"/>
          </a:xfrm>
        </p:spPr>
        <p:txBody>
          <a:bodyPr/>
          <a:lstStyle/>
          <a:p>
            <a:r>
              <a:rPr lang="en-US" sz="3200" b="1" smtClean="0">
                <a:solidFill>
                  <a:srgbClr val="008000"/>
                </a:solidFill>
              </a:rPr>
              <a:t>RPS Solar Carve-Out Program Basics</a:t>
            </a:r>
          </a:p>
        </p:txBody>
      </p:sp>
      <p:sp>
        <p:nvSpPr>
          <p:cNvPr id="17412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90600" y="990600"/>
            <a:ext cx="78486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Market-based incentive, part of the broader RPS Program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Program is capped at 400 MW of qualified capacity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1 SREC (Solar Renewable Energy Certificate) represents the attributes associated with 1 MWh of qualified generation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Units must be qualified by DOER before they can begin generating SRECs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All generation is metered and reported to MassCEC’s Production Tracking System (PTS)</a:t>
            </a:r>
          </a:p>
          <a:p>
            <a:pPr>
              <a:spcBef>
                <a:spcPct val="0"/>
              </a:spcBef>
              <a:spcAft>
                <a:spcPct val="50000"/>
              </a:spcAft>
            </a:pPr>
            <a:r>
              <a:rPr lang="en-US" sz="2400" smtClean="0"/>
              <a:t>MassCEC provides data verification and reports generation to NEPOOL GIS where SRECs are minted on a quarterly basis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AC755-62B6-41B6-89E3-1F7B760B826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8435" name="Title 1"/>
          <p:cNvSpPr>
            <a:spLocks noGrp="1"/>
          </p:cNvSpPr>
          <p:nvPr>
            <p:ph type="title" idx="4294967295"/>
          </p:nvPr>
        </p:nvSpPr>
        <p:spPr>
          <a:xfrm>
            <a:off x="990600" y="152400"/>
            <a:ext cx="7696200" cy="762000"/>
          </a:xfrm>
        </p:spPr>
        <p:txBody>
          <a:bodyPr/>
          <a:lstStyle/>
          <a:p>
            <a:r>
              <a:rPr lang="en-US" sz="2800" b="1" smtClean="0">
                <a:solidFill>
                  <a:srgbClr val="008000"/>
                </a:solidFill>
              </a:rPr>
              <a:t>Eligibility Criteria and</a:t>
            </a:r>
            <a:br>
              <a:rPr lang="en-US" sz="2800" b="1" smtClean="0">
                <a:solidFill>
                  <a:srgbClr val="008000"/>
                </a:solidFill>
              </a:rPr>
            </a:br>
            <a:r>
              <a:rPr lang="en-US" sz="2800" b="1" smtClean="0">
                <a:solidFill>
                  <a:srgbClr val="008000"/>
                </a:solidFill>
              </a:rPr>
              <a:t>Qualification Process</a:t>
            </a:r>
          </a:p>
        </p:txBody>
      </p:sp>
      <p:sp>
        <p:nvSpPr>
          <p:cNvPr id="18436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14400" y="990600"/>
            <a:ext cx="7696200" cy="4648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100" smtClean="0"/>
              <a:t>Eligibility criteria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2100" smtClean="0"/>
              <a:t>Have a capacity of 6 MW (DC) or less per parcel of land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2100" smtClean="0"/>
              <a:t>Be located in the Commonwealth of Massachusetts, which includes municipal light district territories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2100" smtClean="0"/>
              <a:t>Use some of its generation on-site and be interconnected to the utility grid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SzPct val="80000"/>
              <a:buFont typeface="Wingdings" pitchFamily="2" charset="2"/>
              <a:buChar char="Ø"/>
            </a:pPr>
            <a:r>
              <a:rPr lang="en-US" sz="2100" smtClean="0"/>
              <a:t>Have a Commercial Operation Date of January 1, 2008, or later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100" smtClean="0"/>
              <a:t>Online application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100" smtClean="0"/>
              <a:t>Need </a:t>
            </a:r>
            <a:r>
              <a:rPr lang="en-US" sz="2100" i="1" smtClean="0"/>
              <a:t>Authorization to Interconnect </a:t>
            </a:r>
            <a:r>
              <a:rPr lang="en-US" sz="2100" smtClean="0"/>
              <a:t>from local utility before SRECs can be generated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100" smtClean="0"/>
              <a:t>Review process is quick and straightforward (30 days or less)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84540B-3762-49F8-B63C-166C04DFE63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7696200" cy="762000"/>
          </a:xfrm>
        </p:spPr>
        <p:txBody>
          <a:bodyPr/>
          <a:lstStyle/>
          <a:p>
            <a:r>
              <a:rPr lang="en-US" sz="3200" b="1" smtClean="0">
                <a:solidFill>
                  <a:srgbClr val="008000"/>
                </a:solidFill>
              </a:rPr>
              <a:t>SREC Program Design Features</a:t>
            </a:r>
          </a:p>
        </p:txBody>
      </p:sp>
      <p:sp>
        <p:nvSpPr>
          <p:cNvPr id="19460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990600" y="1066800"/>
            <a:ext cx="8001000" cy="4876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2500" smtClean="0"/>
              <a:t>Program  design features help ensure market stability and balance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smtClean="0"/>
              <a:t>Adjustable Minimum Standard 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1800" smtClean="0"/>
              <a:t>maintains SREC demand/supply in reasonable balance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smtClean="0"/>
              <a:t>Forward ACP Rate Schedule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1800" smtClean="0"/>
              <a:t>proposed; provides investor certainty</a:t>
            </a:r>
            <a:endParaRPr lang="en-US" sz="1800" b="1" smtClean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smtClean="0"/>
              <a:t>Solar Credit Clearinghouse Auction Account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1800" smtClean="0"/>
              <a:t>essential price support mechanism to assure SREC floor price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smtClean="0"/>
              <a:t>Opt-In Term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r>
              <a:rPr lang="en-US" sz="1800" smtClean="0"/>
              <a:t>provides right to use Auction, adjusted to throttle installation growth rate</a:t>
            </a:r>
            <a:endParaRPr lang="en-US" sz="2200" smtClean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2500" smtClean="0"/>
              <a:t>These features work together to ensure the market will remain in balance as more PV is built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2290</TotalTime>
  <Words>1864</Words>
  <Application>Microsoft Office PowerPoint</Application>
  <PresentationFormat>On-screen Show (4:3)</PresentationFormat>
  <Paragraphs>392</Paragraphs>
  <Slides>22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Wingdings</vt:lpstr>
      <vt:lpstr>Times New Roman</vt:lpstr>
      <vt:lpstr>Custom Design</vt:lpstr>
      <vt:lpstr>Chart</vt:lpstr>
      <vt:lpstr>Policy Support for the Development of a Robust Solar PV Market in MA  Dwayne Breger, Ph.D. Director, Renewable and Alternative Energy Division  September 16, 2011 </vt:lpstr>
      <vt:lpstr>Outline</vt:lpstr>
      <vt:lpstr>Cumulative Obligations of RPS / APS* Programs</vt:lpstr>
      <vt:lpstr>Massachusetts Solar Development Strategies (apart from the RPS Solar Carve-Out)</vt:lpstr>
      <vt:lpstr>Installed Capacity Leading up to Solar Carve-Out</vt:lpstr>
      <vt:lpstr>RPS Solar Carve-Out Will Carry Market Far Forward</vt:lpstr>
      <vt:lpstr>RPS Solar Carve-Out Program Basics</vt:lpstr>
      <vt:lpstr>Eligibility Criteria and Qualification Process</vt:lpstr>
      <vt:lpstr>SREC Program Design Features</vt:lpstr>
      <vt:lpstr>Minimum Standard Adjustment</vt:lpstr>
      <vt:lpstr>Proposed ACP Rate Schedule</vt:lpstr>
      <vt:lpstr>Program Design:  Opt-in Term</vt:lpstr>
      <vt:lpstr>Price Support – Auction Mechanism</vt:lpstr>
      <vt:lpstr>Current SREC Program Statistics – 9/16/11</vt:lpstr>
      <vt:lpstr>Current SREC Program Statistics – 9/16/11 Activity by System Size</vt:lpstr>
      <vt:lpstr>Solarize Massachusetts</vt:lpstr>
      <vt:lpstr>Net Metering Changes Adopted in 2010</vt:lpstr>
      <vt:lpstr>Solar Hot Water Pilots and Low-Income Program (MassCEC)</vt:lpstr>
      <vt:lpstr>Renewable Thermal Policy</vt:lpstr>
      <vt:lpstr>Links and Contact Info</vt:lpstr>
      <vt:lpstr>Appendix Slide</vt:lpstr>
      <vt:lpstr>Price Support – Auction Mechanism</vt:lpstr>
    </vt:vector>
  </TitlesOfParts>
  <Company>Commonwealth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DOER POWERPOINT TEMPLATE</dc:title>
  <dc:creator>Melissa Makofske</dc:creator>
  <cp:lastModifiedBy> </cp:lastModifiedBy>
  <cp:revision>190</cp:revision>
  <dcterms:created xsi:type="dcterms:W3CDTF">2009-10-01T14:07:00Z</dcterms:created>
  <dcterms:modified xsi:type="dcterms:W3CDTF">2011-09-16T00:55:10Z</dcterms:modified>
</cp:coreProperties>
</file>