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12"/>
  </p:notesMasterIdLst>
  <p:sldIdLst>
    <p:sldId id="258" r:id="rId2"/>
    <p:sldId id="282" r:id="rId3"/>
    <p:sldId id="259" r:id="rId4"/>
    <p:sldId id="263" r:id="rId5"/>
    <p:sldId id="303" r:id="rId6"/>
    <p:sldId id="290" r:id="rId7"/>
    <p:sldId id="295" r:id="rId8"/>
    <p:sldId id="304" r:id="rId9"/>
    <p:sldId id="301" r:id="rId10"/>
    <p:sldId id="302" r:id="rId11"/>
  </p:sldIdLst>
  <p:sldSz cx="9144000" cy="6858000" type="screen4x3"/>
  <p:notesSz cx="700405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5088" cy="461169"/>
          </a:xfrm>
          <a:prstGeom prst="rect">
            <a:avLst/>
          </a:prstGeom>
        </p:spPr>
        <p:txBody>
          <a:bodyPr vert="horz" lIns="92609" tIns="46304" rIns="92609" bIns="463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1"/>
            <a:ext cx="3035088" cy="461169"/>
          </a:xfrm>
          <a:prstGeom prst="rect">
            <a:avLst/>
          </a:prstGeom>
        </p:spPr>
        <p:txBody>
          <a:bodyPr vert="horz" lIns="92609" tIns="46304" rIns="92609" bIns="46304" rtlCol="0"/>
          <a:lstStyle>
            <a:lvl1pPr algn="r">
              <a:defRPr sz="1200"/>
            </a:lvl1pPr>
          </a:lstStyle>
          <a:p>
            <a:fld id="{6E33C151-CC0F-4B3F-AF3C-7F7079B49127}" type="datetimeFigureOut">
              <a:rPr lang="en-US" smtClean="0"/>
              <a:t>10/24/2012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0563"/>
            <a:ext cx="4613275" cy="3460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09" tIns="46304" rIns="92609" bIns="463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381103"/>
            <a:ext cx="5603240" cy="4150519"/>
          </a:xfrm>
          <a:prstGeom prst="rect">
            <a:avLst/>
          </a:prstGeom>
        </p:spPr>
        <p:txBody>
          <a:bodyPr vert="horz" lIns="92609" tIns="46304" rIns="92609" bIns="4630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5088" cy="461169"/>
          </a:xfrm>
          <a:prstGeom prst="rect">
            <a:avLst/>
          </a:prstGeom>
        </p:spPr>
        <p:txBody>
          <a:bodyPr vert="horz" lIns="92609" tIns="46304" rIns="92609" bIns="463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760606"/>
            <a:ext cx="3035088" cy="461169"/>
          </a:xfrm>
          <a:prstGeom prst="rect">
            <a:avLst/>
          </a:prstGeom>
        </p:spPr>
        <p:txBody>
          <a:bodyPr vert="horz" lIns="92609" tIns="46304" rIns="92609" bIns="46304" rtlCol="0" anchor="b"/>
          <a:lstStyle>
            <a:lvl1pPr algn="r">
              <a:defRPr sz="1200"/>
            </a:lvl1pPr>
          </a:lstStyle>
          <a:p>
            <a:fld id="{0A5A60E5-EA05-452F-B3A4-1453BAEAE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85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291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2609" tIns="46304" rIns="92609" bIns="46304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2012 CL&amp;P and Yankee Gas Large Customer Meetings</a:t>
            </a:r>
          </a:p>
        </p:txBody>
      </p:sp>
      <p:sp>
        <p:nvSpPr>
          <p:cNvPr id="12292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F153D9C-B589-4B23-91D6-F0D3981BC400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93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2609" tIns="46304" rIns="92609" bIns="46304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The LREC/ZREC PROGRAM</a:t>
            </a:r>
          </a:p>
        </p:txBody>
      </p:sp>
      <p:sp>
        <p:nvSpPr>
          <p:cNvPr id="13318" name="Date Placeholder 7"/>
          <p:cNvSpPr>
            <a:spLocks noGrp="1"/>
          </p:cNvSpPr>
          <p:nvPr>
            <p:ph type="dt" sz="quarter" idx="4294967295"/>
          </p:nvPr>
        </p:nvSpPr>
        <p:spPr bwMode="auto">
          <a:xfrm>
            <a:off x="3967341" y="1"/>
            <a:ext cx="3035088" cy="46116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272" indent="-28048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957" indent="-22439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740" indent="-22439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9522" indent="-22439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8304" indent="-2243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7088" indent="-2243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5870" indent="-2243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4653" indent="-2243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D00B3F0-FEBA-487C-921A-454EFB000AD4}" type="slidenum">
              <a:rPr lang="en-US" smtClean="0"/>
              <a:pPr eaLnBrk="1" hangingPunct="1"/>
              <a:t>4</a:t>
            </a:fld>
            <a:endParaRPr lang="en-US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9E093-1141-4483-A94E-9ACFC2F5DE96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66DF2B-E632-43F1-861C-3CDB6B6687BF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pic>
        <p:nvPicPr>
          <p:cNvPr id="7" name="Picture 6" descr="http://nunet.nu.com/assets/0/2147483649/4294967364/4294967366/4294996425/9e6d5a4a-8ac1-4e57-bb62-19cbdd9fb7d4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5457825"/>
            <a:ext cx="35814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711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1E216F-4572-4859-AF08-8EE2D9631C4B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BFA12-4753-4F77-B6CC-D8057EE3540C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4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8AC9CF-261F-47E7-9C6D-3FFF4613E77B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BFA12-4753-4F77-B6CC-D8057EE3540C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97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9956-A611-4C57-B8F4-2C03C682DAE8}" type="datetime2">
              <a:rPr lang="en-US" smtClean="0"/>
              <a:t>Wednesday, October 24,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4DC1-18A5-4943-A54D-DE3AE52351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8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D84529-E289-486B-B619-49882DB1401F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BFA12-4753-4F77-B6CC-D8057EE3540C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203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BC12CB-99AC-47B6-870D-58A0AA64F606}" type="datetime2">
              <a:rPr lang="en-US" smtClean="0"/>
              <a:t>Wednesday, October 24,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64FFB-8288-46A8-8894-E4031E895F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28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7F456D-F1D9-462F-AA48-119E40E3E4F9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BFA12-4753-4F77-B6CC-D8057EE3540C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6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249A99-F3F6-4D1C-8BA2-CA22FF7D6BEC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BFA12-4753-4F77-B6CC-D8057EE3540C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2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21BBD-5D64-4ACA-A887-BBA82547D2F2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BFA12-4753-4F77-B6CC-D8057EE3540C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8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D2CA8E-5FB3-470D-9A40-14A75D3DEA8D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BFA12-4753-4F77-B6CC-D8057EE3540C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5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702D4E-7D91-4805-ABBF-604EA3DDCF6F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BFA12-4753-4F77-B6CC-D8057EE3540C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2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D87B00-7F05-4AFC-BF5E-EAC86E589A5E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t>Wednesday, October 24, 2012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Privileged and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BBFA12-4753-4F77-B6CC-D8057EE3540C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89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lrec.zrec@nu.com" TargetMode="External"/><Relationship Id="rId2" Type="http://schemas.openxmlformats.org/officeDocument/2006/relationships/hyperlink" Target="http://www.cl-p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457200" y="1600201"/>
            <a:ext cx="8458200" cy="1676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The LREC/ZREC PROGRAM</a:t>
            </a:r>
            <a:br>
              <a:rPr lang="en-US" b="1" dirty="0" smtClean="0"/>
            </a:br>
            <a:r>
              <a:rPr lang="en-US" b="1" dirty="0" smtClean="0"/>
              <a:t>and RFP Results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381000" y="3733800"/>
            <a:ext cx="8458200" cy="15240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200" dirty="0" smtClean="0">
                <a:solidFill>
                  <a:srgbClr val="444F61"/>
                </a:solidFill>
              </a:rPr>
              <a:t>Developing Small Behind-The-Meter Renewable Generation in Connecticut </a:t>
            </a:r>
            <a:r>
              <a:rPr lang="en-US" sz="2600" dirty="0" smtClean="0">
                <a:solidFill>
                  <a:srgbClr val="444F61"/>
                </a:solidFill>
              </a:rPr>
              <a:t/>
            </a:r>
            <a:br>
              <a:rPr lang="en-US" sz="2600" dirty="0" smtClean="0">
                <a:solidFill>
                  <a:srgbClr val="444F61"/>
                </a:solidFill>
              </a:rPr>
            </a:br>
            <a:endParaRPr lang="en-US" sz="2600" dirty="0" smtClean="0">
              <a:solidFill>
                <a:srgbClr val="444F6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>
                <a:solidFill>
                  <a:srgbClr val="444F61"/>
                </a:solidFill>
              </a:rPr>
              <a:t/>
            </a:r>
            <a:br>
              <a:rPr lang="en-US" sz="2200" dirty="0" smtClean="0">
                <a:solidFill>
                  <a:srgbClr val="444F61"/>
                </a:solidFill>
              </a:rPr>
            </a:br>
            <a:endParaRPr lang="en-US" sz="2200" dirty="0" smtClean="0">
              <a:solidFill>
                <a:srgbClr val="444F6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>
                <a:solidFill>
                  <a:srgbClr val="444F61"/>
                </a:solidFill>
              </a:rPr>
              <a:t>Christie Bradway, Manager, Renewable Power Contracts,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200" dirty="0">
              <a:solidFill>
                <a:srgbClr val="444F6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>
                <a:solidFill>
                  <a:srgbClr val="444F61"/>
                </a:solidFill>
              </a:rPr>
              <a:t>October 26,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/>
                <a:hlinkClick r:id="rId2"/>
              </a:rPr>
              <a:t>Website:  www.cl-p.com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Verdana"/>
            </a:endParaRPr>
          </a:p>
          <a:p>
            <a:pPr marL="742950" lvl="1" indent="-28575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/>
              </a:rPr>
              <a:t>Click on “Renewable Energy Credits” under “Going Green</a:t>
            </a: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/>
              </a:rPr>
              <a:t>”</a:t>
            </a:r>
          </a:p>
          <a:p>
            <a:pPr lvl="1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Verdana"/>
            </a:endParaRPr>
          </a:p>
          <a:p>
            <a:pPr marL="342900" lvl="0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/>
              </a:rPr>
              <a:t>Email:  Contact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/>
              </a:rPr>
              <a:t>CL&amp;P: </a:t>
            </a: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/>
                <a:hlinkClick r:id="rId3"/>
              </a:rPr>
              <a:t>lrec.zrec@nu.com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Verdana"/>
            </a:endParaRPr>
          </a:p>
          <a:p>
            <a:pPr marL="285750" lvl="0" indent="-28575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Verdana"/>
            </a:endParaRPr>
          </a:p>
          <a:p>
            <a:pPr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Verdana"/>
            </a:endParaRPr>
          </a:p>
          <a:p>
            <a:pPr marL="342900" lvl="0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Wingdings 2" charset="2"/>
              <a:buChar char=""/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Verdan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8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are LRECs and ZRECs?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LRECs</a:t>
            </a:r>
            <a:r>
              <a:rPr lang="en-US" dirty="0" smtClean="0"/>
              <a:t>:  Low Emission Renewable Energy Credits (RECs) 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Fuel </a:t>
            </a:r>
            <a:r>
              <a:rPr lang="en-US" dirty="0"/>
              <a:t>Cells; Solar; Small Hydro; Wind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/>
              <a:t>No </a:t>
            </a:r>
            <a:r>
              <a:rPr lang="en-US" altLang="ja-JP" sz="2400" dirty="0"/>
              <a:t>larger than 2,000 kW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/>
              <a:t>Must have low emissions </a:t>
            </a:r>
          </a:p>
          <a:p>
            <a:pPr lvl="3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dirty="0"/>
              <a:t>ZRECs</a:t>
            </a:r>
            <a:r>
              <a:rPr lang="en-US" dirty="0" smtClean="0"/>
              <a:t>: Zero Emission Renewable Energy Credits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Solar</a:t>
            </a:r>
            <a:r>
              <a:rPr lang="en-US" dirty="0"/>
              <a:t>, Small Hydro, Wind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/>
              <a:t>No lar</a:t>
            </a:r>
            <a:r>
              <a:rPr lang="en-US" altLang="ja-JP" sz="2400" dirty="0"/>
              <a:t>ger than 1,000 kW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/>
              <a:t>Requires contracts with small &lt;100 kW; medium – 100 – 250 kW; large – 250 – 1,000 kW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/>
              <a:t>Must have zero </a:t>
            </a:r>
            <a:r>
              <a:rPr lang="en-US" sz="2400" dirty="0" smtClean="0"/>
              <a:t>emissions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LRECs/ZRECs can be used to meet CT Class I RPS requirements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4DC1-18A5-4943-A54D-DE3AE523510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2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 smtClean="0"/>
              <a:t>Connecticut Public Act 11-80 &amp; the LREC/ZREC Program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763000" cy="532149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Requires CL&amp;P and UI to purchase Renewable Energy Credits (“RECs”) under 15-year contracts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600" dirty="0" smtClean="0"/>
          </a:p>
          <a:p>
            <a:pPr marL="457200" lvl="1" indent="-45720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 smtClean="0"/>
              <a:t>Projects must meet eligibility criteria: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dirty="0" smtClean="0"/>
              <a:t>Connecticut Projects located behind the customer </a:t>
            </a:r>
            <a:r>
              <a:rPr lang="en-US" sz="2600" dirty="0" smtClean="0"/>
              <a:t>meter in our service territory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600" dirty="0" smtClean="0"/>
              <a:t>Interconnected </a:t>
            </a:r>
            <a:r>
              <a:rPr lang="en-US" sz="2600" dirty="0"/>
              <a:t>to the EDC</a:t>
            </a:r>
            <a:r>
              <a:rPr lang="en-US" altLang="ja-JP" sz="2600" dirty="0"/>
              <a:t>s distribution system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ja-JP" sz="2600" dirty="0" smtClean="0"/>
              <a:t>Must </a:t>
            </a:r>
            <a:r>
              <a:rPr lang="en-US" altLang="ja-JP" sz="2600" dirty="0" smtClean="0"/>
              <a:t>be in service on, or after, July 1, 2011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ja-JP" sz="2600" dirty="0" smtClean="0"/>
              <a:t>Can </a:t>
            </a:r>
            <a:r>
              <a:rPr lang="en-US" altLang="ja-JP" sz="2600" dirty="0" smtClean="0"/>
              <a:t>not have received CCEF or CEFIA grants or rebates</a:t>
            </a:r>
            <a:endParaRPr lang="en-US" sz="2600" dirty="0"/>
          </a:p>
          <a:p>
            <a:pPr marL="457200" lvl="1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lvl="2" eaLnBrk="1" hangingPunct="1">
              <a:lnSpc>
                <a:spcPct val="80000"/>
              </a:lnSpc>
            </a:pPr>
            <a:endParaRPr lang="en-US" sz="28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dirty="0" smtClean="0">
              <a:latin typeface="Century Schoolbook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200" dirty="0" smtClean="0">
              <a:latin typeface="Century Schoolbook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4DC1-18A5-4943-A54D-DE3AE523510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Budget Based Program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/>
              <a:t>The Program is based on committing an annual budget and not procuring an amount of capacity (MW)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/>
              <a:t>	</a:t>
            </a:r>
            <a:r>
              <a:rPr lang="en-US" sz="1600" b="1" u="sng" dirty="0" smtClean="0"/>
              <a:t>LRECs</a:t>
            </a:r>
            <a:r>
              <a:rPr lang="en-US" sz="1600" b="1" dirty="0" smtClean="0"/>
              <a:t>	</a:t>
            </a:r>
            <a:r>
              <a:rPr lang="en-US" sz="1600" dirty="0" smtClean="0"/>
              <a:t>				</a:t>
            </a:r>
            <a:r>
              <a:rPr lang="en-US" sz="1600" b="1" u="sng" dirty="0" smtClean="0"/>
              <a:t>ZRECs (Large, Medium and small)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$4M/Yr for 15 Yr contracts = $60M		$8M/Yr for 15 Yr contracts =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			$120M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5 Procurement Yrs = $60M x 5 = $300M		6 Procurement Yrs =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			$120M x 6 = $720M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800" dirty="0"/>
              <a:t>	</a:t>
            </a:r>
            <a:r>
              <a:rPr lang="en-US" sz="1800" dirty="0" smtClean="0"/>
              <a:t>Combined Total Program Budget for LRECs and ZRECs = </a:t>
            </a:r>
            <a:r>
              <a:rPr lang="en-US" sz="1800" b="1" dirty="0" smtClean="0"/>
              <a:t>$1.02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80/20% budget split between CL&amp;P &amp; UI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800" dirty="0" smtClean="0"/>
              <a:t>CL&amp;P  	~80% 	= $816M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800" dirty="0" smtClean="0"/>
              <a:t>UI 	~20% 	= $204M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200" dirty="0" smtClean="0"/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33400" y="2209800"/>
            <a:ext cx="7848600" cy="190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4DC1-18A5-4943-A54D-DE3AE523510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CL&amp;P Received Approval on our Solicitation Plan in April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983163"/>
          </a:xfrm>
        </p:spPr>
        <p:txBody>
          <a:bodyPr>
            <a:normAutofit fontScale="47500" lnSpcReduction="20000"/>
          </a:bodyPr>
          <a:lstStyle/>
          <a:p>
            <a:r>
              <a:rPr lang="en-US" sz="3400" b="1" dirty="0" smtClean="0"/>
              <a:t>Timeline and Methodology of Solicitation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3300" dirty="0" smtClean="0"/>
              <a:t>Annual RFP and Tariff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2600" dirty="0" smtClean="0"/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2600" dirty="0" smtClean="0"/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2600" dirty="0" smtClean="0"/>
          </a:p>
          <a:p>
            <a:endParaRPr lang="en-US" sz="2600" b="1" dirty="0" smtClean="0"/>
          </a:p>
          <a:p>
            <a:endParaRPr lang="en-US" sz="3400" b="1" dirty="0" smtClean="0"/>
          </a:p>
          <a:p>
            <a:endParaRPr lang="en-US" sz="3400" b="1" dirty="0"/>
          </a:p>
          <a:p>
            <a:endParaRPr lang="en-US" sz="3400" b="1" dirty="0" smtClean="0"/>
          </a:p>
          <a:p>
            <a:r>
              <a:rPr lang="en-US" sz="3400" b="1" dirty="0" smtClean="0"/>
              <a:t>Method </a:t>
            </a:r>
            <a:r>
              <a:rPr lang="en-US" sz="3400" b="1" dirty="0" smtClean="0"/>
              <a:t>of Evaluation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Ranked by lowest price per REC to commit an annual  budget and meets eligibility criteria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Bid evaluation discount of 10% for Connecticut manufactured, researched or developed technologies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r>
              <a:rPr lang="en-US" sz="3400" b="1" dirty="0" smtClean="0"/>
              <a:t>Form of Standard Contract</a:t>
            </a:r>
            <a:r>
              <a:rPr lang="en-US" sz="2600" b="1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No negotiation of terms and strict termination provisions </a:t>
            </a:r>
          </a:p>
          <a:p>
            <a:pPr marL="457200" lvl="1" indent="0">
              <a:buNone/>
            </a:pPr>
            <a:endParaRPr lang="en-US" sz="3800" dirty="0" smtClean="0"/>
          </a:p>
          <a:p>
            <a:r>
              <a:rPr lang="en-US" sz="3800" b="1" dirty="0" smtClean="0"/>
              <a:t>Additional Standardized Documents</a:t>
            </a:r>
          </a:p>
          <a:p>
            <a:pPr lvl="1">
              <a:buFont typeface="Wingdings" pitchFamily="2" charset="2"/>
              <a:buChar char="§"/>
            </a:pPr>
            <a:r>
              <a:rPr lang="en-US" sz="3300" dirty="0" smtClean="0"/>
              <a:t>RFP; Small ZREC Tariff; Meter Specifications</a:t>
            </a:r>
          </a:p>
          <a:p>
            <a:pPr lvl="1"/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363178"/>
              </p:ext>
            </p:extLst>
          </p:nvPr>
        </p:nvGraphicFramePr>
        <p:xfrm>
          <a:off x="304800" y="1676400"/>
          <a:ext cx="7696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400"/>
                <a:gridCol w="2565400"/>
                <a:gridCol w="256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Solicitation Method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LREC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– 2,000 kW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RFP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 ZREC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 – 1,000 kW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Medium ZREC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– 250 kW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 ZREC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– 100 kW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Tariff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4DC1-18A5-4943-A54D-DE3AE523510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Successful LREC/ZREC Procurement Plan Filed with </a:t>
            </a:r>
            <a:r>
              <a:rPr lang="en-US" dirty="0" smtClean="0"/>
              <a:t>PURA on Oct. 10,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Resulted </a:t>
            </a:r>
            <a:r>
              <a:rPr lang="en-US" dirty="0" smtClean="0"/>
              <a:t>in 76 contracts and $90M in contract commitments</a:t>
            </a:r>
          </a:p>
          <a:p>
            <a:pPr lvl="1"/>
            <a:r>
              <a:rPr lang="en-US" dirty="0" smtClean="0"/>
              <a:t>Next competitive solicitation expected in April 2012.</a:t>
            </a:r>
          </a:p>
          <a:p>
            <a:endParaRPr lang="en-US" dirty="0"/>
          </a:p>
          <a:p>
            <a:r>
              <a:rPr lang="en-US" dirty="0" smtClean="0"/>
              <a:t>Exercised contract </a:t>
            </a:r>
            <a:r>
              <a:rPr lang="en-US" dirty="0" smtClean="0"/>
              <a:t>protections and </a:t>
            </a:r>
            <a:r>
              <a:rPr lang="en-US" dirty="0" smtClean="0"/>
              <a:t>controls</a:t>
            </a:r>
            <a:endParaRPr lang="en-US" dirty="0" smtClean="0"/>
          </a:p>
          <a:p>
            <a:pPr lvl="1"/>
            <a:r>
              <a:rPr lang="en-US" dirty="0" smtClean="0"/>
              <a:t>Strict termination provisions if contracts were not executed or performance assurance was not paid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Use of a Stand-by queue allowed us to select “next project in the queue” until bid </a:t>
            </a:r>
            <a:r>
              <a:rPr lang="en-US" dirty="0" smtClean="0"/>
              <a:t>expiration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4DC1-18A5-4943-A54D-DE3AE523510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96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CL&amp;P’s RFP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LRECs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=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$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3.2M/year annual budget</a:t>
            </a: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57150" indent="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None/>
            </a:pP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40005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ZRECs = $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4.26M/year annual budget</a:t>
            </a: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857250" lvl="1" indent="-34290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Large (250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kW &amp; up) =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~$2.13M/year</a:t>
            </a:r>
          </a:p>
          <a:p>
            <a:pPr marL="857250" lvl="1" indent="-34290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Medium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(over 100 kW;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&lt;250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kW) =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~$2.13M/year</a:t>
            </a:r>
          </a:p>
          <a:p>
            <a:pPr marL="514350" lvl="1" indent="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None/>
            </a:pP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457200" lvl="1" indent="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* Reminder – Small ZRECs were not part of RFP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57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200" dirty="0"/>
              <a:t>Results of 1</a:t>
            </a:r>
            <a:r>
              <a:rPr lang="en-US" sz="3200" baseline="30000" dirty="0"/>
              <a:t>st</a:t>
            </a:r>
            <a:r>
              <a:rPr lang="en-US" sz="3200" dirty="0"/>
              <a:t> </a:t>
            </a:r>
            <a:r>
              <a:rPr lang="en-US" sz="3200" dirty="0" smtClean="0"/>
              <a:t>RFP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3429000"/>
            <a:ext cx="8686800" cy="19812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Prices significantly lower than cap by about 1/3 of cap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Contracts  have resulted in the commitment of most of the available budget, with the exception of LRECs where 39.5% ($1.3M) of funding was not committed due to Bidders not providing Performance Assurance</a:t>
            </a:r>
            <a:r>
              <a:rPr lang="en-US" sz="1600" dirty="0"/>
              <a:t> </a:t>
            </a:r>
            <a:r>
              <a:rPr lang="en-US" sz="1600" dirty="0" smtClean="0"/>
              <a:t>and termination of contracts.</a:t>
            </a:r>
          </a:p>
          <a:p>
            <a:pPr lvl="1"/>
            <a:r>
              <a:rPr lang="en-US" sz="1600" dirty="0" smtClean="0"/>
              <a:t>PURA allows for uncommitted dollars to be rolled into a future Solicitation (April 2013)</a:t>
            </a:r>
          </a:p>
          <a:p>
            <a:pPr marL="228600" indent="-228600">
              <a:buFont typeface="+mj-lt"/>
              <a:buAutoNum type="arabicPeriod"/>
            </a:pP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RFP </a:t>
            </a:r>
            <a:r>
              <a:rPr lang="en-US" sz="1600" dirty="0"/>
              <a:t>contracts </a:t>
            </a:r>
            <a:r>
              <a:rPr lang="en-US" sz="1600" dirty="0" smtClean="0"/>
              <a:t>will result </a:t>
            </a:r>
            <a:r>
              <a:rPr lang="en-US" sz="1600" dirty="0"/>
              <a:t>in approximately </a:t>
            </a:r>
            <a:r>
              <a:rPr lang="en-US" sz="1600" dirty="0" smtClean="0"/>
              <a:t>25MW </a:t>
            </a:r>
            <a:r>
              <a:rPr lang="en-US" sz="1600" dirty="0"/>
              <a:t>of installed </a:t>
            </a:r>
            <a:r>
              <a:rPr lang="en-US" sz="1600" dirty="0" smtClean="0"/>
              <a:t>renewable capacity in CT</a:t>
            </a:r>
          </a:p>
          <a:p>
            <a:pPr lvl="1"/>
            <a:r>
              <a:rPr lang="en-US" sz="1600" dirty="0" smtClean="0"/>
              <a:t>LRECs = 4 MW – fuel cells</a:t>
            </a:r>
          </a:p>
          <a:p>
            <a:pPr lvl="1"/>
            <a:r>
              <a:rPr lang="en-US" sz="1600" dirty="0" smtClean="0"/>
              <a:t>ZRECs = 21 MW - solar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075588"/>
              </p:ext>
            </p:extLst>
          </p:nvPr>
        </p:nvGraphicFramePr>
        <p:xfrm>
          <a:off x="685800" y="762000"/>
          <a:ext cx="7620000" cy="2543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902"/>
                <a:gridCol w="868401"/>
                <a:gridCol w="769697"/>
                <a:gridCol w="1077576"/>
                <a:gridCol w="923636"/>
                <a:gridCol w="923636"/>
                <a:gridCol w="1077576"/>
                <a:gridCol w="1077576"/>
              </a:tblGrid>
              <a:tr h="5100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Category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Size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 Bids Received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 </a:t>
                      </a:r>
                    </a:p>
                    <a:p>
                      <a:r>
                        <a:rPr lang="en-US" sz="1200" dirty="0" smtClean="0"/>
                        <a:t>Bids Selected</a:t>
                      </a:r>
                    </a:p>
                    <a:p>
                      <a:r>
                        <a:rPr lang="en-US" sz="1200" dirty="0" smtClean="0"/>
                        <a:t>(Round 1 + 2)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 Weighted Price/REC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Committed Budget ($M)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Uncommitted Budget ($M)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r>
                        <a:rPr lang="en-US" sz="1200" baseline="0" dirty="0" smtClean="0"/>
                        <a:t> Year Contract Commitment Value ($M)</a:t>
                      </a:r>
                      <a:endParaRPr lang="en-US" sz="1200" dirty="0"/>
                    </a:p>
                  </a:txBody>
                  <a:tcPr/>
                </a:tc>
              </a:tr>
              <a:tr h="34873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LRECs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Up to 2 MW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$59.91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$1.9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$1.3M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$29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873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Medium ZRECs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r>
                        <a:rPr lang="en-US" sz="1200" baseline="0" dirty="0" smtClean="0"/>
                        <a:t> – 250 kW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$149.29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$2.1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$78K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$30.8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873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Large ZRECs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250 –</a:t>
                      </a:r>
                      <a:r>
                        <a:rPr lang="en-US" sz="1200" baseline="0" dirty="0" smtClean="0"/>
                        <a:t> 1,000 kW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$101.36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$2.0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$145K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$29.8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873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Total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296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$91.01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$6.0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$1.5M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$90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4DC1-18A5-4943-A54D-DE3AE523510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ZREC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At this time, no date set for opening of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program 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lvl="1" indent="-34290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PURA Decision requires CL&amp;P to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open within 30 days of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“PURA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approval of Medium &amp; Large ZREC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contracts”</a:t>
            </a:r>
          </a:p>
          <a:p>
            <a:pPr lvl="1" indent="-34290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PURA is still reviewing Procurement Plan</a:t>
            </a:r>
          </a:p>
          <a:p>
            <a:pPr marL="400050" lvl="1" indent="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None/>
            </a:pPr>
            <a:endParaRPr lang="en-US" sz="20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342900" lvl="0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Small ZREC Price = $164.22/REC (proposed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)</a:t>
            </a:r>
          </a:p>
          <a:p>
            <a:pPr marL="342900" lvl="0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342900" lvl="0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The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companies are jointly completing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key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Small ZREC documents</a:t>
            </a:r>
          </a:p>
          <a:p>
            <a:pPr marL="800100" lvl="1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Application rules</a:t>
            </a:r>
          </a:p>
          <a:p>
            <a:pPr marL="800100" lvl="1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Small ZREC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Q&amp;A</a:t>
            </a:r>
          </a:p>
          <a:p>
            <a:pPr marL="457200" lvl="1" indent="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342900" indent="-342900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2400" u="sng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Small ZREC Tariff Informational Session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– November 5, 2012 </a:t>
            </a:r>
          </a:p>
          <a:p>
            <a:pPr marL="800100" lvl="1" indent="-342900" algn="l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9 am – 3 pm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at Northeast Utilities - 107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Selden Street, Berlin,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CT</a:t>
            </a: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lvl="1" defTabSz="457200"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Verdan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42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2992</TotalTime>
  <Words>732</Words>
  <Application>Microsoft Office PowerPoint</Application>
  <PresentationFormat>On-screen Show (4:3)</PresentationFormat>
  <Paragraphs>204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LREC/ZREC PROGRAM and RFP Results </vt:lpstr>
      <vt:lpstr>What are LRECs and ZRECs?</vt:lpstr>
      <vt:lpstr>Connecticut Public Act 11-80 &amp; the LREC/ZREC Program</vt:lpstr>
      <vt:lpstr>Budget Based Program</vt:lpstr>
      <vt:lpstr>CL&amp;P Received Approval on our Solicitation Plan in April 2012</vt:lpstr>
      <vt:lpstr>Successful LREC/ZREC Procurement Plan Filed with PURA on Oct. 10, 2012</vt:lpstr>
      <vt:lpstr>CL&amp;P’s RFP Budget</vt:lpstr>
      <vt:lpstr>Results of 1st RFP </vt:lpstr>
      <vt:lpstr>Small ZREC Program</vt:lpstr>
      <vt:lpstr>Questions?</vt:lpstr>
    </vt:vector>
  </TitlesOfParts>
  <Company>Northeast Utilities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LREC/ZREC PROGRAM</dc:title>
  <dc:creator>Christie L Bradway</dc:creator>
  <cp:lastModifiedBy>Christie L Bradway</cp:lastModifiedBy>
  <cp:revision>84</cp:revision>
  <cp:lastPrinted>2012-10-19T21:14:07Z</cp:lastPrinted>
  <dcterms:created xsi:type="dcterms:W3CDTF">2012-05-17T18:57:03Z</dcterms:created>
  <dcterms:modified xsi:type="dcterms:W3CDTF">2012-10-24T14:05:41Z</dcterms:modified>
</cp:coreProperties>
</file>