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3" r:id="rId1"/>
  </p:sldMasterIdLst>
  <p:notesMasterIdLst>
    <p:notesMasterId r:id="rId10"/>
  </p:notesMasterIdLst>
  <p:handoutMasterIdLst>
    <p:handoutMasterId r:id="rId11"/>
  </p:handoutMasterIdLst>
  <p:sldIdLst>
    <p:sldId id="646" r:id="rId2"/>
    <p:sldId id="720" r:id="rId3"/>
    <p:sldId id="742" r:id="rId4"/>
    <p:sldId id="712" r:id="rId5"/>
    <p:sldId id="737" r:id="rId6"/>
    <p:sldId id="743" r:id="rId7"/>
    <p:sldId id="744" r:id="rId8"/>
    <p:sldId id="713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2D9EA6"/>
    <a:srgbClr val="78A33E"/>
    <a:srgbClr val="80AC43"/>
    <a:srgbClr val="A8DA52"/>
    <a:srgbClr val="A8A8FF"/>
    <a:srgbClr val="006600"/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568" y="-120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AE8311FE-CE2C-4E0F-B54F-D367C75C8F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561F6DF8-6A42-4E3D-855B-54A6B44192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42E96-D0DB-4DAA-B6BD-BA107F2DE317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ECED8-2049-42B6-B79D-0879E1062EB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1FABA8-FB0D-4535-991C-8EF779044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A4ED89-C368-4BDE-9C6A-5380F9B2B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"/>
            <a:ext cx="21336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2484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1D8DC1-6E5E-46CD-A011-08AF85ECDC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/>
          </p:cNvSpPr>
          <p:nvPr userDrawn="1"/>
        </p:nvSpPr>
        <p:spPr bwMode="auto">
          <a:xfrm>
            <a:off x="8610600" y="6488113"/>
            <a:ext cx="533400" cy="365125"/>
          </a:xfrm>
          <a:prstGeom prst="rect">
            <a:avLst/>
          </a:prstGeom>
          <a:noFill/>
          <a:extLst/>
        </p:spPr>
        <p:txBody>
          <a:bodyPr/>
          <a:lstStyle/>
          <a:p>
            <a:fld id="{A08050AA-C54C-45A4-96FA-C4F9D4F77183}" type="slidenum">
              <a:rPr lang="en-US" sz="1000">
                <a:solidFill>
                  <a:srgbClr val="000000"/>
                </a:solidFill>
              </a:rPr>
              <a:pPr/>
              <a:t>‹#›</a:t>
            </a:fld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8C763-46A7-4448-8E57-936BCD4786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3BFE1-0ACA-4F03-A679-EB199D83C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84EDC0-6835-4CB8-B102-631E5C883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F6430F-B708-45BF-8285-9AECF1D73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A9CA97-049E-456E-ACF3-BDF9F2E9DB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9DA727-8A94-4399-8F72-3AB6A6AD68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FCC495-C6E2-4612-A777-1F574BB45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713A90-699A-4B5B-A8EB-F7E2FEC5A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Line 23"/>
          <p:cNvSpPr>
            <a:spLocks noChangeShapeType="1"/>
          </p:cNvSpPr>
          <p:nvPr/>
        </p:nvSpPr>
        <p:spPr bwMode="auto">
          <a:xfrm>
            <a:off x="0" y="1298575"/>
            <a:ext cx="9144000" cy="0"/>
          </a:xfrm>
          <a:prstGeom prst="line">
            <a:avLst/>
          </a:prstGeom>
          <a:noFill/>
          <a:ln w="76200">
            <a:solidFill>
              <a:srgbClr val="0073E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9" name="Picture 2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62800" y="322263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23"/>
          <p:cNvSpPr>
            <a:spLocks noChangeShapeType="1"/>
          </p:cNvSpPr>
          <p:nvPr userDrawn="1"/>
        </p:nvSpPr>
        <p:spPr bwMode="auto">
          <a:xfrm>
            <a:off x="0" y="1298575"/>
            <a:ext cx="9144000" cy="0"/>
          </a:xfrm>
          <a:prstGeom prst="line">
            <a:avLst/>
          </a:prstGeom>
          <a:noFill/>
          <a:ln w="76200">
            <a:solidFill>
              <a:srgbClr val="0073E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488113"/>
            <a:ext cx="533400" cy="36512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fld id="{C020CDE8-D4E2-4BEB-AA31-4EE9A96A5E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2" r:id="rId1"/>
    <p:sldLayoutId id="2147485113" r:id="rId2"/>
    <p:sldLayoutId id="2147485114" r:id="rId3"/>
    <p:sldLayoutId id="2147485115" r:id="rId4"/>
    <p:sldLayoutId id="2147485116" r:id="rId5"/>
    <p:sldLayoutId id="2147485117" r:id="rId6"/>
    <p:sldLayoutId id="2147485118" r:id="rId7"/>
    <p:sldLayoutId id="2147485119" r:id="rId8"/>
    <p:sldLayoutId id="2147485120" r:id="rId9"/>
    <p:sldLayoutId id="2147485121" r:id="rId10"/>
    <p:sldLayoutId id="2147485122" r:id="rId11"/>
    <p:sldLayoutId id="2147485123" r:id="rId12"/>
    <p:sldLayoutId id="2147485124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3E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anenergycouncil.org/files/NECEC_Leading_Next_Era_Electricity_Innovation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besser@necec.org" TargetMode="External"/><Relationship Id="rId4" Type="http://schemas.openxmlformats.org/officeDocument/2006/relationships/hyperlink" Target="mailto:prothstein@nece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3"/>
          <p:cNvSpPr txBox="1">
            <a:spLocks noChangeArrowheads="1"/>
          </p:cNvSpPr>
          <p:nvPr/>
        </p:nvSpPr>
        <p:spPr bwMode="auto">
          <a:xfrm>
            <a:off x="171450" y="2743200"/>
            <a:ext cx="8821738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Massachusetts Utility </a:t>
            </a:r>
          </a:p>
          <a:p>
            <a:pPr algn="ctr"/>
            <a:r>
              <a:rPr lang="en-US" sz="3200" b="1"/>
              <a:t>Grid Modernization Plans:</a:t>
            </a:r>
          </a:p>
          <a:p>
            <a:pPr algn="ctr"/>
            <a:r>
              <a:rPr lang="en-US" sz="3200" b="1" i="1"/>
              <a:t>A Clean Energy Perspective</a:t>
            </a:r>
            <a:endParaRPr lang="en-US" sz="3200" i="1"/>
          </a:p>
          <a:p>
            <a:pPr algn="ctr"/>
            <a:endParaRPr lang="en-US" sz="2800" i="1"/>
          </a:p>
          <a:p>
            <a:pPr algn="ctr"/>
            <a:r>
              <a:rPr lang="en-US" sz="2400"/>
              <a:t>Janet Gail Besser</a:t>
            </a:r>
          </a:p>
          <a:p>
            <a:pPr algn="ctr"/>
            <a:r>
              <a:rPr lang="en-US" sz="2400"/>
              <a:t>VP, Policy and Government Affairs</a:t>
            </a:r>
          </a:p>
          <a:p>
            <a:pPr algn="ctr"/>
            <a:endParaRPr lang="en-US" sz="2000" b="1"/>
          </a:p>
          <a:p>
            <a:pPr algn="ctr"/>
            <a:r>
              <a:rPr lang="en-US" sz="2000" b="1"/>
              <a:t>New England Electricity Restructuring Roundtable  </a:t>
            </a:r>
          </a:p>
          <a:p>
            <a:pPr algn="ctr"/>
            <a:r>
              <a:rPr lang="en-US" sz="2000" b="1"/>
              <a:t>September 25, 2015</a:t>
            </a:r>
          </a:p>
        </p:txBody>
      </p:sp>
      <p:pic>
        <p:nvPicPr>
          <p:cNvPr id="17410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33400"/>
            <a:ext cx="39893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543800" cy="1143000"/>
          </a:xfrm>
        </p:spPr>
        <p:txBody>
          <a:bodyPr/>
          <a:lstStyle/>
          <a:p>
            <a:r>
              <a:rPr lang="en-US" sz="3500" smtClean="0"/>
              <a:t>New England Clean Energy Council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sz="2800" i="1" smtClean="0"/>
          </a:p>
          <a:p>
            <a:pPr marL="0" indent="0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800" i="1" smtClean="0"/>
              <a:t>NECEC is a clean energy business, policy and innovation organization whose mission is to accelerate New England</a:t>
            </a:r>
            <a:r>
              <a:rPr lang="ja-JP" altLang="en-US" sz="2800" i="1" smtClean="0"/>
              <a:t>’</a:t>
            </a:r>
            <a:r>
              <a:rPr lang="en-US" altLang="ja-JP" sz="2800" i="1" smtClean="0"/>
              <a:t>s clean energy economy to global leadership by building an active community of stakeholders and a world-class cluster of clean energy companies.</a:t>
            </a:r>
            <a:endParaRPr lang="en-US" altLang="ja-JP" sz="2800" smtClean="0"/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ja-JP" sz="2800" smtClean="0"/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sz="2800" i="1" smtClean="0"/>
          </a:p>
          <a:p>
            <a:pPr marL="0" indent="0"/>
            <a:endParaRPr lang="en-US" sz="2800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AA1E0B-A30A-4FCA-8EC1-65A48F96DE9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Grid Mod and Clean Energy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Distribution grid as enabling platform </a:t>
            </a:r>
          </a:p>
          <a:p>
            <a:r>
              <a:rPr lang="en-US" sz="2800" smtClean="0"/>
              <a:t>Common objectives across jurisdictions </a:t>
            </a:r>
          </a:p>
          <a:p>
            <a:pPr lvl="1"/>
            <a:r>
              <a:rPr lang="en-US" sz="2400" smtClean="0"/>
              <a:t>Reliability/resiliency</a:t>
            </a:r>
          </a:p>
          <a:p>
            <a:pPr lvl="2"/>
            <a:r>
              <a:rPr lang="en-US" smtClean="0"/>
              <a:t>Reduce effects of outages </a:t>
            </a:r>
          </a:p>
          <a:p>
            <a:pPr lvl="1"/>
            <a:r>
              <a:rPr lang="en-US" sz="2400" smtClean="0"/>
              <a:t>Reduce costs to customers</a:t>
            </a:r>
          </a:p>
          <a:p>
            <a:pPr lvl="2"/>
            <a:r>
              <a:rPr lang="en-US" smtClean="0"/>
              <a:t>Optimize demand </a:t>
            </a:r>
          </a:p>
          <a:p>
            <a:pPr lvl="1"/>
            <a:r>
              <a:rPr lang="en-US" sz="2400" smtClean="0">
                <a:solidFill>
                  <a:srgbClr val="008000"/>
                </a:solidFill>
              </a:rPr>
              <a:t>Integrate Distributed Energy Resources (DER)</a:t>
            </a:r>
          </a:p>
          <a:p>
            <a:pPr lvl="1"/>
            <a:r>
              <a:rPr lang="en-US" sz="2400" smtClean="0"/>
              <a:t>System efficiency </a:t>
            </a:r>
          </a:p>
          <a:p>
            <a:pPr lvl="2"/>
            <a:r>
              <a:rPr lang="en-US" smtClean="0"/>
              <a:t>Improve asset management 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781FB1-0A18-4441-B61B-232536AF171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NECEC Pillars of </a:t>
            </a:r>
            <a:r>
              <a:rPr lang="en-US" altLang="en-US" sz="3600" smtClean="0"/>
              <a:t>“</a:t>
            </a:r>
            <a:r>
              <a:rPr lang="en-US" sz="3600" smtClean="0"/>
              <a:t>Modern</a:t>
            </a:r>
            <a:r>
              <a:rPr lang="en-US" altLang="en-US" sz="3600" smtClean="0"/>
              <a:t>”</a:t>
            </a:r>
            <a:r>
              <a:rPr lang="en-US" sz="3600" smtClean="0"/>
              <a:t> Grid</a:t>
            </a:r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25C727-2826-4BC1-B6EB-7DB58C356927}" type="slidenum">
              <a:rPr lang="en-US"/>
              <a:pPr/>
              <a:t>4</a:t>
            </a:fld>
            <a:endParaRPr lang="en-US"/>
          </a:p>
        </p:txBody>
      </p:sp>
      <p:pic>
        <p:nvPicPr>
          <p:cNvPr id="20483" name="Content Placeholder 8" descr="four-pillars-fitness1.jpg"/>
          <p:cNvPicPr>
            <a:picLocks noGrp="1" noChangeAspect="1"/>
          </p:cNvPicPr>
          <p:nvPr>
            <p:ph idx="1"/>
          </p:nvPr>
        </p:nvPicPr>
        <p:blipFill>
          <a:blip r:embed="rId2"/>
          <a:srcRect t="-2518" r="-121" b="751"/>
          <a:stretch>
            <a:fillRect/>
          </a:stretch>
        </p:blipFill>
        <p:spPr>
          <a:xfrm>
            <a:off x="1066800" y="1295400"/>
            <a:ext cx="6267450" cy="5181600"/>
          </a:xfrm>
        </p:spPr>
      </p:pic>
      <p:sp>
        <p:nvSpPr>
          <p:cNvPr id="20484" name="TextBox 10"/>
          <p:cNvSpPr txBox="1">
            <a:spLocks noChangeArrowheads="1"/>
          </p:cNvSpPr>
          <p:nvPr/>
        </p:nvSpPr>
        <p:spPr bwMode="auto">
          <a:xfrm rot="-5400000">
            <a:off x="1219201" y="4103687"/>
            <a:ext cx="2057400" cy="708025"/>
          </a:xfrm>
          <a:prstGeom prst="rect">
            <a:avLst/>
          </a:prstGeom>
          <a:solidFill>
            <a:srgbClr val="78A33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Dx (and Tx) Planning</a:t>
            </a:r>
          </a:p>
        </p:txBody>
      </p:sp>
      <p:sp>
        <p:nvSpPr>
          <p:cNvPr id="20485" name="TextBox 11"/>
          <p:cNvSpPr txBox="1">
            <a:spLocks noChangeArrowheads="1"/>
          </p:cNvSpPr>
          <p:nvPr/>
        </p:nvSpPr>
        <p:spPr bwMode="auto">
          <a:xfrm rot="-5400000">
            <a:off x="2449513" y="4103687"/>
            <a:ext cx="2209800" cy="708025"/>
          </a:xfrm>
          <a:prstGeom prst="rect">
            <a:avLst/>
          </a:prstGeom>
          <a:solidFill>
            <a:srgbClr val="78A33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Regulatory Framework</a:t>
            </a:r>
          </a:p>
        </p:txBody>
      </p:sp>
      <p:sp>
        <p:nvSpPr>
          <p:cNvPr id="20486" name="TextBox 12"/>
          <p:cNvSpPr txBox="1">
            <a:spLocks noChangeArrowheads="1"/>
          </p:cNvSpPr>
          <p:nvPr/>
        </p:nvSpPr>
        <p:spPr bwMode="auto">
          <a:xfrm rot="-5400000">
            <a:off x="3798888" y="4333875"/>
            <a:ext cx="2057400" cy="400050"/>
          </a:xfrm>
          <a:prstGeom prst="rect">
            <a:avLst/>
          </a:prstGeom>
          <a:solidFill>
            <a:srgbClr val="78A33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Rate Design</a:t>
            </a:r>
          </a:p>
        </p:txBody>
      </p:sp>
      <p:sp>
        <p:nvSpPr>
          <p:cNvPr id="20487" name="TextBox 13"/>
          <p:cNvSpPr txBox="1">
            <a:spLocks noChangeArrowheads="1"/>
          </p:cNvSpPr>
          <p:nvPr/>
        </p:nvSpPr>
        <p:spPr bwMode="auto">
          <a:xfrm rot="-5400000">
            <a:off x="5114925" y="4333875"/>
            <a:ext cx="2057400" cy="400050"/>
          </a:xfrm>
          <a:prstGeom prst="rect">
            <a:avLst/>
          </a:prstGeom>
          <a:solidFill>
            <a:srgbClr val="78A33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Innovation</a:t>
            </a:r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2667000" y="2209800"/>
            <a:ext cx="3124200" cy="461963"/>
          </a:xfrm>
          <a:prstGeom prst="rect">
            <a:avLst/>
          </a:prstGeom>
          <a:solidFill>
            <a:srgbClr val="78A33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MODERN GRID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Key Criteria / Elements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Planning for a Modern Grid</a:t>
            </a:r>
          </a:p>
          <a:p>
            <a:pPr lvl="1"/>
            <a:r>
              <a:rPr lang="en-US" sz="2400" smtClean="0"/>
              <a:t>Long-term focus</a:t>
            </a:r>
          </a:p>
          <a:p>
            <a:pPr lvl="1"/>
            <a:r>
              <a:rPr lang="en-US" sz="2400" smtClean="0"/>
              <a:t>Create </a:t>
            </a:r>
            <a:r>
              <a:rPr lang="en-US" altLang="en-US" sz="2400" smtClean="0"/>
              <a:t>“</a:t>
            </a:r>
            <a:r>
              <a:rPr lang="en-US" sz="2400" smtClean="0"/>
              <a:t>optionality</a:t>
            </a:r>
            <a:r>
              <a:rPr lang="en-US" altLang="en-US" sz="2400" smtClean="0"/>
              <a:t>”</a:t>
            </a:r>
            <a:r>
              <a:rPr lang="en-US" sz="2400" smtClean="0"/>
              <a:t> </a:t>
            </a:r>
          </a:p>
          <a:p>
            <a:pPr lvl="1"/>
            <a:r>
              <a:rPr lang="en-US" sz="2400" smtClean="0"/>
              <a:t>Two-way communications and power flow</a:t>
            </a:r>
          </a:p>
          <a:p>
            <a:pPr lvl="1"/>
            <a:r>
              <a:rPr lang="en-US" sz="2400" smtClean="0"/>
              <a:t>Integrate DER (not just interconnect)</a:t>
            </a:r>
          </a:p>
          <a:p>
            <a:r>
              <a:rPr lang="en-US" sz="2800" smtClean="0"/>
              <a:t>Forward Looking Regulatory Framework</a:t>
            </a:r>
          </a:p>
          <a:p>
            <a:pPr lvl="1"/>
            <a:r>
              <a:rPr lang="en-US" sz="2400" smtClean="0"/>
              <a:t>Focus on outcomes and results (rather than inputs)</a:t>
            </a:r>
          </a:p>
          <a:p>
            <a:pPr lvl="1"/>
            <a:r>
              <a:rPr lang="en-US" sz="2400" smtClean="0"/>
              <a:t>Support investments to upgrade and modernize grid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8A6CB4-A585-485D-9377-C0BA77F3EF7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Key Criteria / Elements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Fair and Efficient Rate Design</a:t>
            </a:r>
          </a:p>
          <a:p>
            <a:pPr lvl="1"/>
            <a:r>
              <a:rPr lang="en-US" sz="2400" smtClean="0"/>
              <a:t>Set fair prices for distributions services to customers</a:t>
            </a:r>
          </a:p>
          <a:p>
            <a:pPr lvl="1"/>
            <a:r>
              <a:rPr lang="en-US" sz="2400" smtClean="0"/>
              <a:t>Compensate DER for services/benefits to grid</a:t>
            </a:r>
          </a:p>
          <a:p>
            <a:pPr lvl="1"/>
            <a:r>
              <a:rPr lang="en-US" sz="2400" smtClean="0"/>
              <a:t>Send accurate price signals to customers (TVR)</a:t>
            </a:r>
          </a:p>
          <a:p>
            <a:r>
              <a:rPr lang="en-US" sz="2800" smtClean="0"/>
              <a:t>Unlocking Innovation </a:t>
            </a:r>
          </a:p>
          <a:p>
            <a:pPr lvl="1"/>
            <a:r>
              <a:rPr lang="en-US" sz="2400" smtClean="0"/>
              <a:t>Distribution utilities as system integrators</a:t>
            </a:r>
          </a:p>
          <a:p>
            <a:pPr lvl="1"/>
            <a:r>
              <a:rPr lang="en-US" sz="2400" smtClean="0"/>
              <a:t>Budgets for demonstration and testing new technologies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C9E28E-FC80-4D1A-9E18-97AE6B070585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MA Grid Modernization Plans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Eversource</a:t>
            </a:r>
          </a:p>
          <a:p>
            <a:pPr lvl="1"/>
            <a:r>
              <a:rPr lang="en-US" smtClean="0"/>
              <a:t>Underlying grid reliability</a:t>
            </a:r>
          </a:p>
          <a:p>
            <a:r>
              <a:rPr lang="en-US" sz="2800" smtClean="0"/>
              <a:t>National Grid</a:t>
            </a:r>
          </a:p>
          <a:p>
            <a:pPr lvl="1"/>
            <a:r>
              <a:rPr lang="en-US" smtClean="0"/>
              <a:t>4 scenarios</a:t>
            </a:r>
          </a:p>
          <a:p>
            <a:r>
              <a:rPr lang="en-US" sz="2800" smtClean="0"/>
              <a:t>Unitil</a:t>
            </a:r>
          </a:p>
          <a:p>
            <a:pPr lvl="1"/>
            <a:r>
              <a:rPr lang="en-US" smtClean="0"/>
              <a:t>Practical grid mod</a:t>
            </a:r>
          </a:p>
          <a:p>
            <a:r>
              <a:rPr lang="en-US" sz="2800" smtClean="0"/>
              <a:t>All are first steps forward</a:t>
            </a:r>
          </a:p>
          <a:p>
            <a:r>
              <a:rPr lang="en-US" sz="2800" smtClean="0"/>
              <a:t>What comes next?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EE7ECC-C364-470E-A3D9-5FCC643698B7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391400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NECEC Information</a:t>
            </a:r>
          </a:p>
        </p:txBody>
      </p:sp>
      <p:sp>
        <p:nvSpPr>
          <p:cNvPr id="22530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2400" smtClean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2400" smtClean="0"/>
              <a:t>NECEC White Paper: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2400" smtClean="0"/>
              <a:t>Leading the Next Era of Electricity Innovation: </a:t>
            </a:r>
            <a:r>
              <a:rPr lang="en-US" sz="2400" i="1" smtClean="0"/>
              <a:t>The Grid Modernization Challenge and Opportunity in the Northeast</a:t>
            </a:r>
            <a:r>
              <a:rPr lang="en-US" sz="2400" smtClean="0"/>
              <a:t>, </a:t>
            </a:r>
            <a:r>
              <a:rPr lang="en-US" sz="2400" smtClean="0">
                <a:hlinkClick r:id="rId3"/>
              </a:rPr>
              <a:t>http://www.cleanenergycouncil.org/files/NECEC_Leading_Next_Era_Electricity_Innovation.pdf</a:t>
            </a:r>
            <a:r>
              <a:rPr lang="en-US" sz="2400" smtClean="0"/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sz="2400" smtClean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2400" smtClean="0"/>
              <a:t>Peter Rothstein, President, </a:t>
            </a:r>
            <a:r>
              <a:rPr lang="en-US" sz="2400" smtClean="0">
                <a:hlinkClick r:id="rId4"/>
              </a:rPr>
              <a:t>prothstein@necec.org</a:t>
            </a:r>
            <a:r>
              <a:rPr lang="en-US" sz="2400" smtClean="0"/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2400" smtClean="0"/>
              <a:t>Janet Gail Besser, VP, Policy and Government Affairs, </a:t>
            </a:r>
            <a:r>
              <a:rPr lang="en-US" sz="2400" smtClean="0">
                <a:hlinkClick r:id="rId5"/>
              </a:rPr>
              <a:t>jbesser@necec.org</a:t>
            </a:r>
            <a:r>
              <a:rPr lang="en-US" sz="2400" smtClean="0"/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sz="240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887B4D-92FB-4462-B3E6-5187D738A39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CEC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NECEC Template.thmx</Template>
  <TotalTime>36256</TotalTime>
  <Words>305</Words>
  <Application>Microsoft Office PowerPoint</Application>
  <PresentationFormat>On-screen Show (4:3)</PresentationFormat>
  <Paragraphs>71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ＭＳ Ｐゴシック</vt:lpstr>
      <vt:lpstr>Wingdings</vt:lpstr>
      <vt:lpstr>NECEC Template</vt:lpstr>
      <vt:lpstr>Slide 1</vt:lpstr>
      <vt:lpstr>New England Clean Energy Council </vt:lpstr>
      <vt:lpstr>Grid Mod and Clean Energy</vt:lpstr>
      <vt:lpstr>NECEC Pillars of “Modern” Grid</vt:lpstr>
      <vt:lpstr>Key Criteria / Elements</vt:lpstr>
      <vt:lpstr>Key Criteria / Elements</vt:lpstr>
      <vt:lpstr>MA Grid Modernization Plans</vt:lpstr>
      <vt:lpstr>NECEC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 d'Arbeloff</dc:creator>
  <cp:lastModifiedBy> sr</cp:lastModifiedBy>
  <cp:revision>719</cp:revision>
  <cp:lastPrinted>2015-09-22T16:59:19Z</cp:lastPrinted>
  <dcterms:created xsi:type="dcterms:W3CDTF">2013-10-14T14:15:59Z</dcterms:created>
  <dcterms:modified xsi:type="dcterms:W3CDTF">2015-09-25T00:43:46Z</dcterms:modified>
</cp:coreProperties>
</file>