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43" r:id="rId2"/>
    <p:sldId id="344" r:id="rId3"/>
    <p:sldId id="345" r:id="rId4"/>
    <p:sldId id="354" r:id="rId5"/>
    <p:sldId id="353" r:id="rId6"/>
    <p:sldId id="347" r:id="rId7"/>
    <p:sldId id="348" r:id="rId8"/>
    <p:sldId id="349" r:id="rId9"/>
    <p:sldId id="350" r:id="rId10"/>
    <p:sldId id="351" r:id="rId11"/>
    <p:sldId id="352" r:id="rId1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bbey Strauss" initials="" lastIdx="7" clrIdx="0"/>
  <p:cmAuthor id="1" name="Kate Plourd Johnson" initials="KPJ" lastIdx="1" clrIdx="1">
    <p:extLst/>
  </p:cmAuthor>
  <p:cmAuthor id="2" name="Kate Plourd Johnson" initials="KPJ [2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0AB11"/>
    <a:srgbClr val="A2F031"/>
    <a:srgbClr val="88F020"/>
    <a:srgbClr val="335DE3"/>
    <a:srgbClr val="7A93E3"/>
    <a:srgbClr val="00D000"/>
    <a:srgbClr val="737373"/>
    <a:srgbClr val="94DAFF"/>
    <a:srgbClr val="0048B2"/>
    <a:srgbClr val="00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3981" autoAdjust="0"/>
    <p:restoredTop sz="99582" autoAdjust="0"/>
  </p:normalViewPr>
  <p:slideViewPr>
    <p:cSldViewPr>
      <p:cViewPr varScale="1">
        <p:scale>
          <a:sx n="83" d="100"/>
          <a:sy n="83" d="100"/>
        </p:scale>
        <p:origin x="-21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68" y="-12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B7613-B451-2F46-9750-39C56ECC6D21}" type="datetimeFigureOut">
              <a:rPr lang="en-US" smtClean="0"/>
              <a:t>9/28/16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4BE97-5631-A446-B9A9-0CB221C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6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910ED6A-AAC9-4A90-A4A2-E16DF9CDE800}" type="datetimeFigureOut">
              <a:rPr lang="en-US" smtClean="0"/>
              <a:t>9/28/16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88BA7BF-189D-4D8B-BF8B-F84A7C178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66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9E23985-F0EA-554C-97C1-A5901CC120AF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99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9F53D2-6477-4340-9943-77AB2DC743A3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36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BA7BF-189D-4D8B-BF8B-F84A7C178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0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4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7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574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4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0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2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24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6400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12" b="24710"/>
          <a:stretch/>
        </p:blipFill>
        <p:spPr>
          <a:xfrm>
            <a:off x="6934200" y="228601"/>
            <a:ext cx="2209800" cy="914399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>
            <a:solidFill>
              <a:srgbClr val="0048B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35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•"/>
        <a:defRPr sz="24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3E6"/>
        </a:buClr>
        <a:buFont typeface="Wingdings" charset="0"/>
        <a:buChar char="§"/>
        <a:defRPr sz="24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•"/>
        <a:defRPr sz="20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–"/>
        <a:defRPr sz="20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3"/>
          <p:cNvSpPr txBox="1">
            <a:spLocks noChangeArrowheads="1"/>
          </p:cNvSpPr>
          <p:nvPr/>
        </p:nvSpPr>
        <p:spPr bwMode="auto">
          <a:xfrm>
            <a:off x="152400" y="3200400"/>
            <a:ext cx="8821738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dirty="0" smtClean="0">
                <a:latin typeface="Arial"/>
                <a:cs typeface="Arial"/>
              </a:rPr>
              <a:t>Connecting the Dots:  </a:t>
            </a:r>
          </a:p>
          <a:p>
            <a:pPr algn="ctr" eaLnBrk="1" hangingPunct="1"/>
            <a:r>
              <a:rPr lang="en-US" sz="3200" b="1" dirty="0" smtClean="0">
                <a:latin typeface="Arial"/>
                <a:cs typeface="Arial"/>
              </a:rPr>
              <a:t>Policy, Markets and the Clean Energy Future </a:t>
            </a:r>
          </a:p>
          <a:p>
            <a:pPr algn="ctr" eaLnBrk="1" hangingPunct="1"/>
            <a:endParaRPr lang="en-US" sz="2800" b="1" dirty="0">
              <a:latin typeface="Arial"/>
              <a:cs typeface="Arial"/>
            </a:endParaRPr>
          </a:p>
          <a:p>
            <a:pPr algn="ctr" eaLnBrk="1" hangingPunct="1"/>
            <a:endParaRPr lang="en-US" sz="1800" dirty="0" smtClean="0">
              <a:latin typeface="Arial"/>
              <a:cs typeface="Arial"/>
            </a:endParaRPr>
          </a:p>
          <a:p>
            <a:pPr algn="ctr"/>
            <a:r>
              <a:rPr lang="en-US" sz="2400" b="1" dirty="0" smtClean="0"/>
              <a:t>New England Restructuring Roundtable</a:t>
            </a:r>
          </a:p>
          <a:p>
            <a:pPr algn="ctr"/>
            <a:r>
              <a:rPr lang="en-US" sz="2400" dirty="0" smtClean="0"/>
              <a:t>Boston, MA </a:t>
            </a:r>
            <a:endParaRPr lang="en-US" sz="2400" dirty="0"/>
          </a:p>
          <a:p>
            <a:pPr algn="ctr"/>
            <a:r>
              <a:rPr lang="en-US" sz="2400" dirty="0" smtClean="0"/>
              <a:t>September 30, 2016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12371" y="663611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384" b="29371"/>
          <a:stretch/>
        </p:blipFill>
        <p:spPr>
          <a:xfrm>
            <a:off x="1905000" y="685800"/>
            <a:ext cx="5746320" cy="235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46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Evolving Policy to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dirty="0" smtClean="0"/>
              <a:t>Build on existing policy</a:t>
            </a:r>
          </a:p>
          <a:p>
            <a:pPr lvl="1"/>
            <a:r>
              <a:rPr lang="en-US" dirty="0" smtClean="0"/>
              <a:t>Incentives reduced over time as technology matures</a:t>
            </a:r>
          </a:p>
          <a:p>
            <a:pPr lvl="1"/>
            <a:r>
              <a:rPr lang="en-US" dirty="0" smtClean="0"/>
              <a:t>Support new, emerging technologies to maturity</a:t>
            </a:r>
          </a:p>
          <a:p>
            <a:r>
              <a:rPr lang="en-US" dirty="0" smtClean="0"/>
              <a:t>Move beyond regulated utilities as vehicle for policy</a:t>
            </a:r>
          </a:p>
          <a:p>
            <a:pPr lvl="1"/>
            <a:r>
              <a:rPr lang="en-US" dirty="0" smtClean="0"/>
              <a:t>E.g., “Corporate renewables” – large customers and aggregations of customers buying clean energy</a:t>
            </a:r>
          </a:p>
          <a:p>
            <a:pPr lvl="1"/>
            <a:r>
              <a:rPr lang="en-US" dirty="0" smtClean="0"/>
              <a:t>Customers and communities want choices </a:t>
            </a:r>
          </a:p>
          <a:p>
            <a:r>
              <a:rPr lang="en-US" dirty="0" smtClean="0"/>
              <a:t>Spur innovation </a:t>
            </a:r>
          </a:p>
          <a:p>
            <a:pPr lvl="1"/>
            <a:r>
              <a:rPr lang="en-US" dirty="0" smtClean="0"/>
              <a:t>Allow utility RD&amp;D and demonstration projects</a:t>
            </a:r>
          </a:p>
          <a:p>
            <a:pPr lvl="1"/>
            <a:r>
              <a:rPr lang="en-US" dirty="0"/>
              <a:t>Provide access to system and customer </a:t>
            </a:r>
            <a:r>
              <a:rPr lang="en-US" dirty="0" smtClean="0"/>
              <a:t>information so 3</a:t>
            </a:r>
            <a:r>
              <a:rPr lang="en-US" baseline="30000" dirty="0" smtClean="0"/>
              <a:t>rd</a:t>
            </a:r>
            <a:r>
              <a:rPr lang="en-US" dirty="0" smtClean="0"/>
              <a:t> parties can provide </a:t>
            </a:r>
            <a:r>
              <a:rPr lang="en-US" dirty="0" smtClean="0"/>
              <a:t>solutions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49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010400" cy="1143000"/>
          </a:xfrm>
        </p:spPr>
        <p:txBody>
          <a:bodyPr/>
          <a:lstStyle/>
          <a:p>
            <a:r>
              <a:rPr lang="en-US" dirty="0" smtClean="0"/>
              <a:t>Interconnecting Policy &amp;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Essential to achieve policy goals</a:t>
            </a:r>
          </a:p>
          <a:p>
            <a:pPr lvl="1"/>
            <a:r>
              <a:rPr lang="en-US" dirty="0" smtClean="0"/>
              <a:t>Clean energy</a:t>
            </a:r>
          </a:p>
          <a:p>
            <a:pPr lvl="1"/>
            <a:r>
              <a:rPr lang="en-US" dirty="0" smtClean="0"/>
              <a:t>GHG reductions</a:t>
            </a:r>
          </a:p>
          <a:p>
            <a:pPr lvl="1"/>
            <a:r>
              <a:rPr lang="en-US" dirty="0" smtClean="0"/>
              <a:t>Economic development</a:t>
            </a:r>
          </a:p>
          <a:p>
            <a:r>
              <a:rPr lang="en-US" dirty="0" smtClean="0"/>
              <a:t>Essential for efficient functioning of markets</a:t>
            </a:r>
          </a:p>
          <a:p>
            <a:pPr lvl="1"/>
            <a:r>
              <a:rPr lang="en-US" dirty="0" smtClean="0"/>
              <a:t>Creating demand</a:t>
            </a:r>
          </a:p>
          <a:p>
            <a:pPr lvl="1"/>
            <a:r>
              <a:rPr lang="en-US" dirty="0" smtClean="0"/>
              <a:t>Enabling supply</a:t>
            </a:r>
          </a:p>
          <a:p>
            <a:r>
              <a:rPr lang="en-US" dirty="0" smtClean="0"/>
              <a:t>Recognize fundamental drivers</a:t>
            </a:r>
          </a:p>
          <a:p>
            <a:pPr lvl="1"/>
            <a:r>
              <a:rPr lang="en-US" dirty="0" smtClean="0"/>
              <a:t>Economics, technology </a:t>
            </a:r>
            <a:r>
              <a:rPr lang="en-US" i="1" dirty="0" smtClean="0"/>
              <a:t>and</a:t>
            </a:r>
            <a:r>
              <a:rPr lang="en-US" dirty="0" smtClean="0"/>
              <a:t> policy 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0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391400" cy="114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Northeast Clean Energy Council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525962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NECEC’s mission is to create a world-class clean energy hub in the Northeast delivering global impact with economic, energy and environmental solutions.</a:t>
            </a:r>
          </a:p>
          <a:p>
            <a:pPr marL="0" indent="0"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  </a:t>
            </a:r>
          </a:p>
          <a:p>
            <a:pPr marL="0" indent="0"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NECEC helps clean energy companies start, scale and succeed with our unique business, innovation and policy leadership.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AE0045-32AE-014D-B68A-C93FEB0687D1}" type="slidenum">
              <a:rPr lang="en-US" sz="1000">
                <a:solidFill>
                  <a:srgbClr val="000000"/>
                </a:solidFill>
              </a:rPr>
              <a:pPr eaLnBrk="1" hangingPunct="1"/>
              <a:t>2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1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Advancing Clean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525963"/>
          </a:xfrm>
        </p:spPr>
        <p:txBody>
          <a:bodyPr/>
          <a:lstStyle/>
          <a:p>
            <a:r>
              <a:rPr lang="en-US" sz="2800" dirty="0"/>
              <a:t>Changing </a:t>
            </a:r>
            <a:r>
              <a:rPr lang="en-US" sz="2800" dirty="0" smtClean="0"/>
              <a:t>electricity industry</a:t>
            </a:r>
          </a:p>
          <a:p>
            <a:r>
              <a:rPr lang="en-US" sz="2800" dirty="0"/>
              <a:t>N</a:t>
            </a:r>
            <a:r>
              <a:rPr lang="en-US" sz="2800" dirty="0" smtClean="0"/>
              <a:t>ew customer expectations</a:t>
            </a:r>
          </a:p>
          <a:p>
            <a:pPr lvl="1"/>
            <a:r>
              <a:rPr lang="en-US" sz="2800" dirty="0"/>
              <a:t>D</a:t>
            </a:r>
            <a:r>
              <a:rPr lang="en-US" sz="2800" dirty="0" smtClean="0"/>
              <a:t>riven by </a:t>
            </a:r>
          </a:p>
          <a:p>
            <a:pPr lvl="2"/>
            <a:r>
              <a:rPr lang="en-US" sz="2800" dirty="0" smtClean="0"/>
              <a:t>Fundamental </a:t>
            </a:r>
            <a:r>
              <a:rPr lang="en-US" sz="2800" dirty="0"/>
              <a:t>economics</a:t>
            </a:r>
          </a:p>
          <a:p>
            <a:pPr lvl="2"/>
            <a:r>
              <a:rPr lang="en-US" sz="2800" dirty="0"/>
              <a:t>Technology </a:t>
            </a:r>
            <a:r>
              <a:rPr lang="en-US" sz="2800" dirty="0" smtClean="0"/>
              <a:t>innovation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862161"/>
            <a:ext cx="3864762" cy="29958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029075"/>
            <a:ext cx="3916680" cy="2447925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7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4"/>
          <p:cNvSpPr txBox="1">
            <a:spLocks noChangeArrowheads="1"/>
          </p:cNvSpPr>
          <p:nvPr/>
        </p:nvSpPr>
        <p:spPr bwMode="auto">
          <a:xfrm>
            <a:off x="152400" y="990600"/>
            <a:ext cx="8839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  <a:buClr>
                <a:srgbClr val="008000"/>
              </a:buClr>
            </a:pPr>
            <a:r>
              <a:rPr lang="en-US" sz="2800" dirty="0" smtClean="0">
                <a:latin typeface="Arial"/>
                <a:cs typeface="Arial"/>
              </a:rPr>
              <a:t>Renewable Portfolio Standards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86" name="Freeform 206"/>
          <p:cNvSpPr>
            <a:spLocks/>
          </p:cNvSpPr>
          <p:nvPr/>
        </p:nvSpPr>
        <p:spPr bwMode="auto">
          <a:xfrm>
            <a:off x="152400" y="4356100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7" name="Freeform 207"/>
          <p:cNvSpPr>
            <a:spLocks/>
          </p:cNvSpPr>
          <p:nvPr/>
        </p:nvSpPr>
        <p:spPr bwMode="auto">
          <a:xfrm>
            <a:off x="5870575" y="2654300"/>
            <a:ext cx="788988" cy="482600"/>
          </a:xfrm>
          <a:custGeom>
            <a:avLst/>
            <a:gdLst>
              <a:gd name="T0" fmla="*/ 2147483647 w 500"/>
              <a:gd name="T1" fmla="*/ 2147483647 h 327"/>
              <a:gd name="T2" fmla="*/ 2147483647 w 500"/>
              <a:gd name="T3" fmla="*/ 2147483647 h 327"/>
              <a:gd name="T4" fmla="*/ 2147483647 w 500"/>
              <a:gd name="T5" fmla="*/ 2147483647 h 327"/>
              <a:gd name="T6" fmla="*/ 2147483647 w 500"/>
              <a:gd name="T7" fmla="*/ 2147483647 h 327"/>
              <a:gd name="T8" fmla="*/ 2147483647 w 500"/>
              <a:gd name="T9" fmla="*/ 2147483647 h 327"/>
              <a:gd name="T10" fmla="*/ 2147483647 w 500"/>
              <a:gd name="T11" fmla="*/ 2147483647 h 327"/>
              <a:gd name="T12" fmla="*/ 2147483647 w 500"/>
              <a:gd name="T13" fmla="*/ 2147483647 h 327"/>
              <a:gd name="T14" fmla="*/ 2147483647 w 500"/>
              <a:gd name="T15" fmla="*/ 2147483647 h 327"/>
              <a:gd name="T16" fmla="*/ 2147483647 w 500"/>
              <a:gd name="T17" fmla="*/ 2147483647 h 327"/>
              <a:gd name="T18" fmla="*/ 2147483647 w 500"/>
              <a:gd name="T19" fmla="*/ 2147483647 h 327"/>
              <a:gd name="T20" fmla="*/ 2147483647 w 500"/>
              <a:gd name="T21" fmla="*/ 2147483647 h 327"/>
              <a:gd name="T22" fmla="*/ 2147483647 w 500"/>
              <a:gd name="T23" fmla="*/ 2147483647 h 327"/>
              <a:gd name="T24" fmla="*/ 2147483647 w 500"/>
              <a:gd name="T25" fmla="*/ 2147483647 h 327"/>
              <a:gd name="T26" fmla="*/ 2147483647 w 500"/>
              <a:gd name="T27" fmla="*/ 2147483647 h 327"/>
              <a:gd name="T28" fmla="*/ 2147483647 w 500"/>
              <a:gd name="T29" fmla="*/ 2147483647 h 327"/>
              <a:gd name="T30" fmla="*/ 2147483647 w 500"/>
              <a:gd name="T31" fmla="*/ 2147483647 h 327"/>
              <a:gd name="T32" fmla="*/ 2147483647 w 500"/>
              <a:gd name="T33" fmla="*/ 2147483647 h 327"/>
              <a:gd name="T34" fmla="*/ 2147483647 w 500"/>
              <a:gd name="T35" fmla="*/ 2147483647 h 327"/>
              <a:gd name="T36" fmla="*/ 2147483647 w 500"/>
              <a:gd name="T37" fmla="*/ 2147483647 h 327"/>
              <a:gd name="T38" fmla="*/ 2147483647 w 500"/>
              <a:gd name="T39" fmla="*/ 2147483647 h 327"/>
              <a:gd name="T40" fmla="*/ 2147483647 w 500"/>
              <a:gd name="T41" fmla="*/ 2147483647 h 327"/>
              <a:gd name="T42" fmla="*/ 2147483647 w 500"/>
              <a:gd name="T43" fmla="*/ 2147483647 h 327"/>
              <a:gd name="T44" fmla="*/ 2147483647 w 500"/>
              <a:gd name="T45" fmla="*/ 0 h 327"/>
              <a:gd name="T46" fmla="*/ 2147483647 w 500"/>
              <a:gd name="T47" fmla="*/ 2147483647 h 327"/>
              <a:gd name="T48" fmla="*/ 2147483647 w 500"/>
              <a:gd name="T49" fmla="*/ 2147483647 h 327"/>
              <a:gd name="T50" fmla="*/ 2147483647 w 500"/>
              <a:gd name="T51" fmla="*/ 2147483647 h 327"/>
              <a:gd name="T52" fmla="*/ 2147483647 w 500"/>
              <a:gd name="T53" fmla="*/ 2147483647 h 327"/>
              <a:gd name="T54" fmla="*/ 2147483647 w 500"/>
              <a:gd name="T55" fmla="*/ 2147483647 h 327"/>
              <a:gd name="T56" fmla="*/ 2147483647 w 500"/>
              <a:gd name="T57" fmla="*/ 2147483647 h 327"/>
              <a:gd name="T58" fmla="*/ 2147483647 w 500"/>
              <a:gd name="T59" fmla="*/ 2147483647 h 327"/>
              <a:gd name="T60" fmla="*/ 2147483647 w 500"/>
              <a:gd name="T61" fmla="*/ 2147483647 h 327"/>
              <a:gd name="T62" fmla="*/ 2147483647 w 500"/>
              <a:gd name="T63" fmla="*/ 2147483647 h 327"/>
              <a:gd name="T64" fmla="*/ 2147483647 w 500"/>
              <a:gd name="T65" fmla="*/ 2147483647 h 327"/>
              <a:gd name="T66" fmla="*/ 2147483647 w 500"/>
              <a:gd name="T67" fmla="*/ 2147483647 h 327"/>
              <a:gd name="T68" fmla="*/ 2147483647 w 500"/>
              <a:gd name="T69" fmla="*/ 2147483647 h 327"/>
              <a:gd name="T70" fmla="*/ 2147483647 w 500"/>
              <a:gd name="T71" fmla="*/ 2147483647 h 327"/>
              <a:gd name="T72" fmla="*/ 2147483647 w 500"/>
              <a:gd name="T73" fmla="*/ 2147483647 h 327"/>
              <a:gd name="T74" fmla="*/ 2147483647 w 500"/>
              <a:gd name="T75" fmla="*/ 2147483647 h 327"/>
              <a:gd name="T76" fmla="*/ 2147483647 w 500"/>
              <a:gd name="T77" fmla="*/ 2147483647 h 327"/>
              <a:gd name="T78" fmla="*/ 2147483647 w 500"/>
              <a:gd name="T79" fmla="*/ 2147483647 h 327"/>
              <a:gd name="T80" fmla="*/ 2147483647 w 500"/>
              <a:gd name="T81" fmla="*/ 2147483647 h 327"/>
              <a:gd name="T82" fmla="*/ 2147483647 w 500"/>
              <a:gd name="T83" fmla="*/ 2147483647 h 327"/>
              <a:gd name="T84" fmla="*/ 2147483647 w 500"/>
              <a:gd name="T85" fmla="*/ 2147483647 h 327"/>
              <a:gd name="T86" fmla="*/ 2147483647 w 500"/>
              <a:gd name="T87" fmla="*/ 2147483647 h 327"/>
              <a:gd name="T88" fmla="*/ 2147483647 w 500"/>
              <a:gd name="T89" fmla="*/ 2147483647 h 327"/>
              <a:gd name="T90" fmla="*/ 2147483647 w 500"/>
              <a:gd name="T91" fmla="*/ 2147483647 h 327"/>
              <a:gd name="T92" fmla="*/ 2147483647 w 500"/>
              <a:gd name="T93" fmla="*/ 2147483647 h 327"/>
              <a:gd name="T94" fmla="*/ 2147483647 w 500"/>
              <a:gd name="T95" fmla="*/ 2147483647 h 327"/>
              <a:gd name="T96" fmla="*/ 2147483647 w 500"/>
              <a:gd name="T97" fmla="*/ 2147483647 h 327"/>
              <a:gd name="T98" fmla="*/ 2147483647 w 500"/>
              <a:gd name="T99" fmla="*/ 2147483647 h 327"/>
              <a:gd name="T100" fmla="*/ 2147483647 w 500"/>
              <a:gd name="T101" fmla="*/ 2147483647 h 327"/>
              <a:gd name="T102" fmla="*/ 2147483647 w 500"/>
              <a:gd name="T103" fmla="*/ 2147483647 h 327"/>
              <a:gd name="T104" fmla="*/ 2147483647 w 500"/>
              <a:gd name="T105" fmla="*/ 2147483647 h 327"/>
              <a:gd name="T106" fmla="*/ 2147483647 w 500"/>
              <a:gd name="T107" fmla="*/ 2147483647 h 327"/>
              <a:gd name="T108" fmla="*/ 2147483647 w 500"/>
              <a:gd name="T109" fmla="*/ 2147483647 h 327"/>
              <a:gd name="T110" fmla="*/ 2147483647 w 500"/>
              <a:gd name="T111" fmla="*/ 2147483647 h 327"/>
              <a:gd name="T112" fmla="*/ 2147483647 w 500"/>
              <a:gd name="T113" fmla="*/ 2147483647 h 327"/>
              <a:gd name="T114" fmla="*/ 2147483647 w 500"/>
              <a:gd name="T115" fmla="*/ 2147483647 h 327"/>
              <a:gd name="T116" fmla="*/ 2147483647 w 500"/>
              <a:gd name="T117" fmla="*/ 2147483647 h 327"/>
              <a:gd name="T118" fmla="*/ 2147483647 w 500"/>
              <a:gd name="T119" fmla="*/ 2147483647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" name="Freeform 208"/>
          <p:cNvSpPr>
            <a:spLocks/>
          </p:cNvSpPr>
          <p:nvPr/>
        </p:nvSpPr>
        <p:spPr bwMode="auto">
          <a:xfrm>
            <a:off x="6740525" y="2547938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9" name="Freeform 209"/>
          <p:cNvSpPr>
            <a:spLocks/>
          </p:cNvSpPr>
          <p:nvPr/>
        </p:nvSpPr>
        <p:spPr bwMode="auto">
          <a:xfrm>
            <a:off x="6403975" y="3171825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Freeform 210"/>
          <p:cNvSpPr>
            <a:spLocks/>
          </p:cNvSpPr>
          <p:nvPr/>
        </p:nvSpPr>
        <p:spPr bwMode="auto">
          <a:xfrm>
            <a:off x="6546850" y="2995613"/>
            <a:ext cx="144463" cy="222250"/>
          </a:xfrm>
          <a:custGeom>
            <a:avLst/>
            <a:gdLst>
              <a:gd name="T0" fmla="*/ 2147483647 w 91"/>
              <a:gd name="T1" fmla="*/ 2147483647 h 151"/>
              <a:gd name="T2" fmla="*/ 2147483647 w 91"/>
              <a:gd name="T3" fmla="*/ 2147483647 h 151"/>
              <a:gd name="T4" fmla="*/ 2147483647 w 91"/>
              <a:gd name="T5" fmla="*/ 2147483647 h 151"/>
              <a:gd name="T6" fmla="*/ 2147483647 w 91"/>
              <a:gd name="T7" fmla="*/ 2147483647 h 151"/>
              <a:gd name="T8" fmla="*/ 2147483647 w 91"/>
              <a:gd name="T9" fmla="*/ 2147483647 h 151"/>
              <a:gd name="T10" fmla="*/ 2147483647 w 91"/>
              <a:gd name="T11" fmla="*/ 2147483647 h 151"/>
              <a:gd name="T12" fmla="*/ 2147483647 w 91"/>
              <a:gd name="T13" fmla="*/ 2147483647 h 151"/>
              <a:gd name="T14" fmla="*/ 2147483647 w 91"/>
              <a:gd name="T15" fmla="*/ 2147483647 h 151"/>
              <a:gd name="T16" fmla="*/ 2147483647 w 91"/>
              <a:gd name="T17" fmla="*/ 0 h 151"/>
              <a:gd name="T18" fmla="*/ 2147483647 w 91"/>
              <a:gd name="T19" fmla="*/ 2147483647 h 151"/>
              <a:gd name="T20" fmla="*/ 2147483647 w 91"/>
              <a:gd name="T21" fmla="*/ 2147483647 h 151"/>
              <a:gd name="T22" fmla="*/ 2147483647 w 91"/>
              <a:gd name="T23" fmla="*/ 2147483647 h 151"/>
              <a:gd name="T24" fmla="*/ 0 w 91"/>
              <a:gd name="T25" fmla="*/ 2147483647 h 151"/>
              <a:gd name="T26" fmla="*/ 0 w 91"/>
              <a:gd name="T27" fmla="*/ 2147483647 h 151"/>
              <a:gd name="T28" fmla="*/ 0 w 91"/>
              <a:gd name="T29" fmla="*/ 2147483647 h 151"/>
              <a:gd name="T30" fmla="*/ 2147483647 w 91"/>
              <a:gd name="T31" fmla="*/ 2147483647 h 151"/>
              <a:gd name="T32" fmla="*/ 2147483647 w 91"/>
              <a:gd name="T33" fmla="*/ 2147483647 h 151"/>
              <a:gd name="T34" fmla="*/ 2147483647 w 91"/>
              <a:gd name="T35" fmla="*/ 2147483647 h 151"/>
              <a:gd name="T36" fmla="*/ 2147483647 w 91"/>
              <a:gd name="T37" fmla="*/ 2147483647 h 151"/>
              <a:gd name="T38" fmla="*/ 2147483647 w 91"/>
              <a:gd name="T39" fmla="*/ 2147483647 h 151"/>
              <a:gd name="T40" fmla="*/ 2147483647 w 91"/>
              <a:gd name="T41" fmla="*/ 2147483647 h 151"/>
              <a:gd name="T42" fmla="*/ 2147483647 w 91"/>
              <a:gd name="T43" fmla="*/ 2147483647 h 151"/>
              <a:gd name="T44" fmla="*/ 2147483647 w 91"/>
              <a:gd name="T45" fmla="*/ 2147483647 h 151"/>
              <a:gd name="T46" fmla="*/ 2147483647 w 91"/>
              <a:gd name="T47" fmla="*/ 2147483647 h 151"/>
              <a:gd name="T48" fmla="*/ 2147483647 w 91"/>
              <a:gd name="T49" fmla="*/ 2147483647 h 151"/>
              <a:gd name="T50" fmla="*/ 2147483647 w 91"/>
              <a:gd name="T51" fmla="*/ 2147483647 h 151"/>
              <a:gd name="T52" fmla="*/ 2147483647 w 91"/>
              <a:gd name="T53" fmla="*/ 2147483647 h 151"/>
              <a:gd name="T54" fmla="*/ 2147483647 w 91"/>
              <a:gd name="T55" fmla="*/ 2147483647 h 151"/>
              <a:gd name="T56" fmla="*/ 2147483647 w 91"/>
              <a:gd name="T57" fmla="*/ 2147483647 h 151"/>
              <a:gd name="T58" fmla="*/ 2147483647 w 91"/>
              <a:gd name="T59" fmla="*/ 2147483647 h 151"/>
              <a:gd name="T60" fmla="*/ 2147483647 w 91"/>
              <a:gd name="T61" fmla="*/ 2147483647 h 151"/>
              <a:gd name="T62" fmla="*/ 2147483647 w 91"/>
              <a:gd name="T63" fmla="*/ 2147483647 h 151"/>
              <a:gd name="T64" fmla="*/ 2147483647 w 91"/>
              <a:gd name="T65" fmla="*/ 2147483647 h 151"/>
              <a:gd name="T66" fmla="*/ 2147483647 w 91"/>
              <a:gd name="T67" fmla="*/ 2147483647 h 151"/>
              <a:gd name="T68" fmla="*/ 2147483647 w 91"/>
              <a:gd name="T69" fmla="*/ 2147483647 h 151"/>
              <a:gd name="T70" fmla="*/ 2147483647 w 91"/>
              <a:gd name="T71" fmla="*/ 2147483647 h 151"/>
              <a:gd name="T72" fmla="*/ 2147483647 w 91"/>
              <a:gd name="T73" fmla="*/ 2147483647 h 151"/>
              <a:gd name="T74" fmla="*/ 2147483647 w 91"/>
              <a:gd name="T75" fmla="*/ 2147483647 h 151"/>
              <a:gd name="T76" fmla="*/ 2147483647 w 91"/>
              <a:gd name="T77" fmla="*/ 2147483647 h 151"/>
              <a:gd name="T78" fmla="*/ 2147483647 w 91"/>
              <a:gd name="T79" fmla="*/ 2147483647 h 151"/>
              <a:gd name="T80" fmla="*/ 2147483647 w 91"/>
              <a:gd name="T81" fmla="*/ 2147483647 h 151"/>
              <a:gd name="T82" fmla="*/ 2147483647 w 91"/>
              <a:gd name="T83" fmla="*/ 2147483647 h 151"/>
              <a:gd name="T84" fmla="*/ 2147483647 w 91"/>
              <a:gd name="T85" fmla="*/ 2147483647 h 151"/>
              <a:gd name="T86" fmla="*/ 2147483647 w 91"/>
              <a:gd name="T87" fmla="*/ 2147483647 h 151"/>
              <a:gd name="T88" fmla="*/ 2147483647 w 91"/>
              <a:gd name="T89" fmla="*/ 2147483647 h 151"/>
              <a:gd name="T90" fmla="*/ 2147483647 w 91"/>
              <a:gd name="T91" fmla="*/ 2147483647 h 151"/>
              <a:gd name="T92" fmla="*/ 2147483647 w 91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1" name="Freeform 211"/>
          <p:cNvSpPr>
            <a:spLocks/>
          </p:cNvSpPr>
          <p:nvPr/>
        </p:nvSpPr>
        <p:spPr bwMode="auto">
          <a:xfrm>
            <a:off x="6732588" y="2389188"/>
            <a:ext cx="458787" cy="233362"/>
          </a:xfrm>
          <a:custGeom>
            <a:avLst/>
            <a:gdLst>
              <a:gd name="T0" fmla="*/ 2147483647 w 290"/>
              <a:gd name="T1" fmla="*/ 2147483647 h 157"/>
              <a:gd name="T2" fmla="*/ 2147483647 w 290"/>
              <a:gd name="T3" fmla="*/ 2147483647 h 157"/>
              <a:gd name="T4" fmla="*/ 2147483647 w 290"/>
              <a:gd name="T5" fmla="*/ 2147483647 h 157"/>
              <a:gd name="T6" fmla="*/ 2147483647 w 290"/>
              <a:gd name="T7" fmla="*/ 2147483647 h 157"/>
              <a:gd name="T8" fmla="*/ 2147483647 w 290"/>
              <a:gd name="T9" fmla="*/ 2147483647 h 157"/>
              <a:gd name="T10" fmla="*/ 2147483647 w 290"/>
              <a:gd name="T11" fmla="*/ 2147483647 h 157"/>
              <a:gd name="T12" fmla="*/ 2147483647 w 290"/>
              <a:gd name="T13" fmla="*/ 2147483647 h 157"/>
              <a:gd name="T14" fmla="*/ 2147483647 w 290"/>
              <a:gd name="T15" fmla="*/ 2147483647 h 157"/>
              <a:gd name="T16" fmla="*/ 2147483647 w 290"/>
              <a:gd name="T17" fmla="*/ 2147483647 h 157"/>
              <a:gd name="T18" fmla="*/ 2147483647 w 290"/>
              <a:gd name="T19" fmla="*/ 2147483647 h 157"/>
              <a:gd name="T20" fmla="*/ 2147483647 w 290"/>
              <a:gd name="T21" fmla="*/ 2147483647 h 157"/>
              <a:gd name="T22" fmla="*/ 2147483647 w 290"/>
              <a:gd name="T23" fmla="*/ 2147483647 h 157"/>
              <a:gd name="T24" fmla="*/ 2147483647 w 290"/>
              <a:gd name="T25" fmla="*/ 2147483647 h 157"/>
              <a:gd name="T26" fmla="*/ 2147483647 w 290"/>
              <a:gd name="T27" fmla="*/ 2147483647 h 157"/>
              <a:gd name="T28" fmla="*/ 2147483647 w 290"/>
              <a:gd name="T29" fmla="*/ 2147483647 h 157"/>
              <a:gd name="T30" fmla="*/ 2147483647 w 290"/>
              <a:gd name="T31" fmla="*/ 2147483647 h 157"/>
              <a:gd name="T32" fmla="*/ 2147483647 w 290"/>
              <a:gd name="T33" fmla="*/ 2147483647 h 157"/>
              <a:gd name="T34" fmla="*/ 2147483647 w 290"/>
              <a:gd name="T35" fmla="*/ 2147483647 h 157"/>
              <a:gd name="T36" fmla="*/ 2147483647 w 290"/>
              <a:gd name="T37" fmla="*/ 2147483647 h 157"/>
              <a:gd name="T38" fmla="*/ 2147483647 w 290"/>
              <a:gd name="T39" fmla="*/ 2147483647 h 157"/>
              <a:gd name="T40" fmla="*/ 0 w 290"/>
              <a:gd name="T41" fmla="*/ 2147483647 h 157"/>
              <a:gd name="T42" fmla="*/ 2147483647 w 290"/>
              <a:gd name="T43" fmla="*/ 2147483647 h 157"/>
              <a:gd name="T44" fmla="*/ 2147483647 w 290"/>
              <a:gd name="T45" fmla="*/ 2147483647 h 157"/>
              <a:gd name="T46" fmla="*/ 2147483647 w 290"/>
              <a:gd name="T47" fmla="*/ 2147483647 h 157"/>
              <a:gd name="T48" fmla="*/ 2147483647 w 290"/>
              <a:gd name="T49" fmla="*/ 2147483647 h 157"/>
              <a:gd name="T50" fmla="*/ 2147483647 w 290"/>
              <a:gd name="T51" fmla="*/ 2147483647 h 157"/>
              <a:gd name="T52" fmla="*/ 2147483647 w 290"/>
              <a:gd name="T53" fmla="*/ 2147483647 h 157"/>
              <a:gd name="T54" fmla="*/ 2147483647 w 290"/>
              <a:gd name="T55" fmla="*/ 2147483647 h 157"/>
              <a:gd name="T56" fmla="*/ 2147483647 w 290"/>
              <a:gd name="T57" fmla="*/ 2147483647 h 157"/>
              <a:gd name="T58" fmla="*/ 2147483647 w 290"/>
              <a:gd name="T59" fmla="*/ 2147483647 h 157"/>
              <a:gd name="T60" fmla="*/ 2147483647 w 290"/>
              <a:gd name="T61" fmla="*/ 2147483647 h 157"/>
              <a:gd name="T62" fmla="*/ 2147483647 w 290"/>
              <a:gd name="T63" fmla="*/ 2147483647 h 157"/>
              <a:gd name="T64" fmla="*/ 2147483647 w 290"/>
              <a:gd name="T65" fmla="*/ 2147483647 h 157"/>
              <a:gd name="T66" fmla="*/ 2147483647 w 290"/>
              <a:gd name="T67" fmla="*/ 2147483647 h 157"/>
              <a:gd name="T68" fmla="*/ 2147483647 w 290"/>
              <a:gd name="T69" fmla="*/ 2147483647 h 157"/>
              <a:gd name="T70" fmla="*/ 2147483647 w 290"/>
              <a:gd name="T71" fmla="*/ 2147483647 h 157"/>
              <a:gd name="T72" fmla="*/ 2147483647 w 290"/>
              <a:gd name="T73" fmla="*/ 2147483647 h 157"/>
              <a:gd name="T74" fmla="*/ 2147483647 w 290"/>
              <a:gd name="T75" fmla="*/ 2147483647 h 157"/>
              <a:gd name="T76" fmla="*/ 2147483647 w 290"/>
              <a:gd name="T77" fmla="*/ 2147483647 h 157"/>
              <a:gd name="T78" fmla="*/ 2147483647 w 290"/>
              <a:gd name="T79" fmla="*/ 2147483647 h 157"/>
              <a:gd name="T80" fmla="*/ 2147483647 w 290"/>
              <a:gd name="T81" fmla="*/ 2147483647 h 157"/>
              <a:gd name="T82" fmla="*/ 2147483647 w 290"/>
              <a:gd name="T83" fmla="*/ 2147483647 h 157"/>
              <a:gd name="T84" fmla="*/ 2147483647 w 290"/>
              <a:gd name="T85" fmla="*/ 2147483647 h 157"/>
              <a:gd name="T86" fmla="*/ 2147483647 w 290"/>
              <a:gd name="T87" fmla="*/ 2147483647 h 157"/>
              <a:gd name="T88" fmla="*/ 2147483647 w 290"/>
              <a:gd name="T89" fmla="*/ 2147483647 h 157"/>
              <a:gd name="T90" fmla="*/ 2147483647 w 290"/>
              <a:gd name="T91" fmla="*/ 2147483647 h 157"/>
              <a:gd name="T92" fmla="*/ 2147483647 w 290"/>
              <a:gd name="T93" fmla="*/ 2147483647 h 157"/>
              <a:gd name="T94" fmla="*/ 2147483647 w 290"/>
              <a:gd name="T95" fmla="*/ 2147483647 h 157"/>
              <a:gd name="T96" fmla="*/ 2147483647 w 290"/>
              <a:gd name="T97" fmla="*/ 2147483647 h 157"/>
              <a:gd name="T98" fmla="*/ 2147483647 w 290"/>
              <a:gd name="T99" fmla="*/ 2147483647 h 157"/>
              <a:gd name="T100" fmla="*/ 2147483647 w 290"/>
              <a:gd name="T101" fmla="*/ 2147483647 h 157"/>
              <a:gd name="T102" fmla="*/ 2147483647 w 290"/>
              <a:gd name="T103" fmla="*/ 2147483647 h 157"/>
              <a:gd name="T104" fmla="*/ 2147483647 w 290"/>
              <a:gd name="T105" fmla="*/ 2147483647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Freeform 212"/>
          <p:cNvSpPr>
            <a:spLocks/>
          </p:cNvSpPr>
          <p:nvPr/>
        </p:nvSpPr>
        <p:spPr bwMode="auto">
          <a:xfrm>
            <a:off x="7092950" y="2598738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Freeform 213"/>
          <p:cNvSpPr>
            <a:spLocks/>
          </p:cNvSpPr>
          <p:nvPr/>
        </p:nvSpPr>
        <p:spPr bwMode="auto">
          <a:xfrm>
            <a:off x="6073775" y="3022600"/>
            <a:ext cx="617538" cy="288925"/>
          </a:xfrm>
          <a:custGeom>
            <a:avLst/>
            <a:gdLst>
              <a:gd name="T0" fmla="*/ 2147483647 w 391"/>
              <a:gd name="T1" fmla="*/ 2147483647 h 196"/>
              <a:gd name="T2" fmla="*/ 2147483647 w 391"/>
              <a:gd name="T3" fmla="*/ 2147483647 h 196"/>
              <a:gd name="T4" fmla="*/ 2147483647 w 391"/>
              <a:gd name="T5" fmla="*/ 2147483647 h 196"/>
              <a:gd name="T6" fmla="*/ 2147483647 w 391"/>
              <a:gd name="T7" fmla="*/ 2147483647 h 196"/>
              <a:gd name="T8" fmla="*/ 2147483647 w 391"/>
              <a:gd name="T9" fmla="*/ 2147483647 h 196"/>
              <a:gd name="T10" fmla="*/ 2147483647 w 391"/>
              <a:gd name="T11" fmla="*/ 2147483647 h 196"/>
              <a:gd name="T12" fmla="*/ 2147483647 w 391"/>
              <a:gd name="T13" fmla="*/ 2147483647 h 196"/>
              <a:gd name="T14" fmla="*/ 2147483647 w 391"/>
              <a:gd name="T15" fmla="*/ 2147483647 h 196"/>
              <a:gd name="T16" fmla="*/ 2147483647 w 391"/>
              <a:gd name="T17" fmla="*/ 0 h 196"/>
              <a:gd name="T18" fmla="*/ 2147483647 w 391"/>
              <a:gd name="T19" fmla="*/ 2147483647 h 196"/>
              <a:gd name="T20" fmla="*/ 2147483647 w 391"/>
              <a:gd name="T21" fmla="*/ 2147483647 h 196"/>
              <a:gd name="T22" fmla="*/ 2147483647 w 391"/>
              <a:gd name="T23" fmla="*/ 2147483647 h 196"/>
              <a:gd name="T24" fmla="*/ 2147483647 w 391"/>
              <a:gd name="T25" fmla="*/ 2147483647 h 196"/>
              <a:gd name="T26" fmla="*/ 2147483647 w 391"/>
              <a:gd name="T27" fmla="*/ 2147483647 h 196"/>
              <a:gd name="T28" fmla="*/ 2147483647 w 391"/>
              <a:gd name="T29" fmla="*/ 2147483647 h 196"/>
              <a:gd name="T30" fmla="*/ 2147483647 w 391"/>
              <a:gd name="T31" fmla="*/ 2147483647 h 196"/>
              <a:gd name="T32" fmla="*/ 2147483647 w 391"/>
              <a:gd name="T33" fmla="*/ 2147483647 h 196"/>
              <a:gd name="T34" fmla="*/ 2147483647 w 391"/>
              <a:gd name="T35" fmla="*/ 2147483647 h 196"/>
              <a:gd name="T36" fmla="*/ 2147483647 w 391"/>
              <a:gd name="T37" fmla="*/ 2147483647 h 196"/>
              <a:gd name="T38" fmla="*/ 2147483647 w 391"/>
              <a:gd name="T39" fmla="*/ 2147483647 h 196"/>
              <a:gd name="T40" fmla="*/ 2147483647 w 391"/>
              <a:gd name="T41" fmla="*/ 2147483647 h 196"/>
              <a:gd name="T42" fmla="*/ 2147483647 w 391"/>
              <a:gd name="T43" fmla="*/ 2147483647 h 196"/>
              <a:gd name="T44" fmla="*/ 2147483647 w 391"/>
              <a:gd name="T45" fmla="*/ 2147483647 h 196"/>
              <a:gd name="T46" fmla="*/ 2147483647 w 391"/>
              <a:gd name="T47" fmla="*/ 2147483647 h 196"/>
              <a:gd name="T48" fmla="*/ 2147483647 w 391"/>
              <a:gd name="T49" fmla="*/ 2147483647 h 196"/>
              <a:gd name="T50" fmla="*/ 2147483647 w 391"/>
              <a:gd name="T51" fmla="*/ 2147483647 h 196"/>
              <a:gd name="T52" fmla="*/ 2147483647 w 391"/>
              <a:gd name="T53" fmla="*/ 2147483647 h 196"/>
              <a:gd name="T54" fmla="*/ 2147483647 w 391"/>
              <a:gd name="T55" fmla="*/ 2147483647 h 196"/>
              <a:gd name="T56" fmla="*/ 2147483647 w 391"/>
              <a:gd name="T57" fmla="*/ 2147483647 h 196"/>
              <a:gd name="T58" fmla="*/ 2147483647 w 391"/>
              <a:gd name="T59" fmla="*/ 2147483647 h 196"/>
              <a:gd name="T60" fmla="*/ 2147483647 w 391"/>
              <a:gd name="T61" fmla="*/ 2147483647 h 196"/>
              <a:gd name="T62" fmla="*/ 2147483647 w 391"/>
              <a:gd name="T63" fmla="*/ 2147483647 h 196"/>
              <a:gd name="T64" fmla="*/ 2147483647 w 391"/>
              <a:gd name="T65" fmla="*/ 2147483647 h 196"/>
              <a:gd name="T66" fmla="*/ 2147483647 w 391"/>
              <a:gd name="T67" fmla="*/ 2147483647 h 196"/>
              <a:gd name="T68" fmla="*/ 2147483647 w 391"/>
              <a:gd name="T69" fmla="*/ 2147483647 h 196"/>
              <a:gd name="T70" fmla="*/ 2147483647 w 391"/>
              <a:gd name="T71" fmla="*/ 2147483647 h 196"/>
              <a:gd name="T72" fmla="*/ 2147483647 w 391"/>
              <a:gd name="T73" fmla="*/ 2147483647 h 196"/>
              <a:gd name="T74" fmla="*/ 2147483647 w 391"/>
              <a:gd name="T75" fmla="*/ 2147483647 h 196"/>
              <a:gd name="T76" fmla="*/ 2147483647 w 391"/>
              <a:gd name="T77" fmla="*/ 2147483647 h 196"/>
              <a:gd name="T78" fmla="*/ 2147483647 w 391"/>
              <a:gd name="T79" fmla="*/ 2147483647 h 196"/>
              <a:gd name="T80" fmla="*/ 2147483647 w 391"/>
              <a:gd name="T81" fmla="*/ 2147483647 h 196"/>
              <a:gd name="T82" fmla="*/ 2147483647 w 391"/>
              <a:gd name="T83" fmla="*/ 2147483647 h 196"/>
              <a:gd name="T84" fmla="*/ 2147483647 w 391"/>
              <a:gd name="T85" fmla="*/ 2147483647 h 196"/>
              <a:gd name="T86" fmla="*/ 2147483647 w 391"/>
              <a:gd name="T87" fmla="*/ 2147483647 h 196"/>
              <a:gd name="T88" fmla="*/ 2147483647 w 391"/>
              <a:gd name="T89" fmla="*/ 2147483647 h 196"/>
              <a:gd name="T90" fmla="*/ 2147483647 w 391"/>
              <a:gd name="T91" fmla="*/ 2147483647 h 196"/>
              <a:gd name="T92" fmla="*/ 2147483647 w 391"/>
              <a:gd name="T93" fmla="*/ 2147483647 h 196"/>
              <a:gd name="T94" fmla="*/ 2147483647 w 391"/>
              <a:gd name="T95" fmla="*/ 2147483647 h 196"/>
              <a:gd name="T96" fmla="*/ 2147483647 w 391"/>
              <a:gd name="T97" fmla="*/ 2147483647 h 196"/>
              <a:gd name="T98" fmla="*/ 2147483647 w 391"/>
              <a:gd name="T99" fmla="*/ 2147483647 h 196"/>
              <a:gd name="T100" fmla="*/ 2147483647 w 391"/>
              <a:gd name="T101" fmla="*/ 2147483647 h 196"/>
              <a:gd name="T102" fmla="*/ 2147483647 w 391"/>
              <a:gd name="T103" fmla="*/ 2147483647 h 196"/>
              <a:gd name="T104" fmla="*/ 2147483647 w 391"/>
              <a:gd name="T105" fmla="*/ 2147483647 h 196"/>
              <a:gd name="T106" fmla="*/ 2147483647 w 391"/>
              <a:gd name="T107" fmla="*/ 2147483647 h 196"/>
              <a:gd name="T108" fmla="*/ 2147483647 w 391"/>
              <a:gd name="T109" fmla="*/ 2147483647 h 196"/>
              <a:gd name="T110" fmla="*/ 2147483647 w 391"/>
              <a:gd name="T111" fmla="*/ 2147483647 h 196"/>
              <a:gd name="T112" fmla="*/ 2147483647 w 391"/>
              <a:gd name="T113" fmla="*/ 2147483647 h 196"/>
              <a:gd name="T114" fmla="*/ 0 w 391"/>
              <a:gd name="T115" fmla="*/ 2147483647 h 196"/>
              <a:gd name="T116" fmla="*/ 2147483647 w 391"/>
              <a:gd name="T117" fmla="*/ 2147483647 h 196"/>
              <a:gd name="T118" fmla="*/ 2147483647 w 391"/>
              <a:gd name="T119" fmla="*/ 2147483647 h 196"/>
              <a:gd name="T120" fmla="*/ 2147483647 w 391"/>
              <a:gd name="T121" fmla="*/ 2147483647 h 196"/>
              <a:gd name="T122" fmla="*/ 2147483647 w 391"/>
              <a:gd name="T123" fmla="*/ 2147483647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" name="Freeform 214"/>
          <p:cNvSpPr>
            <a:spLocks/>
          </p:cNvSpPr>
          <p:nvPr/>
        </p:nvSpPr>
        <p:spPr bwMode="auto">
          <a:xfrm>
            <a:off x="6891338" y="1625600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5" name="Freeform 215"/>
          <p:cNvSpPr>
            <a:spLocks/>
          </p:cNvSpPr>
          <p:nvPr/>
        </p:nvSpPr>
        <p:spPr bwMode="auto">
          <a:xfrm>
            <a:off x="6807200" y="2022475"/>
            <a:ext cx="223838" cy="439738"/>
          </a:xfrm>
          <a:custGeom>
            <a:avLst/>
            <a:gdLst>
              <a:gd name="T0" fmla="*/ 2147483647 w 142"/>
              <a:gd name="T1" fmla="*/ 2147483647 h 299"/>
              <a:gd name="T2" fmla="*/ 2147483647 w 142"/>
              <a:gd name="T3" fmla="*/ 2147483647 h 299"/>
              <a:gd name="T4" fmla="*/ 2147483647 w 142"/>
              <a:gd name="T5" fmla="*/ 2147483647 h 299"/>
              <a:gd name="T6" fmla="*/ 2147483647 w 142"/>
              <a:gd name="T7" fmla="*/ 2147483647 h 299"/>
              <a:gd name="T8" fmla="*/ 2147483647 w 142"/>
              <a:gd name="T9" fmla="*/ 2147483647 h 299"/>
              <a:gd name="T10" fmla="*/ 2147483647 w 142"/>
              <a:gd name="T11" fmla="*/ 2147483647 h 299"/>
              <a:gd name="T12" fmla="*/ 2147483647 w 142"/>
              <a:gd name="T13" fmla="*/ 2147483647 h 299"/>
              <a:gd name="T14" fmla="*/ 2147483647 w 142"/>
              <a:gd name="T15" fmla="*/ 2147483647 h 299"/>
              <a:gd name="T16" fmla="*/ 2147483647 w 142"/>
              <a:gd name="T17" fmla="*/ 2147483647 h 299"/>
              <a:gd name="T18" fmla="*/ 2147483647 w 142"/>
              <a:gd name="T19" fmla="*/ 2147483647 h 299"/>
              <a:gd name="T20" fmla="*/ 2147483647 w 142"/>
              <a:gd name="T21" fmla="*/ 2147483647 h 299"/>
              <a:gd name="T22" fmla="*/ 2147483647 w 142"/>
              <a:gd name="T23" fmla="*/ 2147483647 h 299"/>
              <a:gd name="T24" fmla="*/ 2147483647 w 142"/>
              <a:gd name="T25" fmla="*/ 2147483647 h 299"/>
              <a:gd name="T26" fmla="*/ 2147483647 w 142"/>
              <a:gd name="T27" fmla="*/ 2147483647 h 299"/>
              <a:gd name="T28" fmla="*/ 2147483647 w 142"/>
              <a:gd name="T29" fmla="*/ 2147483647 h 299"/>
              <a:gd name="T30" fmla="*/ 2147483647 w 142"/>
              <a:gd name="T31" fmla="*/ 2147483647 h 299"/>
              <a:gd name="T32" fmla="*/ 2147483647 w 142"/>
              <a:gd name="T33" fmla="*/ 2147483647 h 299"/>
              <a:gd name="T34" fmla="*/ 2147483647 w 142"/>
              <a:gd name="T35" fmla="*/ 2147483647 h 299"/>
              <a:gd name="T36" fmla="*/ 2147483647 w 142"/>
              <a:gd name="T37" fmla="*/ 2147483647 h 299"/>
              <a:gd name="T38" fmla="*/ 2147483647 w 142"/>
              <a:gd name="T39" fmla="*/ 2147483647 h 299"/>
              <a:gd name="T40" fmla="*/ 2147483647 w 142"/>
              <a:gd name="T41" fmla="*/ 0 h 299"/>
              <a:gd name="T42" fmla="*/ 2147483647 w 142"/>
              <a:gd name="T43" fmla="*/ 2147483647 h 299"/>
              <a:gd name="T44" fmla="*/ 2147483647 w 142"/>
              <a:gd name="T45" fmla="*/ 2147483647 h 299"/>
              <a:gd name="T46" fmla="*/ 2147483647 w 142"/>
              <a:gd name="T47" fmla="*/ 2147483647 h 299"/>
              <a:gd name="T48" fmla="*/ 2147483647 w 142"/>
              <a:gd name="T49" fmla="*/ 2147483647 h 299"/>
              <a:gd name="T50" fmla="*/ 2147483647 w 142"/>
              <a:gd name="T51" fmla="*/ 2147483647 h 299"/>
              <a:gd name="T52" fmla="*/ 2147483647 w 142"/>
              <a:gd name="T53" fmla="*/ 2147483647 h 299"/>
              <a:gd name="T54" fmla="*/ 2147483647 w 142"/>
              <a:gd name="T55" fmla="*/ 2147483647 h 299"/>
              <a:gd name="T56" fmla="*/ 2147483647 w 142"/>
              <a:gd name="T57" fmla="*/ 2147483647 h 299"/>
              <a:gd name="T58" fmla="*/ 2147483647 w 142"/>
              <a:gd name="T59" fmla="*/ 2147483647 h 299"/>
              <a:gd name="T60" fmla="*/ 2147483647 w 142"/>
              <a:gd name="T61" fmla="*/ 2147483647 h 299"/>
              <a:gd name="T62" fmla="*/ 2147483647 w 142"/>
              <a:gd name="T63" fmla="*/ 2147483647 h 299"/>
              <a:gd name="T64" fmla="*/ 2147483647 w 142"/>
              <a:gd name="T65" fmla="*/ 2147483647 h 299"/>
              <a:gd name="T66" fmla="*/ 2147483647 w 142"/>
              <a:gd name="T67" fmla="*/ 2147483647 h 299"/>
              <a:gd name="T68" fmla="*/ 2147483647 w 142"/>
              <a:gd name="T69" fmla="*/ 2147483647 h 299"/>
              <a:gd name="T70" fmla="*/ 2147483647 w 142"/>
              <a:gd name="T71" fmla="*/ 2147483647 h 299"/>
              <a:gd name="T72" fmla="*/ 2147483647 w 142"/>
              <a:gd name="T73" fmla="*/ 2147483647 h 299"/>
              <a:gd name="T74" fmla="*/ 2147483647 w 142"/>
              <a:gd name="T75" fmla="*/ 2147483647 h 299"/>
              <a:gd name="T76" fmla="*/ 2147483647 w 142"/>
              <a:gd name="T77" fmla="*/ 2147483647 h 299"/>
              <a:gd name="T78" fmla="*/ 2147483647 w 142"/>
              <a:gd name="T79" fmla="*/ 2147483647 h 299"/>
              <a:gd name="T80" fmla="*/ 2147483647 w 142"/>
              <a:gd name="T81" fmla="*/ 2147483647 h 299"/>
              <a:gd name="T82" fmla="*/ 2147483647 w 142"/>
              <a:gd name="T83" fmla="*/ 2147483647 h 299"/>
              <a:gd name="T84" fmla="*/ 2147483647 w 142"/>
              <a:gd name="T85" fmla="*/ 2147483647 h 299"/>
              <a:gd name="T86" fmla="*/ 2147483647 w 142"/>
              <a:gd name="T87" fmla="*/ 2147483647 h 299"/>
              <a:gd name="T88" fmla="*/ 2147483647 w 142"/>
              <a:gd name="T89" fmla="*/ 2147483647 h 299"/>
              <a:gd name="T90" fmla="*/ 2147483647 w 142"/>
              <a:gd name="T91" fmla="*/ 2147483647 h 299"/>
              <a:gd name="T92" fmla="*/ 2147483647 w 142"/>
              <a:gd name="T93" fmla="*/ 2147483647 h 299"/>
              <a:gd name="T94" fmla="*/ 2147483647 w 142"/>
              <a:gd name="T95" fmla="*/ 2147483647 h 299"/>
              <a:gd name="T96" fmla="*/ 2147483647 w 142"/>
              <a:gd name="T97" fmla="*/ 2147483647 h 299"/>
              <a:gd name="T98" fmla="*/ 2147483647 w 142"/>
              <a:gd name="T99" fmla="*/ 2147483647 h 299"/>
              <a:gd name="T100" fmla="*/ 2147483647 w 142"/>
              <a:gd name="T101" fmla="*/ 2147483647 h 299"/>
              <a:gd name="T102" fmla="*/ 2147483647 w 142"/>
              <a:gd name="T103" fmla="*/ 2147483647 h 299"/>
              <a:gd name="T104" fmla="*/ 2147483647 w 142"/>
              <a:gd name="T105" fmla="*/ 2147483647 h 299"/>
              <a:gd name="T106" fmla="*/ 2147483647 w 142"/>
              <a:gd name="T107" fmla="*/ 2147483647 h 299"/>
              <a:gd name="T108" fmla="*/ 2147483647 w 142"/>
              <a:gd name="T109" fmla="*/ 2147483647 h 299"/>
              <a:gd name="T110" fmla="*/ 2147483647 w 142"/>
              <a:gd name="T111" fmla="*/ 2147483647 h 299"/>
              <a:gd name="T112" fmla="*/ 2147483647 w 142"/>
              <a:gd name="T113" fmla="*/ 2147483647 h 299"/>
              <a:gd name="T114" fmla="*/ 0 w 142"/>
              <a:gd name="T115" fmla="*/ 2147483647 h 299"/>
              <a:gd name="T116" fmla="*/ 2147483647 w 142"/>
              <a:gd name="T117" fmla="*/ 2147483647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6" name="Freeform 216"/>
          <p:cNvSpPr>
            <a:spLocks/>
          </p:cNvSpPr>
          <p:nvPr/>
        </p:nvSpPr>
        <p:spPr bwMode="auto">
          <a:xfrm>
            <a:off x="6573838" y="2738438"/>
            <a:ext cx="182562" cy="388937"/>
          </a:xfrm>
          <a:custGeom>
            <a:avLst/>
            <a:gdLst>
              <a:gd name="T0" fmla="*/ 2147483647 w 115"/>
              <a:gd name="T1" fmla="*/ 2147483647 h 265"/>
              <a:gd name="T2" fmla="*/ 2147483647 w 115"/>
              <a:gd name="T3" fmla="*/ 2147483647 h 265"/>
              <a:gd name="T4" fmla="*/ 2147483647 w 115"/>
              <a:gd name="T5" fmla="*/ 2147483647 h 265"/>
              <a:gd name="T6" fmla="*/ 2147483647 w 115"/>
              <a:gd name="T7" fmla="*/ 2147483647 h 265"/>
              <a:gd name="T8" fmla="*/ 2147483647 w 115"/>
              <a:gd name="T9" fmla="*/ 2147483647 h 265"/>
              <a:gd name="T10" fmla="*/ 2147483647 w 115"/>
              <a:gd name="T11" fmla="*/ 2147483647 h 265"/>
              <a:gd name="T12" fmla="*/ 2147483647 w 115"/>
              <a:gd name="T13" fmla="*/ 2147483647 h 265"/>
              <a:gd name="T14" fmla="*/ 2147483647 w 115"/>
              <a:gd name="T15" fmla="*/ 2147483647 h 265"/>
              <a:gd name="T16" fmla="*/ 2147483647 w 115"/>
              <a:gd name="T17" fmla="*/ 2147483647 h 265"/>
              <a:gd name="T18" fmla="*/ 2147483647 w 115"/>
              <a:gd name="T19" fmla="*/ 2147483647 h 265"/>
              <a:gd name="T20" fmla="*/ 2147483647 w 115"/>
              <a:gd name="T21" fmla="*/ 2147483647 h 265"/>
              <a:gd name="T22" fmla="*/ 2147483647 w 115"/>
              <a:gd name="T23" fmla="*/ 2147483647 h 265"/>
              <a:gd name="T24" fmla="*/ 2147483647 w 115"/>
              <a:gd name="T25" fmla="*/ 2147483647 h 265"/>
              <a:gd name="T26" fmla="*/ 2147483647 w 115"/>
              <a:gd name="T27" fmla="*/ 2147483647 h 265"/>
              <a:gd name="T28" fmla="*/ 2147483647 w 115"/>
              <a:gd name="T29" fmla="*/ 2147483647 h 265"/>
              <a:gd name="T30" fmla="*/ 2147483647 w 115"/>
              <a:gd name="T31" fmla="*/ 2147483647 h 265"/>
              <a:gd name="T32" fmla="*/ 2147483647 w 115"/>
              <a:gd name="T33" fmla="*/ 2147483647 h 265"/>
              <a:gd name="T34" fmla="*/ 2147483647 w 115"/>
              <a:gd name="T35" fmla="*/ 2147483647 h 265"/>
              <a:gd name="T36" fmla="*/ 2147483647 w 115"/>
              <a:gd name="T37" fmla="*/ 2147483647 h 265"/>
              <a:gd name="T38" fmla="*/ 2147483647 w 115"/>
              <a:gd name="T39" fmla="*/ 2147483647 h 265"/>
              <a:gd name="T40" fmla="*/ 2147483647 w 115"/>
              <a:gd name="T41" fmla="*/ 0 h 265"/>
              <a:gd name="T42" fmla="*/ 2147483647 w 115"/>
              <a:gd name="T43" fmla="*/ 2147483647 h 265"/>
              <a:gd name="T44" fmla="*/ 2147483647 w 115"/>
              <a:gd name="T45" fmla="*/ 2147483647 h 265"/>
              <a:gd name="T46" fmla="*/ 2147483647 w 115"/>
              <a:gd name="T47" fmla="*/ 2147483647 h 265"/>
              <a:gd name="T48" fmla="*/ 2147483647 w 115"/>
              <a:gd name="T49" fmla="*/ 2147483647 h 265"/>
              <a:gd name="T50" fmla="*/ 2147483647 w 115"/>
              <a:gd name="T51" fmla="*/ 2147483647 h 265"/>
              <a:gd name="T52" fmla="*/ 2147483647 w 115"/>
              <a:gd name="T53" fmla="*/ 2147483647 h 265"/>
              <a:gd name="T54" fmla="*/ 2147483647 w 115"/>
              <a:gd name="T55" fmla="*/ 2147483647 h 265"/>
              <a:gd name="T56" fmla="*/ 2147483647 w 115"/>
              <a:gd name="T57" fmla="*/ 2147483647 h 265"/>
              <a:gd name="T58" fmla="*/ 2147483647 w 115"/>
              <a:gd name="T59" fmla="*/ 2147483647 h 265"/>
              <a:gd name="T60" fmla="*/ 2147483647 w 115"/>
              <a:gd name="T61" fmla="*/ 2147483647 h 265"/>
              <a:gd name="T62" fmla="*/ 2147483647 w 115"/>
              <a:gd name="T63" fmla="*/ 2147483647 h 265"/>
              <a:gd name="T64" fmla="*/ 2147483647 w 115"/>
              <a:gd name="T65" fmla="*/ 2147483647 h 265"/>
              <a:gd name="T66" fmla="*/ 2147483647 w 115"/>
              <a:gd name="T67" fmla="*/ 2147483647 h 265"/>
              <a:gd name="T68" fmla="*/ 2147483647 w 115"/>
              <a:gd name="T69" fmla="*/ 2147483647 h 265"/>
              <a:gd name="T70" fmla="*/ 2147483647 w 115"/>
              <a:gd name="T71" fmla="*/ 2147483647 h 265"/>
              <a:gd name="T72" fmla="*/ 2147483647 w 115"/>
              <a:gd name="T73" fmla="*/ 2147483647 h 265"/>
              <a:gd name="T74" fmla="*/ 2147483647 w 115"/>
              <a:gd name="T75" fmla="*/ 2147483647 h 265"/>
              <a:gd name="T76" fmla="*/ 2147483647 w 115"/>
              <a:gd name="T77" fmla="*/ 2147483647 h 265"/>
              <a:gd name="T78" fmla="*/ 2147483647 w 115"/>
              <a:gd name="T79" fmla="*/ 2147483647 h 265"/>
              <a:gd name="T80" fmla="*/ 2147483647 w 115"/>
              <a:gd name="T81" fmla="*/ 2147483647 h 265"/>
              <a:gd name="T82" fmla="*/ 2147483647 w 115"/>
              <a:gd name="T83" fmla="*/ 2147483647 h 265"/>
              <a:gd name="T84" fmla="*/ 2147483647 w 115"/>
              <a:gd name="T85" fmla="*/ 2147483647 h 265"/>
              <a:gd name="T86" fmla="*/ 2147483647 w 115"/>
              <a:gd name="T87" fmla="*/ 2147483647 h 265"/>
              <a:gd name="T88" fmla="*/ 2147483647 w 115"/>
              <a:gd name="T89" fmla="*/ 2147483647 h 265"/>
              <a:gd name="T90" fmla="*/ 2147483647 w 115"/>
              <a:gd name="T91" fmla="*/ 2147483647 h 265"/>
              <a:gd name="T92" fmla="*/ 2147483647 w 115"/>
              <a:gd name="T93" fmla="*/ 2147483647 h 265"/>
              <a:gd name="T94" fmla="*/ 2147483647 w 115"/>
              <a:gd name="T95" fmla="*/ 2147483647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7" name="Freeform 217"/>
          <p:cNvSpPr>
            <a:spLocks/>
          </p:cNvSpPr>
          <p:nvPr/>
        </p:nvSpPr>
        <p:spPr bwMode="auto">
          <a:xfrm>
            <a:off x="5957888" y="2132013"/>
            <a:ext cx="1014412" cy="727075"/>
          </a:xfrm>
          <a:custGeom>
            <a:avLst/>
            <a:gdLst>
              <a:gd name="T0" fmla="*/ 2147483647 w 643"/>
              <a:gd name="T1" fmla="*/ 2147483647 h 494"/>
              <a:gd name="T2" fmla="*/ 2147483647 w 643"/>
              <a:gd name="T3" fmla="*/ 2147483647 h 494"/>
              <a:gd name="T4" fmla="*/ 2147483647 w 643"/>
              <a:gd name="T5" fmla="*/ 2147483647 h 494"/>
              <a:gd name="T6" fmla="*/ 2147483647 w 643"/>
              <a:gd name="T7" fmla="*/ 2147483647 h 494"/>
              <a:gd name="T8" fmla="*/ 2147483647 w 643"/>
              <a:gd name="T9" fmla="*/ 2147483647 h 494"/>
              <a:gd name="T10" fmla="*/ 2147483647 w 643"/>
              <a:gd name="T11" fmla="*/ 2147483647 h 494"/>
              <a:gd name="T12" fmla="*/ 2147483647 w 643"/>
              <a:gd name="T13" fmla="*/ 2147483647 h 494"/>
              <a:gd name="T14" fmla="*/ 2147483647 w 643"/>
              <a:gd name="T15" fmla="*/ 2147483647 h 494"/>
              <a:gd name="T16" fmla="*/ 2147483647 w 643"/>
              <a:gd name="T17" fmla="*/ 2147483647 h 494"/>
              <a:gd name="T18" fmla="*/ 2147483647 w 643"/>
              <a:gd name="T19" fmla="*/ 2147483647 h 494"/>
              <a:gd name="T20" fmla="*/ 2147483647 w 643"/>
              <a:gd name="T21" fmla="*/ 2147483647 h 494"/>
              <a:gd name="T22" fmla="*/ 2147483647 w 643"/>
              <a:gd name="T23" fmla="*/ 2147483647 h 494"/>
              <a:gd name="T24" fmla="*/ 2147483647 w 643"/>
              <a:gd name="T25" fmla="*/ 2147483647 h 494"/>
              <a:gd name="T26" fmla="*/ 2147483647 w 643"/>
              <a:gd name="T27" fmla="*/ 2147483647 h 494"/>
              <a:gd name="T28" fmla="*/ 2147483647 w 643"/>
              <a:gd name="T29" fmla="*/ 2147483647 h 494"/>
              <a:gd name="T30" fmla="*/ 2147483647 w 643"/>
              <a:gd name="T31" fmla="*/ 2147483647 h 494"/>
              <a:gd name="T32" fmla="*/ 2147483647 w 643"/>
              <a:gd name="T33" fmla="*/ 2147483647 h 494"/>
              <a:gd name="T34" fmla="*/ 2147483647 w 643"/>
              <a:gd name="T35" fmla="*/ 2147483647 h 494"/>
              <a:gd name="T36" fmla="*/ 2147483647 w 643"/>
              <a:gd name="T37" fmla="*/ 2147483647 h 494"/>
              <a:gd name="T38" fmla="*/ 2147483647 w 643"/>
              <a:gd name="T39" fmla="*/ 2147483647 h 494"/>
              <a:gd name="T40" fmla="*/ 2147483647 w 643"/>
              <a:gd name="T41" fmla="*/ 2147483647 h 494"/>
              <a:gd name="T42" fmla="*/ 2147483647 w 643"/>
              <a:gd name="T43" fmla="*/ 2147483647 h 494"/>
              <a:gd name="T44" fmla="*/ 2147483647 w 643"/>
              <a:gd name="T45" fmla="*/ 2147483647 h 494"/>
              <a:gd name="T46" fmla="*/ 2147483647 w 643"/>
              <a:gd name="T47" fmla="*/ 2147483647 h 494"/>
              <a:gd name="T48" fmla="*/ 2147483647 w 643"/>
              <a:gd name="T49" fmla="*/ 2147483647 h 494"/>
              <a:gd name="T50" fmla="*/ 2147483647 w 643"/>
              <a:gd name="T51" fmla="*/ 2147483647 h 494"/>
              <a:gd name="T52" fmla="*/ 2147483647 w 643"/>
              <a:gd name="T53" fmla="*/ 2147483647 h 494"/>
              <a:gd name="T54" fmla="*/ 2147483647 w 643"/>
              <a:gd name="T55" fmla="*/ 2147483647 h 494"/>
              <a:gd name="T56" fmla="*/ 2147483647 w 643"/>
              <a:gd name="T57" fmla="*/ 2147483647 h 494"/>
              <a:gd name="T58" fmla="*/ 2147483647 w 643"/>
              <a:gd name="T59" fmla="*/ 2147483647 h 494"/>
              <a:gd name="T60" fmla="*/ 2147483647 w 643"/>
              <a:gd name="T61" fmla="*/ 2147483647 h 494"/>
              <a:gd name="T62" fmla="*/ 2147483647 w 643"/>
              <a:gd name="T63" fmla="*/ 2147483647 h 494"/>
              <a:gd name="T64" fmla="*/ 2147483647 w 643"/>
              <a:gd name="T65" fmla="*/ 2147483647 h 494"/>
              <a:gd name="T66" fmla="*/ 2147483647 w 643"/>
              <a:gd name="T67" fmla="*/ 2147483647 h 494"/>
              <a:gd name="T68" fmla="*/ 2147483647 w 643"/>
              <a:gd name="T69" fmla="*/ 2147483647 h 494"/>
              <a:gd name="T70" fmla="*/ 2147483647 w 643"/>
              <a:gd name="T71" fmla="*/ 2147483647 h 494"/>
              <a:gd name="T72" fmla="*/ 2147483647 w 643"/>
              <a:gd name="T73" fmla="*/ 2147483647 h 494"/>
              <a:gd name="T74" fmla="*/ 2147483647 w 643"/>
              <a:gd name="T75" fmla="*/ 2147483647 h 494"/>
              <a:gd name="T76" fmla="*/ 2147483647 w 643"/>
              <a:gd name="T77" fmla="*/ 2147483647 h 494"/>
              <a:gd name="T78" fmla="*/ 2147483647 w 643"/>
              <a:gd name="T79" fmla="*/ 2147483647 h 494"/>
              <a:gd name="T80" fmla="*/ 2147483647 w 643"/>
              <a:gd name="T81" fmla="*/ 2147483647 h 494"/>
              <a:gd name="T82" fmla="*/ 2147483647 w 643"/>
              <a:gd name="T83" fmla="*/ 2147483647 h 494"/>
              <a:gd name="T84" fmla="*/ 2147483647 w 643"/>
              <a:gd name="T85" fmla="*/ 2147483647 h 494"/>
              <a:gd name="T86" fmla="*/ 2147483647 w 643"/>
              <a:gd name="T87" fmla="*/ 2147483647 h 494"/>
              <a:gd name="T88" fmla="*/ 2147483647 w 643"/>
              <a:gd name="T89" fmla="*/ 2147483647 h 494"/>
              <a:gd name="T90" fmla="*/ 2147483647 w 643"/>
              <a:gd name="T91" fmla="*/ 2147483647 h 494"/>
              <a:gd name="T92" fmla="*/ 2147483647 w 643"/>
              <a:gd name="T93" fmla="*/ 2147483647 h 494"/>
              <a:gd name="T94" fmla="*/ 2147483647 w 643"/>
              <a:gd name="T95" fmla="*/ 2147483647 h 494"/>
              <a:gd name="T96" fmla="*/ 2147483647 w 643"/>
              <a:gd name="T97" fmla="*/ 2147483647 h 494"/>
              <a:gd name="T98" fmla="*/ 2147483647 w 643"/>
              <a:gd name="T99" fmla="*/ 2147483647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8" name="Freeform 218"/>
          <p:cNvSpPr>
            <a:spLocks/>
          </p:cNvSpPr>
          <p:nvPr/>
        </p:nvSpPr>
        <p:spPr bwMode="auto">
          <a:xfrm>
            <a:off x="6950075" y="2540000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9" name="Freeform 219"/>
          <p:cNvSpPr>
            <a:spLocks/>
          </p:cNvSpPr>
          <p:nvPr/>
        </p:nvSpPr>
        <p:spPr bwMode="auto">
          <a:xfrm>
            <a:off x="6634163" y="2082800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" name="Freeform 221"/>
          <p:cNvSpPr>
            <a:spLocks/>
          </p:cNvSpPr>
          <p:nvPr/>
        </p:nvSpPr>
        <p:spPr bwMode="auto">
          <a:xfrm>
            <a:off x="5607050" y="3124200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" name="Freeform 222"/>
          <p:cNvSpPr>
            <a:spLocks/>
          </p:cNvSpPr>
          <p:nvPr/>
        </p:nvSpPr>
        <p:spPr bwMode="auto">
          <a:xfrm>
            <a:off x="6605588" y="3275013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" name="Freeform 223"/>
          <p:cNvSpPr>
            <a:spLocks/>
          </p:cNvSpPr>
          <p:nvPr/>
        </p:nvSpPr>
        <p:spPr bwMode="auto">
          <a:xfrm>
            <a:off x="5707063" y="2990850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" name="Freeform 224"/>
          <p:cNvSpPr>
            <a:spLocks/>
          </p:cNvSpPr>
          <p:nvPr/>
        </p:nvSpPr>
        <p:spPr bwMode="auto">
          <a:xfrm>
            <a:off x="1522413" y="2798763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" name="Freeform 225"/>
          <p:cNvSpPr>
            <a:spLocks/>
          </p:cNvSpPr>
          <p:nvPr/>
        </p:nvSpPr>
        <p:spPr bwMode="auto">
          <a:xfrm>
            <a:off x="598488" y="1524000"/>
            <a:ext cx="904875" cy="598488"/>
          </a:xfrm>
          <a:custGeom>
            <a:avLst/>
            <a:gdLst>
              <a:gd name="T0" fmla="*/ 2147483647 w 574"/>
              <a:gd name="T1" fmla="*/ 2147483647 h 407"/>
              <a:gd name="T2" fmla="*/ 2147483647 w 574"/>
              <a:gd name="T3" fmla="*/ 2147483647 h 407"/>
              <a:gd name="T4" fmla="*/ 2147483647 w 574"/>
              <a:gd name="T5" fmla="*/ 2147483647 h 407"/>
              <a:gd name="T6" fmla="*/ 2147483647 w 574"/>
              <a:gd name="T7" fmla="*/ 2147483647 h 407"/>
              <a:gd name="T8" fmla="*/ 2147483647 w 574"/>
              <a:gd name="T9" fmla="*/ 2147483647 h 407"/>
              <a:gd name="T10" fmla="*/ 2147483647 w 574"/>
              <a:gd name="T11" fmla="*/ 2147483647 h 407"/>
              <a:gd name="T12" fmla="*/ 2147483647 w 574"/>
              <a:gd name="T13" fmla="*/ 2147483647 h 407"/>
              <a:gd name="T14" fmla="*/ 2147483647 w 574"/>
              <a:gd name="T15" fmla="*/ 2147483647 h 407"/>
              <a:gd name="T16" fmla="*/ 2147483647 w 574"/>
              <a:gd name="T17" fmla="*/ 2147483647 h 407"/>
              <a:gd name="T18" fmla="*/ 2147483647 w 574"/>
              <a:gd name="T19" fmla="*/ 2147483647 h 407"/>
              <a:gd name="T20" fmla="*/ 2147483647 w 574"/>
              <a:gd name="T21" fmla="*/ 2147483647 h 407"/>
              <a:gd name="T22" fmla="*/ 2147483647 w 574"/>
              <a:gd name="T23" fmla="*/ 2147483647 h 407"/>
              <a:gd name="T24" fmla="*/ 2147483647 w 574"/>
              <a:gd name="T25" fmla="*/ 2147483647 h 407"/>
              <a:gd name="T26" fmla="*/ 2147483647 w 574"/>
              <a:gd name="T27" fmla="*/ 2147483647 h 407"/>
              <a:gd name="T28" fmla="*/ 2147483647 w 574"/>
              <a:gd name="T29" fmla="*/ 2147483647 h 407"/>
              <a:gd name="T30" fmla="*/ 2147483647 w 574"/>
              <a:gd name="T31" fmla="*/ 2147483647 h 407"/>
              <a:gd name="T32" fmla="*/ 2147483647 w 574"/>
              <a:gd name="T33" fmla="*/ 2147483647 h 407"/>
              <a:gd name="T34" fmla="*/ 2147483647 w 574"/>
              <a:gd name="T35" fmla="*/ 2147483647 h 407"/>
              <a:gd name="T36" fmla="*/ 2147483647 w 574"/>
              <a:gd name="T37" fmla="*/ 2147483647 h 407"/>
              <a:gd name="T38" fmla="*/ 2147483647 w 574"/>
              <a:gd name="T39" fmla="*/ 2147483647 h 407"/>
              <a:gd name="T40" fmla="*/ 0 w 574"/>
              <a:gd name="T41" fmla="*/ 2147483647 h 407"/>
              <a:gd name="T42" fmla="*/ 2147483647 w 574"/>
              <a:gd name="T43" fmla="*/ 2147483647 h 407"/>
              <a:gd name="T44" fmla="*/ 2147483647 w 574"/>
              <a:gd name="T45" fmla="*/ 2147483647 h 407"/>
              <a:gd name="T46" fmla="*/ 2147483647 w 574"/>
              <a:gd name="T47" fmla="*/ 2147483647 h 407"/>
              <a:gd name="T48" fmla="*/ 2147483647 w 574"/>
              <a:gd name="T49" fmla="*/ 2147483647 h 407"/>
              <a:gd name="T50" fmla="*/ 2147483647 w 574"/>
              <a:gd name="T51" fmla="*/ 2147483647 h 407"/>
              <a:gd name="T52" fmla="*/ 2147483647 w 574"/>
              <a:gd name="T53" fmla="*/ 2147483647 h 407"/>
              <a:gd name="T54" fmla="*/ 2147483647 w 574"/>
              <a:gd name="T55" fmla="*/ 2147483647 h 407"/>
              <a:gd name="T56" fmla="*/ 2147483647 w 574"/>
              <a:gd name="T57" fmla="*/ 2147483647 h 407"/>
              <a:gd name="T58" fmla="*/ 2147483647 w 574"/>
              <a:gd name="T59" fmla="*/ 2147483647 h 407"/>
              <a:gd name="T60" fmla="*/ 2147483647 w 574"/>
              <a:gd name="T61" fmla="*/ 2147483647 h 407"/>
              <a:gd name="T62" fmla="*/ 2147483647 w 574"/>
              <a:gd name="T63" fmla="*/ 2147483647 h 407"/>
              <a:gd name="T64" fmla="*/ 2147483647 w 574"/>
              <a:gd name="T65" fmla="*/ 2147483647 h 407"/>
              <a:gd name="T66" fmla="*/ 2147483647 w 574"/>
              <a:gd name="T67" fmla="*/ 2147483647 h 407"/>
              <a:gd name="T68" fmla="*/ 2147483647 w 574"/>
              <a:gd name="T69" fmla="*/ 2147483647 h 407"/>
              <a:gd name="T70" fmla="*/ 2147483647 w 574"/>
              <a:gd name="T71" fmla="*/ 2147483647 h 407"/>
              <a:gd name="T72" fmla="*/ 2147483647 w 574"/>
              <a:gd name="T73" fmla="*/ 2147483647 h 407"/>
              <a:gd name="T74" fmla="*/ 2147483647 w 574"/>
              <a:gd name="T75" fmla="*/ 2147483647 h 407"/>
              <a:gd name="T76" fmla="*/ 2147483647 w 574"/>
              <a:gd name="T77" fmla="*/ 2147483647 h 407"/>
              <a:gd name="T78" fmla="*/ 2147483647 w 574"/>
              <a:gd name="T79" fmla="*/ 2147483647 h 407"/>
              <a:gd name="T80" fmla="*/ 2147483647 w 574"/>
              <a:gd name="T81" fmla="*/ 2147483647 h 407"/>
              <a:gd name="T82" fmla="*/ 2147483647 w 574"/>
              <a:gd name="T83" fmla="*/ 2147483647 h 407"/>
              <a:gd name="T84" fmla="*/ 2147483647 w 574"/>
              <a:gd name="T85" fmla="*/ 2147483647 h 407"/>
              <a:gd name="T86" fmla="*/ 2147483647 w 574"/>
              <a:gd name="T87" fmla="*/ 2147483647 h 407"/>
              <a:gd name="T88" fmla="*/ 2147483647 w 574"/>
              <a:gd name="T89" fmla="*/ 2147483647 h 407"/>
              <a:gd name="T90" fmla="*/ 2147483647 w 574"/>
              <a:gd name="T91" fmla="*/ 2147483647 h 407"/>
              <a:gd name="T92" fmla="*/ 2147483647 w 574"/>
              <a:gd name="T93" fmla="*/ 2147483647 h 407"/>
              <a:gd name="T94" fmla="*/ 2147483647 w 574"/>
              <a:gd name="T95" fmla="*/ 2147483647 h 407"/>
              <a:gd name="T96" fmla="*/ 2147483647 w 574"/>
              <a:gd name="T97" fmla="*/ 2147483647 h 407"/>
              <a:gd name="T98" fmla="*/ 2147483647 w 574"/>
              <a:gd name="T99" fmla="*/ 2147483647 h 407"/>
              <a:gd name="T100" fmla="*/ 2147483647 w 574"/>
              <a:gd name="T101" fmla="*/ 2147483647 h 407"/>
              <a:gd name="T102" fmla="*/ 2147483647 w 574"/>
              <a:gd name="T103" fmla="*/ 2147483647 h 407"/>
              <a:gd name="T104" fmla="*/ 2147483647 w 574"/>
              <a:gd name="T105" fmla="*/ 0 h 407"/>
              <a:gd name="T106" fmla="*/ 2147483647 w 574"/>
              <a:gd name="T107" fmla="*/ 2147483647 h 407"/>
              <a:gd name="T108" fmla="*/ 2147483647 w 574"/>
              <a:gd name="T109" fmla="*/ 2147483647 h 407"/>
              <a:gd name="T110" fmla="*/ 2147483647 w 574"/>
              <a:gd name="T111" fmla="*/ 2147483647 h 407"/>
              <a:gd name="T112" fmla="*/ 2147483647 w 574"/>
              <a:gd name="T113" fmla="*/ 2147483647 h 407"/>
              <a:gd name="T114" fmla="*/ 2147483647 w 574"/>
              <a:gd name="T115" fmla="*/ 2147483647 h 407"/>
              <a:gd name="T116" fmla="*/ 2147483647 w 574"/>
              <a:gd name="T117" fmla="*/ 2147483647 h 407"/>
              <a:gd name="T118" fmla="*/ 2147483647 w 574"/>
              <a:gd name="T119" fmla="*/ 2147483647 h 407"/>
              <a:gd name="T120" fmla="*/ 2147483647 w 574"/>
              <a:gd name="T121" fmla="*/ 2147483647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5" name="Freeform 226"/>
          <p:cNvSpPr>
            <a:spLocks/>
          </p:cNvSpPr>
          <p:nvPr/>
        </p:nvSpPr>
        <p:spPr bwMode="auto">
          <a:xfrm>
            <a:off x="804863" y="1562100"/>
            <a:ext cx="52387" cy="39688"/>
          </a:xfrm>
          <a:custGeom>
            <a:avLst/>
            <a:gdLst>
              <a:gd name="T0" fmla="*/ 2147483647 w 33"/>
              <a:gd name="T1" fmla="*/ 0 h 27"/>
              <a:gd name="T2" fmla="*/ 2147483647 w 33"/>
              <a:gd name="T3" fmla="*/ 2147483647 h 27"/>
              <a:gd name="T4" fmla="*/ 2147483647 w 33"/>
              <a:gd name="T5" fmla="*/ 2147483647 h 27"/>
              <a:gd name="T6" fmla="*/ 2147483647 w 33"/>
              <a:gd name="T7" fmla="*/ 2147483647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0 w 33"/>
              <a:gd name="T15" fmla="*/ 2147483647 h 27"/>
              <a:gd name="T16" fmla="*/ 2147483647 w 33"/>
              <a:gd name="T17" fmla="*/ 0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27"/>
              <a:gd name="T29" fmla="*/ 33 w 33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27">
                <a:moveTo>
                  <a:pt x="4" y="0"/>
                </a:moveTo>
                <a:lnTo>
                  <a:pt x="6" y="11"/>
                </a:lnTo>
                <a:lnTo>
                  <a:pt x="11" y="14"/>
                </a:lnTo>
                <a:lnTo>
                  <a:pt x="13" y="2"/>
                </a:lnTo>
                <a:lnTo>
                  <a:pt x="32" y="7"/>
                </a:lnTo>
                <a:lnTo>
                  <a:pt x="22" y="26"/>
                </a:lnTo>
                <a:lnTo>
                  <a:pt x="6" y="24"/>
                </a:lnTo>
                <a:lnTo>
                  <a:pt x="0" y="17"/>
                </a:lnTo>
                <a:lnTo>
                  <a:pt x="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Freeform 227"/>
          <p:cNvSpPr>
            <a:spLocks/>
          </p:cNvSpPr>
          <p:nvPr/>
        </p:nvSpPr>
        <p:spPr bwMode="auto">
          <a:xfrm>
            <a:off x="2010874" y="2379811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7" name="Freeform 228"/>
          <p:cNvSpPr>
            <a:spLocks/>
          </p:cNvSpPr>
          <p:nvPr/>
        </p:nvSpPr>
        <p:spPr bwMode="auto">
          <a:xfrm>
            <a:off x="4289425" y="2135188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8" name="Freeform 229"/>
          <p:cNvSpPr>
            <a:spLocks/>
          </p:cNvSpPr>
          <p:nvPr/>
        </p:nvSpPr>
        <p:spPr bwMode="auto">
          <a:xfrm>
            <a:off x="4513263" y="2813050"/>
            <a:ext cx="546100" cy="896938"/>
          </a:xfrm>
          <a:custGeom>
            <a:avLst/>
            <a:gdLst>
              <a:gd name="T0" fmla="*/ 2147483647 w 346"/>
              <a:gd name="T1" fmla="*/ 2147483647 h 609"/>
              <a:gd name="T2" fmla="*/ 2147483647 w 346"/>
              <a:gd name="T3" fmla="*/ 2147483647 h 609"/>
              <a:gd name="T4" fmla="*/ 2147483647 w 346"/>
              <a:gd name="T5" fmla="*/ 2147483647 h 609"/>
              <a:gd name="T6" fmla="*/ 2147483647 w 346"/>
              <a:gd name="T7" fmla="*/ 2147483647 h 609"/>
              <a:gd name="T8" fmla="*/ 2147483647 w 346"/>
              <a:gd name="T9" fmla="*/ 2147483647 h 609"/>
              <a:gd name="T10" fmla="*/ 2147483647 w 346"/>
              <a:gd name="T11" fmla="*/ 2147483647 h 609"/>
              <a:gd name="T12" fmla="*/ 2147483647 w 346"/>
              <a:gd name="T13" fmla="*/ 2147483647 h 609"/>
              <a:gd name="T14" fmla="*/ 2147483647 w 346"/>
              <a:gd name="T15" fmla="*/ 2147483647 h 609"/>
              <a:gd name="T16" fmla="*/ 2147483647 w 346"/>
              <a:gd name="T17" fmla="*/ 2147483647 h 609"/>
              <a:gd name="T18" fmla="*/ 2147483647 w 346"/>
              <a:gd name="T19" fmla="*/ 2147483647 h 609"/>
              <a:gd name="T20" fmla="*/ 2147483647 w 346"/>
              <a:gd name="T21" fmla="*/ 2147483647 h 609"/>
              <a:gd name="T22" fmla="*/ 2147483647 w 346"/>
              <a:gd name="T23" fmla="*/ 2147483647 h 609"/>
              <a:gd name="T24" fmla="*/ 2147483647 w 346"/>
              <a:gd name="T25" fmla="*/ 2147483647 h 609"/>
              <a:gd name="T26" fmla="*/ 2147483647 w 346"/>
              <a:gd name="T27" fmla="*/ 2147483647 h 609"/>
              <a:gd name="T28" fmla="*/ 2147483647 w 346"/>
              <a:gd name="T29" fmla="*/ 2147483647 h 609"/>
              <a:gd name="T30" fmla="*/ 2147483647 w 346"/>
              <a:gd name="T31" fmla="*/ 2147483647 h 609"/>
              <a:gd name="T32" fmla="*/ 2147483647 w 346"/>
              <a:gd name="T33" fmla="*/ 2147483647 h 609"/>
              <a:gd name="T34" fmla="*/ 2147483647 w 346"/>
              <a:gd name="T35" fmla="*/ 2147483647 h 609"/>
              <a:gd name="T36" fmla="*/ 2147483647 w 346"/>
              <a:gd name="T37" fmla="*/ 2147483647 h 609"/>
              <a:gd name="T38" fmla="*/ 2147483647 w 346"/>
              <a:gd name="T39" fmla="*/ 2147483647 h 609"/>
              <a:gd name="T40" fmla="*/ 2147483647 w 346"/>
              <a:gd name="T41" fmla="*/ 2147483647 h 609"/>
              <a:gd name="T42" fmla="*/ 2147483647 w 346"/>
              <a:gd name="T43" fmla="*/ 2147483647 h 609"/>
              <a:gd name="T44" fmla="*/ 2147483647 w 346"/>
              <a:gd name="T45" fmla="*/ 2147483647 h 609"/>
              <a:gd name="T46" fmla="*/ 2147483647 w 346"/>
              <a:gd name="T47" fmla="*/ 2147483647 h 609"/>
              <a:gd name="T48" fmla="*/ 2147483647 w 346"/>
              <a:gd name="T49" fmla="*/ 2147483647 h 609"/>
              <a:gd name="T50" fmla="*/ 2147483647 w 346"/>
              <a:gd name="T51" fmla="*/ 2147483647 h 609"/>
              <a:gd name="T52" fmla="*/ 2147483647 w 346"/>
              <a:gd name="T53" fmla="*/ 2147483647 h 609"/>
              <a:gd name="T54" fmla="*/ 2147483647 w 346"/>
              <a:gd name="T55" fmla="*/ 2147483647 h 609"/>
              <a:gd name="T56" fmla="*/ 2147483647 w 346"/>
              <a:gd name="T57" fmla="*/ 2147483647 h 609"/>
              <a:gd name="T58" fmla="*/ 2147483647 w 346"/>
              <a:gd name="T59" fmla="*/ 2147483647 h 609"/>
              <a:gd name="T60" fmla="*/ 2147483647 w 346"/>
              <a:gd name="T61" fmla="*/ 2147483647 h 609"/>
              <a:gd name="T62" fmla="*/ 2147483647 w 346"/>
              <a:gd name="T63" fmla="*/ 2147483647 h 609"/>
              <a:gd name="T64" fmla="*/ 2147483647 w 346"/>
              <a:gd name="T65" fmla="*/ 2147483647 h 609"/>
              <a:gd name="T66" fmla="*/ 2147483647 w 346"/>
              <a:gd name="T67" fmla="*/ 2147483647 h 609"/>
              <a:gd name="T68" fmla="*/ 2147483647 w 346"/>
              <a:gd name="T69" fmla="*/ 2147483647 h 609"/>
              <a:gd name="T70" fmla="*/ 2147483647 w 346"/>
              <a:gd name="T71" fmla="*/ 2147483647 h 609"/>
              <a:gd name="T72" fmla="*/ 2147483647 w 346"/>
              <a:gd name="T73" fmla="*/ 2147483647 h 609"/>
              <a:gd name="T74" fmla="*/ 2147483647 w 346"/>
              <a:gd name="T75" fmla="*/ 2147483647 h 609"/>
              <a:gd name="T76" fmla="*/ 2147483647 w 346"/>
              <a:gd name="T77" fmla="*/ 2147483647 h 609"/>
              <a:gd name="T78" fmla="*/ 2147483647 w 346"/>
              <a:gd name="T79" fmla="*/ 2147483647 h 609"/>
              <a:gd name="T80" fmla="*/ 2147483647 w 346"/>
              <a:gd name="T81" fmla="*/ 2147483647 h 609"/>
              <a:gd name="T82" fmla="*/ 2147483647 w 346"/>
              <a:gd name="T83" fmla="*/ 2147483647 h 609"/>
              <a:gd name="T84" fmla="*/ 2147483647 w 346"/>
              <a:gd name="T85" fmla="*/ 2147483647 h 609"/>
              <a:gd name="T86" fmla="*/ 2147483647 w 346"/>
              <a:gd name="T87" fmla="*/ 2147483647 h 609"/>
              <a:gd name="T88" fmla="*/ 2147483647 w 346"/>
              <a:gd name="T89" fmla="*/ 2147483647 h 609"/>
              <a:gd name="T90" fmla="*/ 2147483647 w 346"/>
              <a:gd name="T91" fmla="*/ 2147483647 h 609"/>
              <a:gd name="T92" fmla="*/ 2147483647 w 346"/>
              <a:gd name="T93" fmla="*/ 2147483647 h 609"/>
              <a:gd name="T94" fmla="*/ 2147483647 w 346"/>
              <a:gd name="T95" fmla="*/ 2147483647 h 609"/>
              <a:gd name="T96" fmla="*/ 2147483647 w 346"/>
              <a:gd name="T97" fmla="*/ 2147483647 h 609"/>
              <a:gd name="T98" fmla="*/ 2147483647 w 346"/>
              <a:gd name="T99" fmla="*/ 2147483647 h 609"/>
              <a:gd name="T100" fmla="*/ 2147483647 w 346"/>
              <a:gd name="T101" fmla="*/ 2147483647 h 609"/>
              <a:gd name="T102" fmla="*/ 2147483647 w 346"/>
              <a:gd name="T103" fmla="*/ 2147483647 h 609"/>
              <a:gd name="T104" fmla="*/ 2147483647 w 346"/>
              <a:gd name="T105" fmla="*/ 2147483647 h 609"/>
              <a:gd name="T106" fmla="*/ 2147483647 w 346"/>
              <a:gd name="T107" fmla="*/ 2147483647 h 609"/>
              <a:gd name="T108" fmla="*/ 2147483647 w 346"/>
              <a:gd name="T109" fmla="*/ 2147483647 h 609"/>
              <a:gd name="T110" fmla="*/ 2147483647 w 346"/>
              <a:gd name="T111" fmla="*/ 2147483647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9" name="Freeform 230"/>
          <p:cNvSpPr>
            <a:spLocks/>
          </p:cNvSpPr>
          <p:nvPr/>
        </p:nvSpPr>
        <p:spPr bwMode="auto">
          <a:xfrm>
            <a:off x="3846513" y="2684463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0" name="Freeform 231"/>
          <p:cNvSpPr>
            <a:spLocks/>
          </p:cNvSpPr>
          <p:nvPr/>
        </p:nvSpPr>
        <p:spPr bwMode="auto">
          <a:xfrm>
            <a:off x="3127900" y="3262762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1" name="Freeform 233"/>
          <p:cNvSpPr>
            <a:spLocks/>
          </p:cNvSpPr>
          <p:nvPr/>
        </p:nvSpPr>
        <p:spPr bwMode="auto">
          <a:xfrm>
            <a:off x="3964781" y="3151337"/>
            <a:ext cx="911225" cy="727075"/>
          </a:xfrm>
          <a:custGeom>
            <a:avLst/>
            <a:gdLst>
              <a:gd name="T0" fmla="*/ 2147483647 w 578"/>
              <a:gd name="T1" fmla="*/ 2147483647 h 495"/>
              <a:gd name="T2" fmla="*/ 2147483647 w 578"/>
              <a:gd name="T3" fmla="*/ 2147483647 h 495"/>
              <a:gd name="T4" fmla="*/ 2147483647 w 578"/>
              <a:gd name="T5" fmla="*/ 2147483647 h 495"/>
              <a:gd name="T6" fmla="*/ 2147483647 w 578"/>
              <a:gd name="T7" fmla="*/ 2147483647 h 495"/>
              <a:gd name="T8" fmla="*/ 2147483647 w 578"/>
              <a:gd name="T9" fmla="*/ 0 h 495"/>
              <a:gd name="T10" fmla="*/ 2147483647 w 578"/>
              <a:gd name="T11" fmla="*/ 2147483647 h 495"/>
              <a:gd name="T12" fmla="*/ 2147483647 w 578"/>
              <a:gd name="T13" fmla="*/ 2147483647 h 495"/>
              <a:gd name="T14" fmla="*/ 2147483647 w 578"/>
              <a:gd name="T15" fmla="*/ 2147483647 h 495"/>
              <a:gd name="T16" fmla="*/ 2147483647 w 578"/>
              <a:gd name="T17" fmla="*/ 2147483647 h 495"/>
              <a:gd name="T18" fmla="*/ 2147483647 w 578"/>
              <a:gd name="T19" fmla="*/ 2147483647 h 495"/>
              <a:gd name="T20" fmla="*/ 2147483647 w 578"/>
              <a:gd name="T21" fmla="*/ 2147483647 h 495"/>
              <a:gd name="T22" fmla="*/ 2147483647 w 578"/>
              <a:gd name="T23" fmla="*/ 2147483647 h 495"/>
              <a:gd name="T24" fmla="*/ 2147483647 w 578"/>
              <a:gd name="T25" fmla="*/ 2147483647 h 495"/>
              <a:gd name="T26" fmla="*/ 2147483647 w 578"/>
              <a:gd name="T27" fmla="*/ 2147483647 h 495"/>
              <a:gd name="T28" fmla="*/ 2147483647 w 578"/>
              <a:gd name="T29" fmla="*/ 2147483647 h 495"/>
              <a:gd name="T30" fmla="*/ 2147483647 w 578"/>
              <a:gd name="T31" fmla="*/ 2147483647 h 495"/>
              <a:gd name="T32" fmla="*/ 2147483647 w 578"/>
              <a:gd name="T33" fmla="*/ 2147483647 h 495"/>
              <a:gd name="T34" fmla="*/ 2147483647 w 578"/>
              <a:gd name="T35" fmla="*/ 2147483647 h 495"/>
              <a:gd name="T36" fmla="*/ 2147483647 w 578"/>
              <a:gd name="T37" fmla="*/ 2147483647 h 495"/>
              <a:gd name="T38" fmla="*/ 2147483647 w 578"/>
              <a:gd name="T39" fmla="*/ 2147483647 h 495"/>
              <a:gd name="T40" fmla="*/ 2147483647 w 578"/>
              <a:gd name="T41" fmla="*/ 2147483647 h 495"/>
              <a:gd name="T42" fmla="*/ 2147483647 w 578"/>
              <a:gd name="T43" fmla="*/ 2147483647 h 495"/>
              <a:gd name="T44" fmla="*/ 2147483647 w 578"/>
              <a:gd name="T45" fmla="*/ 2147483647 h 495"/>
              <a:gd name="T46" fmla="*/ 2147483647 w 578"/>
              <a:gd name="T47" fmla="*/ 2147483647 h 495"/>
              <a:gd name="T48" fmla="*/ 2147483647 w 578"/>
              <a:gd name="T49" fmla="*/ 2147483647 h 495"/>
              <a:gd name="T50" fmla="*/ 2147483647 w 578"/>
              <a:gd name="T51" fmla="*/ 2147483647 h 495"/>
              <a:gd name="T52" fmla="*/ 2147483647 w 578"/>
              <a:gd name="T53" fmla="*/ 2147483647 h 495"/>
              <a:gd name="T54" fmla="*/ 2147483647 w 578"/>
              <a:gd name="T55" fmla="*/ 2147483647 h 495"/>
              <a:gd name="T56" fmla="*/ 2147483647 w 578"/>
              <a:gd name="T57" fmla="*/ 2147483647 h 495"/>
              <a:gd name="T58" fmla="*/ 2147483647 w 578"/>
              <a:gd name="T59" fmla="*/ 2147483647 h 495"/>
              <a:gd name="T60" fmla="*/ 2147483647 w 578"/>
              <a:gd name="T61" fmla="*/ 2147483647 h 495"/>
              <a:gd name="T62" fmla="*/ 2147483647 w 578"/>
              <a:gd name="T63" fmla="*/ 2147483647 h 495"/>
              <a:gd name="T64" fmla="*/ 2147483647 w 578"/>
              <a:gd name="T65" fmla="*/ 2147483647 h 495"/>
              <a:gd name="T66" fmla="*/ 2147483647 w 578"/>
              <a:gd name="T67" fmla="*/ 2147483647 h 495"/>
              <a:gd name="T68" fmla="*/ 2147483647 w 578"/>
              <a:gd name="T69" fmla="*/ 2147483647 h 495"/>
              <a:gd name="T70" fmla="*/ 2147483647 w 578"/>
              <a:gd name="T71" fmla="*/ 2147483647 h 495"/>
              <a:gd name="T72" fmla="*/ 2147483647 w 578"/>
              <a:gd name="T73" fmla="*/ 2147483647 h 495"/>
              <a:gd name="T74" fmla="*/ 2147483647 w 578"/>
              <a:gd name="T75" fmla="*/ 2147483647 h 495"/>
              <a:gd name="T76" fmla="*/ 2147483647 w 578"/>
              <a:gd name="T77" fmla="*/ 2147483647 h 495"/>
              <a:gd name="T78" fmla="*/ 2147483647 w 578"/>
              <a:gd name="T79" fmla="*/ 2147483647 h 495"/>
              <a:gd name="T80" fmla="*/ 2147483647 w 578"/>
              <a:gd name="T81" fmla="*/ 2147483647 h 495"/>
              <a:gd name="T82" fmla="*/ 2147483647 w 578"/>
              <a:gd name="T83" fmla="*/ 2147483647 h 495"/>
              <a:gd name="T84" fmla="*/ 2147483647 w 578"/>
              <a:gd name="T85" fmla="*/ 2147483647 h 495"/>
              <a:gd name="T86" fmla="*/ 2147483647 w 578"/>
              <a:gd name="T87" fmla="*/ 2147483647 h 495"/>
              <a:gd name="T88" fmla="*/ 2147483647 w 578"/>
              <a:gd name="T89" fmla="*/ 2147483647 h 495"/>
              <a:gd name="T90" fmla="*/ 2147483647 w 578"/>
              <a:gd name="T91" fmla="*/ 2147483647 h 495"/>
              <a:gd name="T92" fmla="*/ 2147483647 w 578"/>
              <a:gd name="T93" fmla="*/ 2147483647 h 495"/>
              <a:gd name="T94" fmla="*/ 2147483647 w 578"/>
              <a:gd name="T95" fmla="*/ 2147483647 h 495"/>
              <a:gd name="T96" fmla="*/ 2147483647 w 578"/>
              <a:gd name="T97" fmla="*/ 2147483647 h 495"/>
              <a:gd name="T98" fmla="*/ 0 w 578"/>
              <a:gd name="T99" fmla="*/ 2147483647 h 495"/>
              <a:gd name="T100" fmla="*/ 2147483647 w 578"/>
              <a:gd name="T101" fmla="*/ 2147483647 h 495"/>
              <a:gd name="T102" fmla="*/ 2147483647 w 578"/>
              <a:gd name="T103" fmla="*/ 2147483647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" name="Freeform 232"/>
          <p:cNvSpPr>
            <a:spLocks/>
          </p:cNvSpPr>
          <p:nvPr/>
        </p:nvSpPr>
        <p:spPr bwMode="auto">
          <a:xfrm>
            <a:off x="3766930" y="1775387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3" name="Freeform 234"/>
          <p:cNvSpPr>
            <a:spLocks/>
          </p:cNvSpPr>
          <p:nvPr/>
        </p:nvSpPr>
        <p:spPr bwMode="auto">
          <a:xfrm>
            <a:off x="2949575" y="1822450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4" name="Freeform 235" descr="25%"/>
          <p:cNvSpPr>
            <a:spLocks/>
          </p:cNvSpPr>
          <p:nvPr/>
        </p:nvSpPr>
        <p:spPr bwMode="auto">
          <a:xfrm>
            <a:off x="2906377" y="2773363"/>
            <a:ext cx="1122363" cy="508000"/>
          </a:xfrm>
          <a:custGeom>
            <a:avLst/>
            <a:gdLst>
              <a:gd name="T0" fmla="*/ 2147483647 w 711"/>
              <a:gd name="T1" fmla="*/ 2147483647 h 345"/>
              <a:gd name="T2" fmla="*/ 2147483647 w 711"/>
              <a:gd name="T3" fmla="*/ 2147483647 h 345"/>
              <a:gd name="T4" fmla="*/ 2147483647 w 711"/>
              <a:gd name="T5" fmla="*/ 2147483647 h 345"/>
              <a:gd name="T6" fmla="*/ 2147483647 w 711"/>
              <a:gd name="T7" fmla="*/ 2147483647 h 345"/>
              <a:gd name="T8" fmla="*/ 2147483647 w 711"/>
              <a:gd name="T9" fmla="*/ 2147483647 h 345"/>
              <a:gd name="T10" fmla="*/ 2147483647 w 711"/>
              <a:gd name="T11" fmla="*/ 2147483647 h 345"/>
              <a:gd name="T12" fmla="*/ 2147483647 w 711"/>
              <a:gd name="T13" fmla="*/ 2147483647 h 345"/>
              <a:gd name="T14" fmla="*/ 2147483647 w 711"/>
              <a:gd name="T15" fmla="*/ 2147483647 h 345"/>
              <a:gd name="T16" fmla="*/ 2147483647 w 711"/>
              <a:gd name="T17" fmla="*/ 2147483647 h 345"/>
              <a:gd name="T18" fmla="*/ 2147483647 w 711"/>
              <a:gd name="T19" fmla="*/ 2147483647 h 345"/>
              <a:gd name="T20" fmla="*/ 2147483647 w 711"/>
              <a:gd name="T21" fmla="*/ 2147483647 h 345"/>
              <a:gd name="T22" fmla="*/ 0 w 711"/>
              <a:gd name="T23" fmla="*/ 2147483647 h 345"/>
              <a:gd name="T24" fmla="*/ 2147483647 w 711"/>
              <a:gd name="T25" fmla="*/ 2147483647 h 345"/>
              <a:gd name="T26" fmla="*/ 2147483647 w 711"/>
              <a:gd name="T27" fmla="*/ 2147483647 h 345"/>
              <a:gd name="T28" fmla="*/ 2147483647 w 711"/>
              <a:gd name="T29" fmla="*/ 2147483647 h 345"/>
              <a:gd name="T30" fmla="*/ 2147483647 w 711"/>
              <a:gd name="T31" fmla="*/ 2147483647 h 345"/>
              <a:gd name="T32" fmla="*/ 2147483647 w 711"/>
              <a:gd name="T33" fmla="*/ 2147483647 h 345"/>
              <a:gd name="T34" fmla="*/ 2147483647 w 711"/>
              <a:gd name="T35" fmla="*/ 2147483647 h 345"/>
              <a:gd name="T36" fmla="*/ 2147483647 w 711"/>
              <a:gd name="T37" fmla="*/ 2147483647 h 345"/>
              <a:gd name="T38" fmla="*/ 2147483647 w 711"/>
              <a:gd name="T39" fmla="*/ 2147483647 h 345"/>
              <a:gd name="T40" fmla="*/ 2147483647 w 711"/>
              <a:gd name="T41" fmla="*/ 2147483647 h 345"/>
              <a:gd name="T42" fmla="*/ 2147483647 w 711"/>
              <a:gd name="T43" fmla="*/ 2147483647 h 345"/>
              <a:gd name="T44" fmla="*/ 2147483647 w 711"/>
              <a:gd name="T45" fmla="*/ 2147483647 h 345"/>
              <a:gd name="T46" fmla="*/ 2147483647 w 711"/>
              <a:gd name="T47" fmla="*/ 2147483647 h 345"/>
              <a:gd name="T48" fmla="*/ 2147483647 w 711"/>
              <a:gd name="T49" fmla="*/ 2147483647 h 345"/>
              <a:gd name="T50" fmla="*/ 2147483647 w 711"/>
              <a:gd name="T51" fmla="*/ 2147483647 h 345"/>
              <a:gd name="T52" fmla="*/ 2147483647 w 711"/>
              <a:gd name="T53" fmla="*/ 2147483647 h 345"/>
              <a:gd name="T54" fmla="*/ 2147483647 w 711"/>
              <a:gd name="T55" fmla="*/ 2147483647 h 345"/>
              <a:gd name="T56" fmla="*/ 2147483647 w 711"/>
              <a:gd name="T57" fmla="*/ 2147483647 h 345"/>
              <a:gd name="T58" fmla="*/ 2147483647 w 711"/>
              <a:gd name="T59" fmla="*/ 2147483647 h 345"/>
              <a:gd name="T60" fmla="*/ 2147483647 w 711"/>
              <a:gd name="T61" fmla="*/ 2147483647 h 345"/>
              <a:gd name="T62" fmla="*/ 2147483647 w 711"/>
              <a:gd name="T63" fmla="*/ 2147483647 h 345"/>
              <a:gd name="T64" fmla="*/ 2147483647 w 711"/>
              <a:gd name="T65" fmla="*/ 2147483647 h 345"/>
              <a:gd name="T66" fmla="*/ 2147483647 w 711"/>
              <a:gd name="T67" fmla="*/ 2147483647 h 345"/>
              <a:gd name="T68" fmla="*/ 2147483647 w 711"/>
              <a:gd name="T69" fmla="*/ 2147483647 h 345"/>
              <a:gd name="T70" fmla="*/ 2147483647 w 711"/>
              <a:gd name="T71" fmla="*/ 2147483647 h 345"/>
              <a:gd name="T72" fmla="*/ 2147483647 w 711"/>
              <a:gd name="T73" fmla="*/ 2147483647 h 345"/>
              <a:gd name="T74" fmla="*/ 2147483647 w 711"/>
              <a:gd name="T75" fmla="*/ 2147483647 h 345"/>
              <a:gd name="T76" fmla="*/ 2147483647 w 711"/>
              <a:gd name="T77" fmla="*/ 2147483647 h 345"/>
              <a:gd name="T78" fmla="*/ 2147483647 w 711"/>
              <a:gd name="T79" fmla="*/ 2147483647 h 345"/>
              <a:gd name="T80" fmla="*/ 2147483647 w 711"/>
              <a:gd name="T81" fmla="*/ 2147483647 h 345"/>
              <a:gd name="T82" fmla="*/ 2147483647 w 711"/>
              <a:gd name="T83" fmla="*/ 2147483647 h 345"/>
              <a:gd name="T84" fmla="*/ 2147483647 w 711"/>
              <a:gd name="T85" fmla="*/ 2147483647 h 345"/>
              <a:gd name="T86" fmla="*/ 2147483647 w 711"/>
              <a:gd name="T87" fmla="*/ 2147483647 h 345"/>
              <a:gd name="T88" fmla="*/ 2147483647 w 711"/>
              <a:gd name="T89" fmla="*/ 2147483647 h 345"/>
              <a:gd name="T90" fmla="*/ 2147483647 w 711"/>
              <a:gd name="T91" fmla="*/ 2147483647 h 345"/>
              <a:gd name="T92" fmla="*/ 2147483647 w 711"/>
              <a:gd name="T93" fmla="*/ 2147483647 h 345"/>
              <a:gd name="T94" fmla="*/ 2147483647 w 711"/>
              <a:gd name="T95" fmla="*/ 2147483647 h 345"/>
              <a:gd name="T96" fmla="*/ 2147483647 w 711"/>
              <a:gd name="T97" fmla="*/ 2147483647 h 345"/>
              <a:gd name="T98" fmla="*/ 2147483647 w 711"/>
              <a:gd name="T99" fmla="*/ 2147483647 h 345"/>
              <a:gd name="T100" fmla="*/ 2147483647 w 711"/>
              <a:gd name="T101" fmla="*/ 2147483647 h 345"/>
              <a:gd name="T102" fmla="*/ 2147483647 w 711"/>
              <a:gd name="T103" fmla="*/ 2147483647 h 345"/>
              <a:gd name="T104" fmla="*/ 2147483647 w 711"/>
              <a:gd name="T105" fmla="*/ 2147483647 h 345"/>
              <a:gd name="T106" fmla="*/ 2147483647 w 711"/>
              <a:gd name="T107" fmla="*/ 2147483647 h 345"/>
              <a:gd name="T108" fmla="*/ 2147483647 w 711"/>
              <a:gd name="T109" fmla="*/ 2147483647 h 3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11"/>
              <a:gd name="T166" fmla="*/ 0 h 345"/>
              <a:gd name="T167" fmla="*/ 711 w 711"/>
              <a:gd name="T168" fmla="*/ 345 h 3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11" h="345">
                <a:moveTo>
                  <a:pt x="430" y="344"/>
                </a:moveTo>
                <a:lnTo>
                  <a:pt x="427" y="344"/>
                </a:lnTo>
                <a:lnTo>
                  <a:pt x="417" y="344"/>
                </a:lnTo>
                <a:lnTo>
                  <a:pt x="401" y="344"/>
                </a:lnTo>
                <a:lnTo>
                  <a:pt x="397" y="342"/>
                </a:lnTo>
                <a:lnTo>
                  <a:pt x="393" y="342"/>
                </a:lnTo>
                <a:lnTo>
                  <a:pt x="381" y="342"/>
                </a:lnTo>
                <a:lnTo>
                  <a:pt x="376" y="342"/>
                </a:lnTo>
                <a:lnTo>
                  <a:pt x="355" y="342"/>
                </a:lnTo>
                <a:lnTo>
                  <a:pt x="340" y="342"/>
                </a:lnTo>
                <a:lnTo>
                  <a:pt x="315" y="342"/>
                </a:lnTo>
                <a:lnTo>
                  <a:pt x="311" y="342"/>
                </a:lnTo>
                <a:lnTo>
                  <a:pt x="310" y="342"/>
                </a:lnTo>
                <a:lnTo>
                  <a:pt x="294" y="341"/>
                </a:lnTo>
                <a:lnTo>
                  <a:pt x="279" y="341"/>
                </a:lnTo>
                <a:lnTo>
                  <a:pt x="265" y="341"/>
                </a:lnTo>
                <a:lnTo>
                  <a:pt x="262" y="341"/>
                </a:lnTo>
                <a:lnTo>
                  <a:pt x="253" y="339"/>
                </a:lnTo>
                <a:lnTo>
                  <a:pt x="232" y="339"/>
                </a:lnTo>
                <a:lnTo>
                  <a:pt x="217" y="339"/>
                </a:lnTo>
                <a:lnTo>
                  <a:pt x="213" y="339"/>
                </a:lnTo>
                <a:lnTo>
                  <a:pt x="210" y="339"/>
                </a:lnTo>
                <a:lnTo>
                  <a:pt x="157" y="337"/>
                </a:lnTo>
                <a:lnTo>
                  <a:pt x="159" y="299"/>
                </a:lnTo>
                <a:lnTo>
                  <a:pt x="159" y="289"/>
                </a:lnTo>
                <a:lnTo>
                  <a:pt x="159" y="282"/>
                </a:lnTo>
                <a:lnTo>
                  <a:pt x="160" y="268"/>
                </a:lnTo>
                <a:lnTo>
                  <a:pt x="160" y="261"/>
                </a:lnTo>
                <a:lnTo>
                  <a:pt x="160" y="254"/>
                </a:lnTo>
                <a:lnTo>
                  <a:pt x="161" y="227"/>
                </a:lnTo>
                <a:lnTo>
                  <a:pt x="116" y="225"/>
                </a:lnTo>
                <a:lnTo>
                  <a:pt x="113" y="225"/>
                </a:lnTo>
                <a:lnTo>
                  <a:pt x="53" y="222"/>
                </a:lnTo>
                <a:lnTo>
                  <a:pt x="38" y="220"/>
                </a:lnTo>
                <a:lnTo>
                  <a:pt x="34" y="220"/>
                </a:lnTo>
                <a:lnTo>
                  <a:pt x="0" y="219"/>
                </a:lnTo>
                <a:lnTo>
                  <a:pt x="1" y="205"/>
                </a:lnTo>
                <a:lnTo>
                  <a:pt x="1" y="185"/>
                </a:lnTo>
                <a:lnTo>
                  <a:pt x="2" y="176"/>
                </a:lnTo>
                <a:lnTo>
                  <a:pt x="4" y="165"/>
                </a:lnTo>
                <a:lnTo>
                  <a:pt x="4" y="158"/>
                </a:lnTo>
                <a:lnTo>
                  <a:pt x="4" y="151"/>
                </a:lnTo>
                <a:lnTo>
                  <a:pt x="4" y="142"/>
                </a:lnTo>
                <a:lnTo>
                  <a:pt x="4" y="137"/>
                </a:lnTo>
                <a:lnTo>
                  <a:pt x="5" y="123"/>
                </a:lnTo>
                <a:lnTo>
                  <a:pt x="6" y="109"/>
                </a:lnTo>
                <a:lnTo>
                  <a:pt x="6" y="96"/>
                </a:lnTo>
                <a:lnTo>
                  <a:pt x="8" y="82"/>
                </a:lnTo>
                <a:lnTo>
                  <a:pt x="11" y="44"/>
                </a:lnTo>
                <a:lnTo>
                  <a:pt x="11" y="19"/>
                </a:lnTo>
                <a:lnTo>
                  <a:pt x="12" y="5"/>
                </a:lnTo>
                <a:lnTo>
                  <a:pt x="13" y="0"/>
                </a:lnTo>
                <a:lnTo>
                  <a:pt x="15" y="1"/>
                </a:lnTo>
                <a:lnTo>
                  <a:pt x="16" y="1"/>
                </a:lnTo>
                <a:lnTo>
                  <a:pt x="56" y="2"/>
                </a:lnTo>
                <a:lnTo>
                  <a:pt x="76" y="2"/>
                </a:lnTo>
                <a:lnTo>
                  <a:pt x="78" y="4"/>
                </a:lnTo>
                <a:lnTo>
                  <a:pt x="95" y="5"/>
                </a:lnTo>
                <a:lnTo>
                  <a:pt x="105" y="5"/>
                </a:lnTo>
                <a:lnTo>
                  <a:pt x="107" y="5"/>
                </a:lnTo>
                <a:lnTo>
                  <a:pt x="112" y="5"/>
                </a:lnTo>
                <a:lnTo>
                  <a:pt x="137" y="6"/>
                </a:lnTo>
                <a:lnTo>
                  <a:pt x="155" y="8"/>
                </a:lnTo>
                <a:lnTo>
                  <a:pt x="167" y="8"/>
                </a:lnTo>
                <a:lnTo>
                  <a:pt x="193" y="9"/>
                </a:lnTo>
                <a:lnTo>
                  <a:pt x="199" y="9"/>
                </a:lnTo>
                <a:lnTo>
                  <a:pt x="235" y="11"/>
                </a:lnTo>
                <a:lnTo>
                  <a:pt x="265" y="12"/>
                </a:lnTo>
                <a:lnTo>
                  <a:pt x="292" y="12"/>
                </a:lnTo>
                <a:lnTo>
                  <a:pt x="315" y="12"/>
                </a:lnTo>
                <a:lnTo>
                  <a:pt x="368" y="13"/>
                </a:lnTo>
                <a:lnTo>
                  <a:pt x="390" y="13"/>
                </a:lnTo>
                <a:lnTo>
                  <a:pt x="449" y="15"/>
                </a:lnTo>
                <a:lnTo>
                  <a:pt x="459" y="25"/>
                </a:lnTo>
                <a:lnTo>
                  <a:pt x="465" y="27"/>
                </a:lnTo>
                <a:lnTo>
                  <a:pt x="469" y="29"/>
                </a:lnTo>
                <a:lnTo>
                  <a:pt x="477" y="32"/>
                </a:lnTo>
                <a:lnTo>
                  <a:pt x="489" y="40"/>
                </a:lnTo>
                <a:lnTo>
                  <a:pt x="499" y="29"/>
                </a:lnTo>
                <a:lnTo>
                  <a:pt x="517" y="32"/>
                </a:lnTo>
                <a:lnTo>
                  <a:pt x="520" y="32"/>
                </a:lnTo>
                <a:lnTo>
                  <a:pt x="528" y="29"/>
                </a:lnTo>
                <a:lnTo>
                  <a:pt x="530" y="30"/>
                </a:lnTo>
                <a:lnTo>
                  <a:pt x="549" y="29"/>
                </a:lnTo>
                <a:lnTo>
                  <a:pt x="556" y="36"/>
                </a:lnTo>
                <a:lnTo>
                  <a:pt x="559" y="39"/>
                </a:lnTo>
                <a:lnTo>
                  <a:pt x="567" y="40"/>
                </a:lnTo>
                <a:lnTo>
                  <a:pt x="584" y="46"/>
                </a:lnTo>
                <a:lnTo>
                  <a:pt x="592" y="55"/>
                </a:lnTo>
                <a:lnTo>
                  <a:pt x="597" y="65"/>
                </a:lnTo>
                <a:lnTo>
                  <a:pt x="606" y="68"/>
                </a:lnTo>
                <a:lnTo>
                  <a:pt x="613" y="69"/>
                </a:lnTo>
                <a:lnTo>
                  <a:pt x="620" y="92"/>
                </a:lnTo>
                <a:lnTo>
                  <a:pt x="622" y="96"/>
                </a:lnTo>
                <a:lnTo>
                  <a:pt x="620" y="99"/>
                </a:lnTo>
                <a:lnTo>
                  <a:pt x="625" y="109"/>
                </a:lnTo>
                <a:lnTo>
                  <a:pt x="626" y="117"/>
                </a:lnTo>
                <a:lnTo>
                  <a:pt x="629" y="123"/>
                </a:lnTo>
                <a:lnTo>
                  <a:pt x="635" y="123"/>
                </a:lnTo>
                <a:lnTo>
                  <a:pt x="638" y="137"/>
                </a:lnTo>
                <a:lnTo>
                  <a:pt x="639" y="138"/>
                </a:lnTo>
                <a:lnTo>
                  <a:pt x="642" y="151"/>
                </a:lnTo>
                <a:lnTo>
                  <a:pt x="639" y="158"/>
                </a:lnTo>
                <a:lnTo>
                  <a:pt x="640" y="163"/>
                </a:lnTo>
                <a:lnTo>
                  <a:pt x="650" y="173"/>
                </a:lnTo>
                <a:lnTo>
                  <a:pt x="650" y="177"/>
                </a:lnTo>
                <a:lnTo>
                  <a:pt x="649" y="177"/>
                </a:lnTo>
                <a:lnTo>
                  <a:pt x="650" y="180"/>
                </a:lnTo>
                <a:lnTo>
                  <a:pt x="656" y="190"/>
                </a:lnTo>
                <a:lnTo>
                  <a:pt x="660" y="201"/>
                </a:lnTo>
                <a:lnTo>
                  <a:pt x="657" y="204"/>
                </a:lnTo>
                <a:lnTo>
                  <a:pt x="657" y="211"/>
                </a:lnTo>
                <a:lnTo>
                  <a:pt x="660" y="211"/>
                </a:lnTo>
                <a:lnTo>
                  <a:pt x="661" y="213"/>
                </a:lnTo>
                <a:lnTo>
                  <a:pt x="660" y="215"/>
                </a:lnTo>
                <a:lnTo>
                  <a:pt x="661" y="218"/>
                </a:lnTo>
                <a:lnTo>
                  <a:pt x="660" y="225"/>
                </a:lnTo>
                <a:lnTo>
                  <a:pt x="660" y="226"/>
                </a:lnTo>
                <a:lnTo>
                  <a:pt x="661" y="232"/>
                </a:lnTo>
                <a:lnTo>
                  <a:pt x="665" y="243"/>
                </a:lnTo>
                <a:lnTo>
                  <a:pt x="667" y="243"/>
                </a:lnTo>
                <a:lnTo>
                  <a:pt x="665" y="246"/>
                </a:lnTo>
                <a:lnTo>
                  <a:pt x="665" y="255"/>
                </a:lnTo>
                <a:lnTo>
                  <a:pt x="661" y="260"/>
                </a:lnTo>
                <a:lnTo>
                  <a:pt x="672" y="275"/>
                </a:lnTo>
                <a:lnTo>
                  <a:pt x="671" y="278"/>
                </a:lnTo>
                <a:lnTo>
                  <a:pt x="669" y="278"/>
                </a:lnTo>
                <a:lnTo>
                  <a:pt x="672" y="285"/>
                </a:lnTo>
                <a:lnTo>
                  <a:pt x="675" y="285"/>
                </a:lnTo>
                <a:lnTo>
                  <a:pt x="678" y="281"/>
                </a:lnTo>
                <a:lnTo>
                  <a:pt x="683" y="307"/>
                </a:lnTo>
                <a:lnTo>
                  <a:pt x="689" y="313"/>
                </a:lnTo>
                <a:lnTo>
                  <a:pt x="693" y="313"/>
                </a:lnTo>
                <a:lnTo>
                  <a:pt x="704" y="338"/>
                </a:lnTo>
                <a:lnTo>
                  <a:pt x="710" y="341"/>
                </a:lnTo>
                <a:lnTo>
                  <a:pt x="707" y="341"/>
                </a:lnTo>
                <a:lnTo>
                  <a:pt x="669" y="342"/>
                </a:lnTo>
                <a:lnTo>
                  <a:pt x="662" y="342"/>
                </a:lnTo>
                <a:lnTo>
                  <a:pt x="653" y="342"/>
                </a:lnTo>
                <a:lnTo>
                  <a:pt x="651" y="342"/>
                </a:lnTo>
                <a:lnTo>
                  <a:pt x="643" y="342"/>
                </a:lnTo>
                <a:lnTo>
                  <a:pt x="633" y="342"/>
                </a:lnTo>
                <a:lnTo>
                  <a:pt x="632" y="342"/>
                </a:lnTo>
                <a:lnTo>
                  <a:pt x="622" y="342"/>
                </a:lnTo>
                <a:lnTo>
                  <a:pt x="615" y="342"/>
                </a:lnTo>
                <a:lnTo>
                  <a:pt x="613" y="342"/>
                </a:lnTo>
                <a:lnTo>
                  <a:pt x="592" y="342"/>
                </a:lnTo>
                <a:lnTo>
                  <a:pt x="586" y="342"/>
                </a:lnTo>
                <a:lnTo>
                  <a:pt x="581" y="344"/>
                </a:lnTo>
                <a:lnTo>
                  <a:pt x="578" y="344"/>
                </a:lnTo>
                <a:lnTo>
                  <a:pt x="560" y="344"/>
                </a:lnTo>
                <a:lnTo>
                  <a:pt x="550" y="344"/>
                </a:lnTo>
                <a:lnTo>
                  <a:pt x="541" y="344"/>
                </a:lnTo>
                <a:lnTo>
                  <a:pt x="520" y="344"/>
                </a:lnTo>
                <a:lnTo>
                  <a:pt x="503" y="344"/>
                </a:lnTo>
                <a:lnTo>
                  <a:pt x="499" y="344"/>
                </a:lnTo>
                <a:lnTo>
                  <a:pt x="494" y="344"/>
                </a:lnTo>
                <a:lnTo>
                  <a:pt x="489" y="344"/>
                </a:lnTo>
                <a:lnTo>
                  <a:pt x="478" y="344"/>
                </a:lnTo>
                <a:lnTo>
                  <a:pt x="466" y="344"/>
                </a:lnTo>
                <a:lnTo>
                  <a:pt x="458" y="344"/>
                </a:lnTo>
                <a:lnTo>
                  <a:pt x="448" y="344"/>
                </a:lnTo>
                <a:lnTo>
                  <a:pt x="437" y="344"/>
                </a:lnTo>
                <a:lnTo>
                  <a:pt x="430" y="344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5" name="Freeform 238"/>
          <p:cNvSpPr>
            <a:spLocks/>
          </p:cNvSpPr>
          <p:nvPr/>
        </p:nvSpPr>
        <p:spPr bwMode="auto">
          <a:xfrm>
            <a:off x="4130675" y="3795713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6" name="Freeform 239"/>
          <p:cNvSpPr>
            <a:spLocks/>
          </p:cNvSpPr>
          <p:nvPr/>
        </p:nvSpPr>
        <p:spPr bwMode="auto">
          <a:xfrm>
            <a:off x="2982810" y="3745022"/>
            <a:ext cx="1178984" cy="571158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7" name="Freeform 236"/>
          <p:cNvSpPr>
            <a:spLocks/>
          </p:cNvSpPr>
          <p:nvPr/>
        </p:nvSpPr>
        <p:spPr bwMode="auto">
          <a:xfrm>
            <a:off x="2922588" y="2301875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" name="Freeform 240" descr="70%"/>
          <p:cNvSpPr>
            <a:spLocks/>
          </p:cNvSpPr>
          <p:nvPr/>
        </p:nvSpPr>
        <p:spPr bwMode="auto">
          <a:xfrm>
            <a:off x="2431696" y="3823195"/>
            <a:ext cx="1884363" cy="1717675"/>
          </a:xfrm>
          <a:custGeom>
            <a:avLst/>
            <a:gdLst>
              <a:gd name="T0" fmla="*/ 1374863588 w 1194"/>
              <a:gd name="T1" fmla="*/ 1973596710 h 1167"/>
              <a:gd name="T2" fmla="*/ 1227911741 w 1194"/>
              <a:gd name="T3" fmla="*/ 1754789734 h 1167"/>
              <a:gd name="T4" fmla="*/ 1160663367 w 1194"/>
              <a:gd name="T5" fmla="*/ 1689797767 h 1167"/>
              <a:gd name="T6" fmla="*/ 1011221132 w 1194"/>
              <a:gd name="T7" fmla="*/ 1642137089 h 1167"/>
              <a:gd name="T8" fmla="*/ 829400694 w 1194"/>
              <a:gd name="T9" fmla="*/ 1683299454 h 1167"/>
              <a:gd name="T10" fmla="*/ 602748334 w 1194"/>
              <a:gd name="T11" fmla="*/ 1765622710 h 1167"/>
              <a:gd name="T12" fmla="*/ 398511146 w 1194"/>
              <a:gd name="T13" fmla="*/ 1564147023 h 1167"/>
              <a:gd name="T14" fmla="*/ 211708353 w 1194"/>
              <a:gd name="T15" fmla="*/ 1282512836 h 1167"/>
              <a:gd name="T16" fmla="*/ 27397440 w 1194"/>
              <a:gd name="T17" fmla="*/ 1113533132 h 1167"/>
              <a:gd name="T18" fmla="*/ 59777234 w 1194"/>
              <a:gd name="T19" fmla="*/ 1050707761 h 1167"/>
              <a:gd name="T20" fmla="*/ 381076850 w 1194"/>
              <a:gd name="T21" fmla="*/ 1070205645 h 1167"/>
              <a:gd name="T22" fmla="*/ 637618505 w 1194"/>
              <a:gd name="T23" fmla="*/ 1087536934 h 1167"/>
              <a:gd name="T24" fmla="*/ 779587996 w 1194"/>
              <a:gd name="T25" fmla="*/ 1096201843 h 1167"/>
              <a:gd name="T26" fmla="*/ 802003069 w 1194"/>
              <a:gd name="T27" fmla="*/ 944553429 h 1167"/>
              <a:gd name="T28" fmla="*/ 816946977 w 1194"/>
              <a:gd name="T29" fmla="*/ 730079460 h 1167"/>
              <a:gd name="T30" fmla="*/ 824419720 w 1194"/>
              <a:gd name="T31" fmla="*/ 606593839 h 1167"/>
              <a:gd name="T32" fmla="*/ 834383049 w 1194"/>
              <a:gd name="T33" fmla="*/ 426782632 h 1167"/>
              <a:gd name="T34" fmla="*/ 841854213 w 1194"/>
              <a:gd name="T35" fmla="*/ 320628209 h 1167"/>
              <a:gd name="T36" fmla="*/ 851817345 w 1194"/>
              <a:gd name="T37" fmla="*/ 173312939 h 1167"/>
              <a:gd name="T38" fmla="*/ 1046091303 w 1194"/>
              <a:gd name="T39" fmla="*/ 2166596 h 1167"/>
              <a:gd name="T40" fmla="*/ 1155682591 w 1194"/>
              <a:gd name="T41" fmla="*/ 8664912 h 1167"/>
              <a:gd name="T42" fmla="*/ 1312595990 w 1194"/>
              <a:gd name="T43" fmla="*/ 12998105 h 1167"/>
              <a:gd name="T44" fmla="*/ 1496906817 w 1194"/>
              <a:gd name="T45" fmla="*/ 47660689 h 1167"/>
              <a:gd name="T46" fmla="*/ 1489435652 w 1194"/>
              <a:gd name="T47" fmla="*/ 201475779 h 1167"/>
              <a:gd name="T48" fmla="*/ 1489435652 w 1194"/>
              <a:gd name="T49" fmla="*/ 324961399 h 1167"/>
              <a:gd name="T50" fmla="*/ 1484453297 w 1194"/>
              <a:gd name="T51" fmla="*/ 444113921 h 1167"/>
              <a:gd name="T52" fmla="*/ 1591554197 w 1194"/>
              <a:gd name="T53" fmla="*/ 535102087 h 1167"/>
              <a:gd name="T54" fmla="*/ 1688690781 w 1194"/>
              <a:gd name="T55" fmla="*/ 582764236 h 1167"/>
              <a:gd name="T56" fmla="*/ 1813225977 w 1194"/>
              <a:gd name="T57" fmla="*/ 613093625 h 1167"/>
              <a:gd name="T58" fmla="*/ 1900400614 w 1194"/>
              <a:gd name="T59" fmla="*/ 634758104 h 1167"/>
              <a:gd name="T60" fmla="*/ 2019953455 w 1194"/>
              <a:gd name="T61" fmla="*/ 652089394 h 1167"/>
              <a:gd name="T62" fmla="*/ 2109618480 w 1194"/>
              <a:gd name="T63" fmla="*/ 701916666 h 1167"/>
              <a:gd name="T64" fmla="*/ 2147483647 w 1194"/>
              <a:gd name="T65" fmla="*/ 660754302 h 1167"/>
              <a:gd name="T66" fmla="*/ 2147483647 w 1194"/>
              <a:gd name="T67" fmla="*/ 665087493 h 1167"/>
              <a:gd name="T68" fmla="*/ 2147483647 w 1194"/>
              <a:gd name="T69" fmla="*/ 652089394 h 1167"/>
              <a:gd name="T70" fmla="*/ 2147483647 w 1194"/>
              <a:gd name="T71" fmla="*/ 639089823 h 1167"/>
              <a:gd name="T72" fmla="*/ 2147483647 w 1194"/>
              <a:gd name="T73" fmla="*/ 682418782 h 1167"/>
              <a:gd name="T74" fmla="*/ 2147483647 w 1194"/>
              <a:gd name="T75" fmla="*/ 712748170 h 1167"/>
              <a:gd name="T76" fmla="*/ 2147483647 w 1194"/>
              <a:gd name="T77" fmla="*/ 797238206 h 1167"/>
              <a:gd name="T78" fmla="*/ 2147483647 w 1194"/>
              <a:gd name="T79" fmla="*/ 927222140 h 1167"/>
              <a:gd name="T80" fmla="*/ 2147483647 w 1194"/>
              <a:gd name="T81" fmla="*/ 1013878587 h 1167"/>
              <a:gd name="T82" fmla="*/ 2147483647 w 1194"/>
              <a:gd name="T83" fmla="*/ 1120032918 h 1167"/>
              <a:gd name="T84" fmla="*/ 2147483647 w 1194"/>
              <a:gd name="T85" fmla="*/ 1304177315 h 1167"/>
              <a:gd name="T86" fmla="*/ 2147483647 w 1194"/>
              <a:gd name="T87" fmla="*/ 1490488308 h 1167"/>
              <a:gd name="T88" fmla="*/ 2147483647 w 1194"/>
              <a:gd name="T89" fmla="*/ 1583644908 h 1167"/>
              <a:gd name="T90" fmla="*/ 2147483647 w 1194"/>
              <a:gd name="T91" fmla="*/ 1670299883 h 1167"/>
              <a:gd name="T92" fmla="*/ 2147483647 w 1194"/>
              <a:gd name="T93" fmla="*/ 1722293751 h 1167"/>
              <a:gd name="T94" fmla="*/ 2147483647 w 1194"/>
              <a:gd name="T95" fmla="*/ 1657301784 h 1167"/>
              <a:gd name="T96" fmla="*/ 2147483647 w 1194"/>
              <a:gd name="T97" fmla="*/ 1689797767 h 1167"/>
              <a:gd name="T98" fmla="*/ 2147483647 w 1194"/>
              <a:gd name="T99" fmla="*/ 1763456115 h 1167"/>
              <a:gd name="T100" fmla="*/ 2147483647 w 1194"/>
              <a:gd name="T101" fmla="*/ 1980096496 h 1167"/>
              <a:gd name="T102" fmla="*/ 2141996684 w 1194"/>
              <a:gd name="T103" fmla="*/ 2136078100 h 1167"/>
              <a:gd name="T104" fmla="*/ 2064785178 w 1194"/>
              <a:gd name="T105" fmla="*/ 2147483647 h 1167"/>
              <a:gd name="T106" fmla="*/ 2007499935 w 1194"/>
              <a:gd name="T107" fmla="*/ 2147483647 h 1167"/>
              <a:gd name="T108" fmla="*/ 1758431122 w 1194"/>
              <a:gd name="T109" fmla="*/ 2147483647 h 1167"/>
              <a:gd name="T110" fmla="*/ 1586571842 w 1194"/>
              <a:gd name="T111" fmla="*/ 2147483647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  <a:alpha val="99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9" name="Freeform 241"/>
          <p:cNvSpPr>
            <a:spLocks/>
          </p:cNvSpPr>
          <p:nvPr/>
        </p:nvSpPr>
        <p:spPr bwMode="auto">
          <a:xfrm>
            <a:off x="1287463" y="3595688"/>
            <a:ext cx="900112" cy="992187"/>
          </a:xfrm>
          <a:custGeom>
            <a:avLst/>
            <a:gdLst>
              <a:gd name="T0" fmla="*/ 2147483647 w 570"/>
              <a:gd name="T1" fmla="*/ 2147483647 h 673"/>
              <a:gd name="T2" fmla="*/ 2147483647 w 570"/>
              <a:gd name="T3" fmla="*/ 2147483647 h 673"/>
              <a:gd name="T4" fmla="*/ 2147483647 w 570"/>
              <a:gd name="T5" fmla="*/ 2147483647 h 673"/>
              <a:gd name="T6" fmla="*/ 2147483647 w 570"/>
              <a:gd name="T7" fmla="*/ 2147483647 h 673"/>
              <a:gd name="T8" fmla="*/ 2147483647 w 570"/>
              <a:gd name="T9" fmla="*/ 2147483647 h 673"/>
              <a:gd name="T10" fmla="*/ 2147483647 w 570"/>
              <a:gd name="T11" fmla="*/ 2147483647 h 673"/>
              <a:gd name="T12" fmla="*/ 2147483647 w 570"/>
              <a:gd name="T13" fmla="*/ 2147483647 h 673"/>
              <a:gd name="T14" fmla="*/ 2147483647 w 570"/>
              <a:gd name="T15" fmla="*/ 2147483647 h 673"/>
              <a:gd name="T16" fmla="*/ 2147483647 w 570"/>
              <a:gd name="T17" fmla="*/ 2147483647 h 673"/>
              <a:gd name="T18" fmla="*/ 2147483647 w 570"/>
              <a:gd name="T19" fmla="*/ 2147483647 h 673"/>
              <a:gd name="T20" fmla="*/ 2147483647 w 570"/>
              <a:gd name="T21" fmla="*/ 2147483647 h 673"/>
              <a:gd name="T22" fmla="*/ 2147483647 w 570"/>
              <a:gd name="T23" fmla="*/ 2147483647 h 673"/>
              <a:gd name="T24" fmla="*/ 2147483647 w 570"/>
              <a:gd name="T25" fmla="*/ 2147483647 h 673"/>
              <a:gd name="T26" fmla="*/ 2147483647 w 570"/>
              <a:gd name="T27" fmla="*/ 2147483647 h 673"/>
              <a:gd name="T28" fmla="*/ 2147483647 w 570"/>
              <a:gd name="T29" fmla="*/ 2147483647 h 673"/>
              <a:gd name="T30" fmla="*/ 2147483647 w 570"/>
              <a:gd name="T31" fmla="*/ 2147483647 h 673"/>
              <a:gd name="T32" fmla="*/ 2147483647 w 570"/>
              <a:gd name="T33" fmla="*/ 2147483647 h 673"/>
              <a:gd name="T34" fmla="*/ 2147483647 w 570"/>
              <a:gd name="T35" fmla="*/ 2147483647 h 673"/>
              <a:gd name="T36" fmla="*/ 2147483647 w 570"/>
              <a:gd name="T37" fmla="*/ 2147483647 h 673"/>
              <a:gd name="T38" fmla="*/ 2147483647 w 570"/>
              <a:gd name="T39" fmla="*/ 2147483647 h 673"/>
              <a:gd name="T40" fmla="*/ 2147483647 w 570"/>
              <a:gd name="T41" fmla="*/ 2147483647 h 673"/>
              <a:gd name="T42" fmla="*/ 2147483647 w 570"/>
              <a:gd name="T43" fmla="*/ 2147483647 h 673"/>
              <a:gd name="T44" fmla="*/ 2147483647 w 570"/>
              <a:gd name="T45" fmla="*/ 2147483647 h 673"/>
              <a:gd name="T46" fmla="*/ 2147483647 w 570"/>
              <a:gd name="T47" fmla="*/ 2147483647 h 673"/>
              <a:gd name="T48" fmla="*/ 2147483647 w 570"/>
              <a:gd name="T49" fmla="*/ 2147483647 h 673"/>
              <a:gd name="T50" fmla="*/ 2147483647 w 570"/>
              <a:gd name="T51" fmla="*/ 2147483647 h 673"/>
              <a:gd name="T52" fmla="*/ 2147483647 w 570"/>
              <a:gd name="T53" fmla="*/ 2147483647 h 673"/>
              <a:gd name="T54" fmla="*/ 2147483647 w 570"/>
              <a:gd name="T55" fmla="*/ 2147483647 h 673"/>
              <a:gd name="T56" fmla="*/ 2147483647 w 570"/>
              <a:gd name="T57" fmla="*/ 2147483647 h 673"/>
              <a:gd name="T58" fmla="*/ 2147483647 w 570"/>
              <a:gd name="T59" fmla="*/ 2147483647 h 673"/>
              <a:gd name="T60" fmla="*/ 2147483647 w 570"/>
              <a:gd name="T61" fmla="*/ 2147483647 h 673"/>
              <a:gd name="T62" fmla="*/ 2147483647 w 570"/>
              <a:gd name="T63" fmla="*/ 2147483647 h 673"/>
              <a:gd name="T64" fmla="*/ 2147483647 w 570"/>
              <a:gd name="T65" fmla="*/ 2147483647 h 673"/>
              <a:gd name="T66" fmla="*/ 2147483647 w 570"/>
              <a:gd name="T67" fmla="*/ 2147483647 h 673"/>
              <a:gd name="T68" fmla="*/ 2147483647 w 570"/>
              <a:gd name="T69" fmla="*/ 2147483647 h 673"/>
              <a:gd name="T70" fmla="*/ 2147483647 w 570"/>
              <a:gd name="T71" fmla="*/ 2147483647 h 673"/>
              <a:gd name="T72" fmla="*/ 2147483647 w 570"/>
              <a:gd name="T73" fmla="*/ 2147483647 h 673"/>
              <a:gd name="T74" fmla="*/ 2147483647 w 570"/>
              <a:gd name="T75" fmla="*/ 2147483647 h 673"/>
              <a:gd name="T76" fmla="*/ 2147483647 w 570"/>
              <a:gd name="T77" fmla="*/ 2147483647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20" name="Group 242"/>
          <p:cNvGrpSpPr>
            <a:grpSpLocks/>
          </p:cNvGrpSpPr>
          <p:nvPr/>
        </p:nvGrpSpPr>
        <p:grpSpPr bwMode="auto">
          <a:xfrm>
            <a:off x="301625" y="2551113"/>
            <a:ext cx="1133475" cy="1711325"/>
            <a:chOff x="514" y="1479"/>
            <a:chExt cx="717" cy="1163"/>
          </a:xfrm>
          <a:solidFill>
            <a:srgbClr val="427E93">
              <a:alpha val="69804"/>
            </a:srgbClr>
          </a:solidFill>
        </p:grpSpPr>
        <p:sp>
          <p:nvSpPr>
            <p:cNvPr id="121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6" name="Freeform 248"/>
          <p:cNvSpPr>
            <a:spLocks/>
          </p:cNvSpPr>
          <p:nvPr/>
        </p:nvSpPr>
        <p:spPr bwMode="auto">
          <a:xfrm>
            <a:off x="2189163" y="3038475"/>
            <a:ext cx="968375" cy="709613"/>
          </a:xfrm>
          <a:custGeom>
            <a:avLst/>
            <a:gdLst>
              <a:gd name="T0" fmla="*/ 2147483647 w 613"/>
              <a:gd name="T1" fmla="*/ 2147483647 h 481"/>
              <a:gd name="T2" fmla="*/ 2147483647 w 613"/>
              <a:gd name="T3" fmla="*/ 2147483647 h 481"/>
              <a:gd name="T4" fmla="*/ 2147483647 w 613"/>
              <a:gd name="T5" fmla="*/ 2147483647 h 481"/>
              <a:gd name="T6" fmla="*/ 2147483647 w 613"/>
              <a:gd name="T7" fmla="*/ 2147483647 h 481"/>
              <a:gd name="T8" fmla="*/ 2147483647 w 613"/>
              <a:gd name="T9" fmla="*/ 2147483647 h 481"/>
              <a:gd name="T10" fmla="*/ 2147483647 w 613"/>
              <a:gd name="T11" fmla="*/ 2147483647 h 481"/>
              <a:gd name="T12" fmla="*/ 2147483647 w 613"/>
              <a:gd name="T13" fmla="*/ 2147483647 h 481"/>
              <a:gd name="T14" fmla="*/ 2147483647 w 613"/>
              <a:gd name="T15" fmla="*/ 2147483647 h 481"/>
              <a:gd name="T16" fmla="*/ 2147483647 w 613"/>
              <a:gd name="T17" fmla="*/ 2147483647 h 481"/>
              <a:gd name="T18" fmla="*/ 2147483647 w 613"/>
              <a:gd name="T19" fmla="*/ 2147483647 h 481"/>
              <a:gd name="T20" fmla="*/ 2147483647 w 613"/>
              <a:gd name="T21" fmla="*/ 2147483647 h 481"/>
              <a:gd name="T22" fmla="*/ 2147483647 w 613"/>
              <a:gd name="T23" fmla="*/ 2147483647 h 481"/>
              <a:gd name="T24" fmla="*/ 2147483647 w 613"/>
              <a:gd name="T25" fmla="*/ 2147483647 h 481"/>
              <a:gd name="T26" fmla="*/ 2147483647 w 613"/>
              <a:gd name="T27" fmla="*/ 2147483647 h 481"/>
              <a:gd name="T28" fmla="*/ 2147483647 w 613"/>
              <a:gd name="T29" fmla="*/ 2147483647 h 481"/>
              <a:gd name="T30" fmla="*/ 2147483647 w 613"/>
              <a:gd name="T31" fmla="*/ 2147483647 h 481"/>
              <a:gd name="T32" fmla="*/ 2147483647 w 613"/>
              <a:gd name="T33" fmla="*/ 2147483647 h 481"/>
              <a:gd name="T34" fmla="*/ 2147483647 w 613"/>
              <a:gd name="T35" fmla="*/ 2147483647 h 481"/>
              <a:gd name="T36" fmla="*/ 2147483647 w 613"/>
              <a:gd name="T37" fmla="*/ 2147483647 h 481"/>
              <a:gd name="T38" fmla="*/ 2147483647 w 613"/>
              <a:gd name="T39" fmla="*/ 2147483647 h 481"/>
              <a:gd name="T40" fmla="*/ 2147483647 w 613"/>
              <a:gd name="T41" fmla="*/ 2147483647 h 481"/>
              <a:gd name="T42" fmla="*/ 2147483647 w 613"/>
              <a:gd name="T43" fmla="*/ 2147483647 h 481"/>
              <a:gd name="T44" fmla="*/ 2147483647 w 613"/>
              <a:gd name="T45" fmla="*/ 2147483647 h 481"/>
              <a:gd name="T46" fmla="*/ 2147483647 w 613"/>
              <a:gd name="T47" fmla="*/ 2147483647 h 481"/>
              <a:gd name="T48" fmla="*/ 2147483647 w 613"/>
              <a:gd name="T49" fmla="*/ 2147483647 h 481"/>
              <a:gd name="T50" fmla="*/ 0 w 613"/>
              <a:gd name="T51" fmla="*/ 2147483647 h 481"/>
              <a:gd name="T52" fmla="*/ 2147483647 w 613"/>
              <a:gd name="T53" fmla="*/ 2147483647 h 481"/>
              <a:gd name="T54" fmla="*/ 2147483647 w 613"/>
              <a:gd name="T55" fmla="*/ 2147483647 h 481"/>
              <a:gd name="T56" fmla="*/ 2147483647 w 613"/>
              <a:gd name="T57" fmla="*/ 2147483647 h 481"/>
              <a:gd name="T58" fmla="*/ 2147483647 w 613"/>
              <a:gd name="T59" fmla="*/ 2147483647 h 481"/>
              <a:gd name="T60" fmla="*/ 2147483647 w 613"/>
              <a:gd name="T61" fmla="*/ 2147483647 h 481"/>
              <a:gd name="T62" fmla="*/ 2147483647 w 613"/>
              <a:gd name="T63" fmla="*/ 2147483647 h 481"/>
              <a:gd name="T64" fmla="*/ 2147483647 w 613"/>
              <a:gd name="T65" fmla="*/ 2147483647 h 481"/>
              <a:gd name="T66" fmla="*/ 2147483647 w 613"/>
              <a:gd name="T67" fmla="*/ 2147483647 h 481"/>
              <a:gd name="T68" fmla="*/ 2147483647 w 613"/>
              <a:gd name="T69" fmla="*/ 2147483647 h 481"/>
              <a:gd name="T70" fmla="*/ 2147483647 w 613"/>
              <a:gd name="T71" fmla="*/ 2147483647 h 481"/>
              <a:gd name="T72" fmla="*/ 2147483647 w 613"/>
              <a:gd name="T73" fmla="*/ 2147483647 h 481"/>
              <a:gd name="T74" fmla="*/ 2147483647 w 613"/>
              <a:gd name="T75" fmla="*/ 2147483647 h 481"/>
              <a:gd name="T76" fmla="*/ 2147483647 w 613"/>
              <a:gd name="T77" fmla="*/ 2147483647 h 481"/>
              <a:gd name="T78" fmla="*/ 2147483647 w 613"/>
              <a:gd name="T79" fmla="*/ 2147483647 h 481"/>
              <a:gd name="T80" fmla="*/ 2147483647 w 613"/>
              <a:gd name="T81" fmla="*/ 2147483647 h 481"/>
              <a:gd name="T82" fmla="*/ 2147483647 w 613"/>
              <a:gd name="T83" fmla="*/ 2147483647 h 481"/>
              <a:gd name="T84" fmla="*/ 2147483647 w 613"/>
              <a:gd name="T85" fmla="*/ 2147483647 h 481"/>
              <a:gd name="T86" fmla="*/ 2147483647 w 613"/>
              <a:gd name="T87" fmla="*/ 2147483647 h 481"/>
              <a:gd name="T88" fmla="*/ 2147483647 w 613"/>
              <a:gd name="T89" fmla="*/ 2147483647 h 481"/>
              <a:gd name="T90" fmla="*/ 2147483647 w 613"/>
              <a:gd name="T91" fmla="*/ 2147483647 h 481"/>
              <a:gd name="T92" fmla="*/ 2147483647 w 613"/>
              <a:gd name="T93" fmla="*/ 2147483647 h 481"/>
              <a:gd name="T94" fmla="*/ 2147483647 w 613"/>
              <a:gd name="T95" fmla="*/ 2147483647 h 481"/>
              <a:gd name="T96" fmla="*/ 2147483647 w 613"/>
              <a:gd name="T97" fmla="*/ 2147483647 h 481"/>
              <a:gd name="T98" fmla="*/ 2147483647 w 613"/>
              <a:gd name="T99" fmla="*/ 2147483647 h 481"/>
              <a:gd name="T100" fmla="*/ 2147483647 w 613"/>
              <a:gd name="T101" fmla="*/ 2147483647 h 481"/>
              <a:gd name="T102" fmla="*/ 2147483647 w 613"/>
              <a:gd name="T103" fmla="*/ 2147483647 h 481"/>
              <a:gd name="T104" fmla="*/ 2147483647 w 613"/>
              <a:gd name="T105" fmla="*/ 2147483647 h 481"/>
              <a:gd name="T106" fmla="*/ 2147483647 w 613"/>
              <a:gd name="T107" fmla="*/ 2147483647 h 481"/>
              <a:gd name="T108" fmla="*/ 2147483647 w 613"/>
              <a:gd name="T109" fmla="*/ 2147483647 h 481"/>
              <a:gd name="T110" fmla="*/ 2147483647 w 613"/>
              <a:gd name="T111" fmla="*/ 2147483647 h 481"/>
              <a:gd name="T112" fmla="*/ 2147483647 w 613"/>
              <a:gd name="T113" fmla="*/ 2147483647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7" name="Freeform 249" descr="70%"/>
          <p:cNvSpPr>
            <a:spLocks/>
          </p:cNvSpPr>
          <p:nvPr/>
        </p:nvSpPr>
        <p:spPr bwMode="auto">
          <a:xfrm>
            <a:off x="1287463" y="1654175"/>
            <a:ext cx="800100" cy="1198563"/>
          </a:xfrm>
          <a:custGeom>
            <a:avLst/>
            <a:gdLst>
              <a:gd name="T0" fmla="*/ 122030262 w 507"/>
              <a:gd name="T1" fmla="*/ 1152747033 h 815"/>
              <a:gd name="T2" fmla="*/ 89655390 w 507"/>
              <a:gd name="T3" fmla="*/ 1219791538 h 815"/>
              <a:gd name="T4" fmla="*/ 54788713 w 507"/>
              <a:gd name="T5" fmla="*/ 1375509091 h 815"/>
              <a:gd name="T6" fmla="*/ 189271786 w 507"/>
              <a:gd name="T7" fmla="*/ 1684782739 h 815"/>
              <a:gd name="T8" fmla="*/ 468199036 w 507"/>
              <a:gd name="T9" fmla="*/ 1730201645 h 815"/>
              <a:gd name="T10" fmla="*/ 537930812 w 507"/>
              <a:gd name="T11" fmla="*/ 1743177005 h 815"/>
              <a:gd name="T12" fmla="*/ 722222045 w 507"/>
              <a:gd name="T13" fmla="*/ 1766967370 h 815"/>
              <a:gd name="T14" fmla="*/ 933907821 w 507"/>
              <a:gd name="T15" fmla="*/ 1792921031 h 815"/>
              <a:gd name="T16" fmla="*/ 946360656 w 507"/>
              <a:gd name="T17" fmla="*/ 1797246151 h 815"/>
              <a:gd name="T18" fmla="*/ 1055938033 w 507"/>
              <a:gd name="T19" fmla="*/ 1808059686 h 815"/>
              <a:gd name="T20" fmla="*/ 1150573902 w 507"/>
              <a:gd name="T21" fmla="*/ 1818873221 h 815"/>
              <a:gd name="T22" fmla="*/ 1168007240 w 507"/>
              <a:gd name="T23" fmla="*/ 1695597744 h 815"/>
              <a:gd name="T24" fmla="*/ 1187930830 w 507"/>
              <a:gd name="T25" fmla="*/ 1576645917 h 815"/>
              <a:gd name="T26" fmla="*/ 1195401584 w 507"/>
              <a:gd name="T27" fmla="*/ 1505274453 h 815"/>
              <a:gd name="T28" fmla="*/ 1212834923 w 507"/>
              <a:gd name="T29" fmla="*/ 1399299456 h 815"/>
              <a:gd name="T30" fmla="*/ 1222795929 w 507"/>
              <a:gd name="T31" fmla="*/ 1308464585 h 815"/>
              <a:gd name="T32" fmla="*/ 1230268261 w 507"/>
              <a:gd name="T33" fmla="*/ 1219791538 h 815"/>
              <a:gd name="T34" fmla="*/ 1202872339 w 507"/>
              <a:gd name="T35" fmla="*/ 1180862518 h 815"/>
              <a:gd name="T36" fmla="*/ 1180458497 w 507"/>
              <a:gd name="T37" fmla="*/ 1152747033 h 815"/>
              <a:gd name="T38" fmla="*/ 1153064153 w 507"/>
              <a:gd name="T39" fmla="*/ 1198164468 h 815"/>
              <a:gd name="T40" fmla="*/ 1018582683 w 507"/>
              <a:gd name="T41" fmla="*/ 1176537398 h 815"/>
              <a:gd name="T42" fmla="*/ 923946815 w 507"/>
              <a:gd name="T43" fmla="*/ 1180862518 h 815"/>
              <a:gd name="T44" fmla="*/ 894060641 w 507"/>
              <a:gd name="T45" fmla="*/ 1211141299 h 815"/>
              <a:gd name="T46" fmla="*/ 801914827 w 507"/>
              <a:gd name="T47" fmla="*/ 1068399106 h 815"/>
              <a:gd name="T48" fmla="*/ 677394363 w 507"/>
              <a:gd name="T49" fmla="*/ 897541428 h 815"/>
              <a:gd name="T50" fmla="*/ 692337450 w 507"/>
              <a:gd name="T51" fmla="*/ 657475765 h 815"/>
              <a:gd name="T52" fmla="*/ 712261039 w 507"/>
              <a:gd name="T53" fmla="*/ 625035159 h 815"/>
              <a:gd name="T54" fmla="*/ 659961024 w 507"/>
              <a:gd name="T55" fmla="*/ 620710040 h 815"/>
              <a:gd name="T56" fmla="*/ 652490270 w 507"/>
              <a:gd name="T57" fmla="*/ 596919674 h 815"/>
              <a:gd name="T58" fmla="*/ 637547183 w 507"/>
              <a:gd name="T59" fmla="*/ 590431259 h 815"/>
              <a:gd name="T60" fmla="*/ 560344653 w 507"/>
              <a:gd name="T61" fmla="*/ 456340777 h 815"/>
              <a:gd name="T62" fmla="*/ 520497473 w 507"/>
              <a:gd name="T63" fmla="*/ 395783215 h 815"/>
              <a:gd name="T64" fmla="*/ 468199036 w 507"/>
              <a:gd name="T65" fmla="*/ 263855937 h 815"/>
              <a:gd name="T66" fmla="*/ 488122626 w 507"/>
              <a:gd name="T67" fmla="*/ 151392478 h 815"/>
              <a:gd name="T68" fmla="*/ 508046216 w 507"/>
              <a:gd name="T69" fmla="*/ 56230994 h 815"/>
              <a:gd name="T70" fmla="*/ 341188222 w 507"/>
              <a:gd name="T71" fmla="*/ 0 h 815"/>
              <a:gd name="T72" fmla="*/ 328735386 w 507"/>
              <a:gd name="T73" fmla="*/ 32440617 h 815"/>
              <a:gd name="T74" fmla="*/ 288888207 w 507"/>
              <a:gd name="T75" fmla="*/ 218438501 h 815"/>
              <a:gd name="T76" fmla="*/ 288888207 w 507"/>
              <a:gd name="T77" fmla="*/ 235740451 h 815"/>
              <a:gd name="T78" fmla="*/ 256513359 w 507"/>
              <a:gd name="T79" fmla="*/ 380644469 h 815"/>
              <a:gd name="T80" fmla="*/ 246552353 w 507"/>
              <a:gd name="T81" fmla="*/ 434713707 h 815"/>
              <a:gd name="T82" fmla="*/ 216666180 w 507"/>
              <a:gd name="T83" fmla="*/ 575291133 h 815"/>
              <a:gd name="T84" fmla="*/ 209195425 w 507"/>
              <a:gd name="T85" fmla="*/ 612058329 h 815"/>
              <a:gd name="T86" fmla="*/ 219156431 w 507"/>
              <a:gd name="T87" fmla="*/ 720196621 h 815"/>
              <a:gd name="T88" fmla="*/ 266474365 w 507"/>
              <a:gd name="T89" fmla="*/ 778591071 h 815"/>
              <a:gd name="T90" fmla="*/ 216666180 w 507"/>
              <a:gd name="T91" fmla="*/ 884564597 h 815"/>
              <a:gd name="T92" fmla="*/ 181801032 w 507"/>
              <a:gd name="T93" fmla="*/ 945122159 h 815"/>
              <a:gd name="T94" fmla="*/ 77202555 w 507"/>
              <a:gd name="T95" fmla="*/ 1077049346 h 815"/>
              <a:gd name="T96" fmla="*/ 117049759 w 507"/>
              <a:gd name="T97" fmla="*/ 112030495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solidFill>
            <a:schemeClr val="bg1">
              <a:alpha val="25098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8" name="Freeform 250"/>
          <p:cNvSpPr>
            <a:spLocks/>
          </p:cNvSpPr>
          <p:nvPr/>
        </p:nvSpPr>
        <p:spPr bwMode="auto">
          <a:xfrm>
            <a:off x="1587500" y="1673225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9" name="Freeform 251"/>
          <p:cNvSpPr>
            <a:spLocks/>
          </p:cNvSpPr>
          <p:nvPr/>
        </p:nvSpPr>
        <p:spPr bwMode="auto">
          <a:xfrm>
            <a:off x="2074178" y="3676626"/>
            <a:ext cx="917575" cy="915987"/>
          </a:xfrm>
          <a:custGeom>
            <a:avLst/>
            <a:gdLst>
              <a:gd name="T0" fmla="*/ 2147483647 w 582"/>
              <a:gd name="T1" fmla="*/ 2147483647 h 622"/>
              <a:gd name="T2" fmla="*/ 2147483647 w 582"/>
              <a:gd name="T3" fmla="*/ 2147483647 h 622"/>
              <a:gd name="T4" fmla="*/ 2147483647 w 582"/>
              <a:gd name="T5" fmla="*/ 2147483647 h 622"/>
              <a:gd name="T6" fmla="*/ 2147483647 w 582"/>
              <a:gd name="T7" fmla="*/ 2147483647 h 622"/>
              <a:gd name="T8" fmla="*/ 2147483647 w 582"/>
              <a:gd name="T9" fmla="*/ 2147483647 h 622"/>
              <a:gd name="T10" fmla="*/ 2147483647 w 582"/>
              <a:gd name="T11" fmla="*/ 2147483647 h 622"/>
              <a:gd name="T12" fmla="*/ 2147483647 w 582"/>
              <a:gd name="T13" fmla="*/ 2147483647 h 622"/>
              <a:gd name="T14" fmla="*/ 2147483647 w 582"/>
              <a:gd name="T15" fmla="*/ 2147483647 h 622"/>
              <a:gd name="T16" fmla="*/ 2147483647 w 582"/>
              <a:gd name="T17" fmla="*/ 2147483647 h 622"/>
              <a:gd name="T18" fmla="*/ 2147483647 w 582"/>
              <a:gd name="T19" fmla="*/ 2147483647 h 622"/>
              <a:gd name="T20" fmla="*/ 2147483647 w 582"/>
              <a:gd name="T21" fmla="*/ 2147483647 h 622"/>
              <a:gd name="T22" fmla="*/ 2147483647 w 582"/>
              <a:gd name="T23" fmla="*/ 2147483647 h 622"/>
              <a:gd name="T24" fmla="*/ 2147483647 w 582"/>
              <a:gd name="T25" fmla="*/ 2147483647 h 622"/>
              <a:gd name="T26" fmla="*/ 2147483647 w 582"/>
              <a:gd name="T27" fmla="*/ 2147483647 h 622"/>
              <a:gd name="T28" fmla="*/ 2147483647 w 582"/>
              <a:gd name="T29" fmla="*/ 2147483647 h 622"/>
              <a:gd name="T30" fmla="*/ 2147483647 w 582"/>
              <a:gd name="T31" fmla="*/ 2147483647 h 622"/>
              <a:gd name="T32" fmla="*/ 2147483647 w 582"/>
              <a:gd name="T33" fmla="*/ 2147483647 h 622"/>
              <a:gd name="T34" fmla="*/ 2147483647 w 582"/>
              <a:gd name="T35" fmla="*/ 2147483647 h 622"/>
              <a:gd name="T36" fmla="*/ 2147483647 w 582"/>
              <a:gd name="T37" fmla="*/ 2147483647 h 622"/>
              <a:gd name="T38" fmla="*/ 2147483647 w 582"/>
              <a:gd name="T39" fmla="*/ 2147483647 h 622"/>
              <a:gd name="T40" fmla="*/ 2147483647 w 582"/>
              <a:gd name="T41" fmla="*/ 2147483647 h 622"/>
              <a:gd name="T42" fmla="*/ 2147483647 w 582"/>
              <a:gd name="T43" fmla="*/ 2147483647 h 622"/>
              <a:gd name="T44" fmla="*/ 2147483647 w 582"/>
              <a:gd name="T45" fmla="*/ 2147483647 h 622"/>
              <a:gd name="T46" fmla="*/ 2147483647 w 582"/>
              <a:gd name="T47" fmla="*/ 2147483647 h 622"/>
              <a:gd name="T48" fmla="*/ 2147483647 w 582"/>
              <a:gd name="T49" fmla="*/ 2147483647 h 622"/>
              <a:gd name="T50" fmla="*/ 2147483647 w 582"/>
              <a:gd name="T51" fmla="*/ 2147483647 h 622"/>
              <a:gd name="T52" fmla="*/ 2147483647 w 582"/>
              <a:gd name="T53" fmla="*/ 2147483647 h 622"/>
              <a:gd name="T54" fmla="*/ 2147483647 w 582"/>
              <a:gd name="T55" fmla="*/ 2147483647 h 622"/>
              <a:gd name="T56" fmla="*/ 2147483647 w 582"/>
              <a:gd name="T57" fmla="*/ 2147483647 h 622"/>
              <a:gd name="T58" fmla="*/ 2147483647 w 582"/>
              <a:gd name="T59" fmla="*/ 2147483647 h 622"/>
              <a:gd name="T60" fmla="*/ 2147483647 w 582"/>
              <a:gd name="T61" fmla="*/ 2147483647 h 622"/>
              <a:gd name="T62" fmla="*/ 2147483647 w 582"/>
              <a:gd name="T63" fmla="*/ 2147483647 h 622"/>
              <a:gd name="T64" fmla="*/ 2147483647 w 582"/>
              <a:gd name="T65" fmla="*/ 2147483647 h 622"/>
              <a:gd name="T66" fmla="*/ 2147483647 w 582"/>
              <a:gd name="T67" fmla="*/ 2147483647 h 622"/>
              <a:gd name="T68" fmla="*/ 2147483647 w 582"/>
              <a:gd name="T69" fmla="*/ 2147483647 h 622"/>
              <a:gd name="T70" fmla="*/ 2147483647 w 582"/>
              <a:gd name="T71" fmla="*/ 2147483647 h 622"/>
              <a:gd name="T72" fmla="*/ 2147483647 w 582"/>
              <a:gd name="T73" fmla="*/ 2147483647 h 622"/>
              <a:gd name="T74" fmla="*/ 2147483647 w 582"/>
              <a:gd name="T75" fmla="*/ 2147483647 h 622"/>
              <a:gd name="T76" fmla="*/ 2147483647 w 582"/>
              <a:gd name="T77" fmla="*/ 2147483647 h 622"/>
              <a:gd name="T78" fmla="*/ 2147483647 w 582"/>
              <a:gd name="T79" fmla="*/ 2147483647 h 622"/>
              <a:gd name="T80" fmla="*/ 2147483647 w 582"/>
              <a:gd name="T81" fmla="*/ 2147483647 h 622"/>
              <a:gd name="T82" fmla="*/ 2147483647 w 582"/>
              <a:gd name="T83" fmla="*/ 2147483647 h 622"/>
              <a:gd name="T84" fmla="*/ 2147483647 w 582"/>
              <a:gd name="T85" fmla="*/ 2147483647 h 622"/>
              <a:gd name="T86" fmla="*/ 2147483647 w 582"/>
              <a:gd name="T87" fmla="*/ 2147483647 h 622"/>
              <a:gd name="T88" fmla="*/ 2147483647 w 582"/>
              <a:gd name="T89" fmla="*/ 2147483647 h 622"/>
              <a:gd name="T90" fmla="*/ 2147483647 w 582"/>
              <a:gd name="T91" fmla="*/ 0 h 622"/>
              <a:gd name="T92" fmla="*/ 2147483647 w 582"/>
              <a:gd name="T93" fmla="*/ 2147483647 h 622"/>
              <a:gd name="T94" fmla="*/ 2147483647 w 582"/>
              <a:gd name="T95" fmla="*/ 2147483647 h 622"/>
              <a:gd name="T96" fmla="*/ 2147483647 w 582"/>
              <a:gd name="T97" fmla="*/ 2147483647 h 622"/>
              <a:gd name="T98" fmla="*/ 2147483647 w 582"/>
              <a:gd name="T99" fmla="*/ 2147483647 h 622"/>
              <a:gd name="T100" fmla="*/ 2147483647 w 582"/>
              <a:gd name="T101" fmla="*/ 2147483647 h 622"/>
              <a:gd name="T102" fmla="*/ 2147483647 w 582"/>
              <a:gd name="T103" fmla="*/ 2147483647 h 622"/>
              <a:gd name="T104" fmla="*/ 2147483647 w 582"/>
              <a:gd name="T105" fmla="*/ 2147483647 h 622"/>
              <a:gd name="T106" fmla="*/ 2147483647 w 582"/>
              <a:gd name="T107" fmla="*/ 2147483647 h 622"/>
              <a:gd name="T108" fmla="*/ 2147483647 w 582"/>
              <a:gd name="T109" fmla="*/ 2147483647 h 622"/>
              <a:gd name="T110" fmla="*/ 2147483647 w 582"/>
              <a:gd name="T111" fmla="*/ 2147483647 h 622"/>
              <a:gd name="T112" fmla="*/ 2147483647 w 582"/>
              <a:gd name="T113" fmla="*/ 2147483647 h 622"/>
              <a:gd name="T114" fmla="*/ 0 w 582"/>
              <a:gd name="T115" fmla="*/ 2147483647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" name="Freeform 252"/>
          <p:cNvSpPr>
            <a:spLocks/>
          </p:cNvSpPr>
          <p:nvPr/>
        </p:nvSpPr>
        <p:spPr bwMode="auto">
          <a:xfrm>
            <a:off x="804863" y="2671763"/>
            <a:ext cx="852487" cy="1228725"/>
          </a:xfrm>
          <a:custGeom>
            <a:avLst/>
            <a:gdLst>
              <a:gd name="T0" fmla="*/ 2147483647 w 540"/>
              <a:gd name="T1" fmla="*/ 2147483647 h 834"/>
              <a:gd name="T2" fmla="*/ 2147483647 w 540"/>
              <a:gd name="T3" fmla="*/ 2147483647 h 834"/>
              <a:gd name="T4" fmla="*/ 2147483647 w 540"/>
              <a:gd name="T5" fmla="*/ 2147483647 h 834"/>
              <a:gd name="T6" fmla="*/ 2147483647 w 540"/>
              <a:gd name="T7" fmla="*/ 2147483647 h 834"/>
              <a:gd name="T8" fmla="*/ 2147483647 w 540"/>
              <a:gd name="T9" fmla="*/ 2147483647 h 834"/>
              <a:gd name="T10" fmla="*/ 2147483647 w 540"/>
              <a:gd name="T11" fmla="*/ 2147483647 h 834"/>
              <a:gd name="T12" fmla="*/ 2147483647 w 540"/>
              <a:gd name="T13" fmla="*/ 2147483647 h 834"/>
              <a:gd name="T14" fmla="*/ 2147483647 w 540"/>
              <a:gd name="T15" fmla="*/ 2147483647 h 834"/>
              <a:gd name="T16" fmla="*/ 2147483647 w 540"/>
              <a:gd name="T17" fmla="*/ 2147483647 h 834"/>
              <a:gd name="T18" fmla="*/ 2147483647 w 540"/>
              <a:gd name="T19" fmla="*/ 2147483647 h 834"/>
              <a:gd name="T20" fmla="*/ 2147483647 w 540"/>
              <a:gd name="T21" fmla="*/ 2147483647 h 834"/>
              <a:gd name="T22" fmla="*/ 2147483647 w 540"/>
              <a:gd name="T23" fmla="*/ 2147483647 h 834"/>
              <a:gd name="T24" fmla="*/ 2147483647 w 540"/>
              <a:gd name="T25" fmla="*/ 2147483647 h 834"/>
              <a:gd name="T26" fmla="*/ 2147483647 w 540"/>
              <a:gd name="T27" fmla="*/ 2147483647 h 834"/>
              <a:gd name="T28" fmla="*/ 2147483647 w 540"/>
              <a:gd name="T29" fmla="*/ 2147483647 h 834"/>
              <a:gd name="T30" fmla="*/ 2147483647 w 540"/>
              <a:gd name="T31" fmla="*/ 2147483647 h 834"/>
              <a:gd name="T32" fmla="*/ 2147483647 w 540"/>
              <a:gd name="T33" fmla="*/ 2147483647 h 834"/>
              <a:gd name="T34" fmla="*/ 2147483647 w 540"/>
              <a:gd name="T35" fmla="*/ 2147483647 h 834"/>
              <a:gd name="T36" fmla="*/ 2147483647 w 540"/>
              <a:gd name="T37" fmla="*/ 2147483647 h 834"/>
              <a:gd name="T38" fmla="*/ 2147483647 w 540"/>
              <a:gd name="T39" fmla="*/ 2147483647 h 834"/>
              <a:gd name="T40" fmla="*/ 2147483647 w 540"/>
              <a:gd name="T41" fmla="*/ 2147483647 h 834"/>
              <a:gd name="T42" fmla="*/ 2147483647 w 540"/>
              <a:gd name="T43" fmla="*/ 2147483647 h 834"/>
              <a:gd name="T44" fmla="*/ 2147483647 w 540"/>
              <a:gd name="T45" fmla="*/ 2147483647 h 834"/>
              <a:gd name="T46" fmla="*/ 2147483647 w 540"/>
              <a:gd name="T47" fmla="*/ 2147483647 h 834"/>
              <a:gd name="T48" fmla="*/ 2147483647 w 540"/>
              <a:gd name="T49" fmla="*/ 2147483647 h 834"/>
              <a:gd name="T50" fmla="*/ 2147483647 w 540"/>
              <a:gd name="T51" fmla="*/ 2147483647 h 834"/>
              <a:gd name="T52" fmla="*/ 2147483647 w 540"/>
              <a:gd name="T53" fmla="*/ 2147483647 h 834"/>
              <a:gd name="T54" fmla="*/ 2147483647 w 540"/>
              <a:gd name="T55" fmla="*/ 2147483647 h 834"/>
              <a:gd name="T56" fmla="*/ 2147483647 w 540"/>
              <a:gd name="T57" fmla="*/ 2147483647 h 834"/>
              <a:gd name="T58" fmla="*/ 2147483647 w 540"/>
              <a:gd name="T59" fmla="*/ 2147483647 h 834"/>
              <a:gd name="T60" fmla="*/ 2147483647 w 540"/>
              <a:gd name="T61" fmla="*/ 2147483647 h 834"/>
              <a:gd name="T62" fmla="*/ 2147483647 w 540"/>
              <a:gd name="T63" fmla="*/ 2147483647 h 834"/>
              <a:gd name="T64" fmla="*/ 2147483647 w 540"/>
              <a:gd name="T65" fmla="*/ 2147483647 h 834"/>
              <a:gd name="T66" fmla="*/ 2147483647 w 540"/>
              <a:gd name="T67" fmla="*/ 2147483647 h 834"/>
              <a:gd name="T68" fmla="*/ 2147483647 w 540"/>
              <a:gd name="T69" fmla="*/ 2147483647 h 834"/>
              <a:gd name="T70" fmla="*/ 2147483647 w 540"/>
              <a:gd name="T71" fmla="*/ 2147483647 h 834"/>
              <a:gd name="T72" fmla="*/ 2147483647 w 540"/>
              <a:gd name="T73" fmla="*/ 2147483647 h 834"/>
              <a:gd name="T74" fmla="*/ 2147483647 w 540"/>
              <a:gd name="T75" fmla="*/ 2147483647 h 834"/>
              <a:gd name="T76" fmla="*/ 2147483647 w 540"/>
              <a:gd name="T77" fmla="*/ 2147483647 h 834"/>
              <a:gd name="T78" fmla="*/ 2147483647 w 540"/>
              <a:gd name="T79" fmla="*/ 2147483647 h 834"/>
              <a:gd name="T80" fmla="*/ 2147483647 w 540"/>
              <a:gd name="T81" fmla="*/ 2147483647 h 834"/>
              <a:gd name="T82" fmla="*/ 2147483647 w 540"/>
              <a:gd name="T83" fmla="*/ 2147483647 h 834"/>
              <a:gd name="T84" fmla="*/ 2147483647 w 540"/>
              <a:gd name="T85" fmla="*/ 2147483647 h 834"/>
              <a:gd name="T86" fmla="*/ 2147483647 w 540"/>
              <a:gd name="T87" fmla="*/ 2147483647 h 834"/>
              <a:gd name="T88" fmla="*/ 2147483647 w 540"/>
              <a:gd name="T89" fmla="*/ 2147483647 h 834"/>
              <a:gd name="T90" fmla="*/ 2147483647 w 540"/>
              <a:gd name="T91" fmla="*/ 2147483647 h 834"/>
              <a:gd name="T92" fmla="*/ 2147483647 w 540"/>
              <a:gd name="T93" fmla="*/ 2147483647 h 834"/>
              <a:gd name="T94" fmla="*/ 2147483647 w 540"/>
              <a:gd name="T95" fmla="*/ 2147483647 h 834"/>
              <a:gd name="T96" fmla="*/ 2147483647 w 540"/>
              <a:gd name="T97" fmla="*/ 2147483647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" name="Freeform 253"/>
          <p:cNvSpPr>
            <a:spLocks/>
          </p:cNvSpPr>
          <p:nvPr/>
        </p:nvSpPr>
        <p:spPr bwMode="auto">
          <a:xfrm>
            <a:off x="388938" y="1911350"/>
            <a:ext cx="1077912" cy="828675"/>
          </a:xfrm>
          <a:custGeom>
            <a:avLst/>
            <a:gdLst>
              <a:gd name="T0" fmla="*/ 2147483647 w 683"/>
              <a:gd name="T1" fmla="*/ 2147483647 h 564"/>
              <a:gd name="T2" fmla="*/ 2147483647 w 683"/>
              <a:gd name="T3" fmla="*/ 2147483647 h 564"/>
              <a:gd name="T4" fmla="*/ 2147483647 w 683"/>
              <a:gd name="T5" fmla="*/ 2147483647 h 564"/>
              <a:gd name="T6" fmla="*/ 2147483647 w 683"/>
              <a:gd name="T7" fmla="*/ 2147483647 h 564"/>
              <a:gd name="T8" fmla="*/ 2147483647 w 683"/>
              <a:gd name="T9" fmla="*/ 2147483647 h 564"/>
              <a:gd name="T10" fmla="*/ 2147483647 w 683"/>
              <a:gd name="T11" fmla="*/ 2147483647 h 564"/>
              <a:gd name="T12" fmla="*/ 2147483647 w 683"/>
              <a:gd name="T13" fmla="*/ 2147483647 h 564"/>
              <a:gd name="T14" fmla="*/ 2147483647 w 683"/>
              <a:gd name="T15" fmla="*/ 2147483647 h 564"/>
              <a:gd name="T16" fmla="*/ 2147483647 w 683"/>
              <a:gd name="T17" fmla="*/ 2147483647 h 564"/>
              <a:gd name="T18" fmla="*/ 2147483647 w 683"/>
              <a:gd name="T19" fmla="*/ 2147483647 h 564"/>
              <a:gd name="T20" fmla="*/ 2147483647 w 683"/>
              <a:gd name="T21" fmla="*/ 2147483647 h 564"/>
              <a:gd name="T22" fmla="*/ 2147483647 w 683"/>
              <a:gd name="T23" fmla="*/ 2147483647 h 564"/>
              <a:gd name="T24" fmla="*/ 2147483647 w 683"/>
              <a:gd name="T25" fmla="*/ 2147483647 h 564"/>
              <a:gd name="T26" fmla="*/ 2147483647 w 683"/>
              <a:gd name="T27" fmla="*/ 2147483647 h 564"/>
              <a:gd name="T28" fmla="*/ 0 w 683"/>
              <a:gd name="T29" fmla="*/ 2147483647 h 564"/>
              <a:gd name="T30" fmla="*/ 2147483647 w 683"/>
              <a:gd name="T31" fmla="*/ 2147483647 h 564"/>
              <a:gd name="T32" fmla="*/ 2147483647 w 683"/>
              <a:gd name="T33" fmla="*/ 2147483647 h 564"/>
              <a:gd name="T34" fmla="*/ 2147483647 w 683"/>
              <a:gd name="T35" fmla="*/ 2147483647 h 564"/>
              <a:gd name="T36" fmla="*/ 2147483647 w 683"/>
              <a:gd name="T37" fmla="*/ 2147483647 h 564"/>
              <a:gd name="T38" fmla="*/ 2147483647 w 683"/>
              <a:gd name="T39" fmla="*/ 2147483647 h 564"/>
              <a:gd name="T40" fmla="*/ 2147483647 w 683"/>
              <a:gd name="T41" fmla="*/ 0 h 564"/>
              <a:gd name="T42" fmla="*/ 2147483647 w 683"/>
              <a:gd name="T43" fmla="*/ 2147483647 h 564"/>
              <a:gd name="T44" fmla="*/ 2147483647 w 683"/>
              <a:gd name="T45" fmla="*/ 2147483647 h 564"/>
              <a:gd name="T46" fmla="*/ 2147483647 w 683"/>
              <a:gd name="T47" fmla="*/ 2147483647 h 564"/>
              <a:gd name="T48" fmla="*/ 2147483647 w 683"/>
              <a:gd name="T49" fmla="*/ 2147483647 h 564"/>
              <a:gd name="T50" fmla="*/ 2147483647 w 683"/>
              <a:gd name="T51" fmla="*/ 2147483647 h 564"/>
              <a:gd name="T52" fmla="*/ 2147483647 w 683"/>
              <a:gd name="T53" fmla="*/ 2147483647 h 564"/>
              <a:gd name="T54" fmla="*/ 2147483647 w 683"/>
              <a:gd name="T55" fmla="*/ 2147483647 h 564"/>
              <a:gd name="T56" fmla="*/ 2147483647 w 683"/>
              <a:gd name="T57" fmla="*/ 2147483647 h 564"/>
              <a:gd name="T58" fmla="*/ 2147483647 w 683"/>
              <a:gd name="T59" fmla="*/ 2147483647 h 564"/>
              <a:gd name="T60" fmla="*/ 2147483647 w 683"/>
              <a:gd name="T61" fmla="*/ 2147483647 h 564"/>
              <a:gd name="T62" fmla="*/ 2147483647 w 683"/>
              <a:gd name="T63" fmla="*/ 2147483647 h 564"/>
              <a:gd name="T64" fmla="*/ 2147483647 w 683"/>
              <a:gd name="T65" fmla="*/ 2147483647 h 564"/>
              <a:gd name="T66" fmla="*/ 2147483647 w 683"/>
              <a:gd name="T67" fmla="*/ 2147483647 h 564"/>
              <a:gd name="T68" fmla="*/ 2147483647 w 683"/>
              <a:gd name="T69" fmla="*/ 2147483647 h 564"/>
              <a:gd name="T70" fmla="*/ 2147483647 w 683"/>
              <a:gd name="T71" fmla="*/ 2147483647 h 564"/>
              <a:gd name="T72" fmla="*/ 2147483647 w 683"/>
              <a:gd name="T73" fmla="*/ 2147483647 h 564"/>
              <a:gd name="T74" fmla="*/ 2147483647 w 683"/>
              <a:gd name="T75" fmla="*/ 2147483647 h 564"/>
              <a:gd name="T76" fmla="*/ 2147483647 w 683"/>
              <a:gd name="T77" fmla="*/ 2147483647 h 564"/>
              <a:gd name="T78" fmla="*/ 2147483647 w 683"/>
              <a:gd name="T79" fmla="*/ 2147483647 h 564"/>
              <a:gd name="T80" fmla="*/ 2147483647 w 683"/>
              <a:gd name="T81" fmla="*/ 2147483647 h 564"/>
              <a:gd name="T82" fmla="*/ 2147483647 w 683"/>
              <a:gd name="T83" fmla="*/ 2147483647 h 564"/>
              <a:gd name="T84" fmla="*/ 2147483647 w 683"/>
              <a:gd name="T85" fmla="*/ 2147483647 h 564"/>
              <a:gd name="T86" fmla="*/ 2147483647 w 683"/>
              <a:gd name="T87" fmla="*/ 2147483647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2" name="Freeform 254"/>
          <p:cNvSpPr>
            <a:spLocks/>
          </p:cNvSpPr>
          <p:nvPr/>
        </p:nvSpPr>
        <p:spPr bwMode="auto">
          <a:xfrm>
            <a:off x="4991100" y="2887663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" name="Freeform 257"/>
          <p:cNvSpPr>
            <a:spLocks/>
          </p:cNvSpPr>
          <p:nvPr/>
        </p:nvSpPr>
        <p:spPr bwMode="auto">
          <a:xfrm>
            <a:off x="5270500" y="2233613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4" name="Group 141"/>
          <p:cNvGrpSpPr/>
          <p:nvPr/>
        </p:nvGrpSpPr>
        <p:grpSpPr>
          <a:xfrm>
            <a:off x="4576763" y="1952625"/>
            <a:ext cx="1035050" cy="965200"/>
            <a:chOff x="4576763" y="1812925"/>
            <a:chExt cx="1035050" cy="965200"/>
          </a:xfrm>
          <a:solidFill>
            <a:srgbClr val="7BA5B4"/>
          </a:solidFill>
        </p:grpSpPr>
        <p:grpSp>
          <p:nvGrpSpPr>
            <p:cNvPr id="135" name="Group 140"/>
            <p:cNvGrpSpPr/>
            <p:nvPr/>
          </p:nvGrpSpPr>
          <p:grpSpPr>
            <a:xfrm>
              <a:off x="4576763" y="1882775"/>
              <a:ext cx="1035050" cy="895350"/>
              <a:chOff x="4576763" y="1882775"/>
              <a:chExt cx="1035050" cy="895350"/>
            </a:xfrm>
            <a:grpFill/>
          </p:grpSpPr>
          <p:sp>
            <p:nvSpPr>
              <p:cNvPr id="137" name="Freeform 255"/>
              <p:cNvSpPr>
                <a:spLocks/>
              </p:cNvSpPr>
              <p:nvPr/>
            </p:nvSpPr>
            <p:spPr bwMode="auto">
              <a:xfrm>
                <a:off x="5083175" y="2108200"/>
                <a:ext cx="528638" cy="669925"/>
              </a:xfrm>
              <a:custGeom>
                <a:avLst/>
                <a:gdLst>
                  <a:gd name="T0" fmla="*/ 552814900 w 335"/>
                  <a:gd name="T1" fmla="*/ 344688927 h 455"/>
                  <a:gd name="T2" fmla="*/ 542854417 w 335"/>
                  <a:gd name="T3" fmla="*/ 390212987 h 455"/>
                  <a:gd name="T4" fmla="*/ 495542122 w 335"/>
                  <a:gd name="T5" fmla="*/ 437905745 h 455"/>
                  <a:gd name="T6" fmla="*/ 547834658 w 335"/>
                  <a:gd name="T7" fmla="*/ 505108775 h 455"/>
                  <a:gd name="T8" fmla="*/ 585188048 w 335"/>
                  <a:gd name="T9" fmla="*/ 468255548 h 455"/>
                  <a:gd name="T10" fmla="*/ 595148531 w 335"/>
                  <a:gd name="T11" fmla="*/ 418395473 h 455"/>
                  <a:gd name="T12" fmla="*/ 634990463 w 335"/>
                  <a:gd name="T13" fmla="*/ 390212987 h 455"/>
                  <a:gd name="T14" fmla="*/ 704715423 w 335"/>
                  <a:gd name="T15" fmla="*/ 379373364 h 455"/>
                  <a:gd name="T16" fmla="*/ 774438805 w 335"/>
                  <a:gd name="T17" fmla="*/ 528955154 h 455"/>
                  <a:gd name="T18" fmla="*/ 816772436 w 335"/>
                  <a:gd name="T19" fmla="*/ 622173352 h 455"/>
                  <a:gd name="T20" fmla="*/ 774438805 w 335"/>
                  <a:gd name="T21" fmla="*/ 713222761 h 455"/>
                  <a:gd name="T22" fmla="*/ 749537597 w 335"/>
                  <a:gd name="T23" fmla="*/ 715391550 h 455"/>
                  <a:gd name="T24" fmla="*/ 739577114 w 335"/>
                  <a:gd name="T25" fmla="*/ 789098188 h 455"/>
                  <a:gd name="T26" fmla="*/ 702225302 w 335"/>
                  <a:gd name="T27" fmla="*/ 873644173 h 455"/>
                  <a:gd name="T28" fmla="*/ 659891671 w 335"/>
                  <a:gd name="T29" fmla="*/ 956022840 h 455"/>
                  <a:gd name="T30" fmla="*/ 605109014 w 335"/>
                  <a:gd name="T31" fmla="*/ 964693582 h 455"/>
                  <a:gd name="T32" fmla="*/ 488071760 w 335"/>
                  <a:gd name="T33" fmla="*/ 982036536 h 455"/>
                  <a:gd name="T34" fmla="*/ 413366460 w 335"/>
                  <a:gd name="T35" fmla="*/ 992876067 h 455"/>
                  <a:gd name="T36" fmla="*/ 395935614 w 335"/>
                  <a:gd name="T37" fmla="*/ 982036536 h 455"/>
                  <a:gd name="T38" fmla="*/ 323720534 w 335"/>
                  <a:gd name="T39" fmla="*/ 988539961 h 455"/>
                  <a:gd name="T40" fmla="*/ 301309447 w 335"/>
                  <a:gd name="T41" fmla="*/ 992876067 h 455"/>
                  <a:gd name="T42" fmla="*/ 229094366 w 335"/>
                  <a:gd name="T43" fmla="*/ 997212174 h 455"/>
                  <a:gd name="T44" fmla="*/ 156879236 w 335"/>
                  <a:gd name="T45" fmla="*/ 1008051705 h 455"/>
                  <a:gd name="T46" fmla="*/ 94626192 w 335"/>
                  <a:gd name="T47" fmla="*/ 1012386339 h 455"/>
                  <a:gd name="T48" fmla="*/ 22411093 w 335"/>
                  <a:gd name="T49" fmla="*/ 1023225870 h 455"/>
                  <a:gd name="T50" fmla="*/ 59764501 w 335"/>
                  <a:gd name="T51" fmla="*/ 938679886 h 455"/>
                  <a:gd name="T52" fmla="*/ 99606434 w 335"/>
                  <a:gd name="T53" fmla="*/ 769587732 h 455"/>
                  <a:gd name="T54" fmla="*/ 72215105 w 335"/>
                  <a:gd name="T55" fmla="*/ 680705641 h 455"/>
                  <a:gd name="T56" fmla="*/ 9960486 w 335"/>
                  <a:gd name="T57" fmla="*/ 537627367 h 455"/>
                  <a:gd name="T58" fmla="*/ 4980243 w 335"/>
                  <a:gd name="T59" fmla="*/ 470424338 h 455"/>
                  <a:gd name="T60" fmla="*/ 37351824 w 335"/>
                  <a:gd name="T61" fmla="*/ 375038730 h 455"/>
                  <a:gd name="T62" fmla="*/ 37351824 w 335"/>
                  <a:gd name="T63" fmla="*/ 329513289 h 455"/>
                  <a:gd name="T64" fmla="*/ 57274381 w 335"/>
                  <a:gd name="T65" fmla="*/ 275317108 h 455"/>
                  <a:gd name="T66" fmla="*/ 109566941 w 335"/>
                  <a:gd name="T67" fmla="*/ 210281395 h 455"/>
                  <a:gd name="T68" fmla="*/ 139448391 w 335"/>
                  <a:gd name="T69" fmla="*/ 264477577 h 455"/>
                  <a:gd name="T70" fmla="*/ 156879236 w 335"/>
                  <a:gd name="T71" fmla="*/ 270981001 h 455"/>
                  <a:gd name="T72" fmla="*/ 181782022 w 335"/>
                  <a:gd name="T73" fmla="*/ 201610654 h 455"/>
                  <a:gd name="T74" fmla="*/ 194232626 w 335"/>
                  <a:gd name="T75" fmla="*/ 119231940 h 455"/>
                  <a:gd name="T76" fmla="*/ 234074608 w 335"/>
                  <a:gd name="T77" fmla="*/ 93218221 h 455"/>
                  <a:gd name="T78" fmla="*/ 221624004 w 335"/>
                  <a:gd name="T79" fmla="*/ 34685921 h 455"/>
                  <a:gd name="T80" fmla="*/ 271427997 w 335"/>
                  <a:gd name="T81" fmla="*/ 0 h 455"/>
                  <a:gd name="T82" fmla="*/ 378504769 w 335"/>
                  <a:gd name="T83" fmla="*/ 26013708 h 455"/>
                  <a:gd name="T84" fmla="*/ 488071760 w 335"/>
                  <a:gd name="T85" fmla="*/ 71539160 h 455"/>
                  <a:gd name="T86" fmla="*/ 570245745 w 335"/>
                  <a:gd name="T87" fmla="*/ 145245636 h 455"/>
                  <a:gd name="T88" fmla="*/ 560285262 w 335"/>
                  <a:gd name="T89" fmla="*/ 179931546 h 455"/>
                  <a:gd name="T90" fmla="*/ 577717685 w 335"/>
                  <a:gd name="T91" fmla="*/ 214617502 h 4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35"/>
                  <a:gd name="T139" fmla="*/ 0 h 455"/>
                  <a:gd name="T140" fmla="*/ 335 w 335"/>
                  <a:gd name="T141" fmla="*/ 455 h 4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35" h="455">
                    <a:moveTo>
                      <a:pt x="238" y="121"/>
                    </a:moveTo>
                    <a:lnTo>
                      <a:pt x="228" y="149"/>
                    </a:lnTo>
                    <a:lnTo>
                      <a:pt x="225" y="153"/>
                    </a:lnTo>
                    <a:lnTo>
                      <a:pt x="224" y="161"/>
                    </a:lnTo>
                    <a:lnTo>
                      <a:pt x="225" y="167"/>
                    </a:lnTo>
                    <a:lnTo>
                      <a:pt x="221" y="174"/>
                    </a:lnTo>
                    <a:lnTo>
                      <a:pt x="212" y="183"/>
                    </a:lnTo>
                    <a:lnTo>
                      <a:pt x="203" y="188"/>
                    </a:lnTo>
                    <a:lnTo>
                      <a:pt x="202" y="193"/>
                    </a:lnTo>
                    <a:lnTo>
                      <a:pt x="202" y="211"/>
                    </a:lnTo>
                    <a:lnTo>
                      <a:pt x="209" y="220"/>
                    </a:lnTo>
                    <a:lnTo>
                      <a:pt x="223" y="224"/>
                    </a:lnTo>
                    <a:lnTo>
                      <a:pt x="228" y="221"/>
                    </a:lnTo>
                    <a:lnTo>
                      <a:pt x="236" y="210"/>
                    </a:lnTo>
                    <a:lnTo>
                      <a:pt x="238" y="207"/>
                    </a:lnTo>
                    <a:lnTo>
                      <a:pt x="243" y="193"/>
                    </a:lnTo>
                    <a:lnTo>
                      <a:pt x="248" y="190"/>
                    </a:lnTo>
                    <a:lnTo>
                      <a:pt x="242" y="186"/>
                    </a:lnTo>
                    <a:lnTo>
                      <a:pt x="249" y="183"/>
                    </a:lnTo>
                    <a:lnTo>
                      <a:pt x="252" y="178"/>
                    </a:lnTo>
                    <a:lnTo>
                      <a:pt x="261" y="174"/>
                    </a:lnTo>
                    <a:lnTo>
                      <a:pt x="271" y="164"/>
                    </a:lnTo>
                    <a:lnTo>
                      <a:pt x="275" y="164"/>
                    </a:lnTo>
                    <a:lnTo>
                      <a:pt x="289" y="169"/>
                    </a:lnTo>
                    <a:lnTo>
                      <a:pt x="297" y="182"/>
                    </a:lnTo>
                    <a:lnTo>
                      <a:pt x="306" y="201"/>
                    </a:lnTo>
                    <a:lnTo>
                      <a:pt x="317" y="235"/>
                    </a:lnTo>
                    <a:lnTo>
                      <a:pt x="320" y="247"/>
                    </a:lnTo>
                    <a:lnTo>
                      <a:pt x="322" y="257"/>
                    </a:lnTo>
                    <a:lnTo>
                      <a:pt x="334" y="275"/>
                    </a:lnTo>
                    <a:lnTo>
                      <a:pt x="331" y="314"/>
                    </a:lnTo>
                    <a:lnTo>
                      <a:pt x="318" y="328"/>
                    </a:lnTo>
                    <a:lnTo>
                      <a:pt x="317" y="317"/>
                    </a:lnTo>
                    <a:lnTo>
                      <a:pt x="321" y="311"/>
                    </a:lnTo>
                    <a:lnTo>
                      <a:pt x="313" y="311"/>
                    </a:lnTo>
                    <a:lnTo>
                      <a:pt x="307" y="318"/>
                    </a:lnTo>
                    <a:lnTo>
                      <a:pt x="304" y="332"/>
                    </a:lnTo>
                    <a:lnTo>
                      <a:pt x="306" y="338"/>
                    </a:lnTo>
                    <a:lnTo>
                      <a:pt x="303" y="349"/>
                    </a:lnTo>
                    <a:lnTo>
                      <a:pt x="297" y="352"/>
                    </a:lnTo>
                    <a:lnTo>
                      <a:pt x="289" y="364"/>
                    </a:lnTo>
                    <a:lnTo>
                      <a:pt x="288" y="388"/>
                    </a:lnTo>
                    <a:lnTo>
                      <a:pt x="275" y="406"/>
                    </a:lnTo>
                    <a:lnTo>
                      <a:pt x="274" y="421"/>
                    </a:lnTo>
                    <a:lnTo>
                      <a:pt x="271" y="423"/>
                    </a:lnTo>
                    <a:lnTo>
                      <a:pt x="263" y="424"/>
                    </a:lnTo>
                    <a:lnTo>
                      <a:pt x="259" y="424"/>
                    </a:lnTo>
                    <a:lnTo>
                      <a:pt x="246" y="427"/>
                    </a:lnTo>
                    <a:lnTo>
                      <a:pt x="238" y="428"/>
                    </a:lnTo>
                    <a:lnTo>
                      <a:pt x="213" y="433"/>
                    </a:lnTo>
                    <a:lnTo>
                      <a:pt x="199" y="435"/>
                    </a:lnTo>
                    <a:lnTo>
                      <a:pt x="196" y="435"/>
                    </a:lnTo>
                    <a:lnTo>
                      <a:pt x="189" y="437"/>
                    </a:lnTo>
                    <a:lnTo>
                      <a:pt x="169" y="440"/>
                    </a:lnTo>
                    <a:lnTo>
                      <a:pt x="164" y="441"/>
                    </a:lnTo>
                    <a:lnTo>
                      <a:pt x="163" y="434"/>
                    </a:lnTo>
                    <a:lnTo>
                      <a:pt x="162" y="435"/>
                    </a:lnTo>
                    <a:lnTo>
                      <a:pt x="148" y="437"/>
                    </a:lnTo>
                    <a:lnTo>
                      <a:pt x="138" y="438"/>
                    </a:lnTo>
                    <a:lnTo>
                      <a:pt x="133" y="438"/>
                    </a:lnTo>
                    <a:lnTo>
                      <a:pt x="130" y="438"/>
                    </a:lnTo>
                    <a:lnTo>
                      <a:pt x="128" y="440"/>
                    </a:lnTo>
                    <a:lnTo>
                      <a:pt x="124" y="440"/>
                    </a:lnTo>
                    <a:lnTo>
                      <a:pt x="119" y="440"/>
                    </a:lnTo>
                    <a:lnTo>
                      <a:pt x="108" y="442"/>
                    </a:lnTo>
                    <a:lnTo>
                      <a:pt x="95" y="442"/>
                    </a:lnTo>
                    <a:lnTo>
                      <a:pt x="88" y="444"/>
                    </a:lnTo>
                    <a:lnTo>
                      <a:pt x="69" y="447"/>
                    </a:lnTo>
                    <a:lnTo>
                      <a:pt x="63" y="447"/>
                    </a:lnTo>
                    <a:lnTo>
                      <a:pt x="49" y="448"/>
                    </a:lnTo>
                    <a:lnTo>
                      <a:pt x="48" y="449"/>
                    </a:lnTo>
                    <a:lnTo>
                      <a:pt x="38" y="449"/>
                    </a:lnTo>
                    <a:lnTo>
                      <a:pt x="26" y="452"/>
                    </a:lnTo>
                    <a:lnTo>
                      <a:pt x="19" y="452"/>
                    </a:lnTo>
                    <a:lnTo>
                      <a:pt x="9" y="454"/>
                    </a:lnTo>
                    <a:lnTo>
                      <a:pt x="2" y="454"/>
                    </a:lnTo>
                    <a:lnTo>
                      <a:pt x="13" y="442"/>
                    </a:lnTo>
                    <a:lnTo>
                      <a:pt x="24" y="416"/>
                    </a:lnTo>
                    <a:lnTo>
                      <a:pt x="33" y="396"/>
                    </a:lnTo>
                    <a:lnTo>
                      <a:pt x="37" y="377"/>
                    </a:lnTo>
                    <a:lnTo>
                      <a:pt x="40" y="341"/>
                    </a:lnTo>
                    <a:lnTo>
                      <a:pt x="38" y="339"/>
                    </a:lnTo>
                    <a:lnTo>
                      <a:pt x="34" y="314"/>
                    </a:lnTo>
                    <a:lnTo>
                      <a:pt x="29" y="302"/>
                    </a:lnTo>
                    <a:lnTo>
                      <a:pt x="11" y="267"/>
                    </a:lnTo>
                    <a:lnTo>
                      <a:pt x="11" y="265"/>
                    </a:lnTo>
                    <a:lnTo>
                      <a:pt x="4" y="239"/>
                    </a:lnTo>
                    <a:lnTo>
                      <a:pt x="6" y="238"/>
                    </a:lnTo>
                    <a:lnTo>
                      <a:pt x="8" y="228"/>
                    </a:lnTo>
                    <a:lnTo>
                      <a:pt x="2" y="208"/>
                    </a:lnTo>
                    <a:lnTo>
                      <a:pt x="0" y="204"/>
                    </a:lnTo>
                    <a:lnTo>
                      <a:pt x="6" y="188"/>
                    </a:lnTo>
                    <a:lnTo>
                      <a:pt x="15" y="167"/>
                    </a:lnTo>
                    <a:lnTo>
                      <a:pt x="15" y="158"/>
                    </a:lnTo>
                    <a:lnTo>
                      <a:pt x="15" y="150"/>
                    </a:lnTo>
                    <a:lnTo>
                      <a:pt x="15" y="146"/>
                    </a:lnTo>
                    <a:lnTo>
                      <a:pt x="11" y="133"/>
                    </a:lnTo>
                    <a:lnTo>
                      <a:pt x="23" y="123"/>
                    </a:lnTo>
                    <a:lnTo>
                      <a:pt x="23" y="121"/>
                    </a:lnTo>
                    <a:lnTo>
                      <a:pt x="23" y="107"/>
                    </a:lnTo>
                    <a:lnTo>
                      <a:pt x="29" y="107"/>
                    </a:lnTo>
                    <a:lnTo>
                      <a:pt x="44" y="94"/>
                    </a:lnTo>
                    <a:lnTo>
                      <a:pt x="59" y="76"/>
                    </a:lnTo>
                    <a:lnTo>
                      <a:pt x="54" y="93"/>
                    </a:lnTo>
                    <a:lnTo>
                      <a:pt x="56" y="116"/>
                    </a:lnTo>
                    <a:lnTo>
                      <a:pt x="63" y="94"/>
                    </a:lnTo>
                    <a:lnTo>
                      <a:pt x="66" y="107"/>
                    </a:lnTo>
                    <a:lnTo>
                      <a:pt x="63" y="119"/>
                    </a:lnTo>
                    <a:lnTo>
                      <a:pt x="66" y="119"/>
                    </a:lnTo>
                    <a:lnTo>
                      <a:pt x="70" y="105"/>
                    </a:lnTo>
                    <a:lnTo>
                      <a:pt x="73" y="90"/>
                    </a:lnTo>
                    <a:lnTo>
                      <a:pt x="70" y="68"/>
                    </a:lnTo>
                    <a:lnTo>
                      <a:pt x="70" y="64"/>
                    </a:lnTo>
                    <a:lnTo>
                      <a:pt x="78" y="52"/>
                    </a:lnTo>
                    <a:lnTo>
                      <a:pt x="90" y="48"/>
                    </a:lnTo>
                    <a:lnTo>
                      <a:pt x="97" y="47"/>
                    </a:lnTo>
                    <a:lnTo>
                      <a:pt x="97" y="40"/>
                    </a:lnTo>
                    <a:lnTo>
                      <a:pt x="88" y="33"/>
                    </a:lnTo>
                    <a:lnTo>
                      <a:pt x="88" y="19"/>
                    </a:lnTo>
                    <a:lnTo>
                      <a:pt x="92" y="16"/>
                    </a:lnTo>
                    <a:lnTo>
                      <a:pt x="92" y="5"/>
                    </a:lnTo>
                    <a:lnTo>
                      <a:pt x="108" y="4"/>
                    </a:lnTo>
                    <a:lnTo>
                      <a:pt x="112" y="0"/>
                    </a:lnTo>
                    <a:lnTo>
                      <a:pt x="116" y="2"/>
                    </a:lnTo>
                    <a:lnTo>
                      <a:pt x="131" y="9"/>
                    </a:lnTo>
                    <a:lnTo>
                      <a:pt x="155" y="12"/>
                    </a:lnTo>
                    <a:lnTo>
                      <a:pt x="163" y="23"/>
                    </a:lnTo>
                    <a:lnTo>
                      <a:pt x="181" y="26"/>
                    </a:lnTo>
                    <a:lnTo>
                      <a:pt x="199" y="33"/>
                    </a:lnTo>
                    <a:lnTo>
                      <a:pt x="212" y="33"/>
                    </a:lnTo>
                    <a:lnTo>
                      <a:pt x="221" y="48"/>
                    </a:lnTo>
                    <a:lnTo>
                      <a:pt x="232" y="64"/>
                    </a:lnTo>
                    <a:lnTo>
                      <a:pt x="224" y="62"/>
                    </a:lnTo>
                    <a:lnTo>
                      <a:pt x="221" y="71"/>
                    </a:lnTo>
                    <a:lnTo>
                      <a:pt x="228" y="80"/>
                    </a:lnTo>
                    <a:lnTo>
                      <a:pt x="232" y="82"/>
                    </a:lnTo>
                    <a:lnTo>
                      <a:pt x="232" y="84"/>
                    </a:lnTo>
                    <a:lnTo>
                      <a:pt x="235" y="96"/>
                    </a:lnTo>
                    <a:lnTo>
                      <a:pt x="238" y="121"/>
                    </a:lnTo>
                  </a:path>
                </a:pathLst>
              </a:custGeom>
              <a:grpFill/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256"/>
              <p:cNvSpPr>
                <a:spLocks/>
              </p:cNvSpPr>
              <p:nvPr/>
            </p:nvSpPr>
            <p:spPr bwMode="auto">
              <a:xfrm>
                <a:off x="4576763" y="1882775"/>
                <a:ext cx="830262" cy="374650"/>
              </a:xfrm>
              <a:custGeom>
                <a:avLst/>
                <a:gdLst>
                  <a:gd name="T0" fmla="*/ 720284567 w 525"/>
                  <a:gd name="T1" fmla="*/ 400315088 h 254"/>
                  <a:gd name="T2" fmla="*/ 682769394 w 525"/>
                  <a:gd name="T3" fmla="*/ 402490713 h 254"/>
                  <a:gd name="T4" fmla="*/ 647756076 w 525"/>
                  <a:gd name="T5" fmla="*/ 387261341 h 254"/>
                  <a:gd name="T6" fmla="*/ 572725729 w 525"/>
                  <a:gd name="T7" fmla="*/ 539555055 h 254"/>
                  <a:gd name="T8" fmla="*/ 557720925 w 525"/>
                  <a:gd name="T9" fmla="*/ 576540671 h 254"/>
                  <a:gd name="T10" fmla="*/ 492694835 w 525"/>
                  <a:gd name="T11" fmla="*/ 424246957 h 254"/>
                  <a:gd name="T12" fmla="*/ 465183919 w 525"/>
                  <a:gd name="T13" fmla="*/ 415544460 h 254"/>
                  <a:gd name="T14" fmla="*/ 450177533 w 525"/>
                  <a:gd name="T15" fmla="*/ 415544460 h 254"/>
                  <a:gd name="T16" fmla="*/ 445175405 w 525"/>
                  <a:gd name="T17" fmla="*/ 393788215 h 254"/>
                  <a:gd name="T18" fmla="*/ 410161988 w 525"/>
                  <a:gd name="T19" fmla="*/ 376383127 h 254"/>
                  <a:gd name="T20" fmla="*/ 340133770 w 525"/>
                  <a:gd name="T21" fmla="*/ 376383127 h 254"/>
                  <a:gd name="T22" fmla="*/ 322627110 w 525"/>
                  <a:gd name="T23" fmla="*/ 369856253 h 254"/>
                  <a:gd name="T24" fmla="*/ 285111937 w 525"/>
                  <a:gd name="T25" fmla="*/ 358978131 h 254"/>
                  <a:gd name="T26" fmla="*/ 257601021 w 525"/>
                  <a:gd name="T27" fmla="*/ 341573135 h 254"/>
                  <a:gd name="T28" fmla="*/ 95037304 w 525"/>
                  <a:gd name="T29" fmla="*/ 315465641 h 254"/>
                  <a:gd name="T30" fmla="*/ 37515186 w 525"/>
                  <a:gd name="T31" fmla="*/ 271953152 h 254"/>
                  <a:gd name="T32" fmla="*/ 30011202 w 525"/>
                  <a:gd name="T33" fmla="*/ 241494409 h 254"/>
                  <a:gd name="T34" fmla="*/ 92537031 w 525"/>
                  <a:gd name="T35" fmla="*/ 197981920 h 254"/>
                  <a:gd name="T36" fmla="*/ 137554631 w 525"/>
                  <a:gd name="T37" fmla="*/ 184928127 h 254"/>
                  <a:gd name="T38" fmla="*/ 265105004 w 525"/>
                  <a:gd name="T39" fmla="*/ 124010641 h 254"/>
                  <a:gd name="T40" fmla="*/ 317624982 w 525"/>
                  <a:gd name="T41" fmla="*/ 65268757 h 254"/>
                  <a:gd name="T42" fmla="*/ 345135898 w 525"/>
                  <a:gd name="T43" fmla="*/ 28283130 h 254"/>
                  <a:gd name="T44" fmla="*/ 417664489 w 525"/>
                  <a:gd name="T45" fmla="*/ 0 h 254"/>
                  <a:gd name="T46" fmla="*/ 467684193 w 525"/>
                  <a:gd name="T47" fmla="*/ 8702501 h 254"/>
                  <a:gd name="T48" fmla="*/ 382651071 w 525"/>
                  <a:gd name="T49" fmla="*/ 67444382 h 254"/>
                  <a:gd name="T50" fmla="*/ 360142284 w 525"/>
                  <a:gd name="T51" fmla="*/ 104430021 h 254"/>
                  <a:gd name="T52" fmla="*/ 347637753 w 525"/>
                  <a:gd name="T53" fmla="*/ 139240013 h 254"/>
                  <a:gd name="T54" fmla="*/ 422666617 w 525"/>
                  <a:gd name="T55" fmla="*/ 139240013 h 254"/>
                  <a:gd name="T56" fmla="*/ 512701768 w 525"/>
                  <a:gd name="T57" fmla="*/ 169698755 h 254"/>
                  <a:gd name="T58" fmla="*/ 607740629 w 525"/>
                  <a:gd name="T59" fmla="*/ 226265038 h 254"/>
                  <a:gd name="T60" fmla="*/ 690273378 w 525"/>
                  <a:gd name="T61" fmla="*/ 213211291 h 254"/>
                  <a:gd name="T62" fmla="*/ 697775780 w 525"/>
                  <a:gd name="T63" fmla="*/ 213211291 h 254"/>
                  <a:gd name="T64" fmla="*/ 790312786 w 525"/>
                  <a:gd name="T65" fmla="*/ 163171882 h 254"/>
                  <a:gd name="T66" fmla="*/ 855337491 w 525"/>
                  <a:gd name="T67" fmla="*/ 154469384 h 254"/>
                  <a:gd name="T68" fmla="*/ 947874497 w 525"/>
                  <a:gd name="T69" fmla="*/ 124010641 h 254"/>
                  <a:gd name="T70" fmla="*/ 985389671 w 525"/>
                  <a:gd name="T71" fmla="*/ 178401253 h 254"/>
                  <a:gd name="T72" fmla="*/ 1045413632 w 525"/>
                  <a:gd name="T73" fmla="*/ 180576878 h 254"/>
                  <a:gd name="T74" fmla="*/ 1080426950 w 525"/>
                  <a:gd name="T75" fmla="*/ 189279376 h 254"/>
                  <a:gd name="T76" fmla="*/ 1132946928 w 525"/>
                  <a:gd name="T77" fmla="*/ 163171882 h 254"/>
                  <a:gd name="T78" fmla="*/ 1155455715 w 525"/>
                  <a:gd name="T79" fmla="*/ 154469384 h 254"/>
                  <a:gd name="T80" fmla="*/ 1160457844 w 525"/>
                  <a:gd name="T81" fmla="*/ 189279376 h 254"/>
                  <a:gd name="T82" fmla="*/ 1192970889 w 525"/>
                  <a:gd name="T83" fmla="*/ 245845658 h 254"/>
                  <a:gd name="T84" fmla="*/ 1215479676 w 525"/>
                  <a:gd name="T85" fmla="*/ 263250654 h 254"/>
                  <a:gd name="T86" fmla="*/ 1242990593 w 525"/>
                  <a:gd name="T87" fmla="*/ 254548156 h 254"/>
                  <a:gd name="T88" fmla="*/ 1295512152 w 525"/>
                  <a:gd name="T89" fmla="*/ 269777527 h 254"/>
                  <a:gd name="T90" fmla="*/ 1245492448 w 525"/>
                  <a:gd name="T91" fmla="*/ 289358148 h 254"/>
                  <a:gd name="T92" fmla="*/ 1200474872 w 525"/>
                  <a:gd name="T93" fmla="*/ 289358148 h 254"/>
                  <a:gd name="T94" fmla="*/ 1132946928 w 525"/>
                  <a:gd name="T95" fmla="*/ 302411895 h 254"/>
                  <a:gd name="T96" fmla="*/ 1070422693 w 525"/>
                  <a:gd name="T97" fmla="*/ 293709397 h 254"/>
                  <a:gd name="T98" fmla="*/ 1010398732 w 525"/>
                  <a:gd name="T99" fmla="*/ 300236270 h 254"/>
                  <a:gd name="T100" fmla="*/ 920363581 w 525"/>
                  <a:gd name="T101" fmla="*/ 289358148 h 254"/>
                  <a:gd name="T102" fmla="*/ 880348134 w 525"/>
                  <a:gd name="T103" fmla="*/ 324168139 h 254"/>
                  <a:gd name="T104" fmla="*/ 845334816 w 525"/>
                  <a:gd name="T105" fmla="*/ 335046262 h 254"/>
                  <a:gd name="T106" fmla="*/ 785310657 w 525"/>
                  <a:gd name="T107" fmla="*/ 339397511 h 25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5"/>
                  <a:gd name="T163" fmla="*/ 0 h 254"/>
                  <a:gd name="T164" fmla="*/ 525 w 525"/>
                  <a:gd name="T165" fmla="*/ 254 h 25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5" h="254">
                    <a:moveTo>
                      <a:pt x="305" y="172"/>
                    </a:moveTo>
                    <a:lnTo>
                      <a:pt x="291" y="175"/>
                    </a:lnTo>
                    <a:lnTo>
                      <a:pt x="282" y="162"/>
                    </a:lnTo>
                    <a:lnTo>
                      <a:pt x="276" y="176"/>
                    </a:lnTo>
                    <a:lnTo>
                      <a:pt x="265" y="176"/>
                    </a:lnTo>
                    <a:lnTo>
                      <a:pt x="262" y="169"/>
                    </a:lnTo>
                    <a:lnTo>
                      <a:pt x="246" y="201"/>
                    </a:lnTo>
                    <a:lnTo>
                      <a:pt x="232" y="236"/>
                    </a:lnTo>
                    <a:lnTo>
                      <a:pt x="225" y="250"/>
                    </a:lnTo>
                    <a:lnTo>
                      <a:pt x="226" y="253"/>
                    </a:lnTo>
                    <a:lnTo>
                      <a:pt x="219" y="250"/>
                    </a:lnTo>
                    <a:lnTo>
                      <a:pt x="200" y="186"/>
                    </a:lnTo>
                    <a:lnTo>
                      <a:pt x="197" y="184"/>
                    </a:lnTo>
                    <a:lnTo>
                      <a:pt x="189" y="182"/>
                    </a:lnTo>
                    <a:lnTo>
                      <a:pt x="189" y="180"/>
                    </a:lnTo>
                    <a:lnTo>
                      <a:pt x="183" y="182"/>
                    </a:lnTo>
                    <a:lnTo>
                      <a:pt x="179" y="179"/>
                    </a:lnTo>
                    <a:lnTo>
                      <a:pt x="181" y="172"/>
                    </a:lnTo>
                    <a:lnTo>
                      <a:pt x="178" y="168"/>
                    </a:lnTo>
                    <a:lnTo>
                      <a:pt x="167" y="164"/>
                    </a:lnTo>
                    <a:lnTo>
                      <a:pt x="147" y="162"/>
                    </a:lnTo>
                    <a:lnTo>
                      <a:pt x="139" y="164"/>
                    </a:lnTo>
                    <a:lnTo>
                      <a:pt x="134" y="161"/>
                    </a:lnTo>
                    <a:lnTo>
                      <a:pt x="129" y="161"/>
                    </a:lnTo>
                    <a:lnTo>
                      <a:pt x="121" y="161"/>
                    </a:lnTo>
                    <a:lnTo>
                      <a:pt x="114" y="157"/>
                    </a:lnTo>
                    <a:lnTo>
                      <a:pt x="110" y="155"/>
                    </a:lnTo>
                    <a:lnTo>
                      <a:pt x="103" y="151"/>
                    </a:lnTo>
                    <a:lnTo>
                      <a:pt x="44" y="140"/>
                    </a:lnTo>
                    <a:lnTo>
                      <a:pt x="38" y="139"/>
                    </a:lnTo>
                    <a:lnTo>
                      <a:pt x="23" y="133"/>
                    </a:lnTo>
                    <a:lnTo>
                      <a:pt x="15" y="119"/>
                    </a:lnTo>
                    <a:lnTo>
                      <a:pt x="0" y="112"/>
                    </a:lnTo>
                    <a:lnTo>
                      <a:pt x="12" y="105"/>
                    </a:lnTo>
                    <a:lnTo>
                      <a:pt x="29" y="97"/>
                    </a:lnTo>
                    <a:lnTo>
                      <a:pt x="37" y="88"/>
                    </a:lnTo>
                    <a:lnTo>
                      <a:pt x="47" y="82"/>
                    </a:lnTo>
                    <a:lnTo>
                      <a:pt x="55" y="82"/>
                    </a:lnTo>
                    <a:lnTo>
                      <a:pt x="84" y="70"/>
                    </a:lnTo>
                    <a:lnTo>
                      <a:pt x="106" y="54"/>
                    </a:lnTo>
                    <a:lnTo>
                      <a:pt x="110" y="45"/>
                    </a:lnTo>
                    <a:lnTo>
                      <a:pt x="127" y="30"/>
                    </a:lnTo>
                    <a:lnTo>
                      <a:pt x="134" y="25"/>
                    </a:lnTo>
                    <a:lnTo>
                      <a:pt x="141" y="13"/>
                    </a:lnTo>
                    <a:lnTo>
                      <a:pt x="161" y="2"/>
                    </a:lnTo>
                    <a:lnTo>
                      <a:pt x="170" y="0"/>
                    </a:lnTo>
                    <a:lnTo>
                      <a:pt x="189" y="1"/>
                    </a:lnTo>
                    <a:lnTo>
                      <a:pt x="190" y="4"/>
                    </a:lnTo>
                    <a:lnTo>
                      <a:pt x="172" y="18"/>
                    </a:lnTo>
                    <a:lnTo>
                      <a:pt x="156" y="31"/>
                    </a:lnTo>
                    <a:lnTo>
                      <a:pt x="154" y="37"/>
                    </a:lnTo>
                    <a:lnTo>
                      <a:pt x="147" y="45"/>
                    </a:lnTo>
                    <a:lnTo>
                      <a:pt x="147" y="52"/>
                    </a:lnTo>
                    <a:lnTo>
                      <a:pt x="142" y="61"/>
                    </a:lnTo>
                    <a:lnTo>
                      <a:pt x="157" y="61"/>
                    </a:lnTo>
                    <a:lnTo>
                      <a:pt x="172" y="61"/>
                    </a:lnTo>
                    <a:lnTo>
                      <a:pt x="196" y="63"/>
                    </a:lnTo>
                    <a:lnTo>
                      <a:pt x="208" y="75"/>
                    </a:lnTo>
                    <a:lnTo>
                      <a:pt x="229" y="100"/>
                    </a:lnTo>
                    <a:lnTo>
                      <a:pt x="246" y="98"/>
                    </a:lnTo>
                    <a:lnTo>
                      <a:pt x="273" y="97"/>
                    </a:lnTo>
                    <a:lnTo>
                      <a:pt x="279" y="94"/>
                    </a:lnTo>
                    <a:lnTo>
                      <a:pt x="276" y="90"/>
                    </a:lnTo>
                    <a:lnTo>
                      <a:pt x="282" y="94"/>
                    </a:lnTo>
                    <a:lnTo>
                      <a:pt x="290" y="93"/>
                    </a:lnTo>
                    <a:lnTo>
                      <a:pt x="319" y="72"/>
                    </a:lnTo>
                    <a:lnTo>
                      <a:pt x="337" y="66"/>
                    </a:lnTo>
                    <a:lnTo>
                      <a:pt x="345" y="68"/>
                    </a:lnTo>
                    <a:lnTo>
                      <a:pt x="365" y="65"/>
                    </a:lnTo>
                    <a:lnTo>
                      <a:pt x="382" y="54"/>
                    </a:lnTo>
                    <a:lnTo>
                      <a:pt x="400" y="50"/>
                    </a:lnTo>
                    <a:lnTo>
                      <a:pt x="400" y="79"/>
                    </a:lnTo>
                    <a:lnTo>
                      <a:pt x="405" y="82"/>
                    </a:lnTo>
                    <a:lnTo>
                      <a:pt x="424" y="80"/>
                    </a:lnTo>
                    <a:lnTo>
                      <a:pt x="432" y="77"/>
                    </a:lnTo>
                    <a:lnTo>
                      <a:pt x="438" y="84"/>
                    </a:lnTo>
                    <a:lnTo>
                      <a:pt x="447" y="73"/>
                    </a:lnTo>
                    <a:lnTo>
                      <a:pt x="459" y="72"/>
                    </a:lnTo>
                    <a:lnTo>
                      <a:pt x="463" y="66"/>
                    </a:lnTo>
                    <a:lnTo>
                      <a:pt x="468" y="68"/>
                    </a:lnTo>
                    <a:lnTo>
                      <a:pt x="470" y="70"/>
                    </a:lnTo>
                    <a:lnTo>
                      <a:pt x="470" y="84"/>
                    </a:lnTo>
                    <a:lnTo>
                      <a:pt x="476" y="104"/>
                    </a:lnTo>
                    <a:lnTo>
                      <a:pt x="483" y="107"/>
                    </a:lnTo>
                    <a:lnTo>
                      <a:pt x="488" y="115"/>
                    </a:lnTo>
                    <a:lnTo>
                      <a:pt x="492" y="115"/>
                    </a:lnTo>
                    <a:lnTo>
                      <a:pt x="497" y="108"/>
                    </a:lnTo>
                    <a:lnTo>
                      <a:pt x="503" y="111"/>
                    </a:lnTo>
                    <a:lnTo>
                      <a:pt x="511" y="108"/>
                    </a:lnTo>
                    <a:lnTo>
                      <a:pt x="524" y="118"/>
                    </a:lnTo>
                    <a:lnTo>
                      <a:pt x="514" y="126"/>
                    </a:lnTo>
                    <a:lnTo>
                      <a:pt x="504" y="127"/>
                    </a:lnTo>
                    <a:lnTo>
                      <a:pt x="494" y="125"/>
                    </a:lnTo>
                    <a:lnTo>
                      <a:pt x="486" y="127"/>
                    </a:lnTo>
                    <a:lnTo>
                      <a:pt x="478" y="125"/>
                    </a:lnTo>
                    <a:lnTo>
                      <a:pt x="459" y="133"/>
                    </a:lnTo>
                    <a:lnTo>
                      <a:pt x="438" y="125"/>
                    </a:lnTo>
                    <a:lnTo>
                      <a:pt x="434" y="129"/>
                    </a:lnTo>
                    <a:lnTo>
                      <a:pt x="432" y="148"/>
                    </a:lnTo>
                    <a:lnTo>
                      <a:pt x="410" y="132"/>
                    </a:lnTo>
                    <a:lnTo>
                      <a:pt x="400" y="129"/>
                    </a:lnTo>
                    <a:lnTo>
                      <a:pt x="371" y="127"/>
                    </a:lnTo>
                    <a:lnTo>
                      <a:pt x="365" y="139"/>
                    </a:lnTo>
                    <a:lnTo>
                      <a:pt x="355" y="143"/>
                    </a:lnTo>
                    <a:lnTo>
                      <a:pt x="347" y="144"/>
                    </a:lnTo>
                    <a:lnTo>
                      <a:pt x="341" y="148"/>
                    </a:lnTo>
                    <a:lnTo>
                      <a:pt x="327" y="145"/>
                    </a:lnTo>
                    <a:lnTo>
                      <a:pt x="317" y="150"/>
                    </a:lnTo>
                    <a:lnTo>
                      <a:pt x="305" y="172"/>
                    </a:lnTo>
                  </a:path>
                </a:pathLst>
              </a:custGeom>
              <a:grpFill/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6" name="Freeform 258"/>
            <p:cNvSpPr>
              <a:spLocks/>
            </p:cNvSpPr>
            <p:nvPr/>
          </p:nvSpPr>
          <p:spPr bwMode="auto">
            <a:xfrm>
              <a:off x="4718050" y="1812925"/>
              <a:ext cx="36513" cy="33338"/>
            </a:xfrm>
            <a:custGeom>
              <a:avLst/>
              <a:gdLst>
                <a:gd name="T0" fmla="*/ 0 w 23"/>
                <a:gd name="T1" fmla="*/ 14706407 h 23"/>
                <a:gd name="T2" fmla="*/ 55444203 w 23"/>
                <a:gd name="T3" fmla="*/ 0 h 23"/>
                <a:gd name="T4" fmla="*/ 47884415 w 23"/>
                <a:gd name="T5" fmla="*/ 14706407 h 23"/>
                <a:gd name="T6" fmla="*/ 32763275 w 23"/>
                <a:gd name="T7" fmla="*/ 46222408 h 23"/>
                <a:gd name="T8" fmla="*/ 0 w 23"/>
                <a:gd name="T9" fmla="*/ 1470640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7"/>
                  </a:moveTo>
                  <a:lnTo>
                    <a:pt x="22" y="0"/>
                  </a:lnTo>
                  <a:lnTo>
                    <a:pt x="19" y="7"/>
                  </a:lnTo>
                  <a:lnTo>
                    <a:pt x="13" y="22"/>
                  </a:lnTo>
                  <a:lnTo>
                    <a:pt x="0" y="7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9" name="Freeform 259"/>
          <p:cNvSpPr>
            <a:spLocks/>
          </p:cNvSpPr>
          <p:nvPr/>
        </p:nvSpPr>
        <p:spPr bwMode="auto">
          <a:xfrm>
            <a:off x="5343525" y="2773363"/>
            <a:ext cx="569913" cy="609600"/>
          </a:xfrm>
          <a:custGeom>
            <a:avLst/>
            <a:gdLst>
              <a:gd name="T0" fmla="*/ 2147483647 w 361"/>
              <a:gd name="T1" fmla="*/ 2147483647 h 413"/>
              <a:gd name="T2" fmla="*/ 2147483647 w 361"/>
              <a:gd name="T3" fmla="*/ 2147483647 h 413"/>
              <a:gd name="T4" fmla="*/ 2147483647 w 361"/>
              <a:gd name="T5" fmla="*/ 2147483647 h 413"/>
              <a:gd name="T6" fmla="*/ 2147483647 w 361"/>
              <a:gd name="T7" fmla="*/ 2147483647 h 413"/>
              <a:gd name="T8" fmla="*/ 2147483647 w 361"/>
              <a:gd name="T9" fmla="*/ 2147483647 h 413"/>
              <a:gd name="T10" fmla="*/ 2147483647 w 361"/>
              <a:gd name="T11" fmla="*/ 2147483647 h 413"/>
              <a:gd name="T12" fmla="*/ 2147483647 w 361"/>
              <a:gd name="T13" fmla="*/ 2147483647 h 413"/>
              <a:gd name="T14" fmla="*/ 2147483647 w 361"/>
              <a:gd name="T15" fmla="*/ 2147483647 h 413"/>
              <a:gd name="T16" fmla="*/ 2147483647 w 361"/>
              <a:gd name="T17" fmla="*/ 2147483647 h 413"/>
              <a:gd name="T18" fmla="*/ 2147483647 w 361"/>
              <a:gd name="T19" fmla="*/ 2147483647 h 413"/>
              <a:gd name="T20" fmla="*/ 2147483647 w 361"/>
              <a:gd name="T21" fmla="*/ 2147483647 h 413"/>
              <a:gd name="T22" fmla="*/ 2147483647 w 361"/>
              <a:gd name="T23" fmla="*/ 2147483647 h 413"/>
              <a:gd name="T24" fmla="*/ 2147483647 w 361"/>
              <a:gd name="T25" fmla="*/ 2147483647 h 413"/>
              <a:gd name="T26" fmla="*/ 2147483647 w 361"/>
              <a:gd name="T27" fmla="*/ 2147483647 h 413"/>
              <a:gd name="T28" fmla="*/ 2147483647 w 361"/>
              <a:gd name="T29" fmla="*/ 2147483647 h 413"/>
              <a:gd name="T30" fmla="*/ 2147483647 w 361"/>
              <a:gd name="T31" fmla="*/ 2147483647 h 413"/>
              <a:gd name="T32" fmla="*/ 2147483647 w 361"/>
              <a:gd name="T33" fmla="*/ 2147483647 h 413"/>
              <a:gd name="T34" fmla="*/ 2147483647 w 361"/>
              <a:gd name="T35" fmla="*/ 2147483647 h 413"/>
              <a:gd name="T36" fmla="*/ 0 w 361"/>
              <a:gd name="T37" fmla="*/ 2147483647 h 413"/>
              <a:gd name="T38" fmla="*/ 2147483647 w 361"/>
              <a:gd name="T39" fmla="*/ 2147483647 h 413"/>
              <a:gd name="T40" fmla="*/ 2147483647 w 361"/>
              <a:gd name="T41" fmla="*/ 2147483647 h 413"/>
              <a:gd name="T42" fmla="*/ 2147483647 w 361"/>
              <a:gd name="T43" fmla="*/ 2147483647 h 413"/>
              <a:gd name="T44" fmla="*/ 2147483647 w 361"/>
              <a:gd name="T45" fmla="*/ 2147483647 h 413"/>
              <a:gd name="T46" fmla="*/ 2147483647 w 361"/>
              <a:gd name="T47" fmla="*/ 2147483647 h 413"/>
              <a:gd name="T48" fmla="*/ 2147483647 w 361"/>
              <a:gd name="T49" fmla="*/ 2147483647 h 413"/>
              <a:gd name="T50" fmla="*/ 2147483647 w 361"/>
              <a:gd name="T51" fmla="*/ 2147483647 h 413"/>
              <a:gd name="T52" fmla="*/ 2147483647 w 361"/>
              <a:gd name="T53" fmla="*/ 2147483647 h 413"/>
              <a:gd name="T54" fmla="*/ 2147483647 w 361"/>
              <a:gd name="T55" fmla="*/ 2147483647 h 413"/>
              <a:gd name="T56" fmla="*/ 2147483647 w 361"/>
              <a:gd name="T57" fmla="*/ 0 h 413"/>
              <a:gd name="T58" fmla="*/ 2147483647 w 361"/>
              <a:gd name="T59" fmla="*/ 2147483647 h 413"/>
              <a:gd name="T60" fmla="*/ 2147483647 w 361"/>
              <a:gd name="T61" fmla="*/ 2147483647 h 413"/>
              <a:gd name="T62" fmla="*/ 2147483647 w 361"/>
              <a:gd name="T63" fmla="*/ 2147483647 h 413"/>
              <a:gd name="T64" fmla="*/ 2147483647 w 361"/>
              <a:gd name="T65" fmla="*/ 2147483647 h 413"/>
              <a:gd name="T66" fmla="*/ 2147483647 w 361"/>
              <a:gd name="T67" fmla="*/ 2147483647 h 413"/>
              <a:gd name="T68" fmla="*/ 2147483647 w 361"/>
              <a:gd name="T69" fmla="*/ 2147483647 h 413"/>
              <a:gd name="T70" fmla="*/ 2147483647 w 361"/>
              <a:gd name="T71" fmla="*/ 2147483647 h 413"/>
              <a:gd name="T72" fmla="*/ 2147483647 w 361"/>
              <a:gd name="T73" fmla="*/ 2147483647 h 413"/>
              <a:gd name="T74" fmla="*/ 2147483647 w 361"/>
              <a:gd name="T75" fmla="*/ 2147483647 h 413"/>
              <a:gd name="T76" fmla="*/ 2147483647 w 361"/>
              <a:gd name="T77" fmla="*/ 2147483647 h 413"/>
              <a:gd name="T78" fmla="*/ 2147483647 w 361"/>
              <a:gd name="T79" fmla="*/ 2147483647 h 413"/>
              <a:gd name="T80" fmla="*/ 2147483647 w 361"/>
              <a:gd name="T81" fmla="*/ 2147483647 h 413"/>
              <a:gd name="T82" fmla="*/ 2147483647 w 361"/>
              <a:gd name="T83" fmla="*/ 2147483647 h 413"/>
              <a:gd name="T84" fmla="*/ 2147483647 w 361"/>
              <a:gd name="T85" fmla="*/ 2147483647 h 413"/>
              <a:gd name="T86" fmla="*/ 2147483647 w 361"/>
              <a:gd name="T87" fmla="*/ 2147483647 h 413"/>
              <a:gd name="T88" fmla="*/ 2147483647 w 361"/>
              <a:gd name="T89" fmla="*/ 2147483647 h 413"/>
              <a:gd name="T90" fmla="*/ 2147483647 w 361"/>
              <a:gd name="T91" fmla="*/ 2147483647 h 413"/>
              <a:gd name="T92" fmla="*/ 2147483647 w 361"/>
              <a:gd name="T93" fmla="*/ 2147483647 h 413"/>
              <a:gd name="T94" fmla="*/ 2147483647 w 361"/>
              <a:gd name="T95" fmla="*/ 2147483647 h 413"/>
              <a:gd name="T96" fmla="*/ 2147483647 w 361"/>
              <a:gd name="T97" fmla="*/ 2147483647 h 413"/>
              <a:gd name="T98" fmla="*/ 2147483647 w 361"/>
              <a:gd name="T99" fmla="*/ 2147483647 h 413"/>
              <a:gd name="T100" fmla="*/ 2147483647 w 361"/>
              <a:gd name="T101" fmla="*/ 2147483647 h 413"/>
              <a:gd name="T102" fmla="*/ 2147483647 w 361"/>
              <a:gd name="T103" fmla="*/ 2147483647 h 413"/>
              <a:gd name="T104" fmla="*/ 2147483647 w 361"/>
              <a:gd name="T105" fmla="*/ 2147483647 h 413"/>
              <a:gd name="T106" fmla="*/ 2147483647 w 361"/>
              <a:gd name="T107" fmla="*/ 2147483647 h 413"/>
              <a:gd name="T108" fmla="*/ 2147483647 w 361"/>
              <a:gd name="T109" fmla="*/ 2147483647 h 413"/>
              <a:gd name="T110" fmla="*/ 2147483647 w 361"/>
              <a:gd name="T111" fmla="*/ 2147483647 h 413"/>
              <a:gd name="T112" fmla="*/ 2147483647 w 361"/>
              <a:gd name="T113" fmla="*/ 2147483647 h 413"/>
              <a:gd name="T114" fmla="*/ 2147483647 w 361"/>
              <a:gd name="T115" fmla="*/ 2147483647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0" name="Freeform 260"/>
          <p:cNvSpPr>
            <a:spLocks/>
          </p:cNvSpPr>
          <p:nvPr/>
        </p:nvSpPr>
        <p:spPr bwMode="auto">
          <a:xfrm>
            <a:off x="4597400" y="4016375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" name="Freeform 261"/>
          <p:cNvSpPr>
            <a:spLocks/>
          </p:cNvSpPr>
          <p:nvPr/>
        </p:nvSpPr>
        <p:spPr bwMode="auto">
          <a:xfrm>
            <a:off x="5024438" y="3978275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2" name="Group 139"/>
          <p:cNvGrpSpPr>
            <a:grpSpLocks/>
          </p:cNvGrpSpPr>
          <p:nvPr/>
        </p:nvGrpSpPr>
        <p:grpSpPr bwMode="auto">
          <a:xfrm>
            <a:off x="5181600" y="4575175"/>
            <a:ext cx="1235075" cy="987425"/>
            <a:chOff x="5181600" y="4435475"/>
            <a:chExt cx="1235075" cy="987425"/>
          </a:xfrm>
          <a:solidFill>
            <a:schemeClr val="bg1">
              <a:alpha val="80000"/>
            </a:schemeClr>
          </a:solidFill>
        </p:grpSpPr>
        <p:sp>
          <p:nvSpPr>
            <p:cNvPr id="143" name="Freeform 262"/>
            <p:cNvSpPr>
              <a:spLocks/>
            </p:cNvSpPr>
            <p:nvPr/>
          </p:nvSpPr>
          <p:spPr bwMode="auto">
            <a:xfrm>
              <a:off x="5181600" y="4435475"/>
              <a:ext cx="1235075" cy="903288"/>
            </a:xfrm>
            <a:custGeom>
              <a:avLst/>
              <a:gdLst>
                <a:gd name="T0" fmla="*/ 2147483647 w 783"/>
                <a:gd name="T1" fmla="*/ 2147483647 h 614"/>
                <a:gd name="T2" fmla="*/ 2147483647 w 783"/>
                <a:gd name="T3" fmla="*/ 2147483647 h 614"/>
                <a:gd name="T4" fmla="*/ 2147483647 w 783"/>
                <a:gd name="T5" fmla="*/ 2147483647 h 614"/>
                <a:gd name="T6" fmla="*/ 2147483647 w 783"/>
                <a:gd name="T7" fmla="*/ 2147483647 h 614"/>
                <a:gd name="T8" fmla="*/ 2147483647 w 783"/>
                <a:gd name="T9" fmla="*/ 2147483647 h 614"/>
                <a:gd name="T10" fmla="*/ 2147483647 w 783"/>
                <a:gd name="T11" fmla="*/ 2147483647 h 614"/>
                <a:gd name="T12" fmla="*/ 2147483647 w 783"/>
                <a:gd name="T13" fmla="*/ 2147483647 h 614"/>
                <a:gd name="T14" fmla="*/ 2147483647 w 783"/>
                <a:gd name="T15" fmla="*/ 2147483647 h 614"/>
                <a:gd name="T16" fmla="*/ 2147483647 w 783"/>
                <a:gd name="T17" fmla="*/ 2147483647 h 614"/>
                <a:gd name="T18" fmla="*/ 2147483647 w 783"/>
                <a:gd name="T19" fmla="*/ 2147483647 h 614"/>
                <a:gd name="T20" fmla="*/ 2147483647 w 783"/>
                <a:gd name="T21" fmla="*/ 2147483647 h 614"/>
                <a:gd name="T22" fmla="*/ 2147483647 w 783"/>
                <a:gd name="T23" fmla="*/ 2147483647 h 614"/>
                <a:gd name="T24" fmla="*/ 2147483647 w 783"/>
                <a:gd name="T25" fmla="*/ 2147483647 h 614"/>
                <a:gd name="T26" fmla="*/ 2147483647 w 783"/>
                <a:gd name="T27" fmla="*/ 2147483647 h 614"/>
                <a:gd name="T28" fmla="*/ 2147483647 w 783"/>
                <a:gd name="T29" fmla="*/ 2147483647 h 614"/>
                <a:gd name="T30" fmla="*/ 2147483647 w 783"/>
                <a:gd name="T31" fmla="*/ 2147483647 h 614"/>
                <a:gd name="T32" fmla="*/ 2147483647 w 783"/>
                <a:gd name="T33" fmla="*/ 2147483647 h 614"/>
                <a:gd name="T34" fmla="*/ 2147483647 w 783"/>
                <a:gd name="T35" fmla="*/ 2147483647 h 614"/>
                <a:gd name="T36" fmla="*/ 2147483647 w 783"/>
                <a:gd name="T37" fmla="*/ 2147483647 h 614"/>
                <a:gd name="T38" fmla="*/ 2147483647 w 783"/>
                <a:gd name="T39" fmla="*/ 2147483647 h 614"/>
                <a:gd name="T40" fmla="*/ 2147483647 w 783"/>
                <a:gd name="T41" fmla="*/ 2147483647 h 614"/>
                <a:gd name="T42" fmla="*/ 2147483647 w 783"/>
                <a:gd name="T43" fmla="*/ 2147483647 h 614"/>
                <a:gd name="T44" fmla="*/ 2147483647 w 783"/>
                <a:gd name="T45" fmla="*/ 2147483647 h 614"/>
                <a:gd name="T46" fmla="*/ 2147483647 w 783"/>
                <a:gd name="T47" fmla="*/ 2147483647 h 614"/>
                <a:gd name="T48" fmla="*/ 2147483647 w 783"/>
                <a:gd name="T49" fmla="*/ 2147483647 h 614"/>
                <a:gd name="T50" fmla="*/ 2147483647 w 783"/>
                <a:gd name="T51" fmla="*/ 2147483647 h 614"/>
                <a:gd name="T52" fmla="*/ 2147483647 w 783"/>
                <a:gd name="T53" fmla="*/ 2147483647 h 614"/>
                <a:gd name="T54" fmla="*/ 2147483647 w 783"/>
                <a:gd name="T55" fmla="*/ 2147483647 h 614"/>
                <a:gd name="T56" fmla="*/ 2147483647 w 783"/>
                <a:gd name="T57" fmla="*/ 2147483647 h 614"/>
                <a:gd name="T58" fmla="*/ 2147483647 w 783"/>
                <a:gd name="T59" fmla="*/ 2147483647 h 614"/>
                <a:gd name="T60" fmla="*/ 2147483647 w 783"/>
                <a:gd name="T61" fmla="*/ 2147483647 h 614"/>
                <a:gd name="T62" fmla="*/ 2147483647 w 783"/>
                <a:gd name="T63" fmla="*/ 2147483647 h 614"/>
                <a:gd name="T64" fmla="*/ 2147483647 w 783"/>
                <a:gd name="T65" fmla="*/ 2147483647 h 614"/>
                <a:gd name="T66" fmla="*/ 2147483647 w 783"/>
                <a:gd name="T67" fmla="*/ 2147483647 h 614"/>
                <a:gd name="T68" fmla="*/ 2147483647 w 783"/>
                <a:gd name="T69" fmla="*/ 2147483647 h 614"/>
                <a:gd name="T70" fmla="*/ 2147483647 w 783"/>
                <a:gd name="T71" fmla="*/ 2147483647 h 614"/>
                <a:gd name="T72" fmla="*/ 2147483647 w 783"/>
                <a:gd name="T73" fmla="*/ 2147483647 h 614"/>
                <a:gd name="T74" fmla="*/ 2147483647 w 783"/>
                <a:gd name="T75" fmla="*/ 2147483647 h 614"/>
                <a:gd name="T76" fmla="*/ 2147483647 w 783"/>
                <a:gd name="T77" fmla="*/ 2147483647 h 614"/>
                <a:gd name="T78" fmla="*/ 2147483647 w 783"/>
                <a:gd name="T79" fmla="*/ 2147483647 h 614"/>
                <a:gd name="T80" fmla="*/ 2147483647 w 783"/>
                <a:gd name="T81" fmla="*/ 2147483647 h 614"/>
                <a:gd name="T82" fmla="*/ 2147483647 w 783"/>
                <a:gd name="T83" fmla="*/ 2147483647 h 614"/>
                <a:gd name="T84" fmla="*/ 2147483647 w 783"/>
                <a:gd name="T85" fmla="*/ 2147483647 h 614"/>
                <a:gd name="T86" fmla="*/ 2147483647 w 783"/>
                <a:gd name="T87" fmla="*/ 2147483647 h 614"/>
                <a:gd name="T88" fmla="*/ 2147483647 w 783"/>
                <a:gd name="T89" fmla="*/ 2147483647 h 614"/>
                <a:gd name="T90" fmla="*/ 2147483647 w 783"/>
                <a:gd name="T91" fmla="*/ 2147483647 h 614"/>
                <a:gd name="T92" fmla="*/ 2147483647 w 783"/>
                <a:gd name="T93" fmla="*/ 2147483647 h 614"/>
                <a:gd name="T94" fmla="*/ 2147483647 w 783"/>
                <a:gd name="T95" fmla="*/ 2147483647 h 614"/>
                <a:gd name="T96" fmla="*/ 2147483647 w 783"/>
                <a:gd name="T97" fmla="*/ 2147483647 h 614"/>
                <a:gd name="T98" fmla="*/ 2147483647 w 783"/>
                <a:gd name="T99" fmla="*/ 2147483647 h 614"/>
                <a:gd name="T100" fmla="*/ 2147483647 w 783"/>
                <a:gd name="T101" fmla="*/ 2147483647 h 614"/>
                <a:gd name="T102" fmla="*/ 2147483647 w 783"/>
                <a:gd name="T103" fmla="*/ 2147483647 h 614"/>
                <a:gd name="T104" fmla="*/ 0 w 783"/>
                <a:gd name="T105" fmla="*/ 2147483647 h 614"/>
                <a:gd name="T106" fmla="*/ 2147483647 w 783"/>
                <a:gd name="T107" fmla="*/ 2147483647 h 614"/>
                <a:gd name="T108" fmla="*/ 2147483647 w 783"/>
                <a:gd name="T109" fmla="*/ 2147483647 h 614"/>
                <a:gd name="T110" fmla="*/ 2147483647 w 783"/>
                <a:gd name="T111" fmla="*/ 2147483647 h 6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3"/>
                <a:gd name="T169" fmla="*/ 0 h 614"/>
                <a:gd name="T170" fmla="*/ 783 w 783"/>
                <a:gd name="T171" fmla="*/ 614 h 6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3" h="614">
                  <a:moveTo>
                    <a:pt x="156" y="110"/>
                  </a:moveTo>
                  <a:lnTo>
                    <a:pt x="193" y="127"/>
                  </a:lnTo>
                  <a:lnTo>
                    <a:pt x="205" y="138"/>
                  </a:lnTo>
                  <a:lnTo>
                    <a:pt x="218" y="142"/>
                  </a:lnTo>
                  <a:lnTo>
                    <a:pt x="220" y="166"/>
                  </a:lnTo>
                  <a:lnTo>
                    <a:pt x="218" y="147"/>
                  </a:lnTo>
                  <a:lnTo>
                    <a:pt x="222" y="167"/>
                  </a:lnTo>
                  <a:lnTo>
                    <a:pt x="236" y="166"/>
                  </a:lnTo>
                  <a:lnTo>
                    <a:pt x="245" y="170"/>
                  </a:lnTo>
                  <a:lnTo>
                    <a:pt x="244" y="160"/>
                  </a:lnTo>
                  <a:lnTo>
                    <a:pt x="256" y="160"/>
                  </a:lnTo>
                  <a:lnTo>
                    <a:pt x="265" y="152"/>
                  </a:lnTo>
                  <a:lnTo>
                    <a:pt x="263" y="156"/>
                  </a:lnTo>
                  <a:lnTo>
                    <a:pt x="300" y="133"/>
                  </a:lnTo>
                  <a:lnTo>
                    <a:pt x="311" y="133"/>
                  </a:lnTo>
                  <a:lnTo>
                    <a:pt x="312" y="124"/>
                  </a:lnTo>
                  <a:lnTo>
                    <a:pt x="311" y="122"/>
                  </a:lnTo>
                  <a:lnTo>
                    <a:pt x="320" y="110"/>
                  </a:lnTo>
                  <a:lnTo>
                    <a:pt x="336" y="108"/>
                  </a:lnTo>
                  <a:lnTo>
                    <a:pt x="343" y="108"/>
                  </a:lnTo>
                  <a:lnTo>
                    <a:pt x="344" y="108"/>
                  </a:lnTo>
                  <a:lnTo>
                    <a:pt x="380" y="126"/>
                  </a:lnTo>
                  <a:lnTo>
                    <a:pt x="386" y="137"/>
                  </a:lnTo>
                  <a:lnTo>
                    <a:pt x="402" y="145"/>
                  </a:lnTo>
                  <a:lnTo>
                    <a:pt x="409" y="163"/>
                  </a:lnTo>
                  <a:lnTo>
                    <a:pt x="422" y="167"/>
                  </a:lnTo>
                  <a:lnTo>
                    <a:pt x="433" y="183"/>
                  </a:lnTo>
                  <a:lnTo>
                    <a:pt x="441" y="185"/>
                  </a:lnTo>
                  <a:lnTo>
                    <a:pt x="443" y="199"/>
                  </a:lnTo>
                  <a:lnTo>
                    <a:pt x="448" y="199"/>
                  </a:lnTo>
                  <a:lnTo>
                    <a:pt x="450" y="194"/>
                  </a:lnTo>
                  <a:lnTo>
                    <a:pt x="462" y="192"/>
                  </a:lnTo>
                  <a:lnTo>
                    <a:pt x="469" y="195"/>
                  </a:lnTo>
                  <a:lnTo>
                    <a:pt x="475" y="209"/>
                  </a:lnTo>
                  <a:lnTo>
                    <a:pt x="483" y="217"/>
                  </a:lnTo>
                  <a:lnTo>
                    <a:pt x="479" y="230"/>
                  </a:lnTo>
                  <a:lnTo>
                    <a:pt x="484" y="234"/>
                  </a:lnTo>
                  <a:lnTo>
                    <a:pt x="483" y="237"/>
                  </a:lnTo>
                  <a:lnTo>
                    <a:pt x="487" y="239"/>
                  </a:lnTo>
                  <a:lnTo>
                    <a:pt x="488" y="241"/>
                  </a:lnTo>
                  <a:lnTo>
                    <a:pt x="491" y="267"/>
                  </a:lnTo>
                  <a:lnTo>
                    <a:pt x="487" y="288"/>
                  </a:lnTo>
                  <a:lnTo>
                    <a:pt x="483" y="298"/>
                  </a:lnTo>
                  <a:lnTo>
                    <a:pt x="487" y="302"/>
                  </a:lnTo>
                  <a:lnTo>
                    <a:pt x="483" y="306"/>
                  </a:lnTo>
                  <a:lnTo>
                    <a:pt x="484" y="330"/>
                  </a:lnTo>
                  <a:lnTo>
                    <a:pt x="495" y="342"/>
                  </a:lnTo>
                  <a:lnTo>
                    <a:pt x="498" y="353"/>
                  </a:lnTo>
                  <a:lnTo>
                    <a:pt x="501" y="355"/>
                  </a:lnTo>
                  <a:lnTo>
                    <a:pt x="508" y="341"/>
                  </a:lnTo>
                  <a:lnTo>
                    <a:pt x="508" y="327"/>
                  </a:lnTo>
                  <a:lnTo>
                    <a:pt x="505" y="323"/>
                  </a:lnTo>
                  <a:lnTo>
                    <a:pt x="495" y="320"/>
                  </a:lnTo>
                  <a:lnTo>
                    <a:pt x="502" y="317"/>
                  </a:lnTo>
                  <a:lnTo>
                    <a:pt x="519" y="330"/>
                  </a:lnTo>
                  <a:lnTo>
                    <a:pt x="519" y="324"/>
                  </a:lnTo>
                  <a:lnTo>
                    <a:pt x="526" y="323"/>
                  </a:lnTo>
                  <a:lnTo>
                    <a:pt x="516" y="350"/>
                  </a:lnTo>
                  <a:lnTo>
                    <a:pt x="511" y="357"/>
                  </a:lnTo>
                  <a:lnTo>
                    <a:pt x="511" y="360"/>
                  </a:lnTo>
                  <a:lnTo>
                    <a:pt x="500" y="364"/>
                  </a:lnTo>
                  <a:lnTo>
                    <a:pt x="512" y="378"/>
                  </a:lnTo>
                  <a:lnTo>
                    <a:pt x="525" y="392"/>
                  </a:lnTo>
                  <a:lnTo>
                    <a:pt x="545" y="422"/>
                  </a:lnTo>
                  <a:lnTo>
                    <a:pt x="551" y="428"/>
                  </a:lnTo>
                  <a:lnTo>
                    <a:pt x="551" y="429"/>
                  </a:lnTo>
                  <a:lnTo>
                    <a:pt x="556" y="438"/>
                  </a:lnTo>
                  <a:lnTo>
                    <a:pt x="570" y="467"/>
                  </a:lnTo>
                  <a:lnTo>
                    <a:pt x="577" y="474"/>
                  </a:lnTo>
                  <a:lnTo>
                    <a:pt x="588" y="470"/>
                  </a:lnTo>
                  <a:lnTo>
                    <a:pt x="588" y="465"/>
                  </a:lnTo>
                  <a:lnTo>
                    <a:pt x="605" y="481"/>
                  </a:lnTo>
                  <a:lnTo>
                    <a:pt x="613" y="502"/>
                  </a:lnTo>
                  <a:lnTo>
                    <a:pt x="630" y="529"/>
                  </a:lnTo>
                  <a:lnTo>
                    <a:pt x="630" y="525"/>
                  </a:lnTo>
                  <a:lnTo>
                    <a:pt x="634" y="522"/>
                  </a:lnTo>
                  <a:lnTo>
                    <a:pt x="651" y="531"/>
                  </a:lnTo>
                  <a:lnTo>
                    <a:pt x="658" y="532"/>
                  </a:lnTo>
                  <a:lnTo>
                    <a:pt x="676" y="546"/>
                  </a:lnTo>
                  <a:lnTo>
                    <a:pt x="693" y="574"/>
                  </a:lnTo>
                  <a:lnTo>
                    <a:pt x="690" y="576"/>
                  </a:lnTo>
                  <a:lnTo>
                    <a:pt x="690" y="588"/>
                  </a:lnTo>
                  <a:lnTo>
                    <a:pt x="700" y="597"/>
                  </a:lnTo>
                  <a:lnTo>
                    <a:pt x="708" y="594"/>
                  </a:lnTo>
                  <a:lnTo>
                    <a:pt x="722" y="588"/>
                  </a:lnTo>
                  <a:lnTo>
                    <a:pt x="727" y="588"/>
                  </a:lnTo>
                  <a:lnTo>
                    <a:pt x="727" y="589"/>
                  </a:lnTo>
                  <a:lnTo>
                    <a:pt x="737" y="588"/>
                  </a:lnTo>
                  <a:lnTo>
                    <a:pt x="734" y="600"/>
                  </a:lnTo>
                  <a:lnTo>
                    <a:pt x="737" y="603"/>
                  </a:lnTo>
                  <a:lnTo>
                    <a:pt x="744" y="599"/>
                  </a:lnTo>
                  <a:lnTo>
                    <a:pt x="741" y="588"/>
                  </a:lnTo>
                  <a:lnTo>
                    <a:pt x="743" y="581"/>
                  </a:lnTo>
                  <a:lnTo>
                    <a:pt x="745" y="582"/>
                  </a:lnTo>
                  <a:lnTo>
                    <a:pt x="756" y="578"/>
                  </a:lnTo>
                  <a:lnTo>
                    <a:pt x="758" y="596"/>
                  </a:lnTo>
                  <a:lnTo>
                    <a:pt x="752" y="600"/>
                  </a:lnTo>
                  <a:lnTo>
                    <a:pt x="755" y="601"/>
                  </a:lnTo>
                  <a:lnTo>
                    <a:pt x="745" y="613"/>
                  </a:lnTo>
                  <a:lnTo>
                    <a:pt x="754" y="606"/>
                  </a:lnTo>
                  <a:lnTo>
                    <a:pt x="769" y="583"/>
                  </a:lnTo>
                  <a:lnTo>
                    <a:pt x="777" y="558"/>
                  </a:lnTo>
                  <a:lnTo>
                    <a:pt x="782" y="542"/>
                  </a:lnTo>
                  <a:lnTo>
                    <a:pt x="782" y="539"/>
                  </a:lnTo>
                  <a:lnTo>
                    <a:pt x="776" y="558"/>
                  </a:lnTo>
                  <a:lnTo>
                    <a:pt x="766" y="565"/>
                  </a:lnTo>
                  <a:lnTo>
                    <a:pt x="770" y="557"/>
                  </a:lnTo>
                  <a:lnTo>
                    <a:pt x="765" y="545"/>
                  </a:lnTo>
                  <a:lnTo>
                    <a:pt x="770" y="522"/>
                  </a:lnTo>
                  <a:lnTo>
                    <a:pt x="777" y="518"/>
                  </a:lnTo>
                  <a:lnTo>
                    <a:pt x="780" y="522"/>
                  </a:lnTo>
                  <a:lnTo>
                    <a:pt x="777" y="490"/>
                  </a:lnTo>
                  <a:lnTo>
                    <a:pt x="777" y="488"/>
                  </a:lnTo>
                  <a:lnTo>
                    <a:pt x="775" y="452"/>
                  </a:lnTo>
                  <a:lnTo>
                    <a:pt x="770" y="402"/>
                  </a:lnTo>
                  <a:lnTo>
                    <a:pt x="762" y="384"/>
                  </a:lnTo>
                  <a:lnTo>
                    <a:pt x="745" y="355"/>
                  </a:lnTo>
                  <a:lnTo>
                    <a:pt x="729" y="325"/>
                  </a:lnTo>
                  <a:lnTo>
                    <a:pt x="729" y="324"/>
                  </a:lnTo>
                  <a:lnTo>
                    <a:pt x="711" y="295"/>
                  </a:lnTo>
                  <a:lnTo>
                    <a:pt x="694" y="269"/>
                  </a:lnTo>
                  <a:lnTo>
                    <a:pt x="687" y="245"/>
                  </a:lnTo>
                  <a:lnTo>
                    <a:pt x="690" y="227"/>
                  </a:lnTo>
                  <a:lnTo>
                    <a:pt x="666" y="199"/>
                  </a:lnTo>
                  <a:lnTo>
                    <a:pt x="637" y="163"/>
                  </a:lnTo>
                  <a:lnTo>
                    <a:pt x="622" y="140"/>
                  </a:lnTo>
                  <a:lnTo>
                    <a:pt x="622" y="137"/>
                  </a:lnTo>
                  <a:lnTo>
                    <a:pt x="606" y="113"/>
                  </a:lnTo>
                  <a:lnTo>
                    <a:pt x="605" y="113"/>
                  </a:lnTo>
                  <a:lnTo>
                    <a:pt x="602" y="105"/>
                  </a:lnTo>
                  <a:lnTo>
                    <a:pt x="595" y="88"/>
                  </a:lnTo>
                  <a:lnTo>
                    <a:pt x="581" y="54"/>
                  </a:lnTo>
                  <a:lnTo>
                    <a:pt x="573" y="27"/>
                  </a:lnTo>
                  <a:lnTo>
                    <a:pt x="570" y="27"/>
                  </a:lnTo>
                  <a:lnTo>
                    <a:pt x="570" y="26"/>
                  </a:lnTo>
                  <a:lnTo>
                    <a:pt x="566" y="5"/>
                  </a:lnTo>
                  <a:lnTo>
                    <a:pt x="540" y="5"/>
                  </a:lnTo>
                  <a:lnTo>
                    <a:pt x="526" y="2"/>
                  </a:lnTo>
                  <a:lnTo>
                    <a:pt x="523" y="0"/>
                  </a:lnTo>
                  <a:lnTo>
                    <a:pt x="512" y="9"/>
                  </a:lnTo>
                  <a:lnTo>
                    <a:pt x="519" y="36"/>
                  </a:lnTo>
                  <a:lnTo>
                    <a:pt x="518" y="51"/>
                  </a:lnTo>
                  <a:lnTo>
                    <a:pt x="505" y="52"/>
                  </a:lnTo>
                  <a:lnTo>
                    <a:pt x="500" y="38"/>
                  </a:lnTo>
                  <a:lnTo>
                    <a:pt x="500" y="31"/>
                  </a:lnTo>
                  <a:lnTo>
                    <a:pt x="495" y="31"/>
                  </a:lnTo>
                  <a:lnTo>
                    <a:pt x="484" y="33"/>
                  </a:lnTo>
                  <a:lnTo>
                    <a:pt x="480" y="33"/>
                  </a:lnTo>
                  <a:lnTo>
                    <a:pt x="476" y="33"/>
                  </a:lnTo>
                  <a:lnTo>
                    <a:pt x="473" y="33"/>
                  </a:lnTo>
                  <a:lnTo>
                    <a:pt x="465" y="34"/>
                  </a:lnTo>
                  <a:lnTo>
                    <a:pt x="456" y="36"/>
                  </a:lnTo>
                  <a:lnTo>
                    <a:pt x="455" y="36"/>
                  </a:lnTo>
                  <a:lnTo>
                    <a:pt x="450" y="36"/>
                  </a:lnTo>
                  <a:lnTo>
                    <a:pt x="437" y="36"/>
                  </a:lnTo>
                  <a:lnTo>
                    <a:pt x="413" y="37"/>
                  </a:lnTo>
                  <a:lnTo>
                    <a:pt x="408" y="38"/>
                  </a:lnTo>
                  <a:lnTo>
                    <a:pt x="404" y="38"/>
                  </a:lnTo>
                  <a:lnTo>
                    <a:pt x="397" y="40"/>
                  </a:lnTo>
                  <a:lnTo>
                    <a:pt x="394" y="40"/>
                  </a:lnTo>
                  <a:lnTo>
                    <a:pt x="393" y="40"/>
                  </a:lnTo>
                  <a:lnTo>
                    <a:pt x="390" y="40"/>
                  </a:lnTo>
                  <a:lnTo>
                    <a:pt x="380" y="40"/>
                  </a:lnTo>
                  <a:lnTo>
                    <a:pt x="370" y="41"/>
                  </a:lnTo>
                  <a:lnTo>
                    <a:pt x="366" y="42"/>
                  </a:lnTo>
                  <a:lnTo>
                    <a:pt x="363" y="42"/>
                  </a:lnTo>
                  <a:lnTo>
                    <a:pt x="358" y="42"/>
                  </a:lnTo>
                  <a:lnTo>
                    <a:pt x="345" y="42"/>
                  </a:lnTo>
                  <a:lnTo>
                    <a:pt x="340" y="44"/>
                  </a:lnTo>
                  <a:lnTo>
                    <a:pt x="333" y="45"/>
                  </a:lnTo>
                  <a:lnTo>
                    <a:pt x="329" y="45"/>
                  </a:lnTo>
                  <a:lnTo>
                    <a:pt x="326" y="45"/>
                  </a:lnTo>
                  <a:lnTo>
                    <a:pt x="316" y="45"/>
                  </a:lnTo>
                  <a:lnTo>
                    <a:pt x="311" y="47"/>
                  </a:lnTo>
                  <a:lnTo>
                    <a:pt x="308" y="47"/>
                  </a:lnTo>
                  <a:lnTo>
                    <a:pt x="305" y="47"/>
                  </a:lnTo>
                  <a:lnTo>
                    <a:pt x="300" y="47"/>
                  </a:lnTo>
                  <a:lnTo>
                    <a:pt x="290" y="48"/>
                  </a:lnTo>
                  <a:lnTo>
                    <a:pt x="275" y="49"/>
                  </a:lnTo>
                  <a:lnTo>
                    <a:pt x="254" y="51"/>
                  </a:lnTo>
                  <a:lnTo>
                    <a:pt x="254" y="49"/>
                  </a:lnTo>
                  <a:lnTo>
                    <a:pt x="238" y="23"/>
                  </a:lnTo>
                  <a:lnTo>
                    <a:pt x="237" y="20"/>
                  </a:lnTo>
                  <a:lnTo>
                    <a:pt x="223" y="23"/>
                  </a:lnTo>
                  <a:lnTo>
                    <a:pt x="215" y="23"/>
                  </a:lnTo>
                  <a:lnTo>
                    <a:pt x="194" y="27"/>
                  </a:lnTo>
                  <a:lnTo>
                    <a:pt x="193" y="27"/>
                  </a:lnTo>
                  <a:lnTo>
                    <a:pt x="168" y="30"/>
                  </a:lnTo>
                  <a:lnTo>
                    <a:pt x="151" y="33"/>
                  </a:lnTo>
                  <a:lnTo>
                    <a:pt x="144" y="33"/>
                  </a:lnTo>
                  <a:lnTo>
                    <a:pt x="134" y="34"/>
                  </a:lnTo>
                  <a:lnTo>
                    <a:pt x="131" y="36"/>
                  </a:lnTo>
                  <a:lnTo>
                    <a:pt x="129" y="36"/>
                  </a:lnTo>
                  <a:lnTo>
                    <a:pt x="123" y="36"/>
                  </a:lnTo>
                  <a:lnTo>
                    <a:pt x="112" y="37"/>
                  </a:lnTo>
                  <a:lnTo>
                    <a:pt x="111" y="37"/>
                  </a:lnTo>
                  <a:lnTo>
                    <a:pt x="98" y="38"/>
                  </a:lnTo>
                  <a:lnTo>
                    <a:pt x="95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75" y="41"/>
                  </a:lnTo>
                  <a:lnTo>
                    <a:pt x="55" y="42"/>
                  </a:lnTo>
                  <a:lnTo>
                    <a:pt x="43" y="44"/>
                  </a:lnTo>
                  <a:lnTo>
                    <a:pt x="40" y="45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1" y="49"/>
                  </a:lnTo>
                  <a:lnTo>
                    <a:pt x="0" y="66"/>
                  </a:lnTo>
                  <a:lnTo>
                    <a:pt x="23" y="87"/>
                  </a:lnTo>
                  <a:lnTo>
                    <a:pt x="22" y="101"/>
                  </a:lnTo>
                  <a:lnTo>
                    <a:pt x="27" y="106"/>
                  </a:lnTo>
                  <a:lnTo>
                    <a:pt x="12" y="126"/>
                  </a:lnTo>
                  <a:lnTo>
                    <a:pt x="29" y="122"/>
                  </a:lnTo>
                  <a:lnTo>
                    <a:pt x="76" y="109"/>
                  </a:lnTo>
                  <a:lnTo>
                    <a:pt x="81" y="106"/>
                  </a:lnTo>
                  <a:lnTo>
                    <a:pt x="108" y="105"/>
                  </a:lnTo>
                  <a:lnTo>
                    <a:pt x="118" y="104"/>
                  </a:lnTo>
                  <a:lnTo>
                    <a:pt x="119" y="104"/>
                  </a:lnTo>
                  <a:lnTo>
                    <a:pt x="120" y="104"/>
                  </a:lnTo>
                  <a:lnTo>
                    <a:pt x="156" y="11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63"/>
            <p:cNvSpPr>
              <a:spLocks/>
            </p:cNvSpPr>
            <p:nvPr/>
          </p:nvSpPr>
          <p:spPr bwMode="auto">
            <a:xfrm>
              <a:off x="6188075" y="5373688"/>
              <a:ext cx="79375" cy="49212"/>
            </a:xfrm>
            <a:custGeom>
              <a:avLst/>
              <a:gdLst>
                <a:gd name="T0" fmla="*/ 0 w 49"/>
                <a:gd name="T1" fmla="*/ 2147483647 h 34"/>
                <a:gd name="T2" fmla="*/ 2147483647 w 49"/>
                <a:gd name="T3" fmla="*/ 2147483647 h 34"/>
                <a:gd name="T4" fmla="*/ 2147483647 w 49"/>
                <a:gd name="T5" fmla="*/ 2147483647 h 34"/>
                <a:gd name="T6" fmla="*/ 2147483647 w 49"/>
                <a:gd name="T7" fmla="*/ 2147483647 h 34"/>
                <a:gd name="T8" fmla="*/ 2147483647 w 49"/>
                <a:gd name="T9" fmla="*/ 2147483647 h 34"/>
                <a:gd name="T10" fmla="*/ 2147483647 w 49"/>
                <a:gd name="T11" fmla="*/ 2147483647 h 34"/>
                <a:gd name="T12" fmla="*/ 2147483647 w 49"/>
                <a:gd name="T13" fmla="*/ 0 h 34"/>
                <a:gd name="T14" fmla="*/ 2147483647 w 49"/>
                <a:gd name="T15" fmla="*/ 2147483647 h 34"/>
                <a:gd name="T16" fmla="*/ 2147483647 w 49"/>
                <a:gd name="T17" fmla="*/ 2147483647 h 34"/>
                <a:gd name="T18" fmla="*/ 2147483647 w 49"/>
                <a:gd name="T19" fmla="*/ 2147483647 h 34"/>
                <a:gd name="T20" fmla="*/ 2147483647 w 49"/>
                <a:gd name="T21" fmla="*/ 2147483647 h 34"/>
                <a:gd name="T22" fmla="*/ 2147483647 w 49"/>
                <a:gd name="T23" fmla="*/ 2147483647 h 34"/>
                <a:gd name="T24" fmla="*/ 0 w 49"/>
                <a:gd name="T25" fmla="*/ 2147483647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34"/>
                <a:gd name="T41" fmla="*/ 49 w 49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34">
                  <a:moveTo>
                    <a:pt x="0" y="33"/>
                  </a:moveTo>
                  <a:lnTo>
                    <a:pt x="26" y="20"/>
                  </a:lnTo>
                  <a:lnTo>
                    <a:pt x="27" y="14"/>
                  </a:lnTo>
                  <a:lnTo>
                    <a:pt x="38" y="17"/>
                  </a:lnTo>
                  <a:lnTo>
                    <a:pt x="48" y="12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4" y="11"/>
                  </a:lnTo>
                  <a:lnTo>
                    <a:pt x="17" y="8"/>
                  </a:lnTo>
                  <a:lnTo>
                    <a:pt x="4" y="18"/>
                  </a:lnTo>
                  <a:lnTo>
                    <a:pt x="5" y="28"/>
                  </a:lnTo>
                  <a:lnTo>
                    <a:pt x="0" y="33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64"/>
            <p:cNvSpPr>
              <a:spLocks/>
            </p:cNvSpPr>
            <p:nvPr/>
          </p:nvSpPr>
          <p:spPr bwMode="auto">
            <a:xfrm>
              <a:off x="6292850" y="5360988"/>
              <a:ext cx="36513" cy="33337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2147483647 h 23"/>
                <a:gd name="T4" fmla="*/ 2147483647 w 23"/>
                <a:gd name="T5" fmla="*/ 0 h 23"/>
                <a:gd name="T6" fmla="*/ 2147483647 w 23"/>
                <a:gd name="T7" fmla="*/ 2147483647 h 23"/>
                <a:gd name="T8" fmla="*/ 0 w 23"/>
                <a:gd name="T9" fmla="*/ 214748364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20"/>
                  </a:moveTo>
                  <a:lnTo>
                    <a:pt x="1" y="22"/>
                  </a:lnTo>
                  <a:lnTo>
                    <a:pt x="22" y="0"/>
                  </a:lnTo>
                  <a:lnTo>
                    <a:pt x="12" y="10"/>
                  </a:lnTo>
                  <a:lnTo>
                    <a:pt x="0" y="2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65"/>
            <p:cNvSpPr>
              <a:spLocks/>
            </p:cNvSpPr>
            <p:nvPr/>
          </p:nvSpPr>
          <p:spPr bwMode="auto">
            <a:xfrm>
              <a:off x="6330950" y="5349875"/>
              <a:ext cx="36513" cy="34925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0 h 23"/>
                <a:gd name="T4" fmla="*/ 2147483647 w 23"/>
                <a:gd name="T5" fmla="*/ 2147483647 h 23"/>
                <a:gd name="T6" fmla="*/ 0 w 23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3"/>
                <a:gd name="T14" fmla="*/ 23 w 23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3">
                  <a:moveTo>
                    <a:pt x="0" y="22"/>
                  </a:moveTo>
                  <a:lnTo>
                    <a:pt x="22" y="0"/>
                  </a:lnTo>
                  <a:lnTo>
                    <a:pt x="22" y="16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66"/>
            <p:cNvSpPr>
              <a:spLocks/>
            </p:cNvSpPr>
            <p:nvPr/>
          </p:nvSpPr>
          <p:spPr bwMode="auto">
            <a:xfrm>
              <a:off x="6254750" y="5373688"/>
              <a:ext cx="38100" cy="36512"/>
            </a:xfrm>
            <a:custGeom>
              <a:avLst/>
              <a:gdLst>
                <a:gd name="T0" fmla="*/ 0 w 24"/>
                <a:gd name="T1" fmla="*/ 0 h 24"/>
                <a:gd name="T2" fmla="*/ 2147483647 w 24"/>
                <a:gd name="T3" fmla="*/ 2147483647 h 24"/>
                <a:gd name="T4" fmla="*/ 2147483647 w 24"/>
                <a:gd name="T5" fmla="*/ 0 h 24"/>
                <a:gd name="T6" fmla="*/ 0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0" y="0"/>
                  </a:moveTo>
                  <a:lnTo>
                    <a:pt x="7" y="23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67"/>
            <p:cNvSpPr>
              <a:spLocks/>
            </p:cNvSpPr>
            <p:nvPr/>
          </p:nvSpPr>
          <p:spPr bwMode="auto">
            <a:xfrm>
              <a:off x="6345238" y="5340350"/>
              <a:ext cx="36512" cy="33338"/>
            </a:xfrm>
            <a:custGeom>
              <a:avLst/>
              <a:gdLst>
                <a:gd name="T0" fmla="*/ 0 w 24"/>
                <a:gd name="T1" fmla="*/ 2147483647 h 23"/>
                <a:gd name="T2" fmla="*/ 2147483647 w 24"/>
                <a:gd name="T3" fmla="*/ 0 h 23"/>
                <a:gd name="T4" fmla="*/ 2147483647 w 24"/>
                <a:gd name="T5" fmla="*/ 0 h 23"/>
                <a:gd name="T6" fmla="*/ 0 w 24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22"/>
                  </a:moveTo>
                  <a:lnTo>
                    <a:pt x="23" y="0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9" name="Freeform 268"/>
          <p:cNvSpPr>
            <a:spLocks/>
          </p:cNvSpPr>
          <p:nvPr/>
        </p:nvSpPr>
        <p:spPr bwMode="auto">
          <a:xfrm>
            <a:off x="5384800" y="3933825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0" name="Freeform 269"/>
          <p:cNvSpPr>
            <a:spLocks/>
          </p:cNvSpPr>
          <p:nvPr/>
        </p:nvSpPr>
        <p:spPr bwMode="auto">
          <a:xfrm>
            <a:off x="4838700" y="3306763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1" name="Freeform 271"/>
          <p:cNvSpPr>
            <a:spLocks/>
          </p:cNvSpPr>
          <p:nvPr/>
        </p:nvSpPr>
        <p:spPr bwMode="auto">
          <a:xfrm>
            <a:off x="5561013" y="3522663"/>
            <a:ext cx="1190625" cy="495300"/>
          </a:xfrm>
          <a:custGeom>
            <a:avLst/>
            <a:gdLst>
              <a:gd name="T0" fmla="*/ 2147483647 w 753"/>
              <a:gd name="T1" fmla="*/ 2147483647 h 338"/>
              <a:gd name="T2" fmla="*/ 2147483647 w 753"/>
              <a:gd name="T3" fmla="*/ 2147483647 h 338"/>
              <a:gd name="T4" fmla="*/ 2147483647 w 753"/>
              <a:gd name="T5" fmla="*/ 2147483647 h 338"/>
              <a:gd name="T6" fmla="*/ 2147483647 w 753"/>
              <a:gd name="T7" fmla="*/ 2147483647 h 338"/>
              <a:gd name="T8" fmla="*/ 2147483647 w 753"/>
              <a:gd name="T9" fmla="*/ 2147483647 h 338"/>
              <a:gd name="T10" fmla="*/ 2147483647 w 753"/>
              <a:gd name="T11" fmla="*/ 2147483647 h 338"/>
              <a:gd name="T12" fmla="*/ 2147483647 w 753"/>
              <a:gd name="T13" fmla="*/ 2147483647 h 338"/>
              <a:gd name="T14" fmla="*/ 2147483647 w 753"/>
              <a:gd name="T15" fmla="*/ 2147483647 h 338"/>
              <a:gd name="T16" fmla="*/ 2147483647 w 753"/>
              <a:gd name="T17" fmla="*/ 2147483647 h 338"/>
              <a:gd name="T18" fmla="*/ 2147483647 w 753"/>
              <a:gd name="T19" fmla="*/ 2147483647 h 338"/>
              <a:gd name="T20" fmla="*/ 2147483647 w 753"/>
              <a:gd name="T21" fmla="*/ 2147483647 h 338"/>
              <a:gd name="T22" fmla="*/ 2147483647 w 753"/>
              <a:gd name="T23" fmla="*/ 2147483647 h 338"/>
              <a:gd name="T24" fmla="*/ 2147483647 w 753"/>
              <a:gd name="T25" fmla="*/ 2147483647 h 338"/>
              <a:gd name="T26" fmla="*/ 2147483647 w 753"/>
              <a:gd name="T27" fmla="*/ 2147483647 h 338"/>
              <a:gd name="T28" fmla="*/ 2147483647 w 753"/>
              <a:gd name="T29" fmla="*/ 2147483647 h 338"/>
              <a:gd name="T30" fmla="*/ 2147483647 w 753"/>
              <a:gd name="T31" fmla="*/ 2147483647 h 338"/>
              <a:gd name="T32" fmla="*/ 2147483647 w 753"/>
              <a:gd name="T33" fmla="*/ 2147483647 h 338"/>
              <a:gd name="T34" fmla="*/ 2147483647 w 753"/>
              <a:gd name="T35" fmla="*/ 2147483647 h 338"/>
              <a:gd name="T36" fmla="*/ 2147483647 w 753"/>
              <a:gd name="T37" fmla="*/ 2147483647 h 338"/>
              <a:gd name="T38" fmla="*/ 2147483647 w 753"/>
              <a:gd name="T39" fmla="*/ 2147483647 h 338"/>
              <a:gd name="T40" fmla="*/ 2147483647 w 753"/>
              <a:gd name="T41" fmla="*/ 2147483647 h 338"/>
              <a:gd name="T42" fmla="*/ 2147483647 w 753"/>
              <a:gd name="T43" fmla="*/ 2147483647 h 338"/>
              <a:gd name="T44" fmla="*/ 2147483647 w 753"/>
              <a:gd name="T45" fmla="*/ 2147483647 h 338"/>
              <a:gd name="T46" fmla="*/ 2147483647 w 753"/>
              <a:gd name="T47" fmla="*/ 2147483647 h 338"/>
              <a:gd name="T48" fmla="*/ 2147483647 w 753"/>
              <a:gd name="T49" fmla="*/ 2147483647 h 338"/>
              <a:gd name="T50" fmla="*/ 2147483647 w 753"/>
              <a:gd name="T51" fmla="*/ 2147483647 h 338"/>
              <a:gd name="T52" fmla="*/ 2147483647 w 753"/>
              <a:gd name="T53" fmla="*/ 2147483647 h 338"/>
              <a:gd name="T54" fmla="*/ 2147483647 w 753"/>
              <a:gd name="T55" fmla="*/ 2147483647 h 338"/>
              <a:gd name="T56" fmla="*/ 2147483647 w 753"/>
              <a:gd name="T57" fmla="*/ 2147483647 h 338"/>
              <a:gd name="T58" fmla="*/ 2147483647 w 753"/>
              <a:gd name="T59" fmla="*/ 2147483647 h 338"/>
              <a:gd name="T60" fmla="*/ 2147483647 w 753"/>
              <a:gd name="T61" fmla="*/ 2147483647 h 338"/>
              <a:gd name="T62" fmla="*/ 2147483647 w 753"/>
              <a:gd name="T63" fmla="*/ 2147483647 h 338"/>
              <a:gd name="T64" fmla="*/ 2147483647 w 753"/>
              <a:gd name="T65" fmla="*/ 2147483647 h 338"/>
              <a:gd name="T66" fmla="*/ 2147483647 w 753"/>
              <a:gd name="T67" fmla="*/ 2147483647 h 338"/>
              <a:gd name="T68" fmla="*/ 2147483647 w 753"/>
              <a:gd name="T69" fmla="*/ 2147483647 h 338"/>
              <a:gd name="T70" fmla="*/ 2147483647 w 753"/>
              <a:gd name="T71" fmla="*/ 2147483647 h 338"/>
              <a:gd name="T72" fmla="*/ 2147483647 w 753"/>
              <a:gd name="T73" fmla="*/ 2147483647 h 338"/>
              <a:gd name="T74" fmla="*/ 2147483647 w 753"/>
              <a:gd name="T75" fmla="*/ 2147483647 h 338"/>
              <a:gd name="T76" fmla="*/ 2147483647 w 753"/>
              <a:gd name="T77" fmla="*/ 2147483647 h 338"/>
              <a:gd name="T78" fmla="*/ 2147483647 w 753"/>
              <a:gd name="T79" fmla="*/ 2147483647 h 338"/>
              <a:gd name="T80" fmla="*/ 2147483647 w 753"/>
              <a:gd name="T81" fmla="*/ 2147483647 h 338"/>
              <a:gd name="T82" fmla="*/ 2147483647 w 753"/>
              <a:gd name="T83" fmla="*/ 2147483647 h 338"/>
              <a:gd name="T84" fmla="*/ 2147483647 w 753"/>
              <a:gd name="T85" fmla="*/ 2147483647 h 338"/>
              <a:gd name="T86" fmla="*/ 2147483647 w 753"/>
              <a:gd name="T87" fmla="*/ 2147483647 h 338"/>
              <a:gd name="T88" fmla="*/ 2147483647 w 753"/>
              <a:gd name="T89" fmla="*/ 2147483647 h 338"/>
              <a:gd name="T90" fmla="*/ 0 w 753"/>
              <a:gd name="T91" fmla="*/ 2147483647 h 338"/>
              <a:gd name="T92" fmla="*/ 2147483647 w 753"/>
              <a:gd name="T93" fmla="*/ 2147483647 h 338"/>
              <a:gd name="T94" fmla="*/ 2147483647 w 753"/>
              <a:gd name="T95" fmla="*/ 2147483647 h 338"/>
              <a:gd name="T96" fmla="*/ 2147483647 w 753"/>
              <a:gd name="T97" fmla="*/ 2147483647 h 338"/>
              <a:gd name="T98" fmla="*/ 2147483647 w 753"/>
              <a:gd name="T99" fmla="*/ 2147483647 h 338"/>
              <a:gd name="T100" fmla="*/ 2147483647 w 753"/>
              <a:gd name="T101" fmla="*/ 2147483647 h 338"/>
              <a:gd name="T102" fmla="*/ 2147483647 w 753"/>
              <a:gd name="T103" fmla="*/ 2147483647 h 338"/>
              <a:gd name="T104" fmla="*/ 2147483647 w 753"/>
              <a:gd name="T105" fmla="*/ 2147483647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2" name="Freeform 272" descr="70%"/>
          <p:cNvSpPr>
            <a:spLocks/>
          </p:cNvSpPr>
          <p:nvPr/>
        </p:nvSpPr>
        <p:spPr bwMode="auto">
          <a:xfrm>
            <a:off x="5700713" y="3870325"/>
            <a:ext cx="688975" cy="488950"/>
          </a:xfrm>
          <a:custGeom>
            <a:avLst/>
            <a:gdLst>
              <a:gd name="T0" fmla="*/ 200686532 w 435"/>
              <a:gd name="T1" fmla="*/ 336189912 h 332"/>
              <a:gd name="T2" fmla="*/ 288487313 w 435"/>
              <a:gd name="T3" fmla="*/ 388245487 h 332"/>
              <a:gd name="T4" fmla="*/ 316081150 w 435"/>
              <a:gd name="T5" fmla="*/ 407765189 h 332"/>
              <a:gd name="T6" fmla="*/ 336150115 w 435"/>
              <a:gd name="T7" fmla="*/ 416441102 h 332"/>
              <a:gd name="T8" fmla="*/ 388830554 w 435"/>
              <a:gd name="T9" fmla="*/ 488017760 h 332"/>
              <a:gd name="T10" fmla="*/ 423950946 w 435"/>
              <a:gd name="T11" fmla="*/ 511876154 h 332"/>
              <a:gd name="T12" fmla="*/ 479138620 w 435"/>
              <a:gd name="T13" fmla="*/ 531395856 h 332"/>
              <a:gd name="T14" fmla="*/ 514258913 w 435"/>
              <a:gd name="T15" fmla="*/ 618154994 h 332"/>
              <a:gd name="T16" fmla="*/ 544363152 w 435"/>
              <a:gd name="T17" fmla="*/ 629000255 h 332"/>
              <a:gd name="T18" fmla="*/ 581990680 w 435"/>
              <a:gd name="T19" fmla="*/ 709251353 h 332"/>
              <a:gd name="T20" fmla="*/ 649722447 w 435"/>
              <a:gd name="T21" fmla="*/ 743955008 h 332"/>
              <a:gd name="T22" fmla="*/ 677317868 w 435"/>
              <a:gd name="T23" fmla="*/ 715759393 h 332"/>
              <a:gd name="T24" fmla="*/ 654740084 w 435"/>
              <a:gd name="T25" fmla="*/ 661534563 h 332"/>
              <a:gd name="T26" fmla="*/ 735014360 w 435"/>
              <a:gd name="T27" fmla="*/ 642013389 h 332"/>
              <a:gd name="T28" fmla="*/ 740031997 w 435"/>
              <a:gd name="T29" fmla="*/ 618154994 h 332"/>
              <a:gd name="T30" fmla="*/ 752574507 w 435"/>
              <a:gd name="T31" fmla="*/ 618154994 h 332"/>
              <a:gd name="T32" fmla="*/ 822815092 w 435"/>
              <a:gd name="T33" fmla="*/ 574775425 h 332"/>
              <a:gd name="T34" fmla="*/ 898073513 w 435"/>
              <a:gd name="T35" fmla="*/ 488017760 h 332"/>
              <a:gd name="T36" fmla="*/ 955770006 w 435"/>
              <a:gd name="T37" fmla="*/ 427286363 h 332"/>
              <a:gd name="T38" fmla="*/ 993399117 w 435"/>
              <a:gd name="T39" fmla="*/ 310162170 h 332"/>
              <a:gd name="T40" fmla="*/ 1081199849 w 435"/>
              <a:gd name="T41" fmla="*/ 221235158 h 332"/>
              <a:gd name="T42" fmla="*/ 1048588375 w 435"/>
              <a:gd name="T43" fmla="*/ 203883331 h 332"/>
              <a:gd name="T44" fmla="*/ 940718678 w 435"/>
              <a:gd name="T45" fmla="*/ 136645321 h 332"/>
              <a:gd name="T46" fmla="*/ 842884255 w 435"/>
              <a:gd name="T47" fmla="*/ 67237987 h 332"/>
              <a:gd name="T48" fmla="*/ 840375437 w 435"/>
              <a:gd name="T49" fmla="*/ 65068640 h 332"/>
              <a:gd name="T50" fmla="*/ 780169927 w 435"/>
              <a:gd name="T51" fmla="*/ 34703667 h 332"/>
              <a:gd name="T52" fmla="*/ 727489488 w 435"/>
              <a:gd name="T53" fmla="*/ 41210234 h 332"/>
              <a:gd name="T54" fmla="*/ 642197575 w 435"/>
              <a:gd name="T55" fmla="*/ 52055506 h 332"/>
              <a:gd name="T56" fmla="*/ 544363152 w 435"/>
              <a:gd name="T57" fmla="*/ 65068640 h 332"/>
              <a:gd name="T58" fmla="*/ 526803006 w 435"/>
              <a:gd name="T59" fmla="*/ 23858401 h 332"/>
              <a:gd name="T60" fmla="*/ 491682713 w 435"/>
              <a:gd name="T61" fmla="*/ 13013140 h 332"/>
              <a:gd name="T62" fmla="*/ 459071239 w 435"/>
              <a:gd name="T63" fmla="*/ 0 h 332"/>
              <a:gd name="T64" fmla="*/ 408899519 w 435"/>
              <a:gd name="T65" fmla="*/ 4337222 h 332"/>
              <a:gd name="T66" fmla="*/ 321098787 w 435"/>
              <a:gd name="T67" fmla="*/ 13013140 h 332"/>
              <a:gd name="T68" fmla="*/ 255875839 w 435"/>
              <a:gd name="T69" fmla="*/ 19521180 h 332"/>
              <a:gd name="T70" fmla="*/ 220755546 w 435"/>
              <a:gd name="T71" fmla="*/ 23858401 h 332"/>
              <a:gd name="T72" fmla="*/ 165566239 w 435"/>
              <a:gd name="T73" fmla="*/ 39040887 h 332"/>
              <a:gd name="T74" fmla="*/ 122921074 w 435"/>
              <a:gd name="T75" fmla="*/ 52055506 h 332"/>
              <a:gd name="T76" fmla="*/ 82783120 w 435"/>
              <a:gd name="T77" fmla="*/ 73744554 h 332"/>
              <a:gd name="T78" fmla="*/ 40137942 w 435"/>
              <a:gd name="T79" fmla="*/ 97602972 h 332"/>
              <a:gd name="T80" fmla="*/ 0 w 435"/>
              <a:gd name="T81" fmla="*/ 173516850 h 332"/>
              <a:gd name="T82" fmla="*/ 50171633 w 435"/>
              <a:gd name="T83" fmla="*/ 203883331 h 332"/>
              <a:gd name="T84" fmla="*/ 75258248 w 435"/>
              <a:gd name="T85" fmla="*/ 219065812 h 332"/>
              <a:gd name="T86" fmla="*/ 112885800 w 435"/>
              <a:gd name="T87" fmla="*/ 219065812 h 332"/>
              <a:gd name="T88" fmla="*/ 148006093 w 435"/>
              <a:gd name="T89" fmla="*/ 260276034 h 332"/>
              <a:gd name="T90" fmla="*/ 168075058 w 435"/>
              <a:gd name="T91" fmla="*/ 299316910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53" name="Group 273"/>
          <p:cNvGrpSpPr>
            <a:grpSpLocks/>
          </p:cNvGrpSpPr>
          <p:nvPr/>
        </p:nvGrpSpPr>
        <p:grpSpPr bwMode="auto">
          <a:xfrm>
            <a:off x="1219200" y="4737100"/>
            <a:ext cx="885825" cy="579438"/>
            <a:chOff x="1710" y="3401"/>
            <a:chExt cx="498" cy="349"/>
          </a:xfrm>
          <a:solidFill>
            <a:srgbClr val="7BA5B4"/>
          </a:solidFill>
        </p:grpSpPr>
        <p:sp>
          <p:nvSpPr>
            <p:cNvPr id="154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9 w 120"/>
                <a:gd name="T1" fmla="*/ 91 h 160"/>
                <a:gd name="T2" fmla="*/ 36 w 120"/>
                <a:gd name="T3" fmla="*/ 69 h 160"/>
                <a:gd name="T4" fmla="*/ 68 w 120"/>
                <a:gd name="T5" fmla="*/ 55 h 160"/>
                <a:gd name="T6" fmla="*/ 59 w 120"/>
                <a:gd name="T7" fmla="*/ 41 h 160"/>
                <a:gd name="T8" fmla="*/ 59 w 120"/>
                <a:gd name="T9" fmla="*/ 37 h 160"/>
                <a:gd name="T10" fmla="*/ 49 w 120"/>
                <a:gd name="T11" fmla="*/ 37 h 160"/>
                <a:gd name="T12" fmla="*/ 45 w 120"/>
                <a:gd name="T13" fmla="*/ 27 h 160"/>
                <a:gd name="T14" fmla="*/ 40 w 120"/>
                <a:gd name="T15" fmla="*/ 19 h 160"/>
                <a:gd name="T16" fmla="*/ 19 w 120"/>
                <a:gd name="T17" fmla="*/ 4 h 160"/>
                <a:gd name="T18" fmla="*/ 9 w 120"/>
                <a:gd name="T19" fmla="*/ 0 h 160"/>
                <a:gd name="T20" fmla="*/ 4 w 120"/>
                <a:gd name="T21" fmla="*/ 4 h 160"/>
                <a:gd name="T22" fmla="*/ 0 w 120"/>
                <a:gd name="T23" fmla="*/ 37 h 160"/>
                <a:gd name="T24" fmla="*/ 0 w 120"/>
                <a:gd name="T25" fmla="*/ 59 h 160"/>
                <a:gd name="T26" fmla="*/ 0 w 120"/>
                <a:gd name="T27" fmla="*/ 69 h 160"/>
                <a:gd name="T28" fmla="*/ 0 w 120"/>
                <a:gd name="T29" fmla="*/ 78 h 160"/>
                <a:gd name="T30" fmla="*/ 9 w 120"/>
                <a:gd name="T31" fmla="*/ 82 h 160"/>
                <a:gd name="T32" fmla="*/ 13 w 120"/>
                <a:gd name="T33" fmla="*/ 91 h 160"/>
                <a:gd name="T34" fmla="*/ 19 w 120"/>
                <a:gd name="T35" fmla="*/ 91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3 w 64"/>
                <a:gd name="T1" fmla="*/ 10 h 48"/>
                <a:gd name="T2" fmla="*/ 0 w 64"/>
                <a:gd name="T3" fmla="*/ 0 h 48"/>
                <a:gd name="T4" fmla="*/ 0 w 64"/>
                <a:gd name="T5" fmla="*/ 14 h 48"/>
                <a:gd name="T6" fmla="*/ 9 w 64"/>
                <a:gd name="T7" fmla="*/ 19 h 48"/>
                <a:gd name="T8" fmla="*/ 9 w 64"/>
                <a:gd name="T9" fmla="*/ 23 h 48"/>
                <a:gd name="T10" fmla="*/ 18 w 64"/>
                <a:gd name="T11" fmla="*/ 28 h 48"/>
                <a:gd name="T12" fmla="*/ 36 w 64"/>
                <a:gd name="T13" fmla="*/ 23 h 48"/>
                <a:gd name="T14" fmla="*/ 36 w 64"/>
                <a:gd name="T15" fmla="*/ 14 h 48"/>
                <a:gd name="T16" fmla="*/ 32 w 64"/>
                <a:gd name="T17" fmla="*/ 14 h 48"/>
                <a:gd name="T18" fmla="*/ 23 w 64"/>
                <a:gd name="T19" fmla="*/ 10 h 48"/>
                <a:gd name="T20" fmla="*/ 13 w 64"/>
                <a:gd name="T21" fmla="*/ 1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12 w 24"/>
                <a:gd name="T1" fmla="*/ 0 h 1"/>
                <a:gd name="T2" fmla="*/ 0 w 24"/>
                <a:gd name="T3" fmla="*/ 0 h 1"/>
                <a:gd name="T4" fmla="*/ 12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3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8 h 16"/>
                <a:gd name="T8" fmla="*/ 36 w 64"/>
                <a:gd name="T9" fmla="*/ 4 h 16"/>
                <a:gd name="T10" fmla="*/ 32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9 w 72"/>
                <a:gd name="T3" fmla="*/ 14 h 40"/>
                <a:gd name="T4" fmla="*/ 22 w 72"/>
                <a:gd name="T5" fmla="*/ 19 h 40"/>
                <a:gd name="T6" fmla="*/ 27 w 72"/>
                <a:gd name="T7" fmla="*/ 23 h 40"/>
                <a:gd name="T8" fmla="*/ 36 w 72"/>
                <a:gd name="T9" fmla="*/ 23 h 40"/>
                <a:gd name="T10" fmla="*/ 40 w 72"/>
                <a:gd name="T11" fmla="*/ 23 h 40"/>
                <a:gd name="T12" fmla="*/ 36 w 72"/>
                <a:gd name="T13" fmla="*/ 14 h 40"/>
                <a:gd name="T14" fmla="*/ 27 w 72"/>
                <a:gd name="T15" fmla="*/ 10 h 40"/>
                <a:gd name="T16" fmla="*/ 22 w 72"/>
                <a:gd name="T17" fmla="*/ 0 h 40"/>
                <a:gd name="T18" fmla="*/ 13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6 w 24"/>
                <a:gd name="T3" fmla="*/ 8 h 16"/>
                <a:gd name="T4" fmla="*/ 6 w 24"/>
                <a:gd name="T5" fmla="*/ 11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27 w 56"/>
                <a:gd name="T1" fmla="*/ 19 h 40"/>
                <a:gd name="T2" fmla="*/ 27 w 56"/>
                <a:gd name="T3" fmla="*/ 10 h 40"/>
                <a:gd name="T4" fmla="*/ 32 w 56"/>
                <a:gd name="T5" fmla="*/ 5 h 40"/>
                <a:gd name="T6" fmla="*/ 27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9 h 40"/>
                <a:gd name="T14" fmla="*/ 13 w 56"/>
                <a:gd name="T15" fmla="*/ 23 h 40"/>
                <a:gd name="T16" fmla="*/ 27 w 56"/>
                <a:gd name="T17" fmla="*/ 19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6 w 32"/>
                <a:gd name="T1" fmla="*/ 6 h 24"/>
                <a:gd name="T2" fmla="*/ 8 w 32"/>
                <a:gd name="T3" fmla="*/ 0 h 24"/>
                <a:gd name="T4" fmla="*/ 0 w 32"/>
                <a:gd name="T5" fmla="*/ 11 h 24"/>
                <a:gd name="T6" fmla="*/ 0 w 32"/>
                <a:gd name="T7" fmla="*/ 16 h 24"/>
                <a:gd name="T8" fmla="*/ 8 w 32"/>
                <a:gd name="T9" fmla="*/ 16 h 24"/>
                <a:gd name="T10" fmla="*/ 16 w 32"/>
                <a:gd name="T11" fmla="*/ 11 h 24"/>
                <a:gd name="T12" fmla="*/ 16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2" name="Text Box 237"/>
          <p:cNvSpPr txBox="1">
            <a:spLocks noChangeArrowheads="1"/>
          </p:cNvSpPr>
          <p:nvPr/>
        </p:nvSpPr>
        <p:spPr bwMode="auto">
          <a:xfrm>
            <a:off x="2952750" y="1538287"/>
            <a:ext cx="32766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www.dsireusa.org / </a:t>
            </a:r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August 2016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Oval 201"/>
          <p:cNvSpPr>
            <a:spLocks noChangeArrowheads="1"/>
          </p:cNvSpPr>
          <p:nvPr/>
        </p:nvSpPr>
        <p:spPr bwMode="auto">
          <a:xfrm>
            <a:off x="6918001" y="3447701"/>
            <a:ext cx="228600" cy="228600"/>
          </a:xfrm>
          <a:prstGeom prst="ellipse">
            <a:avLst/>
          </a:prstGeom>
          <a:solidFill>
            <a:srgbClr val="7BA5B4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66" name="Freeform 237"/>
          <p:cNvSpPr>
            <a:spLocks/>
          </p:cNvSpPr>
          <p:nvPr/>
        </p:nvSpPr>
        <p:spPr bwMode="auto">
          <a:xfrm>
            <a:off x="4235450" y="4367213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67" name="Group 166"/>
          <p:cNvGrpSpPr/>
          <p:nvPr/>
        </p:nvGrpSpPr>
        <p:grpSpPr>
          <a:xfrm>
            <a:off x="254000" y="1676400"/>
            <a:ext cx="8803985" cy="4578817"/>
            <a:chOff x="254000" y="1696163"/>
            <a:chExt cx="8803985" cy="4578817"/>
          </a:xfrm>
        </p:grpSpPr>
        <p:sp>
          <p:nvSpPr>
            <p:cNvPr id="168" name="Rectangle 291"/>
            <p:cNvSpPr>
              <a:spLocks noChangeArrowheads="1"/>
            </p:cNvSpPr>
            <p:nvPr/>
          </p:nvSpPr>
          <p:spPr bwMode="auto">
            <a:xfrm>
              <a:off x="522474" y="1708910"/>
              <a:ext cx="1022957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WA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2020* 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9" name="Rectangle 292"/>
            <p:cNvSpPr>
              <a:spLocks noChangeArrowheads="1"/>
            </p:cNvSpPr>
            <p:nvPr/>
          </p:nvSpPr>
          <p:spPr bwMode="auto">
            <a:xfrm>
              <a:off x="548145" y="2257833"/>
              <a:ext cx="86906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OR: 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5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0%x 2040* </a:t>
              </a:r>
            </a:p>
            <a:p>
              <a:pPr algn="ctr" eaLnBrk="0" hangingPunct="0"/>
              <a:r>
                <a:rPr kumimoji="1" lang="en-US" sz="7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(large utilities)</a:t>
              </a:r>
            </a:p>
          </p:txBody>
        </p:sp>
        <p:sp>
          <p:nvSpPr>
            <p:cNvPr id="170" name="Rectangle 293"/>
            <p:cNvSpPr>
              <a:spLocks noChangeArrowheads="1"/>
            </p:cNvSpPr>
            <p:nvPr/>
          </p:nvSpPr>
          <p:spPr bwMode="auto">
            <a:xfrm>
              <a:off x="400051" y="3447701"/>
              <a:ext cx="838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CA: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50% </a:t>
              </a:r>
            </a:p>
            <a:p>
              <a:pPr algn="ctr" eaLnBrk="0" hangingPunct="0"/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x 2030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1" name="Rectangle 294"/>
            <p:cNvSpPr>
              <a:spLocks noChangeArrowheads="1"/>
            </p:cNvSpPr>
            <p:nvPr/>
          </p:nvSpPr>
          <p:spPr bwMode="auto">
            <a:xfrm>
              <a:off x="1949667" y="2048607"/>
              <a:ext cx="869950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MT: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2015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2" name="Rectangle 295"/>
            <p:cNvSpPr>
              <a:spLocks noChangeArrowheads="1"/>
            </p:cNvSpPr>
            <p:nvPr/>
          </p:nvSpPr>
          <p:spPr bwMode="auto">
            <a:xfrm>
              <a:off x="783777" y="3084944"/>
              <a:ext cx="880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NV: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25% x</a:t>
              </a:r>
            </a:p>
            <a:p>
              <a:pPr algn="ctr" eaLnBrk="0" hangingPunct="0"/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2025*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3" name="Rectangle 296"/>
            <p:cNvSpPr>
              <a:spLocks noChangeArrowheads="1"/>
            </p:cNvSpPr>
            <p:nvPr/>
          </p:nvSpPr>
          <p:spPr bwMode="auto">
            <a:xfrm>
              <a:off x="1519238" y="3175902"/>
              <a:ext cx="768350" cy="623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UT:</a:t>
              </a: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20% x 2025*</a:t>
              </a:r>
              <a:r>
                <a:rPr lang="en-US" sz="1050" dirty="0"/>
                <a:t>†</a:t>
              </a:r>
            </a:p>
            <a:p>
              <a:pPr algn="ctr" eaLnBrk="0" hangingPunct="0"/>
              <a:endParaRPr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 eaLnBrk="0" hangingPunct="0"/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4" name="Rectangle 297"/>
            <p:cNvSpPr>
              <a:spLocks noChangeArrowheads="1"/>
            </p:cNvSpPr>
            <p:nvPr/>
          </p:nvSpPr>
          <p:spPr bwMode="auto">
            <a:xfrm>
              <a:off x="1358900" y="3962400"/>
              <a:ext cx="7747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AZ: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2025*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5" name="Rectangle 298"/>
            <p:cNvSpPr>
              <a:spLocks noChangeArrowheads="1"/>
            </p:cNvSpPr>
            <p:nvPr/>
          </p:nvSpPr>
          <p:spPr bwMode="auto">
            <a:xfrm>
              <a:off x="2982005" y="1983581"/>
              <a:ext cx="839698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ND: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10% x 2015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6" name="Rectangle 299"/>
            <p:cNvSpPr>
              <a:spLocks noChangeArrowheads="1"/>
            </p:cNvSpPr>
            <p:nvPr/>
          </p:nvSpPr>
          <p:spPr bwMode="auto">
            <a:xfrm>
              <a:off x="2066925" y="3925614"/>
              <a:ext cx="9858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NM: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20%x 2020 (IOUs)</a:t>
              </a:r>
            </a:p>
          </p:txBody>
        </p:sp>
        <p:sp>
          <p:nvSpPr>
            <p:cNvPr id="177" name="Rectangle 300"/>
            <p:cNvSpPr>
              <a:spLocks noChangeArrowheads="1"/>
            </p:cNvSpPr>
            <p:nvPr/>
          </p:nvSpPr>
          <p:spPr bwMode="auto">
            <a:xfrm>
              <a:off x="2133600" y="2730500"/>
              <a:ext cx="7366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8" name="Rectangle 301"/>
            <p:cNvSpPr>
              <a:spLocks noChangeArrowheads="1"/>
            </p:cNvSpPr>
            <p:nvPr/>
          </p:nvSpPr>
          <p:spPr bwMode="auto">
            <a:xfrm>
              <a:off x="1648773" y="5324311"/>
              <a:ext cx="912767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HI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100% x 2045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9" name="Rectangle 302"/>
            <p:cNvSpPr>
              <a:spLocks noChangeArrowheads="1"/>
            </p:cNvSpPr>
            <p:nvPr/>
          </p:nvSpPr>
          <p:spPr bwMode="auto">
            <a:xfrm>
              <a:off x="2228720" y="3247600"/>
              <a:ext cx="968375" cy="384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CO: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30% 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x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2020 (IOUs)</a:t>
              </a:r>
              <a:r>
                <a:rPr lang="en-US" sz="900" dirty="0"/>
                <a:t> </a:t>
              </a:r>
              <a:r>
                <a:rPr lang="en-US" sz="900" dirty="0" smtClean="0"/>
                <a:t>*†</a:t>
              </a:r>
              <a:endParaRPr lang="en-US" sz="900" dirty="0"/>
            </a:p>
            <a:p>
              <a:pPr algn="ctr" eaLnBrk="0" hangingPunct="0"/>
              <a:endParaRPr kumimoji="1" lang="en-US" sz="7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0" name="Rectangle 303"/>
            <p:cNvSpPr>
              <a:spLocks noChangeArrowheads="1"/>
            </p:cNvSpPr>
            <p:nvPr/>
          </p:nvSpPr>
          <p:spPr bwMode="auto">
            <a:xfrm>
              <a:off x="3421063" y="3886200"/>
              <a:ext cx="698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OK:</a:t>
              </a: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2015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1" name="Rectangle 304"/>
            <p:cNvSpPr>
              <a:spLocks noChangeArrowheads="1"/>
            </p:cNvSpPr>
            <p:nvPr/>
          </p:nvSpPr>
          <p:spPr bwMode="auto">
            <a:xfrm>
              <a:off x="3747770" y="2049731"/>
              <a:ext cx="99064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MN: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26.5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% </a:t>
              </a:r>
            </a:p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x 2025 (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IOUs)</a:t>
              </a:r>
            </a:p>
            <a:p>
              <a:pPr algn="ctr" eaLnBrk="0" hangingPunct="0">
                <a:defRPr/>
              </a:pPr>
              <a:r>
                <a:rPr kumimoji="1" lang="en-US" sz="7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31.5</a:t>
              </a:r>
              <a:r>
                <a:rPr kumimoji="1" lang="en-US" sz="700" dirty="0">
                  <a:latin typeface="Helvetica" panose="020B0604020202020204" pitchFamily="34" charset="0"/>
                  <a:cs typeface="Helvetica" panose="020B0604020202020204" pitchFamily="34" charset="0"/>
                </a:rPr>
                <a:t>% </a:t>
              </a:r>
              <a:r>
                <a:rPr kumimoji="1" lang="en-US" sz="7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x </a:t>
              </a:r>
              <a:r>
                <a:rPr kumimoji="1" lang="en-US" sz="700" dirty="0">
                  <a:latin typeface="Helvetica" panose="020B0604020202020204" pitchFamily="34" charset="0"/>
                  <a:cs typeface="Helvetica" panose="020B0604020202020204" pitchFamily="34" charset="0"/>
                </a:rPr>
                <a:t>2020 (</a:t>
              </a:r>
              <a:r>
                <a:rPr kumimoji="1" lang="en-US" sz="7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Xcel)</a:t>
              </a:r>
              <a:endParaRPr kumimoji="1" lang="en-US" sz="7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 eaLnBrk="0" hangingPunct="0">
                <a:defRPr/>
              </a:pPr>
              <a:endParaRPr kumimoji="1" lang="en-US" sz="900" dirty="0" smtClean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3" name="Rectangle 307"/>
            <p:cNvSpPr>
              <a:spLocks noChangeArrowheads="1"/>
            </p:cNvSpPr>
            <p:nvPr/>
          </p:nvSpPr>
          <p:spPr bwMode="auto">
            <a:xfrm>
              <a:off x="4958286" y="2447925"/>
              <a:ext cx="798512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MI: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10% x 2015*</a:t>
              </a:r>
              <a:r>
                <a:rPr lang="en-US" sz="900" dirty="0"/>
                <a:t>†</a:t>
              </a:r>
            </a:p>
            <a:p>
              <a:pPr algn="ctr" eaLnBrk="0" hangingPunct="0">
                <a:defRPr/>
              </a:pP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4" name="Rectangle 308"/>
            <p:cNvSpPr>
              <a:spLocks noChangeArrowheads="1"/>
            </p:cNvSpPr>
            <p:nvPr/>
          </p:nvSpPr>
          <p:spPr bwMode="auto">
            <a:xfrm>
              <a:off x="4418159" y="2542401"/>
              <a:ext cx="61104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WI: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10% 2015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5" name="Rectangle 310"/>
            <p:cNvSpPr>
              <a:spLocks noChangeArrowheads="1"/>
            </p:cNvSpPr>
            <p:nvPr/>
          </p:nvSpPr>
          <p:spPr bwMode="auto">
            <a:xfrm>
              <a:off x="4044244" y="3465258"/>
              <a:ext cx="7461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MO: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2021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6" name="Rectangle 311"/>
            <p:cNvSpPr>
              <a:spLocks noChangeArrowheads="1"/>
            </p:cNvSpPr>
            <p:nvPr/>
          </p:nvSpPr>
          <p:spPr bwMode="auto">
            <a:xfrm>
              <a:off x="3949897" y="2889863"/>
              <a:ext cx="643865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IA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105 MW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7" name="Rectangle 312"/>
            <p:cNvSpPr>
              <a:spLocks noChangeArrowheads="1"/>
            </p:cNvSpPr>
            <p:nvPr/>
          </p:nvSpPr>
          <p:spPr bwMode="auto">
            <a:xfrm>
              <a:off x="5013532" y="2946073"/>
              <a:ext cx="3889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IN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10% x 2025</a:t>
              </a:r>
              <a:r>
                <a:rPr lang="en-US" sz="900" dirty="0"/>
                <a:t>†</a:t>
              </a:r>
            </a:p>
            <a:p>
              <a:pPr algn="ctr" eaLnBrk="0" hangingPunct="0">
                <a:defRPr/>
              </a:pP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8" name="Rectangle 313"/>
            <p:cNvSpPr>
              <a:spLocks noChangeArrowheads="1"/>
            </p:cNvSpPr>
            <p:nvPr/>
          </p:nvSpPr>
          <p:spPr bwMode="auto">
            <a:xfrm>
              <a:off x="4561149" y="3106023"/>
              <a:ext cx="44144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IL: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25% x 2026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9" name="Rectangle 314"/>
            <p:cNvSpPr>
              <a:spLocks noChangeArrowheads="1"/>
            </p:cNvSpPr>
            <p:nvPr/>
          </p:nvSpPr>
          <p:spPr bwMode="auto">
            <a:xfrm>
              <a:off x="5765800" y="5029200"/>
              <a:ext cx="7620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0" name="Rectangle 315"/>
            <p:cNvSpPr>
              <a:spLocks noChangeArrowheads="1"/>
            </p:cNvSpPr>
            <p:nvPr/>
          </p:nvSpPr>
          <p:spPr bwMode="auto">
            <a:xfrm>
              <a:off x="5106988" y="3505200"/>
              <a:ext cx="574675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1" name="Rectangle 316"/>
            <p:cNvSpPr>
              <a:spLocks noChangeArrowheads="1"/>
            </p:cNvSpPr>
            <p:nvPr/>
          </p:nvSpPr>
          <p:spPr bwMode="auto">
            <a:xfrm>
              <a:off x="5325497" y="2942233"/>
              <a:ext cx="59962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OH: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12.5% x 2026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2" name="Rectangle 317"/>
            <p:cNvSpPr>
              <a:spLocks noChangeArrowheads="1"/>
            </p:cNvSpPr>
            <p:nvPr/>
          </p:nvSpPr>
          <p:spPr bwMode="auto">
            <a:xfrm>
              <a:off x="5359400" y="4343400"/>
              <a:ext cx="8382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3" name="Rectangle 319"/>
            <p:cNvSpPr>
              <a:spLocks noChangeArrowheads="1"/>
            </p:cNvSpPr>
            <p:nvPr/>
          </p:nvSpPr>
          <p:spPr bwMode="auto">
            <a:xfrm>
              <a:off x="5838504" y="3721314"/>
              <a:ext cx="1328265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NC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12.5% x 2021 (IOUs)</a:t>
              </a:r>
            </a:p>
          </p:txBody>
        </p:sp>
        <p:sp>
          <p:nvSpPr>
            <p:cNvPr id="194" name="Rectangle 321"/>
            <p:cNvSpPr>
              <a:spLocks noChangeArrowheads="1"/>
            </p:cNvSpPr>
            <p:nvPr/>
          </p:nvSpPr>
          <p:spPr bwMode="auto">
            <a:xfrm>
              <a:off x="7368884" y="1940800"/>
              <a:ext cx="1689101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Aft>
                  <a:spcPts val="400"/>
                </a:spcAft>
                <a:defRPr/>
              </a:pPr>
              <a:endParaRPr kumimoji="1" lang="en-US" sz="1050" dirty="0" smtClean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5" name="Rectangle 322"/>
            <p:cNvSpPr>
              <a:spLocks noChangeArrowheads="1"/>
            </p:cNvSpPr>
            <p:nvPr/>
          </p:nvSpPr>
          <p:spPr bwMode="auto">
            <a:xfrm>
              <a:off x="6037607" y="3346966"/>
              <a:ext cx="515287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VA:</a:t>
              </a: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2025</a:t>
              </a:r>
              <a:r>
                <a:rPr lang="en-US" sz="900" dirty="0"/>
                <a:t>†</a:t>
              </a:r>
            </a:p>
            <a:p>
              <a:pPr algn="ctr" eaLnBrk="0" hangingPunct="0">
                <a:defRPr/>
              </a:pP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6" name="Rectangle 291"/>
            <p:cNvSpPr>
              <a:spLocks noChangeArrowheads="1"/>
            </p:cNvSpPr>
            <p:nvPr/>
          </p:nvSpPr>
          <p:spPr bwMode="auto">
            <a:xfrm>
              <a:off x="3124200" y="3027363"/>
              <a:ext cx="6096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7" name="Rectangle 292"/>
            <p:cNvSpPr>
              <a:spLocks noChangeArrowheads="1"/>
            </p:cNvSpPr>
            <p:nvPr/>
          </p:nvSpPr>
          <p:spPr bwMode="auto">
            <a:xfrm>
              <a:off x="2916446" y="3411151"/>
              <a:ext cx="1397000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KS: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20% x 2020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8" name="Rectangle 302"/>
            <p:cNvSpPr>
              <a:spLocks noChangeArrowheads="1"/>
            </p:cNvSpPr>
            <p:nvPr/>
          </p:nvSpPr>
          <p:spPr bwMode="auto">
            <a:xfrm>
              <a:off x="7553846" y="1696163"/>
              <a:ext cx="925972" cy="138499"/>
            </a:xfrm>
            <a:prstGeom prst="rect">
              <a:avLst/>
            </a:prstGeom>
            <a:solidFill>
              <a:srgbClr val="7BA5B4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ME: </a:t>
              </a:r>
              <a:r>
                <a:rPr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40</a:t>
              </a:r>
              <a:r>
                <a:rPr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% x</a:t>
              </a:r>
              <a:r>
                <a:rPr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2017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9" name="Rectangle 293"/>
            <p:cNvSpPr>
              <a:spLocks noChangeArrowheads="1"/>
            </p:cNvSpPr>
            <p:nvPr/>
          </p:nvSpPr>
          <p:spPr bwMode="auto">
            <a:xfrm>
              <a:off x="254000" y="4635500"/>
              <a:ext cx="733425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0" name="Rectangle 332"/>
            <p:cNvSpPr>
              <a:spLocks noChangeArrowheads="1"/>
            </p:cNvSpPr>
            <p:nvPr/>
          </p:nvSpPr>
          <p:spPr bwMode="auto">
            <a:xfrm>
              <a:off x="5799138" y="6136481"/>
              <a:ext cx="3192462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900" b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1" name="Rectangle 294"/>
            <p:cNvSpPr>
              <a:spLocks noChangeArrowheads="1"/>
            </p:cNvSpPr>
            <p:nvPr/>
          </p:nvSpPr>
          <p:spPr bwMode="auto">
            <a:xfrm>
              <a:off x="4405220" y="5181600"/>
              <a:ext cx="176698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defRPr/>
              </a:pPr>
              <a:endParaRPr kumimoji="1" lang="en-US" sz="11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2" name="Rectangle 305"/>
            <p:cNvSpPr>
              <a:spLocks noChangeArrowheads="1"/>
            </p:cNvSpPr>
            <p:nvPr/>
          </p:nvSpPr>
          <p:spPr bwMode="auto">
            <a:xfrm>
              <a:off x="4191000" y="4572000"/>
              <a:ext cx="8382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203" name="TextBox 202"/>
          <p:cNvSpPr txBox="1"/>
          <p:nvPr/>
        </p:nvSpPr>
        <p:spPr>
          <a:xfrm>
            <a:off x="6519157" y="4759404"/>
            <a:ext cx="2598562" cy="1384995"/>
          </a:xfrm>
          <a:prstGeom prst="rect">
            <a:avLst/>
          </a:prstGeom>
          <a:solidFill>
            <a:srgbClr val="E2EBEE">
              <a:alpha val="29020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29 States </a:t>
            </a:r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+ Washington DC + 3 territories have a Renewable Portfolio 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S</a:t>
            </a:r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tandard </a:t>
            </a:r>
          </a:p>
          <a:p>
            <a:r>
              <a:rPr lang="en-US" sz="1200" b="1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(8 states and 1 territories have renewable portfolio goals)</a:t>
            </a:r>
            <a:endParaRPr lang="en-US" sz="1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12" name="Straight Connector 211"/>
          <p:cNvCxnSpPr/>
          <p:nvPr/>
        </p:nvCxnSpPr>
        <p:spPr>
          <a:xfrm>
            <a:off x="7103223" y="3624421"/>
            <a:ext cx="478205" cy="24733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9" name="Text Box 279"/>
          <p:cNvSpPr txBox="1">
            <a:spLocks noChangeArrowheads="1"/>
          </p:cNvSpPr>
          <p:nvPr/>
        </p:nvSpPr>
        <p:spPr bwMode="auto">
          <a:xfrm>
            <a:off x="573624" y="6070427"/>
            <a:ext cx="19879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Renewable 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portfolio standard</a:t>
            </a:r>
          </a:p>
        </p:txBody>
      </p:sp>
      <p:sp>
        <p:nvSpPr>
          <p:cNvPr id="250" name="Text Box 279"/>
          <p:cNvSpPr txBox="1">
            <a:spLocks noChangeArrowheads="1"/>
          </p:cNvSpPr>
          <p:nvPr/>
        </p:nvSpPr>
        <p:spPr bwMode="auto">
          <a:xfrm>
            <a:off x="575186" y="6355620"/>
            <a:ext cx="17058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Renewable</a:t>
            </a:r>
            <a:r>
              <a:rPr lang="en-US" sz="1200" dirty="0" smtClean="0">
                <a:latin typeface="Tahoma" pitchFamily="34" charset="0"/>
              </a:rPr>
              <a:t> </a:t>
            </a:r>
            <a:r>
              <a:rPr lang="en-US" sz="1200" dirty="0">
                <a:latin typeface="Tahoma" pitchFamily="34" charset="0"/>
              </a:rPr>
              <a:t>portfolio goal</a:t>
            </a:r>
          </a:p>
        </p:txBody>
      </p:sp>
      <p:sp>
        <p:nvSpPr>
          <p:cNvPr id="251" name="Rectangle 284"/>
          <p:cNvSpPr>
            <a:spLocks noChangeArrowheads="1"/>
          </p:cNvSpPr>
          <p:nvPr/>
        </p:nvSpPr>
        <p:spPr bwMode="auto">
          <a:xfrm>
            <a:off x="289630" y="6070427"/>
            <a:ext cx="228600" cy="228600"/>
          </a:xfrm>
          <a:prstGeom prst="rect">
            <a:avLst/>
          </a:prstGeom>
          <a:solidFill>
            <a:srgbClr val="7BA5B4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52" name="Rectangle 285" descr="25%"/>
          <p:cNvSpPr>
            <a:spLocks noChangeArrowheads="1"/>
          </p:cNvSpPr>
          <p:nvPr/>
        </p:nvSpPr>
        <p:spPr bwMode="auto">
          <a:xfrm>
            <a:off x="284662" y="6355620"/>
            <a:ext cx="228600" cy="228600"/>
          </a:xfrm>
          <a:prstGeom prst="rect">
            <a:avLst/>
          </a:prstGeom>
          <a:solidFill>
            <a:srgbClr val="D0DFE4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4" name="Text Box 279"/>
          <p:cNvSpPr txBox="1">
            <a:spLocks noChangeArrowheads="1"/>
          </p:cNvSpPr>
          <p:nvPr/>
        </p:nvSpPr>
        <p:spPr bwMode="auto">
          <a:xfrm>
            <a:off x="3088569" y="6359228"/>
            <a:ext cx="30921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Includes non-renewable alternative resources</a:t>
            </a:r>
          </a:p>
        </p:txBody>
      </p:sp>
      <p:sp>
        <p:nvSpPr>
          <p:cNvPr id="429" name="Text Box 296"/>
          <p:cNvSpPr txBox="1">
            <a:spLocks noChangeArrowheads="1"/>
          </p:cNvSpPr>
          <p:nvPr/>
        </p:nvSpPr>
        <p:spPr bwMode="auto">
          <a:xfrm>
            <a:off x="2640894" y="5920244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*</a:t>
            </a:r>
          </a:p>
        </p:txBody>
      </p:sp>
      <p:sp>
        <p:nvSpPr>
          <p:cNvPr id="430" name="Text Box 279"/>
          <p:cNvSpPr txBox="1">
            <a:spLocks noChangeArrowheads="1"/>
          </p:cNvSpPr>
          <p:nvPr/>
        </p:nvSpPr>
        <p:spPr bwMode="auto">
          <a:xfrm>
            <a:off x="3078163" y="6130692"/>
            <a:ext cx="34304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Extra credit for solar or customer-sited renewables</a:t>
            </a:r>
          </a:p>
        </p:txBody>
      </p:sp>
      <p:sp>
        <p:nvSpPr>
          <p:cNvPr id="431" name="Rectangle 430"/>
          <p:cNvSpPr/>
          <p:nvPr/>
        </p:nvSpPr>
        <p:spPr>
          <a:xfrm>
            <a:off x="2715109" y="6257345"/>
            <a:ext cx="229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†</a:t>
            </a:r>
            <a:endParaRPr lang="en-US" dirty="0"/>
          </a:p>
        </p:txBody>
      </p:sp>
      <p:sp>
        <p:nvSpPr>
          <p:cNvPr id="436" name="TextBox 435"/>
          <p:cNvSpPr txBox="1"/>
          <p:nvPr/>
        </p:nvSpPr>
        <p:spPr>
          <a:xfrm>
            <a:off x="4272757" y="5111633"/>
            <a:ext cx="14620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U.S. Territories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44" name="Freeform 236" descr="70%"/>
          <p:cNvSpPr>
            <a:spLocks/>
          </p:cNvSpPr>
          <p:nvPr/>
        </p:nvSpPr>
        <p:spPr bwMode="auto">
          <a:xfrm>
            <a:off x="2922066" y="2297906"/>
            <a:ext cx="950804" cy="569912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solidFill>
            <a:srgbClr val="D0DFE4"/>
          </a:solidFill>
          <a:ln w="3175" cap="rnd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sz="9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0" name="TextBox 449"/>
          <p:cNvSpPr txBox="1"/>
          <p:nvPr/>
        </p:nvSpPr>
        <p:spPr>
          <a:xfrm>
            <a:off x="6858000" y="3447701"/>
            <a:ext cx="3579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DC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3" name="TextBox 452"/>
          <p:cNvSpPr txBox="1"/>
          <p:nvPr/>
        </p:nvSpPr>
        <p:spPr>
          <a:xfrm>
            <a:off x="2825822" y="4581974"/>
            <a:ext cx="14428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TX: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5,880 MW x 2015*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4" name="TextBox 453"/>
          <p:cNvSpPr txBox="1"/>
          <p:nvPr/>
        </p:nvSpPr>
        <p:spPr>
          <a:xfrm>
            <a:off x="2900303" y="2453896"/>
            <a:ext cx="10182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SD: 10% x 2015</a:t>
            </a:r>
            <a:endParaRPr lang="en-US" sz="9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55" name="Rectangle 319"/>
          <p:cNvSpPr>
            <a:spLocks noChangeArrowheads="1"/>
          </p:cNvSpPr>
          <p:nvPr/>
        </p:nvSpPr>
        <p:spPr bwMode="auto">
          <a:xfrm>
            <a:off x="5915452" y="4038600"/>
            <a:ext cx="8509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S</a:t>
            </a:r>
            <a:r>
              <a:rPr kumimoji="1"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  <a:r>
              <a:rPr kumimoji="1"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  <a:r>
              <a:rPr kumimoji="1" lang="en-US" sz="9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kumimoji="1"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2% 2021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3851375" y="5334926"/>
            <a:ext cx="1131005" cy="230832"/>
          </a:xfrm>
          <a:prstGeom prst="rect">
            <a:avLst/>
          </a:prstGeom>
          <a:solidFill>
            <a:srgbClr val="7BA5B4"/>
          </a:solidFill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NMI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: 20% x 2016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7" name="Rectangle 456"/>
          <p:cNvSpPr/>
          <p:nvPr/>
        </p:nvSpPr>
        <p:spPr>
          <a:xfrm>
            <a:off x="3846513" y="5586349"/>
            <a:ext cx="1135867" cy="230832"/>
          </a:xfrm>
          <a:prstGeom prst="rect">
            <a:avLst/>
          </a:prstGeom>
          <a:solidFill>
            <a:srgbClr val="7BA5B4"/>
          </a:solidFill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20% x 2035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5010162" y="5335162"/>
            <a:ext cx="1162038" cy="230832"/>
          </a:xfrm>
          <a:prstGeom prst="rect">
            <a:avLst/>
          </a:prstGeom>
          <a:solidFill>
            <a:srgbClr val="D0DFE4"/>
          </a:solidFill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Guam: 25% x 2035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9" name="Rectangle 458"/>
          <p:cNvSpPr/>
          <p:nvPr/>
        </p:nvSpPr>
        <p:spPr>
          <a:xfrm>
            <a:off x="5013150" y="5586587"/>
            <a:ext cx="1159050" cy="230832"/>
          </a:xfrm>
          <a:prstGeom prst="rect">
            <a:avLst/>
          </a:prstGeom>
          <a:solidFill>
            <a:srgbClr val="7BA5B4"/>
          </a:solidFill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USVI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3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0% x 2025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63" name="Rectangle 302"/>
          <p:cNvSpPr>
            <a:spLocks noChangeArrowheads="1"/>
          </p:cNvSpPr>
          <p:nvPr/>
        </p:nvSpPr>
        <p:spPr bwMode="auto">
          <a:xfrm>
            <a:off x="7551496" y="1883181"/>
            <a:ext cx="928322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NH: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24.8%x 2025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65" name="Rectangle 302"/>
          <p:cNvSpPr>
            <a:spLocks noChangeArrowheads="1"/>
          </p:cNvSpPr>
          <p:nvPr/>
        </p:nvSpPr>
        <p:spPr bwMode="auto">
          <a:xfrm>
            <a:off x="7553582" y="2062360"/>
            <a:ext cx="902151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VT: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75%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2032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66" name="Rectangle 302"/>
          <p:cNvSpPr>
            <a:spLocks noChangeArrowheads="1"/>
          </p:cNvSpPr>
          <p:nvPr/>
        </p:nvSpPr>
        <p:spPr bwMode="auto">
          <a:xfrm>
            <a:off x="7546772" y="2251920"/>
            <a:ext cx="1511213" cy="2769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15% x 2020(</a:t>
            </a:r>
            <a:r>
              <a:rPr lang="en-US" sz="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new resources) </a:t>
            </a:r>
          </a:p>
          <a:p>
            <a:pPr eaLnBrk="0" hangingPunct="0">
              <a:defRPr/>
            </a:pP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6.03% x 2016 </a:t>
            </a:r>
            <a:r>
              <a:rPr lang="en-US" sz="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(existing resources)</a:t>
            </a:r>
            <a:endParaRPr kumimoji="1" lang="en-US" sz="7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5" name="Rectangle 302"/>
          <p:cNvSpPr>
            <a:spLocks noChangeArrowheads="1"/>
          </p:cNvSpPr>
          <p:nvPr/>
        </p:nvSpPr>
        <p:spPr bwMode="auto">
          <a:xfrm>
            <a:off x="7546772" y="2605970"/>
            <a:ext cx="911428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RI: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38.5% </a:t>
            </a:r>
            <a:r>
              <a:rPr lang="en-US" sz="90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smtClean="0">
                <a:latin typeface="Helvetica" panose="020B0604020202020204" pitchFamily="34" charset="0"/>
                <a:cs typeface="Helvetica" panose="020B0604020202020204" pitchFamily="34" charset="0"/>
              </a:rPr>
              <a:t> 2035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6" name="Rectangle 302"/>
          <p:cNvSpPr>
            <a:spLocks noChangeArrowheads="1"/>
          </p:cNvSpPr>
          <p:nvPr/>
        </p:nvSpPr>
        <p:spPr bwMode="auto">
          <a:xfrm>
            <a:off x="7544169" y="2777557"/>
            <a:ext cx="837831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CT: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27%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2020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7" name="Rectangle 302"/>
          <p:cNvSpPr>
            <a:spLocks noChangeArrowheads="1"/>
          </p:cNvSpPr>
          <p:nvPr/>
        </p:nvSpPr>
        <p:spPr bwMode="auto">
          <a:xfrm>
            <a:off x="5764735" y="2507715"/>
            <a:ext cx="10668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NY: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50% x 2030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8" name="Rectangle 302"/>
          <p:cNvSpPr>
            <a:spLocks noChangeArrowheads="1"/>
          </p:cNvSpPr>
          <p:nvPr/>
        </p:nvSpPr>
        <p:spPr bwMode="auto">
          <a:xfrm>
            <a:off x="7546772" y="3249693"/>
            <a:ext cx="911428" cy="2769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18%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2021†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 eaLnBrk="0" hangingPunct="0">
              <a:defRPr/>
            </a:pP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9" name="Rectangle 302"/>
          <p:cNvSpPr>
            <a:spLocks noChangeArrowheads="1"/>
          </p:cNvSpPr>
          <p:nvPr/>
        </p:nvSpPr>
        <p:spPr bwMode="auto">
          <a:xfrm>
            <a:off x="7541951" y="2960325"/>
            <a:ext cx="1207326" cy="246221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NJ: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20.38% RE x 2020 </a:t>
            </a:r>
          </a:p>
          <a:p>
            <a:pPr eaLnBrk="0" hangingPunct="0">
              <a:defRPr/>
            </a:pPr>
            <a:r>
              <a:rPr lang="en-US" sz="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+ 4.1% solar by 2027</a:t>
            </a:r>
          </a:p>
        </p:txBody>
      </p:sp>
      <p:sp>
        <p:nvSpPr>
          <p:cNvPr id="482" name="Rectangle 302"/>
          <p:cNvSpPr>
            <a:spLocks noChangeArrowheads="1"/>
          </p:cNvSpPr>
          <p:nvPr/>
        </p:nvSpPr>
        <p:spPr bwMode="auto">
          <a:xfrm>
            <a:off x="7551496" y="3424590"/>
            <a:ext cx="906704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25%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2026*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83" name="Rectangle 302"/>
          <p:cNvSpPr>
            <a:spLocks noChangeArrowheads="1"/>
          </p:cNvSpPr>
          <p:nvPr/>
        </p:nvSpPr>
        <p:spPr bwMode="auto">
          <a:xfrm>
            <a:off x="7546923" y="3614445"/>
            <a:ext cx="911277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MD</a:t>
            </a:r>
            <a:r>
              <a:rPr lang="en-US" sz="900" b="1" smtClean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en-US" sz="900" smtClean="0">
                <a:latin typeface="Helvetica" panose="020B0604020202020204" pitchFamily="34" charset="0"/>
                <a:cs typeface="Helvetica" panose="020B0604020202020204" pitchFamily="34" charset="0"/>
              </a:rPr>
              <a:t>20% x 2022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84" name="Rectangle 302"/>
          <p:cNvSpPr>
            <a:spLocks noChangeArrowheads="1"/>
          </p:cNvSpPr>
          <p:nvPr/>
        </p:nvSpPr>
        <p:spPr bwMode="auto">
          <a:xfrm>
            <a:off x="7544169" y="3802505"/>
            <a:ext cx="914031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DC: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20%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2020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491" name="Straight Connector 490"/>
          <p:cNvCxnSpPr>
            <a:endCxn id="164" idx="1"/>
          </p:cNvCxnSpPr>
          <p:nvPr/>
        </p:nvCxnSpPr>
        <p:spPr>
          <a:xfrm>
            <a:off x="6416675" y="3220945"/>
            <a:ext cx="534804" cy="26023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Minus 1"/>
          <p:cNvSpPr/>
          <p:nvPr/>
        </p:nvSpPr>
        <p:spPr>
          <a:xfrm>
            <a:off x="7329016" y="3384153"/>
            <a:ext cx="1650119" cy="46832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" name="Picture 16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12" b="24710"/>
          <a:stretch/>
        </p:blipFill>
        <p:spPr>
          <a:xfrm>
            <a:off x="6934200" y="228601"/>
            <a:ext cx="2209800" cy="914399"/>
          </a:xfrm>
          <a:prstGeom prst="rect">
            <a:avLst/>
          </a:prstGeom>
        </p:spPr>
      </p:pic>
      <p:cxnSp>
        <p:nvCxnSpPr>
          <p:cNvPr id="165" name="Straight Connector 16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0048B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57200" y="2286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008000"/>
              </a:buClr>
              <a:buFont typeface="Arial"/>
              <a:buChar char="•"/>
            </a:pPr>
            <a:r>
              <a:rPr lang="en-US" sz="3600" dirty="0" smtClean="0">
                <a:latin typeface="Arial"/>
                <a:cs typeface="Arial"/>
              </a:rPr>
              <a:t>Public policy   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182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749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 Meets Multiple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Energy benefits</a:t>
            </a:r>
          </a:p>
          <a:p>
            <a:pPr lvl="1"/>
            <a:r>
              <a:rPr lang="en-US" sz="2800" dirty="0" smtClean="0"/>
              <a:t>Diversity</a:t>
            </a:r>
            <a:r>
              <a:rPr lang="en-US" sz="2800" dirty="0"/>
              <a:t>, security, </a:t>
            </a:r>
            <a:r>
              <a:rPr lang="en-US" sz="2800" dirty="0" smtClean="0"/>
              <a:t>reliability, resiliency </a:t>
            </a:r>
            <a:endParaRPr lang="en-US" sz="2800" dirty="0"/>
          </a:p>
          <a:p>
            <a:r>
              <a:rPr lang="en-US" sz="2800" dirty="0"/>
              <a:t>Environmental </a:t>
            </a:r>
            <a:r>
              <a:rPr lang="en-US" sz="2800" dirty="0" smtClean="0"/>
              <a:t>benefits</a:t>
            </a:r>
          </a:p>
          <a:p>
            <a:pPr lvl="1"/>
            <a:r>
              <a:rPr lang="en-US" sz="2800" dirty="0" smtClean="0"/>
              <a:t>GHG  and other pollutant reductions</a:t>
            </a:r>
            <a:endParaRPr lang="en-US" sz="2800" dirty="0"/>
          </a:p>
          <a:p>
            <a:r>
              <a:rPr lang="en-US" sz="2800" dirty="0" smtClean="0"/>
              <a:t>Economic benefits</a:t>
            </a:r>
          </a:p>
          <a:p>
            <a:pPr lvl="1"/>
            <a:r>
              <a:rPr lang="en-US" sz="2800" dirty="0" smtClean="0"/>
              <a:t>Jobs </a:t>
            </a:r>
            <a:r>
              <a:rPr lang="en-US" sz="2800" dirty="0"/>
              <a:t>and </a:t>
            </a:r>
            <a:r>
              <a:rPr lang="en-US" sz="2800" dirty="0" smtClean="0"/>
              <a:t>investment, efficiency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6858000" cy="1143000"/>
          </a:xfrm>
        </p:spPr>
        <p:txBody>
          <a:bodyPr/>
          <a:lstStyle/>
          <a:p>
            <a:r>
              <a:rPr lang="en-US" dirty="0" smtClean="0"/>
              <a:t>Policy Is Shaped </a:t>
            </a:r>
            <a:r>
              <a:rPr lang="en-US" dirty="0"/>
              <a:t>by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 smtClean="0"/>
              <a:t>Distributed </a:t>
            </a:r>
            <a:r>
              <a:rPr lang="en-US" dirty="0"/>
              <a:t>energy resources (DER) </a:t>
            </a:r>
            <a:r>
              <a:rPr lang="en-US" dirty="0" smtClean="0"/>
              <a:t>incentives</a:t>
            </a:r>
            <a:endParaRPr lang="en-US" dirty="0"/>
          </a:p>
          <a:p>
            <a:pPr lvl="1"/>
            <a:r>
              <a:rPr lang="en-US" dirty="0"/>
              <a:t>Local </a:t>
            </a:r>
            <a:r>
              <a:rPr lang="en-US" dirty="0" smtClean="0"/>
              <a:t>economic development – jobs </a:t>
            </a:r>
            <a:endParaRPr lang="en-US" dirty="0"/>
          </a:p>
          <a:p>
            <a:pPr lvl="1"/>
            <a:r>
              <a:rPr lang="en-US" dirty="0"/>
              <a:t>Customer choice, managing bills and usage</a:t>
            </a:r>
          </a:p>
          <a:p>
            <a:r>
              <a:rPr lang="en-US" dirty="0"/>
              <a:t>Grid-scale clean </a:t>
            </a:r>
            <a:r>
              <a:rPr lang="en-US" dirty="0" smtClean="0"/>
              <a:t>energy long-term contracts (LTCs)</a:t>
            </a:r>
          </a:p>
          <a:p>
            <a:pPr lvl="1"/>
            <a:r>
              <a:rPr lang="en-US" dirty="0" smtClean="0"/>
              <a:t>Meeting GHG requirements</a:t>
            </a:r>
          </a:p>
          <a:p>
            <a:pPr lvl="1"/>
            <a:r>
              <a:rPr lang="en-US" dirty="0" smtClean="0"/>
              <a:t>Diversifying supply</a:t>
            </a:r>
            <a:endParaRPr lang="en-US" dirty="0"/>
          </a:p>
          <a:p>
            <a:r>
              <a:rPr lang="en-US" dirty="0" smtClean="0"/>
              <a:t>Offshore wind </a:t>
            </a:r>
          </a:p>
          <a:p>
            <a:pPr lvl="1"/>
            <a:r>
              <a:rPr lang="en-US" dirty="0" smtClean="0"/>
              <a:t>Potential to be at beginning of “energy pipeline” </a:t>
            </a:r>
          </a:p>
          <a:p>
            <a:pPr lvl="1"/>
            <a:r>
              <a:rPr lang="en-US" dirty="0" smtClean="0"/>
              <a:t>Diversity, GHG reductions and jobs</a:t>
            </a:r>
          </a:p>
          <a:p>
            <a:r>
              <a:rPr lang="en-US" dirty="0" smtClean="0"/>
              <a:t>New technologies – e.g., storage </a:t>
            </a:r>
          </a:p>
          <a:p>
            <a:pPr lvl="1"/>
            <a:r>
              <a:rPr lang="en-US" dirty="0" smtClean="0"/>
              <a:t>Efficiency (reducing costs)</a:t>
            </a:r>
          </a:p>
          <a:p>
            <a:pPr lvl="1"/>
            <a:r>
              <a:rPr lang="en-US" dirty="0" smtClean="0"/>
              <a:t>Resiliency (integrating DER, enhancing reliability)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581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the Dots – </a:t>
            </a:r>
            <a:br>
              <a:rPr lang="en-US" dirty="0" smtClean="0"/>
            </a:br>
            <a:r>
              <a:rPr lang="en-US" dirty="0" smtClean="0"/>
              <a:t>Policy &amp;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181600"/>
          </a:xfrm>
        </p:spPr>
        <p:txBody>
          <a:bodyPr/>
          <a:lstStyle/>
          <a:p>
            <a:r>
              <a:rPr lang="en-US" dirty="0" smtClean="0"/>
              <a:t>Policy and markets inextricably linked in electricity industry</a:t>
            </a:r>
          </a:p>
          <a:p>
            <a:pPr lvl="1"/>
            <a:r>
              <a:rPr lang="en-US" i="1" dirty="0" smtClean="0"/>
              <a:t>Public</a:t>
            </a:r>
            <a:r>
              <a:rPr lang="en-US" dirty="0" smtClean="0"/>
              <a:t> utilities</a:t>
            </a:r>
          </a:p>
          <a:p>
            <a:pPr lvl="1"/>
            <a:r>
              <a:rPr lang="en-US" dirty="0" smtClean="0"/>
              <a:t>“Imbued with </a:t>
            </a:r>
            <a:r>
              <a:rPr lang="en-US" i="1" dirty="0" smtClean="0"/>
              <a:t>public</a:t>
            </a:r>
            <a:r>
              <a:rPr lang="en-US" dirty="0" smtClean="0"/>
              <a:t> interest”</a:t>
            </a:r>
          </a:p>
          <a:p>
            <a:pPr lvl="1"/>
            <a:r>
              <a:rPr lang="en-US" dirty="0" smtClean="0"/>
              <a:t>Electricity is </a:t>
            </a:r>
            <a:r>
              <a:rPr lang="en-US" i="1" dirty="0" smtClean="0"/>
              <a:t>necessity of modern life</a:t>
            </a:r>
          </a:p>
          <a:p>
            <a:r>
              <a:rPr lang="en-US" dirty="0" smtClean="0"/>
              <a:t>Not a choice between policy and markets</a:t>
            </a:r>
          </a:p>
          <a:p>
            <a:pPr lvl="1"/>
            <a:r>
              <a:rPr lang="en-US" dirty="0" smtClean="0"/>
              <a:t>Any IMAPP mechanism(s) should not replace state policies but rather align markets with policies</a:t>
            </a:r>
          </a:p>
          <a:p>
            <a:r>
              <a:rPr lang="en-US" dirty="0" smtClean="0"/>
              <a:t>Policies create markets and provide a long term sustainable framework when they rely on market mechanisms</a:t>
            </a:r>
          </a:p>
          <a:p>
            <a:pPr lvl="1"/>
            <a:r>
              <a:rPr lang="en-US" dirty="0" smtClean="0"/>
              <a:t>E.g., RPS, </a:t>
            </a:r>
            <a:r>
              <a:rPr lang="en-US" dirty="0" smtClean="0"/>
              <a:t>RGGI (and competitive LTCs)</a:t>
            </a:r>
            <a:endParaRPr lang="en-US" dirty="0" smtClean="0"/>
          </a:p>
          <a:p>
            <a:r>
              <a:rPr lang="en-US" dirty="0"/>
              <a:t>(</a:t>
            </a:r>
            <a:r>
              <a:rPr lang="en-US" dirty="0" smtClean="0"/>
              <a:t>And </a:t>
            </a:r>
            <a:r>
              <a:rPr lang="en-US" dirty="0" smtClean="0"/>
              <a:t>markets rely on policies – e.g., capacity market to provide revenues foregone in capped price energy </a:t>
            </a:r>
            <a:r>
              <a:rPr lang="en-US" dirty="0" smtClean="0"/>
              <a:t>market)</a:t>
            </a:r>
            <a:endParaRPr lang="en-US" dirty="0" smtClean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10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6629400" cy="1143000"/>
          </a:xfrm>
        </p:spPr>
        <p:txBody>
          <a:bodyPr/>
          <a:lstStyle/>
          <a:p>
            <a:r>
              <a:rPr lang="en-US" dirty="0" smtClean="0"/>
              <a:t>Connecting the Dots – </a:t>
            </a:r>
            <a:r>
              <a:rPr lang="en-US" dirty="0" err="1"/>
              <a:t>D</a:t>
            </a:r>
            <a:r>
              <a:rPr lang="en-US" dirty="0" err="1" smtClean="0"/>
              <a:t>x</a:t>
            </a:r>
            <a:r>
              <a:rPr lang="en-US" dirty="0" smtClean="0"/>
              <a:t> &amp; </a:t>
            </a:r>
            <a:r>
              <a:rPr lang="en-US" dirty="0" err="1"/>
              <a:t>T</a:t>
            </a:r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To capture value of clean energy for system &amp; customers</a:t>
            </a:r>
          </a:p>
          <a:p>
            <a:r>
              <a:rPr lang="en-US" dirty="0" smtClean="0"/>
              <a:t>Distribution – grid modernization “policy” to enable DER markets</a:t>
            </a:r>
          </a:p>
          <a:p>
            <a:pPr lvl="1"/>
            <a:r>
              <a:rPr lang="en-US" dirty="0" smtClean="0"/>
              <a:t>Reduce costs</a:t>
            </a:r>
          </a:p>
          <a:p>
            <a:pPr lvl="1"/>
            <a:r>
              <a:rPr lang="en-US" dirty="0" smtClean="0"/>
              <a:t>Improve system efficiency</a:t>
            </a:r>
          </a:p>
          <a:p>
            <a:pPr lvl="1"/>
            <a:r>
              <a:rPr lang="en-US" dirty="0" smtClean="0"/>
              <a:t>Enhance reliability and resiliency</a:t>
            </a:r>
          </a:p>
          <a:p>
            <a:pPr lvl="1"/>
            <a:r>
              <a:rPr lang="en-US" dirty="0" smtClean="0"/>
              <a:t>Integrate DER</a:t>
            </a:r>
          </a:p>
          <a:p>
            <a:r>
              <a:rPr lang="en-US" dirty="0" smtClean="0"/>
              <a:t>Transmission – to deliver grid scale clean energy to load</a:t>
            </a:r>
          </a:p>
          <a:p>
            <a:pPr lvl="1"/>
            <a:r>
              <a:rPr lang="en-US" dirty="0" smtClean="0"/>
              <a:t>[Big] factor in MA procurement and tri-state RFP</a:t>
            </a:r>
          </a:p>
          <a:p>
            <a:r>
              <a:rPr lang="en-US" dirty="0" smtClean="0"/>
              <a:t>Funding investment – evaluating benefits and costs (and to whom)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1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Connectors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Regulatory framework needs to align utility and customer  </a:t>
            </a:r>
            <a:r>
              <a:rPr lang="en-US" i="1" dirty="0" smtClean="0"/>
              <a:t>and</a:t>
            </a:r>
            <a:r>
              <a:rPr lang="en-US" dirty="0" smtClean="0"/>
              <a:t> public policy interests</a:t>
            </a:r>
          </a:p>
          <a:p>
            <a:r>
              <a:rPr lang="en-US" dirty="0" smtClean="0"/>
              <a:t>Power flows – two-way </a:t>
            </a:r>
          </a:p>
          <a:p>
            <a:r>
              <a:rPr lang="en-US" dirty="0" smtClean="0"/>
              <a:t>Information/data flows – two-way</a:t>
            </a:r>
          </a:p>
          <a:p>
            <a:pPr lvl="1"/>
            <a:r>
              <a:rPr lang="en-US" dirty="0" smtClean="0"/>
              <a:t>Customer usage</a:t>
            </a:r>
          </a:p>
          <a:p>
            <a:pPr lvl="1"/>
            <a:r>
              <a:rPr lang="en-US" dirty="0" smtClean="0"/>
              <a:t>System status</a:t>
            </a:r>
          </a:p>
          <a:p>
            <a:r>
              <a:rPr lang="en-US" dirty="0"/>
              <a:t>Dollar flows – cost recovery</a:t>
            </a:r>
          </a:p>
          <a:p>
            <a:pPr lvl="1"/>
            <a:r>
              <a:rPr lang="en-US" dirty="0"/>
              <a:t>Distribution – state by state</a:t>
            </a:r>
          </a:p>
          <a:p>
            <a:pPr lvl="1"/>
            <a:r>
              <a:rPr lang="en-US" dirty="0"/>
              <a:t>Transmission – regional/federal  </a:t>
            </a:r>
          </a:p>
          <a:p>
            <a:r>
              <a:rPr lang="en-US" dirty="0" smtClean="0"/>
              <a:t>Rate design</a:t>
            </a:r>
          </a:p>
          <a:p>
            <a:pPr lvl="1"/>
            <a:r>
              <a:rPr lang="en-US" dirty="0" smtClean="0"/>
              <a:t>Timely, actionable information to customers</a:t>
            </a:r>
          </a:p>
          <a:p>
            <a:pPr lvl="1"/>
            <a:r>
              <a:rPr lang="en-US" dirty="0" smtClean="0"/>
              <a:t>Revenues to cover costs to utilities 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610600" y="6488113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14AE0045-32AE-014D-B68A-C93FEB0687D1}" type="slidenum">
              <a:rPr lang="en-US" sz="100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407010"/>
      </p:ext>
    </p:extLst>
  </p:cSld>
  <p:clrMapOvr>
    <a:masterClrMapping/>
  </p:clrMapOvr>
</p:sld>
</file>

<file path=ppt/theme/theme1.xml><?xml version="1.0" encoding="utf-8"?>
<a:theme xmlns:a="http://schemas.openxmlformats.org/drawingml/2006/main" name="NECEC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Jeff Marks- Theme for Maine </Template>
  <TotalTime>14307</TotalTime>
  <Words>895</Words>
  <Application>Microsoft Macintosh PowerPoint</Application>
  <PresentationFormat>On-screen Show (4:3)</PresentationFormat>
  <Paragraphs>164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NECEC Template</vt:lpstr>
      <vt:lpstr>PowerPoint Presentation</vt:lpstr>
      <vt:lpstr>Northeast Clean Energy Council </vt:lpstr>
      <vt:lpstr>Advancing Clean Energy</vt:lpstr>
      <vt:lpstr>PowerPoint Presentation</vt:lpstr>
      <vt:lpstr>CE Meets Multiple Objectives</vt:lpstr>
      <vt:lpstr>Policy Is Shaped by Objectives</vt:lpstr>
      <vt:lpstr>Connecting the Dots –  Policy &amp; Markets</vt:lpstr>
      <vt:lpstr>Connecting the Dots – Dx &amp; Tx</vt:lpstr>
      <vt:lpstr>Other Connectors</vt:lpstr>
      <vt:lpstr>Evolving Policy to Markets</vt:lpstr>
      <vt:lpstr>Interconnecting Policy &amp; Markets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Brianna</dc:creator>
  <cp:lastModifiedBy>Janet Gail Besser</cp:lastModifiedBy>
  <cp:revision>456</cp:revision>
  <cp:lastPrinted>2016-09-29T03:04:17Z</cp:lastPrinted>
  <dcterms:created xsi:type="dcterms:W3CDTF">2014-05-05T19:03:41Z</dcterms:created>
  <dcterms:modified xsi:type="dcterms:W3CDTF">2016-09-29T03:10:48Z</dcterms:modified>
</cp:coreProperties>
</file>