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5" r:id="rId2"/>
    <p:sldId id="266" r:id="rId3"/>
    <p:sldId id="271" r:id="rId4"/>
    <p:sldId id="275" r:id="rId5"/>
    <p:sldId id="274" r:id="rId6"/>
    <p:sldId id="273" r:id="rId7"/>
    <p:sldId id="272" r:id="rId8"/>
    <p:sldId id="276" r:id="rId9"/>
    <p:sldId id="268" r:id="rId10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18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bbey Strauss" initials="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clrMru>
    <a:srgbClr val="737373"/>
    <a:srgbClr val="94DAFF"/>
    <a:srgbClr val="0048B2"/>
    <a:srgbClr val="0075FF"/>
    <a:srgbClr val="002DD5"/>
    <a:srgbClr val="008000"/>
    <a:srgbClr val="FF6600"/>
    <a:srgbClr val="FF9933"/>
    <a:srgbClr val="660066"/>
    <a:srgbClr val="DE9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2021" autoAdjust="0"/>
    <p:restoredTop sz="50000" autoAdjust="0"/>
  </p:normalViewPr>
  <p:slideViewPr>
    <p:cSldViewPr>
      <p:cViewPr varScale="1">
        <p:scale>
          <a:sx n="89" d="100"/>
          <a:sy n="89" d="100"/>
        </p:scale>
        <p:origin x="1112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>
        <p:scale>
          <a:sx n="150" d="100"/>
          <a:sy n="150" d="100"/>
        </p:scale>
        <p:origin x="-2248" y="904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2B7613-B451-2F46-9750-39C56ECC6D21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C4BE97-5631-A446-B9A9-0CB221CFA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1616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2910ED6A-AAC9-4A90-A4A2-E16DF9CDE800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288BA7BF-189D-4D8B-BF8B-F84A7C178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2669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2945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51494" indent="-289036" defTabSz="932945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56145" indent="-231229" defTabSz="932945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18602" indent="-231229" defTabSz="932945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81060" indent="-231229" defTabSz="932945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43518" indent="-231229" defTabSz="932945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05976" indent="-231229" defTabSz="932945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68434" indent="-231229" defTabSz="932945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930891" indent="-231229" defTabSz="932945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1FA6C31-9AEA-754D-8150-B8C13AD5E888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5225" y="692150"/>
            <a:ext cx="4619625" cy="346392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9563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5225" y="692150"/>
            <a:ext cx="46196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So, a few words about who we</a:t>
            </a:r>
            <a:r>
              <a:rPr lang="en-US" baseline="0" dirty="0"/>
              <a:t> are. NECEC is the Northeast Clean Energy Council. We are a business, policy, and innovation organization for the clean energy industry in the northeast, covering New England and New York. We’re made up of almost 200 member companies and early-stage clean-tech start-ups, and our mission is to make the northeast one of if not the best place to start and scale a clean energy company.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79F2B8-0E79-4B45-8791-6F25D0C1F117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44369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8BA7BF-189D-4D8B-BF8B-F84A7C1789D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526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Traditional combined cycle improvements versus single cycle</a:t>
            </a:r>
          </a:p>
          <a:p>
            <a:endParaRPr lang="en-US" dirty="0"/>
          </a:p>
          <a:p>
            <a:r>
              <a:rPr lang="en-US" dirty="0"/>
              <a:t>Renewable generation – grid scale and distributed wind and solar</a:t>
            </a:r>
          </a:p>
          <a:p>
            <a:endParaRPr lang="en-US" dirty="0"/>
          </a:p>
          <a:p>
            <a:r>
              <a:rPr lang="en-US" dirty="0"/>
              <a:t>Energy efficiency (post MA GCA) and now transforming EE with new technologies and demand response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8BA7BF-189D-4D8B-BF8B-F84A7C1789D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8747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8BA7BF-189D-4D8B-BF8B-F84A7C1789D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1319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8BA7BF-189D-4D8B-BF8B-F84A7C1789D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6220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/>
              <a:t>Data access for demand management and peak load reductions</a:t>
            </a:r>
          </a:p>
          <a:p>
            <a:pPr lvl="1"/>
            <a:r>
              <a:rPr lang="en-US" dirty="0"/>
              <a:t>Identify constraints /improve interconnection for “plug and play” DG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8BA7BF-189D-4D8B-BF8B-F84A7C1789D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3027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8BA7BF-189D-4D8B-BF8B-F84A7C1789D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7223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79F2B8-0E79-4B45-8791-6F25D0C1F117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9110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9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2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47849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1F7E5-B3EA-AA41-A3AA-92D5D3BDB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970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5747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8340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7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7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68307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24422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7249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57400" y="76200"/>
            <a:ext cx="5029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12" b="24710"/>
          <a:stretch/>
        </p:blipFill>
        <p:spPr>
          <a:xfrm>
            <a:off x="7162803" y="228606"/>
            <a:ext cx="1753783" cy="755811"/>
          </a:xfrm>
          <a:prstGeom prst="rect">
            <a:avLst/>
          </a:prstGeom>
        </p:spPr>
      </p:pic>
      <p:cxnSp>
        <p:nvCxnSpPr>
          <p:cNvPr id="5" name="Straight Connector 4"/>
          <p:cNvCxnSpPr/>
          <p:nvPr userDrawn="1"/>
        </p:nvCxnSpPr>
        <p:spPr>
          <a:xfrm>
            <a:off x="0" y="1219200"/>
            <a:ext cx="9144000" cy="0"/>
          </a:xfrm>
          <a:prstGeom prst="line">
            <a:avLst/>
          </a:prstGeom>
          <a:ln>
            <a:solidFill>
              <a:srgbClr val="0048B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858000" y="641668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1F7E5-B3EA-AA41-A3AA-92D5D3BDB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359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900"/>
        </a:buClr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73E6"/>
        </a:buClr>
        <a:buFont typeface="Wingdings" charset="0"/>
        <a:buChar char="§"/>
        <a:defRPr sz="24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00"/>
        </a:buClr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9900"/>
        </a:buClr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9900"/>
        </a:buClr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9900"/>
        </a:buClr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9900"/>
        </a:buClr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9900"/>
        </a:buClr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9900"/>
        </a:buClr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jbesser@necec.org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3"/>
          <p:cNvSpPr txBox="1">
            <a:spLocks noChangeArrowheads="1"/>
          </p:cNvSpPr>
          <p:nvPr/>
        </p:nvSpPr>
        <p:spPr bwMode="auto">
          <a:xfrm>
            <a:off x="171450" y="2895600"/>
            <a:ext cx="8821738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3200" b="1" dirty="0">
                <a:latin typeface="Verdana" charset="0"/>
                <a:cs typeface="Verdana" charset="0"/>
              </a:rPr>
              <a:t>Preserving Competition and Promoting Clean Energy (for All)</a:t>
            </a:r>
            <a:r>
              <a:rPr lang="en-US" sz="3600" dirty="0">
                <a:latin typeface="Verdana" charset="0"/>
                <a:cs typeface="Verdana" charset="0"/>
              </a:rPr>
              <a:t> </a:t>
            </a:r>
            <a:endParaRPr lang="en-US" sz="1800" dirty="0">
              <a:latin typeface="Verdana" charset="0"/>
              <a:cs typeface="Verdana" charset="0"/>
            </a:endParaRPr>
          </a:p>
          <a:p>
            <a:pPr algn="ctr" eaLnBrk="1" hangingPunct="1"/>
            <a:br>
              <a:rPr lang="en-US" sz="2400" i="1" dirty="0">
                <a:latin typeface="Verdana" charset="0"/>
                <a:cs typeface="Verdana" charset="0"/>
              </a:rPr>
            </a:br>
            <a:r>
              <a:rPr lang="en-US" sz="2800" i="1" dirty="0">
                <a:latin typeface="Verdana" charset="0"/>
                <a:cs typeface="Verdana" charset="0"/>
              </a:rPr>
              <a:t>The Future of Residential Retail Choice</a:t>
            </a:r>
          </a:p>
          <a:p>
            <a:pPr algn="ctr" eaLnBrk="1" hangingPunct="1"/>
            <a:endParaRPr lang="en-US" sz="1600" dirty="0">
              <a:latin typeface="Verdana" charset="0"/>
              <a:cs typeface="Verdana" charset="0"/>
            </a:endParaRPr>
          </a:p>
          <a:p>
            <a:pPr algn="ctr" eaLnBrk="1" hangingPunct="1"/>
            <a:r>
              <a:rPr lang="en-US" sz="2400" dirty="0">
                <a:latin typeface="Verdana" charset="0"/>
                <a:cs typeface="Verdana" charset="0"/>
              </a:rPr>
              <a:t>Janet Gail Besser, Executive VP</a:t>
            </a:r>
          </a:p>
          <a:p>
            <a:pPr algn="ctr" eaLnBrk="1" hangingPunct="1"/>
            <a:endParaRPr lang="en-US" sz="1600" dirty="0">
              <a:latin typeface="Verdana" charset="0"/>
              <a:cs typeface="Verdana" charset="0"/>
            </a:endParaRPr>
          </a:p>
          <a:p>
            <a:pPr algn="ctr" eaLnBrk="1" hangingPunct="1"/>
            <a:r>
              <a:rPr lang="en-US" sz="2400" dirty="0">
                <a:latin typeface="Verdana" charset="0"/>
                <a:cs typeface="Verdana" charset="0"/>
              </a:rPr>
              <a:t>New England Restructuring Roundtable</a:t>
            </a:r>
          </a:p>
          <a:p>
            <a:pPr algn="ctr" eaLnBrk="1" hangingPunct="1"/>
            <a:r>
              <a:rPr lang="en-US" sz="2400" dirty="0">
                <a:latin typeface="Verdana" charset="0"/>
                <a:cs typeface="Verdana" charset="0"/>
              </a:rPr>
              <a:t>October 12, 2018</a:t>
            </a:r>
          </a:p>
        </p:txBody>
      </p:sp>
      <p:pic>
        <p:nvPicPr>
          <p:cNvPr id="17410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2400"/>
            <a:ext cx="5232400" cy="268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750893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7391400" cy="1143000"/>
          </a:xfrm>
        </p:spPr>
        <p:txBody>
          <a:bodyPr/>
          <a:lstStyle/>
          <a:p>
            <a:pPr algn="l"/>
            <a:r>
              <a:rPr lang="en-US" altLang="en-US" sz="3200" dirty="0">
                <a:latin typeface="Verdana" pitchFamily="34" charset="0"/>
                <a:ea typeface="ＭＳ Ｐゴシック" pitchFamily="34" charset="-128"/>
              </a:rPr>
              <a:t>Northeast Clean Energy Council 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457200" y="1798638"/>
            <a:ext cx="8229600" cy="4525962"/>
          </a:xfrm>
        </p:spPr>
        <p:txBody>
          <a:bodyPr/>
          <a:lstStyle/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i="1" dirty="0">
                <a:latin typeface="Verdana" pitchFamily="34" charset="0"/>
                <a:ea typeface="ＭＳ Ｐゴシック" pitchFamily="34" charset="-128"/>
              </a:rPr>
              <a:t>NECEC’s mission is to create a world-class clean energy hub in the Northeast, delivering global impact with economic, energy, and environmental solutions. </a:t>
            </a:r>
            <a:br>
              <a:rPr lang="en-US" altLang="en-US" i="1" dirty="0">
                <a:latin typeface="Verdana" pitchFamily="34" charset="0"/>
                <a:ea typeface="ＭＳ Ｐゴシック" pitchFamily="34" charset="-128"/>
              </a:rPr>
            </a:br>
            <a:r>
              <a:rPr lang="en-US" altLang="en-US" i="1" dirty="0">
                <a:latin typeface="Verdana" pitchFamily="34" charset="0"/>
                <a:ea typeface="ＭＳ Ｐゴシック" pitchFamily="34" charset="-128"/>
              </a:rPr>
              <a:t> </a:t>
            </a:r>
          </a:p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i="1" dirty="0">
                <a:latin typeface="Verdana" pitchFamily="34" charset="0"/>
                <a:ea typeface="ＭＳ Ｐゴシック" pitchFamily="34" charset="-128"/>
              </a:rPr>
              <a:t>NECEC helps clean energy companies start, scale, and succeed with our unique business, innovation, and policy leadership</a:t>
            </a:r>
            <a:r>
              <a:rPr lang="en-US" altLang="en-US" sz="2800" i="1" dirty="0">
                <a:latin typeface="Verdana" pitchFamily="34" charset="0"/>
                <a:ea typeface="ＭＳ Ｐゴシック" pitchFamily="34" charset="-128"/>
              </a:rPr>
              <a:t>.</a:t>
            </a:r>
          </a:p>
        </p:txBody>
      </p:sp>
      <p:sp>
        <p:nvSpPr>
          <p:cNvPr id="19459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10600" y="6488119"/>
            <a:ext cx="533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5D60F13D-2334-4D93-8EF8-7C01C59615D8}" type="slidenum">
              <a:rPr lang="en-US" altLang="en-US" sz="1000">
                <a:solidFill>
                  <a:srgbClr val="000000"/>
                </a:solidFill>
              </a:rPr>
              <a:pPr eaLnBrk="1" hangingPunct="1"/>
              <a:t>2</a:t>
            </a:fld>
            <a:endParaRPr lang="en-US" altLang="en-US" sz="1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865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5029200" cy="1143000"/>
          </a:xfrm>
        </p:spPr>
        <p:txBody>
          <a:bodyPr/>
          <a:lstStyle/>
          <a:p>
            <a:pPr algn="l"/>
            <a:r>
              <a:rPr lang="en-US" dirty="0"/>
              <a:t>Historical 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One score and a couple of years ago…</a:t>
            </a:r>
          </a:p>
          <a:p>
            <a:r>
              <a:rPr lang="en-US" dirty="0"/>
              <a:t>We restructured the electricity industry</a:t>
            </a:r>
          </a:p>
          <a:p>
            <a:pPr lvl="1"/>
            <a:r>
              <a:rPr lang="en-US" dirty="0"/>
              <a:t>To reduce electricity costs  </a:t>
            </a:r>
          </a:p>
          <a:p>
            <a:pPr lvl="1"/>
            <a:r>
              <a:rPr lang="en-US" dirty="0"/>
              <a:t>… </a:t>
            </a:r>
            <a:r>
              <a:rPr lang="en-US" i="1" dirty="0"/>
              <a:t>and give residential customers retail choice</a:t>
            </a:r>
          </a:p>
          <a:p>
            <a:pPr lvl="2"/>
            <a:r>
              <a:rPr lang="en-US" sz="2400" dirty="0"/>
              <a:t>Commercial and industrial customers were already “choosing” by entering into “special contracts” with independent generators  </a:t>
            </a:r>
          </a:p>
          <a:p>
            <a:pPr lvl="1"/>
            <a:r>
              <a:rPr lang="en-US" dirty="0"/>
              <a:t>Retail competition was (and is) also necessary to ensure robust wholesale competition</a:t>
            </a:r>
          </a:p>
          <a:p>
            <a:pPr lvl="2"/>
            <a:r>
              <a:rPr lang="en-US" sz="2400" dirty="0"/>
              <a:t>Suppliers need “choice” too</a:t>
            </a:r>
          </a:p>
          <a:p>
            <a:pPr lvl="2"/>
            <a:r>
              <a:rPr lang="en-US" i="1" dirty="0"/>
              <a:t>(Though we’re not talking about wholesale competition today)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1F7E5-B3EA-AA41-A3AA-92D5D3BDBCEA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8400" y="1295400"/>
            <a:ext cx="1295400" cy="170644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85467" y="1981200"/>
            <a:ext cx="829733" cy="907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749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5029200" cy="1143000"/>
          </a:xfrm>
        </p:spPr>
        <p:txBody>
          <a:bodyPr/>
          <a:lstStyle/>
          <a:p>
            <a:pPr algn="l"/>
            <a:r>
              <a:rPr lang="en-US" dirty="0"/>
              <a:t>Expanding Competition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003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Moving beyond PURPA and IRM</a:t>
            </a:r>
          </a:p>
          <a:p>
            <a:r>
              <a:rPr lang="en-US" dirty="0"/>
              <a:t>To improve efficiency</a:t>
            </a:r>
          </a:p>
          <a:p>
            <a:pPr lvl="1"/>
            <a:r>
              <a:rPr lang="en-US" dirty="0"/>
              <a:t>In traditional and new generation</a:t>
            </a:r>
          </a:p>
          <a:p>
            <a:r>
              <a:rPr lang="en-US" dirty="0"/>
              <a:t>To spur innovation</a:t>
            </a:r>
          </a:p>
          <a:p>
            <a:pPr lvl="1"/>
            <a:r>
              <a:rPr lang="en-US" dirty="0"/>
              <a:t>Also supported by policies and programs that led to market development</a:t>
            </a:r>
          </a:p>
          <a:p>
            <a:r>
              <a:rPr lang="en-US" dirty="0"/>
              <a:t>To provide value-added products and services  </a:t>
            </a:r>
          </a:p>
          <a:p>
            <a:r>
              <a:rPr lang="en-US" dirty="0"/>
              <a:t>And to reduce costs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1F7E5-B3EA-AA41-A3AA-92D5D3BDBCE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323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5029200" cy="1143000"/>
          </a:xfrm>
        </p:spPr>
        <p:txBody>
          <a:bodyPr/>
          <a:lstStyle/>
          <a:p>
            <a:pPr algn="l"/>
            <a:r>
              <a:rPr lang="en-US" dirty="0"/>
              <a:t>What Happened?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dirty="0"/>
              <a:t>Power plant performance, especially nuclear, improved after restructuring</a:t>
            </a:r>
          </a:p>
          <a:p>
            <a:pPr lvl="1"/>
            <a:r>
              <a:rPr lang="en-US" dirty="0"/>
              <a:t>Availability increased, emissions decreased</a:t>
            </a:r>
          </a:p>
          <a:p>
            <a:pPr lvl="1"/>
            <a:r>
              <a:rPr lang="en-US" dirty="0"/>
              <a:t>Performance risk shifted to owners </a:t>
            </a:r>
          </a:p>
          <a:p>
            <a:r>
              <a:rPr lang="en-US" dirty="0"/>
              <a:t>New clean technologies expanded </a:t>
            </a:r>
          </a:p>
          <a:p>
            <a:pPr lvl="1"/>
            <a:r>
              <a:rPr lang="en-US" i="1" dirty="0"/>
              <a:t>NECEC’s members span the spectrum of clean energy and related technologies, including EE, DR, DG, software, energy management, smart grid and more</a:t>
            </a:r>
          </a:p>
          <a:p>
            <a:r>
              <a:rPr lang="en-US" dirty="0"/>
              <a:t>Electricity remains a commodity</a:t>
            </a:r>
          </a:p>
          <a:p>
            <a:pPr lvl="1"/>
            <a:r>
              <a:rPr lang="en-US" dirty="0"/>
              <a:t>Basic service as insurance</a:t>
            </a:r>
          </a:p>
          <a:p>
            <a:pPr lvl="1"/>
            <a:r>
              <a:rPr lang="en-US" dirty="0"/>
              <a:t>Distribution system capabilities (e.g., metering) limited choices, perhaps especially for residential customers  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1F7E5-B3EA-AA41-A3AA-92D5D3BDBCE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323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5029200" cy="1143000"/>
          </a:xfrm>
        </p:spPr>
        <p:txBody>
          <a:bodyPr/>
          <a:lstStyle/>
          <a:p>
            <a:pPr algn="l"/>
            <a:r>
              <a:rPr lang="en-US" dirty="0"/>
              <a:t>What Next?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76800"/>
          </a:xfrm>
        </p:spPr>
        <p:txBody>
          <a:bodyPr/>
          <a:lstStyle/>
          <a:p>
            <a:r>
              <a:rPr lang="en-US" dirty="0"/>
              <a:t>Attorney General’s report recommends ending retail choice for residential, particularly low income</a:t>
            </a:r>
          </a:p>
          <a:p>
            <a:pPr lvl="1"/>
            <a:r>
              <a:rPr lang="en-US" dirty="0"/>
              <a:t>Do data support this?</a:t>
            </a:r>
          </a:p>
          <a:p>
            <a:pPr lvl="1"/>
            <a:r>
              <a:rPr lang="en-US" dirty="0"/>
              <a:t>What will residential customers lose? </a:t>
            </a:r>
          </a:p>
          <a:p>
            <a:r>
              <a:rPr lang="en-US" dirty="0"/>
              <a:t>Don’t throw the baby out with bathwater</a:t>
            </a:r>
          </a:p>
          <a:p>
            <a:pPr lvl="1"/>
            <a:r>
              <a:rPr lang="en-US" dirty="0"/>
              <a:t>Address bad actors instead</a:t>
            </a:r>
          </a:p>
          <a:p>
            <a:r>
              <a:rPr lang="en-US" dirty="0"/>
              <a:t>Retail competition/choice has enabled new products and services – e.g., residential solar leases</a:t>
            </a:r>
          </a:p>
          <a:p>
            <a:r>
              <a:rPr lang="en-US" dirty="0"/>
              <a:t>Basic service structure makes it hard to compete on price</a:t>
            </a:r>
          </a:p>
          <a:p>
            <a:pPr lvl="1"/>
            <a:r>
              <a:rPr lang="en-US" dirty="0"/>
              <a:t>Report acknowledges this</a:t>
            </a:r>
          </a:p>
          <a:p>
            <a:pPr lvl="1"/>
            <a:r>
              <a:rPr lang="en-US" dirty="0"/>
              <a:t>Meant as insurance but may have inhibited new products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1F7E5-B3EA-AA41-A3AA-92D5D3BDBCEA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600" y="2332307"/>
            <a:ext cx="1585253" cy="1325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323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5029200" cy="1143000"/>
          </a:xfrm>
        </p:spPr>
        <p:txBody>
          <a:bodyPr/>
          <a:lstStyle/>
          <a:p>
            <a:pPr algn="l"/>
            <a:r>
              <a:rPr lang="en-US" dirty="0"/>
              <a:t>Timing is important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525963"/>
          </a:xfrm>
        </p:spPr>
        <p:txBody>
          <a:bodyPr/>
          <a:lstStyle/>
          <a:p>
            <a:r>
              <a:rPr lang="en-US" dirty="0"/>
              <a:t>Don’t end residential retail choice just as new technologies are becoming available to make it work better</a:t>
            </a:r>
          </a:p>
          <a:p>
            <a:pPr lvl="1"/>
            <a:r>
              <a:rPr lang="en-US" dirty="0"/>
              <a:t>Advanced metering and time varying rates</a:t>
            </a:r>
          </a:p>
          <a:p>
            <a:r>
              <a:rPr lang="en-US" dirty="0"/>
              <a:t>Address technical limitations – i.e., modernize the grid – to enable competitive solutions providers to offer more value added services, e.g.,  </a:t>
            </a:r>
          </a:p>
          <a:p>
            <a:pPr lvl="1"/>
            <a:r>
              <a:rPr lang="en-US" dirty="0"/>
              <a:t>Home/building energy management </a:t>
            </a:r>
          </a:p>
          <a:p>
            <a:pPr lvl="1"/>
            <a:r>
              <a:rPr lang="en-US" dirty="0"/>
              <a:t>Clean DG options, including fuel cells, CHP, other advanced technologies </a:t>
            </a:r>
          </a:p>
          <a:p>
            <a:pPr lvl="1"/>
            <a:r>
              <a:rPr lang="en-US" dirty="0"/>
              <a:t>Demand reductions</a:t>
            </a:r>
          </a:p>
          <a:p>
            <a:pPr lvl="1"/>
            <a:r>
              <a:rPr lang="en-US" dirty="0"/>
              <a:t>Storage </a:t>
            </a:r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1F7E5-B3EA-AA41-A3AA-92D5D3BDBCE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323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5029200" cy="1143000"/>
          </a:xfrm>
        </p:spPr>
        <p:txBody>
          <a:bodyPr/>
          <a:lstStyle/>
          <a:p>
            <a:pPr algn="l"/>
            <a:r>
              <a:rPr lang="en-US" dirty="0"/>
              <a:t>In the Meantime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525963"/>
          </a:xfrm>
        </p:spPr>
        <p:txBody>
          <a:bodyPr/>
          <a:lstStyle/>
          <a:p>
            <a:r>
              <a:rPr lang="en-US" dirty="0"/>
              <a:t>Address specific harms in residential and low income sectors</a:t>
            </a:r>
          </a:p>
          <a:p>
            <a:pPr lvl="1"/>
            <a:r>
              <a:rPr lang="en-US" dirty="0"/>
              <a:t>Better customer protections</a:t>
            </a:r>
          </a:p>
          <a:p>
            <a:pPr lvl="1"/>
            <a:r>
              <a:rPr lang="en-US" dirty="0"/>
              <a:t> More transparent information </a:t>
            </a:r>
          </a:p>
          <a:p>
            <a:r>
              <a:rPr lang="en-US" dirty="0"/>
              <a:t>Think about residential retail choice in new ways</a:t>
            </a:r>
          </a:p>
          <a:p>
            <a:pPr lvl="1"/>
            <a:r>
              <a:rPr lang="en-US" dirty="0"/>
              <a:t>Aggregations – municipal, employer/employee, community</a:t>
            </a:r>
          </a:p>
          <a:p>
            <a:r>
              <a:rPr lang="en-US" dirty="0"/>
              <a:t>Finally, analyze whether limiting residential customers to basic service will really provide greater value – </a:t>
            </a:r>
            <a:r>
              <a:rPr lang="en-US" i="1" dirty="0"/>
              <a:t>before doing it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1F7E5-B3EA-AA41-A3AA-92D5D3BDBCE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268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76200"/>
            <a:ext cx="5029200" cy="1143000"/>
          </a:xfrm>
        </p:spPr>
        <p:txBody>
          <a:bodyPr/>
          <a:lstStyle/>
          <a:p>
            <a:pPr algn="l"/>
            <a:r>
              <a:rPr lang="en-US" dirty="0">
                <a:latin typeface="Verdana"/>
                <a:cs typeface="Verdana"/>
              </a:rPr>
              <a:t>Thank you!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10600" y="6488115"/>
            <a:ext cx="533400" cy="365125"/>
          </a:xfrm>
          <a:prstGeom prst="rect">
            <a:avLst/>
          </a:prstGeom>
        </p:spPr>
        <p:txBody>
          <a:bodyPr/>
          <a:lstStyle/>
          <a:p>
            <a:fld id="{C2CBEDE4-299D-42D0-A6B1-34CFEE00FB40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85800" y="2438400"/>
            <a:ext cx="6629400" cy="32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900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3E6"/>
              </a:buClr>
              <a:buFont typeface="Wingdings" charset="0"/>
              <a:buChar char="§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900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900"/>
              </a:buClr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900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9900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9900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9900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9900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800100" lvl="2" indent="0">
              <a:spcAft>
                <a:spcPts val="600"/>
              </a:spcAft>
              <a:buFontTx/>
              <a:buNone/>
            </a:pPr>
            <a:r>
              <a:rPr lang="en-US" sz="2400" kern="0" dirty="0">
                <a:latin typeface="Verdana"/>
                <a:cs typeface="Verdana"/>
              </a:rPr>
              <a:t>Janet Gail Besser</a:t>
            </a:r>
          </a:p>
          <a:p>
            <a:pPr marL="800100" lvl="2" indent="0">
              <a:spcAft>
                <a:spcPts val="600"/>
              </a:spcAft>
              <a:buFontTx/>
              <a:buNone/>
            </a:pPr>
            <a:r>
              <a:rPr lang="en-US" sz="2400" kern="0" dirty="0">
                <a:latin typeface="Verdana"/>
                <a:cs typeface="Verdana"/>
              </a:rPr>
              <a:t>Executive Vice President</a:t>
            </a:r>
          </a:p>
          <a:p>
            <a:pPr marL="800100" lvl="2" indent="0">
              <a:spcAft>
                <a:spcPts val="600"/>
              </a:spcAft>
              <a:buFontTx/>
              <a:buNone/>
            </a:pPr>
            <a:r>
              <a:rPr lang="en-US" sz="2400" kern="0" dirty="0">
                <a:latin typeface="Verdana"/>
                <a:cs typeface="Verdana"/>
              </a:rPr>
              <a:t>Northeast Clean Energy Council </a:t>
            </a:r>
          </a:p>
          <a:p>
            <a:pPr marL="800100" lvl="2" indent="0">
              <a:spcAft>
                <a:spcPts val="600"/>
              </a:spcAft>
              <a:buFontTx/>
              <a:buNone/>
            </a:pPr>
            <a:r>
              <a:rPr lang="en-US" sz="2400" kern="0" dirty="0">
                <a:latin typeface="Verdana"/>
                <a:cs typeface="Verdana"/>
              </a:rPr>
              <a:t>E: </a:t>
            </a:r>
            <a:r>
              <a:rPr lang="en-US" sz="2400" kern="0" dirty="0">
                <a:latin typeface="Verdana"/>
                <a:cs typeface="Verdana"/>
                <a:hlinkClick r:id="rId3"/>
              </a:rPr>
              <a:t>jbesser@necec.org</a:t>
            </a:r>
            <a:r>
              <a:rPr lang="en-US" sz="2400" kern="0" dirty="0">
                <a:latin typeface="Verdana"/>
                <a:cs typeface="Verdana"/>
              </a:rPr>
              <a:t> </a:t>
            </a:r>
          </a:p>
          <a:p>
            <a:pPr marL="800100" lvl="2" indent="0">
              <a:spcAft>
                <a:spcPts val="600"/>
              </a:spcAft>
              <a:buFontTx/>
              <a:buNone/>
            </a:pPr>
            <a:r>
              <a:rPr lang="en-US" sz="2400" kern="0" dirty="0">
                <a:latin typeface="Verdana"/>
                <a:cs typeface="Verdana"/>
              </a:rPr>
              <a:t>O: 617-500-9994</a:t>
            </a:r>
          </a:p>
          <a:p>
            <a:pPr marL="0" indent="0">
              <a:spcAft>
                <a:spcPts val="600"/>
              </a:spcAft>
              <a:buFontTx/>
              <a:buNone/>
            </a:pPr>
            <a:endParaRPr lang="en-US" kern="0" dirty="0">
              <a:latin typeface="Verdana"/>
              <a:cs typeface="Verdana"/>
            </a:endParaRPr>
          </a:p>
          <a:p>
            <a:pPr>
              <a:spcAft>
                <a:spcPts val="600"/>
              </a:spcAft>
            </a:pPr>
            <a:endParaRPr lang="en-US" kern="0" dirty="0"/>
          </a:p>
          <a:p>
            <a:pPr>
              <a:spcAft>
                <a:spcPts val="600"/>
              </a:spcAft>
            </a:pP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609749500"/>
      </p:ext>
    </p:extLst>
  </p:cSld>
  <p:clrMapOvr>
    <a:masterClrMapping/>
  </p:clrMapOvr>
</p:sld>
</file>

<file path=ppt/theme/theme1.xml><?xml version="1.0" encoding="utf-8"?>
<a:theme xmlns:a="http://schemas.openxmlformats.org/drawingml/2006/main" name="NECEC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Jeff Marks- Theme for Maine </Template>
  <TotalTime>17114</TotalTime>
  <Words>622</Words>
  <Application>Microsoft Macintosh PowerPoint</Application>
  <PresentationFormat>On-screen Show (4:3)</PresentationFormat>
  <Paragraphs>97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ＭＳ Ｐゴシック</vt:lpstr>
      <vt:lpstr>Arial</vt:lpstr>
      <vt:lpstr>Calibri</vt:lpstr>
      <vt:lpstr>Verdana</vt:lpstr>
      <vt:lpstr>Wingdings</vt:lpstr>
      <vt:lpstr>NECEC Template</vt:lpstr>
      <vt:lpstr>PowerPoint Presentation</vt:lpstr>
      <vt:lpstr>Northeast Clean Energy Council </vt:lpstr>
      <vt:lpstr>Historical Context</vt:lpstr>
      <vt:lpstr>Expanding Competition</vt:lpstr>
      <vt:lpstr>What Happened?</vt:lpstr>
      <vt:lpstr>What Next?</vt:lpstr>
      <vt:lpstr>Timing is important </vt:lpstr>
      <vt:lpstr>In the Meantime …</vt:lpstr>
      <vt:lpstr>Thank you!</vt:lpstr>
    </vt:vector>
  </TitlesOfParts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Brianna</dc:creator>
  <cp:lastModifiedBy>Susan Rivo</cp:lastModifiedBy>
  <cp:revision>558</cp:revision>
  <cp:lastPrinted>2018-10-11T01:17:12Z</cp:lastPrinted>
  <dcterms:created xsi:type="dcterms:W3CDTF">2014-05-05T19:03:41Z</dcterms:created>
  <dcterms:modified xsi:type="dcterms:W3CDTF">2018-10-11T19:11:36Z</dcterms:modified>
</cp:coreProperties>
</file>