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394" r:id="rId3"/>
    <p:sldId id="1022" r:id="rId4"/>
    <p:sldId id="1023" r:id="rId5"/>
    <p:sldId id="1021" r:id="rId6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jamin.d'antonio" initials="bs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996600"/>
    <a:srgbClr val="FF9900"/>
    <a:srgbClr val="FFEEA7"/>
    <a:srgbClr val="009999"/>
    <a:srgbClr val="669900"/>
    <a:srgbClr val="00CC00"/>
    <a:srgbClr val="00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8" autoAdjust="0"/>
    <p:restoredTop sz="99761" autoAdjust="0"/>
  </p:normalViewPr>
  <p:slideViewPr>
    <p:cSldViewPr snapToGrid="0">
      <p:cViewPr varScale="1">
        <p:scale>
          <a:sx n="102" d="100"/>
          <a:sy n="102" d="100"/>
        </p:scale>
        <p:origin x="-1176" y="-96"/>
      </p:cViewPr>
      <p:guideLst>
        <p:guide orient="horz" pos="746"/>
        <p:guide orient="horz" pos="1406"/>
        <p:guide orient="horz" pos="3036"/>
        <p:guide orient="horz" pos="3645"/>
        <p:guide orient="horz" pos="1186"/>
        <p:guide orient="horz" pos="4214"/>
        <p:guide pos="935"/>
        <p:guide pos="2254"/>
        <p:guide pos="149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254" y="21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pu-fp-ss1.env.govt.state.ma.us\home$\benjamin.dantonio\Desktop\Subsidies\Subsidies_Metricsand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pu-fp-ss1.env.govt.state.ma.us\home$\benjamin.dantonio\Desktop\Subsidies\Subsidies_Metricsand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dpu-fp-ss1.env.govt.state.ma.us\home$\benjamin.dantonio\Desktop\Subsidies\Subsidies_Metricsand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Fiscal Year 2007 Electricity Production </a:t>
            </a:r>
            <a:r>
              <a:rPr lang="en-US" dirty="0" smtClean="0"/>
              <a:t>Subsidies and Support</a:t>
            </a:r>
            <a:r>
              <a:rPr lang="en-US" baseline="0" dirty="0" smtClean="0"/>
              <a:t> (billion </a:t>
            </a:r>
            <a:r>
              <a:rPr lang="en-US" baseline="0" dirty="0"/>
              <a:t>2007 dollars)</a:t>
            </a:r>
            <a:endParaRPr lang="en-US" dirty="0"/>
          </a:p>
        </c:rich>
      </c:tx>
      <c:layout>
        <c:manualLayout>
          <c:xMode val="edge"/>
          <c:yMode val="edge"/>
          <c:x val="0.122543074943907"/>
          <c:y val="0.0265486633166109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'EIA 2008'!$A$14</c:f>
              <c:strCache>
                <c:ptCount val="1"/>
                <c:pt idx="0">
                  <c:v>Fuel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"/>
                  <c:y val="-0.022123886097175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$0.2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1.0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"/>
                  <c:y val="-0.022123886097175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$1.3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$</a:t>
                    </a:r>
                    <a:r>
                      <a:rPr lang="en-US" smtClean="0"/>
                      <a:t>3.0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&quot;$&quot;#,##0" sourceLinked="0"/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'EIA 2008'!$A$15:$A$18</c:f>
              <c:strCache>
                <c:ptCount val="4"/>
                <c:pt idx="0">
                  <c:v>Natural Gas and Petroleum Liquids</c:v>
                </c:pt>
                <c:pt idx="1">
                  <c:v>Renewables</c:v>
                </c:pt>
                <c:pt idx="2">
                  <c:v>Nuclear</c:v>
                </c:pt>
                <c:pt idx="3">
                  <c:v>Coal and Refined Coal</c:v>
                </c:pt>
              </c:strCache>
            </c:strRef>
          </c:cat>
          <c:val>
            <c:numRef>
              <c:f>'EIA 2008'!$F$15:$F$18</c:f>
              <c:numCache>
                <c:formatCode>General</c:formatCode>
                <c:ptCount val="4"/>
                <c:pt idx="0">
                  <c:v>227.0</c:v>
                </c:pt>
                <c:pt idx="1">
                  <c:v>1008.0</c:v>
                </c:pt>
                <c:pt idx="2">
                  <c:v>1267.0</c:v>
                </c:pt>
                <c:pt idx="3">
                  <c:v>3010.0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66283656"/>
        <c:axId val="466286600"/>
      </c:barChart>
      <c:catAx>
        <c:axId val="466283656"/>
        <c:scaling>
          <c:orientation val="minMax"/>
        </c:scaling>
        <c:delete val="0"/>
        <c:axPos val="b"/>
        <c:majorTickMark val="out"/>
        <c:minorTickMark val="none"/>
        <c:tickLblPos val="nextTo"/>
        <c:crossAx val="466286600"/>
        <c:crosses val="autoZero"/>
        <c:auto val="1"/>
        <c:lblAlgn val="ctr"/>
        <c:lblOffset val="100"/>
        <c:noMultiLvlLbl val="0"/>
      </c:catAx>
      <c:valAx>
        <c:axId val="466286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6283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339933"/>
              </a:solidFill>
            </c:spPr>
          </c:dPt>
          <c:dPt>
            <c:idx val="2"/>
            <c:bubble3D val="0"/>
            <c:spPr>
              <a:solidFill>
                <a:srgbClr val="FF9900"/>
              </a:solidFill>
            </c:spPr>
          </c:dPt>
          <c:dPt>
            <c:idx val="3"/>
            <c:bubble3D val="0"/>
            <c:spPr>
              <a:solidFill>
                <a:srgbClr val="996600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'EIA 2008'!$A$15:$A$18</c:f>
              <c:strCache>
                <c:ptCount val="4"/>
                <c:pt idx="0">
                  <c:v>Natural Gas and Petroleum Liquids</c:v>
                </c:pt>
                <c:pt idx="1">
                  <c:v>Renewables</c:v>
                </c:pt>
                <c:pt idx="2">
                  <c:v>Nuclear</c:v>
                </c:pt>
                <c:pt idx="3">
                  <c:v>Coal and Refined Coal</c:v>
                </c:pt>
              </c:strCache>
            </c:strRef>
          </c:cat>
          <c:val>
            <c:numRef>
              <c:f>'EIA 2008'!$F$15:$F$18</c:f>
              <c:numCache>
                <c:formatCode>General</c:formatCode>
                <c:ptCount val="4"/>
                <c:pt idx="0">
                  <c:v>227.0</c:v>
                </c:pt>
                <c:pt idx="1">
                  <c:v>1008.0</c:v>
                </c:pt>
                <c:pt idx="2">
                  <c:v>1267.0</c:v>
                </c:pt>
                <c:pt idx="3">
                  <c:v>3010.0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Cumulative Tax</a:t>
            </a:r>
            <a:r>
              <a:rPr lang="en-US" baseline="0"/>
              <a:t> Expenditures for Fossil Fuels and Renewables (2010 Dollars, Billions)</a:t>
            </a:r>
            <a:endParaRPr lang="en-US"/>
          </a:p>
        </c:rich>
      </c:tx>
      <c:layout>
        <c:manualLayout>
          <c:xMode val="edge"/>
          <c:yMode val="edge"/>
          <c:x val="0.071657848324515"/>
          <c:y val="0.0299145299145299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'CRS 2011'!$A$26</c:f>
              <c:strCache>
                <c:ptCount val="1"/>
                <c:pt idx="0">
                  <c:v>Fossil Fuels</c:v>
                </c:pt>
              </c:strCache>
            </c:strRef>
          </c:tx>
          <c:spPr>
            <a:ln>
              <a:solidFill>
                <a:srgbClr val="996600"/>
              </a:solidFill>
            </a:ln>
          </c:spPr>
          <c:marker>
            <c:symbol val="none"/>
          </c:marker>
          <c:cat>
            <c:numRef>
              <c:f>'CRS 2011'!$C$25:$L$25</c:f>
              <c:numCache>
                <c:formatCode>General</c:formatCode>
                <c:ptCount val="10"/>
                <c:pt idx="0">
                  <c:v>1981.0</c:v>
                </c:pt>
                <c:pt idx="1">
                  <c:v>1985.0</c:v>
                </c:pt>
                <c:pt idx="2">
                  <c:v>1989.0</c:v>
                </c:pt>
                <c:pt idx="3">
                  <c:v>1993.0</c:v>
                </c:pt>
                <c:pt idx="4">
                  <c:v>1997.0</c:v>
                </c:pt>
                <c:pt idx="5">
                  <c:v>2001.0</c:v>
                </c:pt>
                <c:pt idx="6">
                  <c:v>2005.0</c:v>
                </c:pt>
                <c:pt idx="7">
                  <c:v>2007.0</c:v>
                </c:pt>
                <c:pt idx="8">
                  <c:v>2009.0</c:v>
                </c:pt>
                <c:pt idx="9">
                  <c:v>2010.0</c:v>
                </c:pt>
              </c:numCache>
            </c:numRef>
          </c:cat>
          <c:val>
            <c:numRef>
              <c:f>'CRS 2011'!$C$30:$L$30</c:f>
              <c:numCache>
                <c:formatCode>General</c:formatCode>
                <c:ptCount val="10"/>
                <c:pt idx="0">
                  <c:v>16.85</c:v>
                </c:pt>
                <c:pt idx="1">
                  <c:v>23.21</c:v>
                </c:pt>
                <c:pt idx="2">
                  <c:v>23.85</c:v>
                </c:pt>
                <c:pt idx="3">
                  <c:v>25.41</c:v>
                </c:pt>
                <c:pt idx="4">
                  <c:v>28.16</c:v>
                </c:pt>
                <c:pt idx="5">
                  <c:v>31.34</c:v>
                </c:pt>
                <c:pt idx="6">
                  <c:v>34.12</c:v>
                </c:pt>
                <c:pt idx="7">
                  <c:v>41.54</c:v>
                </c:pt>
                <c:pt idx="8">
                  <c:v>44.16</c:v>
                </c:pt>
                <c:pt idx="9">
                  <c:v>46.56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'CRS 2011'!$A$27</c:f>
              <c:strCache>
                <c:ptCount val="1"/>
                <c:pt idx="0">
                  <c:v>Renewables</c:v>
                </c:pt>
              </c:strCache>
            </c:strRef>
          </c:tx>
          <c:spPr>
            <a:ln>
              <a:solidFill>
                <a:srgbClr val="339933"/>
              </a:solidFill>
            </a:ln>
          </c:spPr>
          <c:marker>
            <c:symbol val="none"/>
          </c:marker>
          <c:cat>
            <c:numRef>
              <c:f>'CRS 2011'!$C$25:$L$25</c:f>
              <c:numCache>
                <c:formatCode>General</c:formatCode>
                <c:ptCount val="10"/>
                <c:pt idx="0">
                  <c:v>1981.0</c:v>
                </c:pt>
                <c:pt idx="1">
                  <c:v>1985.0</c:v>
                </c:pt>
                <c:pt idx="2">
                  <c:v>1989.0</c:v>
                </c:pt>
                <c:pt idx="3">
                  <c:v>1993.0</c:v>
                </c:pt>
                <c:pt idx="4">
                  <c:v>1997.0</c:v>
                </c:pt>
                <c:pt idx="5">
                  <c:v>2001.0</c:v>
                </c:pt>
                <c:pt idx="6">
                  <c:v>2005.0</c:v>
                </c:pt>
                <c:pt idx="7">
                  <c:v>2007.0</c:v>
                </c:pt>
                <c:pt idx="8">
                  <c:v>2009.0</c:v>
                </c:pt>
                <c:pt idx="9">
                  <c:v>2010.0</c:v>
                </c:pt>
              </c:numCache>
            </c:numRef>
          </c:cat>
          <c:val>
            <c:numRef>
              <c:f>'CRS 2011'!$C$31:$L$31</c:f>
              <c:numCache>
                <c:formatCode>General</c:formatCode>
                <c:ptCount val="10"/>
                <c:pt idx="0">
                  <c:v>0.73</c:v>
                </c:pt>
                <c:pt idx="1">
                  <c:v>1.9</c:v>
                </c:pt>
                <c:pt idx="2">
                  <c:v>1.905</c:v>
                </c:pt>
                <c:pt idx="3">
                  <c:v>1.909999999999999</c:v>
                </c:pt>
                <c:pt idx="4">
                  <c:v>2.039999999999999</c:v>
                </c:pt>
                <c:pt idx="5">
                  <c:v>2.16</c:v>
                </c:pt>
                <c:pt idx="6">
                  <c:v>2.49</c:v>
                </c:pt>
                <c:pt idx="7">
                  <c:v>4.159999999999997</c:v>
                </c:pt>
                <c:pt idx="8">
                  <c:v>13.23</c:v>
                </c:pt>
                <c:pt idx="9">
                  <c:v>16.63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432936"/>
        <c:axId val="466435912"/>
      </c:lineChart>
      <c:catAx>
        <c:axId val="466432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6435912"/>
        <c:crosses val="autoZero"/>
        <c:auto val="1"/>
        <c:lblAlgn val="ctr"/>
        <c:lblOffset val="100"/>
        <c:noMultiLvlLbl val="0"/>
      </c:catAx>
      <c:valAx>
        <c:axId val="4664359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Billions (2010$)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466432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defTabSz="8651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4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686" tIns="43343" rIns="86686" bIns="43343" numCol="1" anchor="t" anchorCtr="0" compatLnSpc="1">
            <a:prstTxWarp prst="textNoShape">
              <a:avLst/>
            </a:prstTxWarp>
          </a:bodyPr>
          <a:lstStyle>
            <a:lvl1pPr algn="r" defTabSz="8651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defTabSz="8651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39200"/>
            <a:ext cx="304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686" tIns="43343" rIns="86686" bIns="43343" numCol="1" anchor="b" anchorCtr="0" compatLnSpc="1">
            <a:prstTxWarp prst="textNoShape">
              <a:avLst/>
            </a:prstTxWarp>
          </a:bodyPr>
          <a:lstStyle>
            <a:lvl1pPr algn="r" defTabSz="865188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0A18D5F-4C46-489B-917A-6E6E4BB7EC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94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44166" tIns="44166" rIns="44166" bIns="44166" numCol="1" anchor="t" anchorCtr="0" compatLnSpc="1">
            <a:prstTxWarp prst="textNoShape">
              <a:avLst/>
            </a:prstTxWarp>
          </a:bodyPr>
          <a:lstStyle>
            <a:lvl1pPr defTabSz="8826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44166" tIns="44166" rIns="44166" bIns="44166" numCol="1" anchor="t" anchorCtr="0" compatLnSpc="1">
            <a:prstTxWarp prst="textNoShape">
              <a:avLst/>
            </a:prstTxWarp>
          </a:bodyPr>
          <a:lstStyle>
            <a:lvl1pPr algn="r" defTabSz="8826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44166" tIns="44166" rIns="44166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53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44166" tIns="44166" rIns="44166" bIns="44166" numCol="1" anchor="b" anchorCtr="0" compatLnSpc="1">
            <a:prstTxWarp prst="textNoShape">
              <a:avLst/>
            </a:prstTxWarp>
          </a:bodyPr>
          <a:lstStyle>
            <a:lvl1pPr defTabSz="8826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1263"/>
            <a:ext cx="3035300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44166" tIns="44166" rIns="44166" bIns="44166" numCol="1" anchor="b" anchorCtr="0" compatLnSpc="1">
            <a:prstTxWarp prst="textNoShape">
              <a:avLst/>
            </a:prstTxWarp>
          </a:bodyPr>
          <a:lstStyle>
            <a:lvl1pPr algn="r" defTabSz="8826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AC1848AF-3DEC-4BF7-B091-ED629B3B2A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374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D04D7-173F-402D-A8DB-69EF698575F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invGray">
          <a:xfrm rot="5400000">
            <a:off x="3422650" y="-3422650"/>
            <a:ext cx="762000" cy="76073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3575" y="3938588"/>
            <a:ext cx="79248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>
              <a:spcBef>
                <a:spcPct val="80000"/>
              </a:spcBef>
              <a:defRPr/>
            </a:pPr>
            <a:endParaRPr lang="en-US" b="0" dirty="0">
              <a:solidFill>
                <a:srgbClr val="000066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invGray">
          <a:xfrm rot="5400000">
            <a:off x="4432300" y="2146300"/>
            <a:ext cx="279400" cy="9144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11" descr="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0"/>
            <a:ext cx="1333500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6725"/>
            <a:ext cx="7772400" cy="1470025"/>
          </a:xfrm>
        </p:spPr>
        <p:txBody>
          <a:bodyPr anchor="ctr"/>
          <a:lstStyle>
            <a:lvl1pPr>
              <a:defRPr b="1">
                <a:solidFill>
                  <a:srgbClr val="741C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63513"/>
            <a:ext cx="2101850" cy="2263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5925" y="163513"/>
            <a:ext cx="6156325" cy="2263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63513"/>
            <a:ext cx="8380413" cy="827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6588" y="1187450"/>
            <a:ext cx="4017962" cy="1239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950" y="1187450"/>
            <a:ext cx="4019550" cy="1239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 userDrawn="1"/>
        </p:nvSpPr>
        <p:spPr bwMode="invGray">
          <a:xfrm rot="5400000">
            <a:off x="3422650" y="-3422650"/>
            <a:ext cx="762000" cy="76073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63575" y="3938588"/>
            <a:ext cx="79248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/>
          <a:lstStyle/>
          <a:p>
            <a:pPr eaLnBrk="0" hangingPunct="0">
              <a:defRPr/>
            </a:pP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invGray">
          <a:xfrm rot="5400000">
            <a:off x="4432300" y="2146300"/>
            <a:ext cx="279400" cy="9144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6" descr="se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0"/>
            <a:ext cx="1333500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6725"/>
            <a:ext cx="7772400" cy="1470025"/>
          </a:xfrm>
        </p:spPr>
        <p:txBody>
          <a:bodyPr anchor="ctr"/>
          <a:lstStyle>
            <a:lvl1pPr>
              <a:defRPr b="1">
                <a:solidFill>
                  <a:srgbClr val="741C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xmlns:p14="http://schemas.microsoft.com/office/powerpoint/2010/main"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187450"/>
            <a:ext cx="4017962" cy="189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950" y="1187450"/>
            <a:ext cx="4019550" cy="1895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163513"/>
            <a:ext cx="2093913" cy="2919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8325" y="163513"/>
            <a:ext cx="6134100" cy="2919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187450"/>
            <a:ext cx="4017962" cy="12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6950" y="1187450"/>
            <a:ext cx="4019550" cy="12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15925" y="163513"/>
            <a:ext cx="8380413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187450"/>
            <a:ext cx="8189912" cy="1285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Master text styles</a:t>
            </a:r>
          </a:p>
          <a:p>
            <a:pPr lvl="1"/>
            <a:r>
              <a:rPr lang="en-US" smtClean="0"/>
              <a:t>Second edit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150409" name="Rectangle 9"/>
          <p:cNvSpPr>
            <a:spLocks noChangeArrowheads="1"/>
          </p:cNvSpPr>
          <p:nvPr/>
        </p:nvSpPr>
        <p:spPr bwMode="ltGray">
          <a:xfrm rot="5400000">
            <a:off x="-3279775" y="3278187"/>
            <a:ext cx="6858000" cy="301626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9" name="Picture 10" descr="sea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25400" y="5899150"/>
            <a:ext cx="8509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411" name="Line 11"/>
          <p:cNvSpPr>
            <a:spLocks noChangeShapeType="1"/>
          </p:cNvSpPr>
          <p:nvPr/>
        </p:nvSpPr>
        <p:spPr bwMode="auto">
          <a:xfrm>
            <a:off x="231775" y="1077913"/>
            <a:ext cx="888365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46800" tIns="46800" rIns="468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50412" name="Text Box 12"/>
          <p:cNvSpPr txBox="1">
            <a:spLocks noChangeArrowheads="1"/>
          </p:cNvSpPr>
          <p:nvPr/>
        </p:nvSpPr>
        <p:spPr bwMode="auto">
          <a:xfrm>
            <a:off x="5184775" y="6357938"/>
            <a:ext cx="3735388" cy="396875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sp>
        <p:nvSpPr>
          <p:cNvPr id="2150413" name="Text Box 13"/>
          <p:cNvSpPr txBox="1">
            <a:spLocks noChangeArrowheads="1"/>
          </p:cNvSpPr>
          <p:nvPr/>
        </p:nvSpPr>
        <p:spPr bwMode="auto">
          <a:xfrm>
            <a:off x="5272088" y="6505575"/>
            <a:ext cx="3717925" cy="274638"/>
          </a:xfrm>
          <a:prstGeom prst="rect">
            <a:avLst/>
          </a:prstGeom>
          <a:noFill/>
          <a:ln w="8001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b="0" dirty="0"/>
              <a:t>Slide </a:t>
            </a:r>
            <a:fld id="{5E244428-E4D9-420C-B6AA-3F6FA2044FE7}" type="slidenum">
              <a:rPr lang="en-US" sz="1200" b="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8325" y="163513"/>
            <a:ext cx="8380413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187450"/>
            <a:ext cx="8189912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Master text styles</a:t>
            </a:r>
          </a:p>
          <a:p>
            <a:pPr lvl="1"/>
            <a:r>
              <a:rPr lang="en-US" smtClean="0"/>
              <a:t>Second edit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199556" name="Rectangle 4"/>
          <p:cNvSpPr>
            <a:spLocks noChangeArrowheads="1"/>
          </p:cNvSpPr>
          <p:nvPr/>
        </p:nvSpPr>
        <p:spPr bwMode="ltGray">
          <a:xfrm rot="5400000">
            <a:off x="-3279775" y="3278187"/>
            <a:ext cx="6858000" cy="301626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3" name="Picture 5" descr="sea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25400" y="5899150"/>
            <a:ext cx="8509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99558" name="Line 6"/>
          <p:cNvSpPr>
            <a:spLocks noChangeShapeType="1"/>
          </p:cNvSpPr>
          <p:nvPr/>
        </p:nvSpPr>
        <p:spPr bwMode="auto">
          <a:xfrm>
            <a:off x="231775" y="1077913"/>
            <a:ext cx="888365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lIns="46800" tIns="46800" rIns="46800" bIns="46800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hyperlink" Target="http://www.eia.gov/oiaf/servicerpt/subsidy2/index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arthtrack.net/files/uploaded_files/nuclear%20subsidies_report.pdf" TargetMode="External"/><Relationship Id="rId4" Type="http://schemas.openxmlformats.org/officeDocument/2006/relationships/hyperlink" Target="http://opencrs.com/document/R41769/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ookings.edu/papers/2011/05_energy_greenstone_looney.aspx" TargetMode="External"/><Relationship Id="rId4" Type="http://schemas.openxmlformats.org/officeDocument/2006/relationships/hyperlink" Target="http://www.epa.gov/oms/climate/regulations/scc-tsd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8.nationalacademies.org/onpinews/newsitem.aspx?RecordID=1279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60400" y="1514475"/>
            <a:ext cx="7172325" cy="2130425"/>
          </a:xfrm>
        </p:spPr>
        <p:txBody>
          <a:bodyPr/>
          <a:lstStyle/>
          <a:p>
            <a:pPr eaLnBrk="1" hangingPunct="1"/>
            <a:r>
              <a:rPr lang="en-GB" sz="2400" dirty="0" smtClean="0"/>
              <a:t>Subsidies for Fossil Fuels </a:t>
            </a:r>
            <a:br>
              <a:rPr lang="en-GB" sz="2400" dirty="0" smtClean="0"/>
            </a:br>
            <a:r>
              <a:rPr lang="en-GB" sz="2400" dirty="0" smtClean="0"/>
              <a:t>in the Electric Generation Industry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000" dirty="0" smtClean="0"/>
              <a:t>Integrating Policy, Planning and Electricity Markets </a:t>
            </a:r>
            <a:br>
              <a:rPr lang="en-GB" sz="2000" dirty="0" smtClean="0"/>
            </a:br>
            <a:r>
              <a:rPr lang="en-GB" sz="2000" dirty="0" smtClean="0"/>
              <a:t>in New England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  <p:sp>
        <p:nvSpPr>
          <p:cNvPr id="5123" name="Rectangle 16"/>
          <p:cNvSpPr>
            <a:spLocks noChangeArrowheads="1"/>
          </p:cNvSpPr>
          <p:nvPr/>
        </p:nvSpPr>
        <p:spPr bwMode="auto">
          <a:xfrm>
            <a:off x="609600" y="3978275"/>
            <a:ext cx="75184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1800" dirty="0" smtClean="0">
                <a:solidFill>
                  <a:srgbClr val="000066"/>
                </a:solidFill>
              </a:rPr>
              <a:t>Ann G. Berwick, </a:t>
            </a:r>
            <a:r>
              <a:rPr lang="en-GB" sz="1800" dirty="0">
                <a:solidFill>
                  <a:srgbClr val="000066"/>
                </a:solidFill>
              </a:rPr>
              <a:t/>
            </a:r>
            <a:br>
              <a:rPr lang="en-GB" sz="1800" dirty="0">
                <a:solidFill>
                  <a:srgbClr val="000066"/>
                </a:solidFill>
              </a:rPr>
            </a:br>
            <a:r>
              <a:rPr lang="en-GB" sz="1800" dirty="0">
                <a:solidFill>
                  <a:srgbClr val="000066"/>
                </a:solidFill>
              </a:rPr>
              <a:t>Massachusetts Department of Public Utilities</a:t>
            </a:r>
            <a:br>
              <a:rPr lang="en-GB" sz="1800" dirty="0">
                <a:solidFill>
                  <a:srgbClr val="000066"/>
                </a:solidFill>
              </a:rPr>
            </a:br>
            <a:r>
              <a:rPr lang="en-GB" sz="1800" dirty="0">
                <a:solidFill>
                  <a:srgbClr val="000066"/>
                </a:solidFill>
              </a:rPr>
              <a:t/>
            </a:r>
            <a:br>
              <a:rPr lang="en-GB" sz="1800" dirty="0">
                <a:solidFill>
                  <a:srgbClr val="000066"/>
                </a:solidFill>
              </a:rPr>
            </a:br>
            <a:r>
              <a:rPr lang="en-GB" sz="1800" dirty="0" smtClean="0">
                <a:solidFill>
                  <a:srgbClr val="000066"/>
                </a:solidFill>
              </a:rPr>
              <a:t>Restructuring Roundtable</a:t>
            </a:r>
            <a:r>
              <a:rPr lang="en-GB" sz="1800" dirty="0">
                <a:solidFill>
                  <a:srgbClr val="000066"/>
                </a:solidFill>
              </a:rPr>
              <a:t/>
            </a:r>
            <a:br>
              <a:rPr lang="en-GB" sz="1800" dirty="0">
                <a:solidFill>
                  <a:srgbClr val="000066"/>
                </a:solidFill>
              </a:rPr>
            </a:br>
            <a:r>
              <a:rPr lang="en-GB" sz="1800" dirty="0" smtClean="0">
                <a:solidFill>
                  <a:srgbClr val="000066"/>
                </a:solidFill>
              </a:rPr>
              <a:t>June </a:t>
            </a:r>
            <a:r>
              <a:rPr lang="en-GB" sz="1600" dirty="0" smtClean="0">
                <a:solidFill>
                  <a:srgbClr val="000066"/>
                </a:solidFill>
              </a:rPr>
              <a:t>2011</a:t>
            </a:r>
            <a:endParaRPr lang="en-GB" sz="1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Subsidies – a snapshot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36588" y="1187449"/>
          <a:ext cx="8189912" cy="287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2443162" y="3843338"/>
          <a:ext cx="55149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13011" y="6317597"/>
            <a:ext cx="6875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smtClean="0">
                <a:hlinkClick r:id="rId4"/>
              </a:rPr>
              <a:t>EIA 2008</a:t>
            </a:r>
            <a:r>
              <a:rPr lang="en-US" sz="1200" dirty="0" smtClean="0"/>
              <a:t>, update forthcoming in response to request from Congresspersons </a:t>
            </a:r>
            <a:r>
              <a:rPr lang="en-US" sz="1200" dirty="0" err="1" smtClean="0"/>
              <a:t>Chaffetz</a:t>
            </a:r>
            <a:r>
              <a:rPr lang="en-US" sz="1200" dirty="0" smtClean="0"/>
              <a:t>, Blackburn, and Bartlett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Direct Subsidies – over time</a:t>
            </a:r>
            <a:endParaRPr lang="en-US" sz="2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416183"/>
              </p:ext>
            </p:extLst>
          </p:nvPr>
        </p:nvGraphicFramePr>
        <p:xfrm>
          <a:off x="1636106" y="1832909"/>
          <a:ext cx="587178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2588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1977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1981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1985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1989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1993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1997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2001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2005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2007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2009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2010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Fossil Fuels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6.2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10.65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6.36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0.64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1.56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2.75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3.18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2.78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7.42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2.62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2.4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Renewables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0.73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1.17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0.005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0.005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0.13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0.33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1.67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9.07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3.4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1489192"/>
              </p:ext>
            </p:extLst>
          </p:nvPr>
        </p:nvGraphicFramePr>
        <p:xfrm>
          <a:off x="1109500" y="3256459"/>
          <a:ext cx="72009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76400" y="1156447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Tax Expenditures for Fossil Fuels and Renewables (2010 Dollars, Billions)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362636" y="6185648"/>
            <a:ext cx="6364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Cumulative Federal Subsides for Nuclear (1950-1990) are approximately $142 Billion. Source: </a:t>
            </a:r>
            <a:r>
              <a:rPr lang="en-US" sz="1200" dirty="0" smtClean="0">
                <a:hlinkClick r:id="rId3"/>
              </a:rPr>
              <a:t>Koplow 2010, citing </a:t>
            </a:r>
            <a:r>
              <a:rPr lang="en-US" sz="1200" dirty="0" err="1" smtClean="0">
                <a:hlinkClick r:id="rId3"/>
              </a:rPr>
              <a:t>Komanoff</a:t>
            </a:r>
            <a:r>
              <a:rPr lang="en-US" sz="1200" dirty="0" smtClean="0">
                <a:hlinkClick r:id="rId3"/>
              </a:rPr>
              <a:t> 1992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44170" y="3055716"/>
            <a:ext cx="3720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smtClean="0">
                <a:hlinkClick r:id="rId4"/>
              </a:rPr>
              <a:t>Congressional Research Service 2011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88" y="1411588"/>
            <a:ext cx="8189912" cy="4641270"/>
          </a:xfrm>
        </p:spPr>
        <p:txBody>
          <a:bodyPr/>
          <a:lstStyle/>
          <a:p>
            <a:r>
              <a:rPr lang="en-US" dirty="0" smtClean="0"/>
              <a:t>Non-climate related:</a:t>
            </a:r>
          </a:p>
          <a:p>
            <a:pPr lvl="1"/>
            <a:r>
              <a:rPr lang="en-US" dirty="0" smtClean="0"/>
              <a:t>Emissions of SO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 err="1" smtClean="0"/>
              <a:t>NO</a:t>
            </a:r>
            <a:r>
              <a:rPr lang="en-US" baseline="-25000" dirty="0" err="1" smtClean="0"/>
              <a:t>x</a:t>
            </a:r>
            <a:r>
              <a:rPr lang="en-US" dirty="0" smtClean="0"/>
              <a:t>, PM</a:t>
            </a:r>
            <a:r>
              <a:rPr lang="en-US" baseline="-25000" dirty="0" smtClean="0"/>
              <a:t>2.5</a:t>
            </a:r>
            <a:r>
              <a:rPr lang="en-US" dirty="0" smtClean="0"/>
              <a:t>, and PM</a:t>
            </a:r>
            <a:r>
              <a:rPr lang="en-US" baseline="-25000" dirty="0" smtClean="0"/>
              <a:t>10</a:t>
            </a:r>
            <a:r>
              <a:rPr lang="en-US" dirty="0" smtClean="0"/>
              <a:t> from Coal and Natural Gas Electricity Production have been estimated to result in an aggregated $62.7 Billion in damages to human health, visibility, agriculture, and other sectors in 2005 (in 2007 dollars).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200" dirty="0" smtClean="0"/>
              <a:t>source: </a:t>
            </a:r>
            <a:r>
              <a:rPr lang="en-US" sz="1200" dirty="0" smtClean="0">
                <a:hlinkClick r:id="rId2"/>
              </a:rPr>
              <a:t>National Academy of Sciences 2010</a:t>
            </a:r>
            <a:endParaRPr lang="en-US" sz="1200" dirty="0" smtClean="0"/>
          </a:p>
          <a:p>
            <a:r>
              <a:rPr lang="en-US" dirty="0" smtClean="0"/>
              <a:t>Social Cost of Carbon:</a:t>
            </a:r>
          </a:p>
          <a:p>
            <a:pPr lvl="1"/>
            <a:r>
              <a:rPr lang="en-US" dirty="0" smtClean="0"/>
              <a:t>An estimate of the monetized damages associated </a:t>
            </a:r>
            <a:r>
              <a:rPr lang="en-US" dirty="0" smtClean="0"/>
              <a:t>with carbon </a:t>
            </a:r>
            <a:r>
              <a:rPr lang="en-US" dirty="0" smtClean="0"/>
              <a:t>emissions </a:t>
            </a:r>
            <a:r>
              <a:rPr lang="en-US" dirty="0" smtClean="0"/>
              <a:t>in the US in 2010 at $21 / metric </a:t>
            </a:r>
            <a:r>
              <a:rPr lang="en-US" dirty="0"/>
              <a:t>ton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en-US" dirty="0" smtClean="0"/>
              <a:t>2007 dollars)</a:t>
            </a:r>
          </a:p>
          <a:p>
            <a:pPr lvl="3"/>
            <a:r>
              <a:rPr lang="en-US" dirty="0" smtClean="0"/>
              <a:t>2010 United States emissions = $120 Billion in global damages, of which 7 to 23 percent will occur in the the United States</a:t>
            </a:r>
          </a:p>
          <a:p>
            <a:pPr marL="914400" lvl="2" indent="0">
              <a:buNone/>
            </a:pPr>
            <a:endParaRPr lang="en-US" sz="1200" dirty="0" smtClean="0"/>
          </a:p>
          <a:p>
            <a:pPr marL="914400" lvl="2" indent="0">
              <a:buNone/>
            </a:pPr>
            <a:r>
              <a:rPr lang="en-US" sz="1200" dirty="0"/>
              <a:t>s</a:t>
            </a:r>
            <a:r>
              <a:rPr lang="en-US" sz="1200" dirty="0" smtClean="0"/>
              <a:t>ource: </a:t>
            </a:r>
            <a:r>
              <a:rPr lang="en-US" sz="1200" dirty="0" smtClean="0">
                <a:hlinkClick r:id="rId3"/>
              </a:rPr>
              <a:t>Brookings Institution 2011</a:t>
            </a:r>
            <a:r>
              <a:rPr lang="en-US" sz="1200" dirty="0" smtClean="0"/>
              <a:t> and </a:t>
            </a:r>
            <a:r>
              <a:rPr lang="en-US" sz="1200" dirty="0" smtClean="0">
                <a:hlinkClick r:id="rId4"/>
              </a:rPr>
              <a:t>United States Government Interagency Working Group on Social Costs of Carbon 2010</a:t>
            </a:r>
            <a:endParaRPr lang="en-US" sz="1200" dirty="0" smtClean="0"/>
          </a:p>
          <a:p>
            <a:pPr lvl="3"/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21461</TotalTime>
  <Words>212</Words>
  <Application>Microsoft Macintosh PowerPoint</Application>
  <PresentationFormat>Letter Paper (8.5x11 in)</PresentationFormat>
  <Paragraphs>59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Custom Design</vt:lpstr>
      <vt:lpstr>1_Custom Design</vt:lpstr>
      <vt:lpstr>Subsidies for Fossil Fuels  in the Electric Generation Industry  Integrating Policy, Planning and Electricity Markets  in New England </vt:lpstr>
      <vt:lpstr>Direct Subsidies – a snapshot</vt:lpstr>
      <vt:lpstr>Direct Subsidies – over time</vt:lpstr>
      <vt:lpstr>Externalities</vt:lpstr>
    </vt:vector>
  </TitlesOfParts>
  <Company>DPU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</dc:title>
  <dc:creator>Tim Woolf</dc:creator>
  <cp:lastModifiedBy>Ben D'Antonio</cp:lastModifiedBy>
  <cp:revision>772</cp:revision>
  <cp:lastPrinted>2001-05-30T16:19:55Z</cp:lastPrinted>
  <dcterms:created xsi:type="dcterms:W3CDTF">2004-05-07T14:26:35Z</dcterms:created>
  <dcterms:modified xsi:type="dcterms:W3CDTF">2011-06-10T14:51:27Z</dcterms:modified>
</cp:coreProperties>
</file>