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6" r:id="rId2"/>
    <p:sldId id="279" r:id="rId3"/>
    <p:sldId id="280" r:id="rId4"/>
    <p:sldId id="281" r:id="rId5"/>
    <p:sldId id="282" r:id="rId6"/>
    <p:sldId id="283" r:id="rId7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hruv Bhatnagar" initials="d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9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DA8343-95FD-4180-B154-F6CB44A1ABD5}" type="datetimeFigureOut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CA711-87B5-4433-AF08-4A9F079E8F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48006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ts val="600"/>
                </a:spcBef>
              </a:pPr>
              <a:endParaRPr dirty="0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0" y="0"/>
                <a:ext cx="9144000" cy="6400800"/>
              </a:xfrm>
              <a:prstGeom prst="rect">
                <a:avLst/>
              </a:prstGeom>
              <a:solidFill>
                <a:srgbClr val="4166B0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600"/>
                  </a:spcBef>
                </a:pPr>
                <a:endParaRPr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600"/>
                  </a:spcBef>
                </a:pPr>
                <a:endParaRPr dirty="0"/>
              </a:p>
            </p:txBody>
          </p:sp>
        </p:grp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2" y="4914900"/>
            <a:ext cx="1676400" cy="17145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DC208EB5-782A-401C-8BB4-D8A4765BA94D}" type="datetime1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5" y="4914900"/>
            <a:ext cx="3899646" cy="17145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1" y="4916634"/>
            <a:ext cx="762000" cy="17145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5877" y="2057400"/>
            <a:ext cx="6763326" cy="971550"/>
          </a:xfrm>
          <a:noFill/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Cambr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590550"/>
            <a:ext cx="6763326" cy="1371600"/>
          </a:xfrm>
        </p:spPr>
        <p:txBody>
          <a:bodyPr anchor="b" anchorCtr="0"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26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5686430" y="3562350"/>
            <a:ext cx="3124201" cy="895350"/>
          </a:xfrm>
          <a:noFill/>
        </p:spPr>
        <p:txBody>
          <a:bodyPr vert="horz" lIns="91440" tIns="45720" rIns="91440" bIns="45720" rtlCol="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1800" b="0" kern="1200">
                <a:solidFill>
                  <a:schemeClr val="bg1"/>
                </a:solidFill>
                <a:latin typeface="Cambria" pitchFamily="18" charset="0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dirty="0" smtClean="0"/>
              <a:t>Click to add information about the second presenter</a:t>
            </a:r>
          </a:p>
        </p:txBody>
      </p:sp>
      <p:pic>
        <p:nvPicPr>
          <p:cNvPr id="17" name="Picture 3" descr="C:\Users\Nathan.Phelps\AppData\Local\Microsoft\Windows\Temporary Internet Files\Content.Outlook\LKZ6HHZ8\dpu_logo_new_no-dot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871" y="-99118"/>
            <a:ext cx="1885356" cy="2144785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/>
            </a:lvl1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95C9-839F-4293-817D-672817775EAC}" type="datetime1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7803" y="114300"/>
            <a:ext cx="754380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Click to Enter Title</a:t>
            </a:r>
            <a:endParaRPr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7772401" y="0"/>
            <a:ext cx="1371600" cy="5143500"/>
            <a:chOff x="7329488" y="457200"/>
            <a:chExt cx="1371600" cy="6858000"/>
          </a:xfrm>
        </p:grpSpPr>
        <p:sp>
          <p:nvSpPr>
            <p:cNvPr id="19" name="Rectangle 18"/>
            <p:cNvSpPr/>
            <p:nvPr/>
          </p:nvSpPr>
          <p:spPr>
            <a:xfrm>
              <a:off x="7329488" y="457200"/>
              <a:ext cx="1371600" cy="6858000"/>
            </a:xfrm>
            <a:prstGeom prst="rect">
              <a:avLst/>
            </a:prstGeom>
            <a:solidFill>
              <a:srgbClr val="4166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329488" y="457200"/>
              <a:ext cx="1357312" cy="1397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7924801" y="1123950"/>
            <a:ext cx="1066800" cy="3905250"/>
          </a:xfrm>
        </p:spPr>
        <p:txBody>
          <a:bodyPr vert="eaVert"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Enter title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33404" y="133352"/>
            <a:ext cx="7086601" cy="487680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3867150"/>
            <a:ext cx="304800" cy="1143000"/>
          </a:xfrm>
        </p:spPr>
        <p:txBody>
          <a:bodyPr vert="vert"/>
          <a:lstStyle/>
          <a:p>
            <a:fld id="{25039AEA-C948-41EC-BA46-77FEFD825A67}" type="datetime1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1352550"/>
            <a:ext cx="304800" cy="2362200"/>
          </a:xfrm>
        </p:spPr>
        <p:txBody>
          <a:bodyPr vert="vert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-228600" y="514350"/>
            <a:ext cx="1066800" cy="3048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3" descr="C:\Users\Nathan.Phelps\AppData\Local\Microsoft\Windows\Temporary Internet Files\Content.Outlook\LKZ6HHZ8\dpu_logo_new_no-dot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1" y="-102563"/>
            <a:ext cx="1066800" cy="1213593"/>
          </a:xfrm>
          <a:prstGeom prst="rect">
            <a:avLst/>
          </a:prstGeom>
          <a:noFill/>
          <a:scene3d>
            <a:camera prst="orthographicFront">
              <a:rot lat="0" lon="0" rev="16200000"/>
            </a:camera>
            <a:lightRig rig="threePt" dir="t"/>
          </a:scene3d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E7F4-C7FA-4313-92C2-9388A4AC92E7}" type="datetime1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7B46-ED33-46F8-8A1F-479040FF0BD1}" type="datetime1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7803" y="114300"/>
            <a:ext cx="754380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Click to Enter Title</a:t>
            </a:r>
            <a:endParaRPr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Layout with Anim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Enter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64A61-D6D8-4ADF-9488-74D1611DA726}" type="datetime1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447803" y="1314451"/>
            <a:ext cx="7543801" cy="328017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>
        <p:tmplLst>
          <p:tmpl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/>
          <p:nvPr/>
        </p:nvGrpSpPr>
        <p:grpSpPr>
          <a:xfrm>
            <a:off x="0" y="0"/>
            <a:ext cx="9144000" cy="51435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371600" cy="6858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371600" y="2514600"/>
              <a:ext cx="7772400" cy="1828800"/>
            </a:xfrm>
            <a:prstGeom prst="rect">
              <a:avLst/>
            </a:prstGeom>
            <a:solidFill>
              <a:srgbClr val="4166B0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931" y="3371850"/>
            <a:ext cx="1143001" cy="1428750"/>
          </a:xfrm>
          <a:noFill/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39004" y="4917186"/>
            <a:ext cx="1673353" cy="171450"/>
          </a:xfrm>
        </p:spPr>
        <p:txBody>
          <a:bodyPr/>
          <a:lstStyle/>
          <a:p>
            <a:fld id="{A4589D8B-B24A-4BEC-982A-58961FD2F198}" type="datetime1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5" y="4917186"/>
            <a:ext cx="3441193" cy="1714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4801" y="4917186"/>
            <a:ext cx="762000" cy="17145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752602" y="2114550"/>
            <a:ext cx="7162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pic>
        <p:nvPicPr>
          <p:cNvPr id="13" name="Picture 3" descr="C:\Users\Nathan.Phelps\AppData\Local\Microsoft\Windows\Temporary Internet Files\Content.Outlook\LKZ6HHZ8\dpu_logo_new_no-dots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1570" y="1802437"/>
            <a:ext cx="1426684" cy="1622999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447801" y="1276352"/>
            <a:ext cx="3657600" cy="3318272"/>
          </a:xfrm>
        </p:spPr>
        <p:txBody>
          <a:bodyPr>
            <a:normAutofit/>
          </a:bodyPr>
          <a:lstStyle>
            <a:lvl1pPr marL="228600" indent="-228600">
              <a:defRPr sz="2200"/>
            </a:lvl1pPr>
            <a:lvl2pPr marL="457200" indent="-228600">
              <a:defRPr sz="2000"/>
            </a:lvl2pPr>
            <a:lvl3pPr marL="685800" indent="-228600">
              <a:defRPr sz="1800"/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94375" y="1276352"/>
            <a:ext cx="3657600" cy="3318272"/>
          </a:xfrm>
        </p:spPr>
        <p:txBody>
          <a:bodyPr>
            <a:normAutofit/>
          </a:bodyPr>
          <a:lstStyle>
            <a:lvl1pPr marL="228600" indent="-228600">
              <a:defRPr sz="2200"/>
            </a:lvl1pPr>
            <a:lvl2pPr marL="457200" indent="-228600">
              <a:defRPr sz="2000"/>
            </a:lvl2pPr>
            <a:lvl3pPr marL="685800" indent="-228600">
              <a:defRPr sz="1800"/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F574-BAAD-4E16-A3B9-B8BF06AF2173}" type="datetime1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804" y="4767264"/>
            <a:ext cx="3733801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7803" y="114300"/>
            <a:ext cx="754380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Click to Enter Title</a:t>
            </a:r>
            <a:endParaRPr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447801" y="1212057"/>
            <a:ext cx="3657600" cy="47982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dirty="0" smtClean="0"/>
              <a:t>Click to add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287060" y="1212057"/>
            <a:ext cx="3657600" cy="47982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Verdan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9031-735D-45F5-A310-629F27F3C1FC}" type="datetime1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47804" y="4767264"/>
            <a:ext cx="3733801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7803" y="114300"/>
            <a:ext cx="754380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Click to Enter Title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1447801" y="1749028"/>
            <a:ext cx="3657600" cy="2937272"/>
          </a:xfrm>
        </p:spPr>
        <p:txBody>
          <a:bodyPr>
            <a:normAutofit/>
          </a:bodyPr>
          <a:lstStyle>
            <a:lvl1pPr marL="228600" indent="-228600">
              <a:defRPr sz="2200"/>
            </a:lvl1pPr>
            <a:lvl2pPr marL="457200" indent="-228600">
              <a:defRPr sz="2000"/>
            </a:lvl2pPr>
            <a:lvl3pPr marL="685800" indent="-228600">
              <a:defRPr sz="1800"/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87060" y="1749028"/>
            <a:ext cx="3657600" cy="2937272"/>
          </a:xfrm>
        </p:spPr>
        <p:txBody>
          <a:bodyPr>
            <a:normAutofit/>
          </a:bodyPr>
          <a:lstStyle>
            <a:lvl1pPr marL="228600" indent="-228600">
              <a:defRPr sz="2200"/>
            </a:lvl1pPr>
            <a:lvl2pPr marL="457200" indent="-228600">
              <a:defRPr sz="2000"/>
            </a:lvl2pPr>
            <a:lvl3pPr marL="685800" indent="-228600">
              <a:defRPr sz="1800"/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085850"/>
          </a:xfrm>
          <a:prstGeom prst="rect">
            <a:avLst/>
          </a:prstGeom>
          <a:solidFill>
            <a:srgbClr val="4166B0"/>
          </a:solidFill>
          <a:ln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" cy="108585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C60F-E516-436F-96A6-BDB4758B9C5D}" type="datetime1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7803" y="114300"/>
            <a:ext cx="754380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Click to Enter Title</a:t>
            </a:r>
            <a:endParaRPr dirty="0"/>
          </a:p>
        </p:txBody>
      </p:sp>
      <p:pic>
        <p:nvPicPr>
          <p:cNvPr id="12" name="Picture 3" descr="C:\Users\Nathan.Phelps\AppData\Local\Microsoft\Windows\Temporary Internet Files\Content.Outlook\LKZ6HHZ8\dpu_logo_new_no-dot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16" y="-29260"/>
            <a:ext cx="1042124" cy="1185521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" cy="108585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53AA-5768-4E16-B886-A81A5796014A}" type="datetime1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3" descr="C:\Users\Nathan.Phelps\AppData\Local\Microsoft\Windows\Temporary Internet Files\Content.Outlook\LKZ6HHZ8\dpu_logo_new_no-dot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16" y="-29260"/>
            <a:ext cx="1042124" cy="1185521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00203" y="1276351"/>
            <a:ext cx="7239001" cy="3352800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7839-B653-4CC9-B7D9-AF8F97788EA1}" type="datetime1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524005" y="114300"/>
            <a:ext cx="739140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Click to Enter Title</a:t>
            </a:r>
            <a:endParaRPr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5143500"/>
            <a:chOff x="0" y="-4"/>
            <a:chExt cx="9144000" cy="6858006"/>
          </a:xfrm>
        </p:grpSpPr>
        <p:sp>
          <p:nvSpPr>
            <p:cNvPr id="7" name="Rectangle 6"/>
            <p:cNvSpPr/>
            <p:nvPr/>
          </p:nvSpPr>
          <p:spPr>
            <a:xfrm>
              <a:off x="0" y="-1"/>
              <a:ext cx="9144000" cy="1371600"/>
            </a:xfrm>
            <a:prstGeom prst="rect">
              <a:avLst/>
            </a:prstGeom>
            <a:solidFill>
              <a:srgbClr val="4166B0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-4"/>
              <a:ext cx="1265530" cy="6858006"/>
            </a:xfrm>
            <a:prstGeom prst="rect">
              <a:avLst/>
            </a:prstGeom>
            <a:solidFill>
              <a:srgbClr val="FDB728"/>
            </a:solidFill>
            <a:ln>
              <a:solidFill>
                <a:srgbClr val="4166B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1314451"/>
            <a:ext cx="7546110" cy="3280172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7803" y="114300"/>
            <a:ext cx="754380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767264"/>
            <a:ext cx="2438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A6B04-3B76-4E83-8254-54D364176B77}" type="datetime1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4767264"/>
            <a:ext cx="4495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baseline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3" y="4765965"/>
            <a:ext cx="1143001" cy="275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small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27" name="Picture 3" descr="C:\Users\Nathan.Phelps\AppData\Local\Microsoft\Windows\Temporary Internet Files\Content.Outlook\LKZ6HHZ8\dpu_logo_new_no-dots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516" y="-19050"/>
            <a:ext cx="1042124" cy="118552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cut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 cap="none" spc="200" baseline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nstantia" pitchFamily="18" charset="0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200"/>
        </a:spcBef>
        <a:buClr>
          <a:srgbClr val="000099"/>
        </a:buClr>
        <a:buSzPct val="80000"/>
        <a:buFontTx/>
        <a:buBlip>
          <a:blip r:embed="rId15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900"/>
        </a:spcBef>
        <a:buClr>
          <a:srgbClr val="000099"/>
        </a:buClr>
        <a:buSzPct val="80000"/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rgbClr val="000099"/>
        </a:buClr>
        <a:buSzPct val="80000"/>
        <a:buFont typeface="Courier New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rgbClr val="000099"/>
        </a:buClr>
        <a:buSzPct val="80000"/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300"/>
        </a:spcBef>
        <a:buClr>
          <a:srgbClr val="000099"/>
        </a:buClr>
        <a:buSzPct val="80000"/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Ann G. Berwick</a:t>
            </a:r>
          </a:p>
          <a:p>
            <a:r>
              <a:rPr lang="en-US" dirty="0" smtClean="0"/>
              <a:t>Chair, Massachusetts Department of Public Utilities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Grid Modernization in Massachusetts 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US" dirty="0" smtClean="0"/>
              <a:t>Restructuring Roundtable</a:t>
            </a:r>
          </a:p>
          <a:p>
            <a:r>
              <a:rPr lang="en-US" dirty="0" smtClean="0"/>
              <a:t>June 27, 2014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Reliability</a:t>
            </a:r>
          </a:p>
          <a:p>
            <a:r>
              <a:rPr lang="en-US" dirty="0" smtClean="0"/>
              <a:t>Customer control of electricity use and costs</a:t>
            </a:r>
          </a:p>
          <a:p>
            <a:r>
              <a:rPr lang="en-US" dirty="0" smtClean="0"/>
              <a:t>Integration of clean energy</a:t>
            </a:r>
          </a:p>
          <a:p>
            <a:r>
              <a:rPr lang="en-US" dirty="0" smtClean="0"/>
              <a:t>Innovation</a:t>
            </a:r>
          </a:p>
          <a:p>
            <a:r>
              <a:rPr lang="en-US" dirty="0" smtClean="0"/>
              <a:t>Stable investment environment</a:t>
            </a:r>
          </a:p>
          <a:p>
            <a:r>
              <a:rPr lang="en-US" dirty="0" smtClean="0"/>
              <a:t>Stakeholder input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Administration’s Priorities for the Future of the Electric System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Two basic service options: </a:t>
            </a:r>
          </a:p>
          <a:p>
            <a:pPr lvl="0">
              <a:buNone/>
            </a:pPr>
            <a:r>
              <a:rPr lang="en-US" dirty="0" smtClean="0"/>
              <a:t>	(1) a </a:t>
            </a:r>
            <a:r>
              <a:rPr lang="en-US" u="sng" dirty="0" smtClean="0"/>
              <a:t>default</a:t>
            </a:r>
            <a:r>
              <a:rPr lang="en-US" dirty="0" smtClean="0"/>
              <a:t> product with a time of use pricing structure that includes a critical peak pricing component</a:t>
            </a:r>
          </a:p>
          <a:p>
            <a:pPr lvl="2"/>
            <a:r>
              <a:rPr lang="en-US" dirty="0" smtClean="0"/>
              <a:t>Time of use:  price higher every day during certain hours of the day,  lower during the remaining hours</a:t>
            </a:r>
          </a:p>
          <a:p>
            <a:pPr lvl="2"/>
            <a:r>
              <a:rPr lang="en-US" dirty="0" smtClean="0"/>
              <a:t>Critical peak pricing:  limited number of high-priced events per year, with multi-media notice</a:t>
            </a:r>
          </a:p>
          <a:p>
            <a:pPr>
              <a:buNone/>
            </a:pPr>
            <a:r>
              <a:rPr lang="en-US" dirty="0" smtClean="0"/>
              <a:t>	(2) a flat rate with a peak time rebate option </a:t>
            </a:r>
          </a:p>
          <a:p>
            <a:pPr lvl="2"/>
            <a:r>
              <a:rPr lang="en-US" dirty="0" smtClean="0"/>
              <a:t>Peak time rebate:  customer can earn rebate if usage is less than baseline for limited number of peak events per year, with multi-media notice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Time Varying Rates (Anticipated Framework)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Electric companies file ten-year grid modernization plans to address key grid modernization objectives.  Plans to include:</a:t>
            </a:r>
          </a:p>
          <a:p>
            <a:pPr lvl="1"/>
            <a:r>
              <a:rPr lang="en-US" smtClean="0"/>
              <a:t>Short-term </a:t>
            </a:r>
            <a:r>
              <a:rPr lang="en-US" smtClean="0"/>
              <a:t>investment plan</a:t>
            </a:r>
            <a:r>
              <a:rPr lang="en-US" dirty="0" smtClean="0"/>
              <a:t>, covering </a:t>
            </a:r>
            <a:r>
              <a:rPr lang="en-US" i="1" dirty="0" smtClean="0"/>
              <a:t>capital</a:t>
            </a:r>
            <a:r>
              <a:rPr lang="en-US" dirty="0" smtClean="0"/>
              <a:t> </a:t>
            </a:r>
            <a:r>
              <a:rPr lang="en-US" i="1" dirty="0" smtClean="0"/>
              <a:t>investments</a:t>
            </a:r>
            <a:r>
              <a:rPr lang="en-US" dirty="0" smtClean="0"/>
              <a:t> for first five years</a:t>
            </a:r>
          </a:p>
          <a:p>
            <a:pPr lvl="1"/>
            <a:r>
              <a:rPr lang="en-US" dirty="0" smtClean="0"/>
              <a:t>Education and marketing</a:t>
            </a:r>
          </a:p>
          <a:p>
            <a:pPr lvl="1"/>
            <a:r>
              <a:rPr lang="en-US" dirty="0" smtClean="0"/>
              <a:t>Research, development, and deployment proposal</a:t>
            </a:r>
          </a:p>
          <a:p>
            <a:pPr lvl="1"/>
            <a:r>
              <a:rPr lang="en-US" dirty="0" smtClean="0"/>
              <a:t>Metrics</a:t>
            </a:r>
          </a:p>
          <a:p>
            <a:pPr lvl="1"/>
            <a:r>
              <a:rPr lang="en-US" dirty="0" smtClean="0"/>
              <a:t>Stakeholder input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Grid Modernization—Grid Modernization Plans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Preferential treatment for short-term investment plan for</a:t>
            </a:r>
          </a:p>
          <a:p>
            <a:pPr lvl="1"/>
            <a:r>
              <a:rPr lang="en-US" dirty="0" smtClean="0"/>
              <a:t>Advanced metering functionality (investments made within five years, but not necessarily used and useful by year for which seeking cost recovery)</a:t>
            </a:r>
          </a:p>
          <a:p>
            <a:pPr lvl="1"/>
            <a:r>
              <a:rPr lang="en-US" dirty="0" smtClean="0"/>
              <a:t>Other grid modernization investments (but only if company also invests in advanced metering functionality, and must be used and useful by year for which seeking cost recovery)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Grid Modernization—Preferential Treatment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Grid modernization plans filed within nine months of later of (1) final time varying rates order and (2) final directive to companies regarding their presentation of business case/ analysis of benefits and costs</a:t>
            </a:r>
          </a:p>
          <a:p>
            <a:r>
              <a:rPr lang="en-US" dirty="0" smtClean="0"/>
              <a:t>Individual grid modernization plans subject to adjudication</a:t>
            </a:r>
          </a:p>
          <a:p>
            <a:r>
              <a:rPr lang="en-US" dirty="0" smtClean="0"/>
              <a:t>Five-year period for each plan commences with final order on adjudicated plan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Grid Modernization—Timing 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PU PowerPoint Template- Wid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 presentation on TVR FINAL v2</Template>
  <TotalTime>1568</TotalTime>
  <Words>231</Words>
  <Application>Microsoft Office PowerPoint</Application>
  <PresentationFormat>On-screen Show (16:9)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DPU PowerPoint Template- Wide</vt:lpstr>
      <vt:lpstr> Grid Modernization in Massachusetts </vt:lpstr>
      <vt:lpstr>The Administration’s Priorities for the Future of the Electric System</vt:lpstr>
      <vt:lpstr>Time Varying Rates (Anticipated Framework)</vt:lpstr>
      <vt:lpstr>Grid Modernization—Grid Modernization Plans</vt:lpstr>
      <vt:lpstr>Grid Modernization—Preferential Treatment</vt:lpstr>
      <vt:lpstr>Grid Modernization—Timing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 Vehicles</dc:title>
  <dc:creator>Bhatnagar, Dhruv (DPU)</dc:creator>
  <cp:lastModifiedBy>aberwick</cp:lastModifiedBy>
  <cp:revision>109</cp:revision>
  <dcterms:created xsi:type="dcterms:W3CDTF">2006-08-16T00:00:00Z</dcterms:created>
  <dcterms:modified xsi:type="dcterms:W3CDTF">2014-06-26T13:56:01Z</dcterms:modified>
</cp:coreProperties>
</file>