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601" r:id="rId3"/>
    <p:sldId id="602" r:id="rId4"/>
    <p:sldId id="600" r:id="rId5"/>
    <p:sldId id="599" r:id="rId6"/>
    <p:sldId id="604" r:id="rId7"/>
    <p:sldId id="586" r:id="rId8"/>
    <p:sldId id="598" r:id="rId9"/>
    <p:sldId id="603" r:id="rId10"/>
    <p:sldId id="606" r:id="rId11"/>
    <p:sldId id="595" r:id="rId12"/>
    <p:sldId id="605" r:id="rId13"/>
    <p:sldId id="484" r:id="rId1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 xmlns:mv="urn:schemas-microsoft-com:mac:vml" xmlns:mc="http://schemas.openxmlformats.org/markup-compatibility/2006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ther Hunt " initials="HH" lastIdx="9" clrIdx="0"/>
  <p:cmAuthor id="1" name="Jeffrey  Bentz" initials="JB" lastIdx="1" clrIdx="1"/>
  <p:cmAuthor id="2" name="Ben D'Antonio" initials="BD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5" autoAdjust="0"/>
    <p:restoredTop sz="95392" autoAdjust="0"/>
  </p:normalViewPr>
  <p:slideViewPr>
    <p:cSldViewPr>
      <p:cViewPr varScale="1">
        <p:scale>
          <a:sx n="89" d="100"/>
          <a:sy n="89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322" y="-90"/>
      </p:cViewPr>
      <p:guideLst>
        <p:guide orient="horz" pos="2957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ECD1B1A-55B1-C341-96E1-33608F78D9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85461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8426599-7EB2-D34D-A8FA-7BC27D508064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094469E-F27D-4B9A-B559-344838B529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06426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469E-F27D-4B9A-B559-344838B529F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290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4CA5-C5B9-3342-B5C6-E41A071D1175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2C52-B7DA-C446-8454-1072C356AA4C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961D-834B-5049-B3A0-39FA0880F6AE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878C-1C39-F641-B698-1FE98B137FF6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B475-D8A5-C442-ACE6-BB9F4CD83AC7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8039-3B37-C543-9448-6600C844C39D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71A0-EB58-0F43-9560-72C2218DBE70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9C5D-6356-C245-90BE-97B1C1413DE1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6611-9012-9D43-8E25-3AD76A7E353C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0441-4808-1646-A557-CA07965D573F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B2C0-A50E-9845-A7D8-D1E7A535AF5A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76201" y="76200"/>
            <a:ext cx="8991600" cy="67056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B75407-6CEB-884F-ABA9-8340B89E96A4}" type="datetime1">
              <a:rPr lang="en-US" smtClean="0"/>
              <a:pPr/>
              <a:t>9/22/2015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Confidential Draft - For Discussion Purposes Only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E32481A-4381-498B-8A4E-EB06C002DB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hyperlink" Target="http://WWW.NESCOE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scoe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743200"/>
            <a:ext cx="8763000" cy="3581400"/>
          </a:xfrm>
        </p:spPr>
        <p:txBody>
          <a:bodyPr>
            <a:normAutofit/>
          </a:bodyPr>
          <a:lstStyle/>
          <a:p>
            <a:endParaRPr lang="en-US" sz="2200" cap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900" cap="none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Arial Narrow"/>
                <a:cs typeface="Arial Narrow"/>
              </a:rPr>
              <a:t>New England States Committee on Electricity 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Arial Narrow"/>
                <a:cs typeface="Arial Narrow"/>
              </a:rPr>
              <a:t>September 2015</a:t>
            </a:r>
          </a:p>
          <a:p>
            <a:endParaRPr lang="en-US" sz="1600" strike="sngStrike" dirty="0">
              <a:solidFill>
                <a:srgbClr val="002060"/>
              </a:solidFill>
              <a:latin typeface="Arial Narrow"/>
              <a:cs typeface="Arial Narrow"/>
            </a:endParaRPr>
          </a:p>
          <a:p>
            <a:endParaRPr lang="en-US" strike="sngStrike" dirty="0"/>
          </a:p>
        </p:txBody>
      </p:sp>
      <p:sp>
        <p:nvSpPr>
          <p:cNvPr id="4" name="TextBox 3"/>
          <p:cNvSpPr txBox="1"/>
          <p:nvPr/>
        </p:nvSpPr>
        <p:spPr>
          <a:xfrm>
            <a:off x="4619098" y="13677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Arial Narrow"/>
                <a:cs typeface="Arial Narrow"/>
              </a:rPr>
              <a:t/>
            </a:r>
            <a:br>
              <a:rPr lang="en-US" sz="3200" dirty="0" smtClean="0">
                <a:latin typeface="Arial Narrow"/>
                <a:cs typeface="Arial Narrow"/>
              </a:rPr>
            </a:br>
            <a:r>
              <a:rPr lang="en-US" sz="3200" dirty="0" smtClean="0">
                <a:latin typeface="Arial Narrow"/>
                <a:cs typeface="Arial Narrow"/>
              </a:rPr>
              <a:t>Winter Program:</a:t>
            </a:r>
            <a:r>
              <a:rPr lang="en-US" sz="3200" dirty="0">
                <a:latin typeface="Arial Narrow"/>
                <a:cs typeface="Arial Narrow"/>
              </a:rPr>
              <a:t/>
            </a:r>
            <a:br>
              <a:rPr lang="en-US" sz="3200" dirty="0">
                <a:latin typeface="Arial Narrow"/>
                <a:cs typeface="Arial Narrow"/>
              </a:rPr>
            </a:br>
            <a:r>
              <a:rPr lang="en-US" sz="3200" dirty="0" smtClean="0">
                <a:latin typeface="Arial Narrow"/>
                <a:cs typeface="Arial Narrow"/>
              </a:rPr>
              <a:t> Restructuring Roundtable</a:t>
            </a:r>
            <a:br>
              <a:rPr lang="en-US" sz="3200" dirty="0" smtClean="0">
                <a:latin typeface="Arial Narrow"/>
                <a:cs typeface="Arial Narrow"/>
              </a:rPr>
            </a:br>
            <a:endParaRPr lang="en-US" sz="3200" dirty="0">
              <a:latin typeface="Arial Narrow"/>
              <a:cs typeface="Arial Narro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5181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</a:t>
            </a: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5200" y="5257800"/>
            <a:ext cx="23622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808038"/>
          </a:xfrm>
        </p:spPr>
        <p:txBody>
          <a:bodyPr/>
          <a:lstStyle/>
          <a:p>
            <a:r>
              <a:rPr lang="en-US" dirty="0" smtClean="0"/>
              <a:t>The FERC Directive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FERC granted ISO-NE rehearing request to permit additional out-of market winter reliability programs. (</a:t>
            </a:r>
            <a:r>
              <a:rPr lang="en-US" i="1" dirty="0" smtClean="0"/>
              <a:t>ISO </a:t>
            </a:r>
            <a:r>
              <a:rPr lang="en-US" i="1" dirty="0"/>
              <a:t>New England, Inc</a:t>
            </a:r>
            <a:r>
              <a:rPr lang="en-US" dirty="0"/>
              <a:t>., Order Granting Rehearing,</a:t>
            </a:r>
            <a:r>
              <a:rPr lang="en-US" i="1" dirty="0"/>
              <a:t> </a:t>
            </a:r>
            <a:r>
              <a:rPr lang="en-US" dirty="0"/>
              <a:t>151 FERC ¶ 61,052 (2015</a:t>
            </a:r>
            <a:r>
              <a:rPr lang="en-US" dirty="0" smtClean="0"/>
              <a:t>))</a:t>
            </a:r>
          </a:p>
          <a:p>
            <a:r>
              <a:rPr lang="en-US" dirty="0" smtClean="0"/>
              <a:t>FERC expected “ISO</a:t>
            </a:r>
            <a:r>
              <a:rPr lang="en-US" dirty="0"/>
              <a:t>-NE to abide by its commitment to work with stakeholders to expand any future out-of-market winter reliability program to include </a:t>
            </a:r>
            <a:r>
              <a:rPr lang="en-US" dirty="0" smtClean="0"/>
              <a:t>‘all </a:t>
            </a:r>
            <a:r>
              <a:rPr lang="en-US" dirty="0"/>
              <a:t>resources that can supply the region with fuel assurance</a:t>
            </a:r>
            <a:r>
              <a:rPr lang="en-US" dirty="0" smtClean="0"/>
              <a:t>,’ </a:t>
            </a:r>
            <a:r>
              <a:rPr lang="en-US" dirty="0"/>
              <a:t>such as nuclear, coal, and hydro resources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However,  “if any future out-of-market program is not fuel neutral, we expect that ISO-NE would provide a detailed description of the options it considered to make the program fuel neutral and why those options were ultimately not included.”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52578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ISO-NE could have observed intervening events (significant/unnecessary program costs and </a:t>
            </a:r>
            <a:r>
              <a:rPr lang="en-US" sz="2000" i="1" dirty="0" smtClean="0">
                <a:solidFill>
                  <a:srgbClr val="FF0000"/>
                </a:solidFill>
              </a:rPr>
              <a:t>overwhelming</a:t>
            </a:r>
            <a:r>
              <a:rPr lang="en-US" sz="2000" dirty="0" smtClean="0">
                <a:solidFill>
                  <a:srgbClr val="FF0000"/>
                </a:solidFill>
              </a:rPr>
              <a:t> support for NEPOOL proposal)  and made </a:t>
            </a:r>
            <a:r>
              <a:rPr lang="en-US" sz="2000" dirty="0">
                <a:solidFill>
                  <a:srgbClr val="FF0000"/>
                </a:solidFill>
              </a:rPr>
              <a:t>use of the flexibility </a:t>
            </a:r>
            <a:r>
              <a:rPr lang="en-US" sz="2000" dirty="0" smtClean="0">
                <a:solidFill>
                  <a:srgbClr val="FF0000"/>
                </a:solidFill>
              </a:rPr>
              <a:t>FERC provided </a:t>
            </a:r>
            <a:r>
              <a:rPr lang="en-US" sz="2000" dirty="0">
                <a:solidFill>
                  <a:srgbClr val="FF0000"/>
                </a:solidFill>
              </a:rPr>
              <a:t>in the Rehearing Order </a:t>
            </a:r>
            <a:r>
              <a:rPr lang="en-US" sz="2000" dirty="0" smtClean="0">
                <a:solidFill>
                  <a:srgbClr val="FF0000"/>
                </a:solidFill>
              </a:rPr>
              <a:t>to  file </a:t>
            </a:r>
            <a:r>
              <a:rPr lang="en-US" sz="2000" dirty="0">
                <a:solidFill>
                  <a:srgbClr val="FF0000"/>
                </a:solidFill>
              </a:rPr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solution that satisfied ISO-NE reliability needs in prior years. 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10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Specific to the States’ 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“</a:t>
            </a:r>
            <a:r>
              <a:rPr lang="en-US" dirty="0">
                <a:solidFill>
                  <a:srgbClr val="000000"/>
                </a:solidFill>
              </a:rPr>
              <a:t>Markets-No-Matter-The-Cost” approach puts the objective of sustainable competitive markets to serve New England consumers at risk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The point of markets is to </a:t>
            </a:r>
            <a:r>
              <a:rPr lang="en-US" b="1" i="1" dirty="0">
                <a:solidFill>
                  <a:srgbClr val="000000"/>
                </a:solidFill>
              </a:rPr>
              <a:t>drive </a:t>
            </a:r>
            <a:r>
              <a:rPr lang="en-US" b="1" i="1" dirty="0" smtClean="0">
                <a:solidFill>
                  <a:srgbClr val="000000"/>
                </a:solidFill>
              </a:rPr>
              <a:t>efficiency for consumers’ benefit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00"/>
                </a:solidFill>
              </a:rPr>
              <a:t>not inefficiencies that drive costs up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Costs to consumers must always be a strong consideration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Especially true when the short-term need is driven because of a market design failure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ISO-NE proposal potentially could cost </a:t>
            </a:r>
            <a:r>
              <a:rPr lang="en-US" dirty="0">
                <a:solidFill>
                  <a:srgbClr val="000000"/>
                </a:solidFill>
              </a:rPr>
              <a:t>New England consumers an </a:t>
            </a:r>
            <a:r>
              <a:rPr lang="en-US" b="1" i="1" dirty="0">
                <a:solidFill>
                  <a:srgbClr val="000000"/>
                </a:solidFill>
              </a:rPr>
              <a:t>additional $100 million or mor</a:t>
            </a:r>
            <a:r>
              <a:rPr lang="en-US" dirty="0">
                <a:solidFill>
                  <a:srgbClr val="000000"/>
                </a:solidFill>
              </a:rPr>
              <a:t>e over the life of the three-year </a:t>
            </a:r>
            <a:r>
              <a:rPr lang="en-US" dirty="0" smtClean="0">
                <a:solidFill>
                  <a:srgbClr val="000000"/>
                </a:solidFill>
              </a:rPr>
              <a:t>program, without providing any need for an “expanded” program or identifying any incremental reliability benefit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An out of market, non-fuel neutral program is admittedly imperfect; however, in this circumstance where New England consumers are forced to plug a hole to ensure power system reliability during a transition to a market-based program, </a:t>
            </a:r>
            <a:r>
              <a:rPr lang="en-US" b="1" i="1" dirty="0" smtClean="0">
                <a:solidFill>
                  <a:srgbClr val="000000"/>
                </a:solidFill>
              </a:rPr>
              <a:t>a non-fuel neutral stop-gap program that is the most economically efficient option is the only reasonable way forward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Proposals </a:t>
            </a:r>
            <a:r>
              <a:rPr lang="en-US" dirty="0">
                <a:solidFill>
                  <a:srgbClr val="000000"/>
                </a:solidFill>
              </a:rPr>
              <a:t>that result in </a:t>
            </a:r>
            <a:r>
              <a:rPr lang="en-US" b="1" i="1" dirty="0">
                <a:solidFill>
                  <a:srgbClr val="000000"/>
                </a:solidFill>
              </a:rPr>
              <a:t>increased cost </a:t>
            </a:r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b="1" i="1" dirty="0">
                <a:solidFill>
                  <a:srgbClr val="000000"/>
                </a:solidFill>
              </a:rPr>
              <a:t>no incremental </a:t>
            </a:r>
            <a:r>
              <a:rPr lang="en-US" dirty="0">
                <a:solidFill>
                  <a:srgbClr val="000000"/>
                </a:solidFill>
              </a:rPr>
              <a:t>reliability benefit are unjust and unreasonable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19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Comments on the FERC Decision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6106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/>
              <a:t>Accepted the NEPOOL proposal as "just and reasonable and </a:t>
            </a:r>
            <a:r>
              <a:rPr lang="en-US" sz="2900" dirty="0" smtClean="0"/>
              <a:t>preferable” </a:t>
            </a:r>
          </a:p>
          <a:p>
            <a:r>
              <a:rPr lang="en-US" sz="2900" dirty="0" smtClean="0"/>
              <a:t>Continued </a:t>
            </a:r>
            <a:r>
              <a:rPr lang="en-US" sz="2900" dirty="0"/>
              <a:t>general preference for market-based </a:t>
            </a:r>
            <a:r>
              <a:rPr lang="en-US" sz="2900" dirty="0" smtClean="0"/>
              <a:t>solutions </a:t>
            </a:r>
            <a:r>
              <a:rPr lang="en-US" sz="2900" b="1" i="1" dirty="0"/>
              <a:t>but</a:t>
            </a:r>
            <a:r>
              <a:rPr lang="en-US" sz="2900" dirty="0"/>
              <a:t> "recognized that out-of-market solutions might be </a:t>
            </a:r>
            <a:r>
              <a:rPr lang="en-US" sz="2900" b="1" i="1" dirty="0"/>
              <a:t>appropriate in</a:t>
            </a:r>
            <a:r>
              <a:rPr lang="en-US" sz="2900" dirty="0"/>
              <a:t> certain </a:t>
            </a:r>
            <a:r>
              <a:rPr lang="en-US" sz="2900" dirty="0" smtClean="0"/>
              <a:t>circumstances" </a:t>
            </a:r>
            <a:r>
              <a:rPr lang="en-US" dirty="0"/>
              <a:t>  </a:t>
            </a:r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ointed </a:t>
            </a:r>
            <a:r>
              <a:rPr lang="en-US" dirty="0"/>
              <a:t>to </a:t>
            </a:r>
            <a:r>
              <a:rPr lang="en-US" dirty="0" smtClean="0"/>
              <a:t>difficulties with </a:t>
            </a:r>
            <a:r>
              <a:rPr lang="en-US" dirty="0"/>
              <a:t>creating and implementing a temporary and effective market-</a:t>
            </a:r>
            <a:r>
              <a:rPr lang="en-US" dirty="0" smtClean="0"/>
              <a:t>based </a:t>
            </a:r>
            <a:r>
              <a:rPr lang="en-US" dirty="0"/>
              <a:t>solution </a:t>
            </a:r>
            <a:endParaRPr lang="en-US" dirty="0" smtClean="0"/>
          </a:p>
          <a:p>
            <a:r>
              <a:rPr lang="en-US" sz="2900" dirty="0" smtClean="0"/>
              <a:t>The </a:t>
            </a:r>
            <a:r>
              <a:rPr lang="en-US" sz="2900" dirty="0"/>
              <a:t>program is "essentially identical to last year's program" which </a:t>
            </a:r>
            <a:r>
              <a:rPr lang="en-US" sz="2900" b="1" i="1" dirty="0"/>
              <a:t>provided reliability </a:t>
            </a:r>
            <a:r>
              <a:rPr lang="en-US" sz="2900" dirty="0"/>
              <a:t>benefits and </a:t>
            </a:r>
            <a:r>
              <a:rPr lang="en-US" sz="2900" b="1" i="1" dirty="0" smtClean="0"/>
              <a:t>achieved</a:t>
            </a:r>
            <a:r>
              <a:rPr lang="en-US" sz="2900" dirty="0" smtClean="0"/>
              <a:t> </a:t>
            </a:r>
            <a:r>
              <a:rPr lang="en-US" sz="2900" dirty="0"/>
              <a:t>substantial stakeholder </a:t>
            </a:r>
            <a:r>
              <a:rPr lang="en-US" sz="2900" dirty="0" smtClean="0"/>
              <a:t>support</a:t>
            </a:r>
            <a:endParaRPr lang="en-US" sz="2900" dirty="0"/>
          </a:p>
          <a:p>
            <a:r>
              <a:rPr lang="en-US" sz="2900" dirty="0" smtClean="0"/>
              <a:t>ISO</a:t>
            </a:r>
            <a:r>
              <a:rPr lang="en-US" sz="2900" dirty="0"/>
              <a:t>-NE proposal was an attempt to comply with FERC </a:t>
            </a:r>
            <a:r>
              <a:rPr lang="en-US" sz="2900" b="1" i="1" dirty="0" smtClean="0"/>
              <a:t>but </a:t>
            </a:r>
            <a:r>
              <a:rPr lang="en-US" sz="2900" b="1" i="1" dirty="0"/>
              <a:t>found </a:t>
            </a:r>
            <a:r>
              <a:rPr lang="en-US" sz="2900" dirty="0" smtClean="0"/>
              <a:t>the record does not reflect that the ISO-NE proposal will </a:t>
            </a:r>
            <a:r>
              <a:rPr lang="en-US" sz="2900" dirty="0"/>
              <a:t>incent any additional fuel </a:t>
            </a:r>
            <a:r>
              <a:rPr lang="en-US" sz="2900" dirty="0" smtClean="0"/>
              <a:t>procurement</a:t>
            </a:r>
          </a:p>
          <a:p>
            <a:r>
              <a:rPr lang="en-US" sz="2900" dirty="0" smtClean="0"/>
              <a:t>Disagreed </a:t>
            </a:r>
            <a:r>
              <a:rPr lang="en-US" sz="2900" dirty="0"/>
              <a:t>with arguments that the NEPOOL proposal is unduly </a:t>
            </a:r>
            <a:r>
              <a:rPr lang="en-US" sz="2900" dirty="0" smtClean="0"/>
              <a:t>discriminatory </a:t>
            </a:r>
            <a:r>
              <a:rPr lang="en-US" sz="2900" dirty="0"/>
              <a:t> </a:t>
            </a:r>
            <a:endParaRPr lang="en-US" sz="2900" dirty="0" smtClean="0"/>
          </a:p>
          <a:p>
            <a:pPr lvl="1"/>
            <a:r>
              <a:rPr lang="en-US" dirty="0" smtClean="0"/>
              <a:t>FERC effectively adopted NEPOOL’s proposal on this issue</a:t>
            </a:r>
          </a:p>
          <a:p>
            <a:pPr lvl="1"/>
            <a:r>
              <a:rPr lang="en-US" dirty="0" smtClean="0"/>
              <a:t>Clarified that ISO</a:t>
            </a:r>
            <a:r>
              <a:rPr lang="en-US" dirty="0"/>
              <a:t>-NE was not obligated to expand the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Intended </a:t>
            </a:r>
            <a:r>
              <a:rPr lang="en-US" dirty="0"/>
              <a:t>that ISO-NE and stakeholders would </a:t>
            </a:r>
            <a:r>
              <a:rPr lang="en-US" dirty="0" smtClean="0"/>
              <a:t>design </a:t>
            </a:r>
            <a:r>
              <a:rPr lang="en-US" dirty="0"/>
              <a:t>a program that would </a:t>
            </a:r>
            <a:r>
              <a:rPr lang="en-US" b="1" i="1" dirty="0"/>
              <a:t>adequately address</a:t>
            </a:r>
            <a:r>
              <a:rPr lang="en-US" dirty="0"/>
              <a:t> the region’s </a:t>
            </a:r>
            <a:r>
              <a:rPr lang="en-US" dirty="0" smtClean="0"/>
              <a:t>needs</a:t>
            </a:r>
          </a:p>
          <a:p>
            <a:r>
              <a:rPr lang="en-US" sz="2900" dirty="0" smtClean="0"/>
              <a:t>NEPOOL had "sufficiently </a:t>
            </a:r>
            <a:r>
              <a:rPr lang="en-US" sz="2900" dirty="0"/>
              <a:t>explained </a:t>
            </a:r>
            <a:r>
              <a:rPr lang="en-US" sz="2900" b="1" i="1" dirty="0"/>
              <a:t>how </a:t>
            </a:r>
            <a:r>
              <a:rPr lang="en-US" sz="2900" dirty="0"/>
              <a:t>the region considered ISO-NE’s fuel neutral proposal and </a:t>
            </a:r>
            <a:r>
              <a:rPr lang="en-US" sz="2900" b="1" i="1" dirty="0"/>
              <a:t>why</a:t>
            </a:r>
            <a:r>
              <a:rPr lang="en-US" sz="2900" dirty="0"/>
              <a:t> NEPOOL ultimately decided not to support or propose a fuel neutral option</a:t>
            </a:r>
            <a:r>
              <a:rPr lang="en-US" sz="2900" dirty="0" smtClean="0"/>
              <a:t>.” </a:t>
            </a:r>
            <a:r>
              <a:rPr lang="en-US" sz="2900" smtClean="0"/>
              <a:t>Also, disagreed </a:t>
            </a:r>
            <a:r>
              <a:rPr lang="en-US" sz="2900" dirty="0"/>
              <a:t>with ISO-NE's exclusion of demand response from its program</a:t>
            </a:r>
            <a:endParaRPr lang="en-US" sz="2900" dirty="0" smtClean="0"/>
          </a:p>
          <a:p>
            <a:r>
              <a:rPr lang="en-US" sz="2900" dirty="0"/>
              <a:t>The record reflects </a:t>
            </a:r>
            <a:r>
              <a:rPr lang="en-US" sz="2900" dirty="0" smtClean="0"/>
              <a:t>a </a:t>
            </a:r>
            <a:r>
              <a:rPr lang="en-US" sz="2900" dirty="0"/>
              <a:t>10-day inventory compensation cap is sufficient to incent participation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2963539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Thank You and </a:t>
            </a:r>
            <a:r>
              <a:rPr lang="en-US" dirty="0"/>
              <a:t>Look Forward to the Panel Discussion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795462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rgbClr val="0000FF"/>
              </a:solidFill>
              <a:hlinkClick r:id="rId2"/>
            </a:endParaRPr>
          </a:p>
          <a:p>
            <a:pPr algn="ctr"/>
            <a:r>
              <a:rPr lang="en-US" dirty="0" smtClean="0">
                <a:solidFill>
                  <a:srgbClr val="0000FF"/>
                </a:solidFill>
                <a:hlinkClick r:id="rId2"/>
              </a:rPr>
              <a:t>www.nescoe.com</a:t>
            </a:r>
            <a:endParaRPr lang="en-US" dirty="0" smtClean="0">
              <a:solidFill>
                <a:srgbClr val="0000FF"/>
              </a:solidFill>
            </a:endParaRPr>
          </a:p>
          <a:p>
            <a:pPr algn="ctr"/>
            <a:endParaRPr lang="en-US" dirty="0">
              <a:solidFill>
                <a:srgbClr val="0000FF"/>
              </a:solidFill>
            </a:endParaRP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Jeffbentz@nescoe.com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6600" y="4953000"/>
            <a:ext cx="23622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495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z="2400" smtClean="0"/>
              <a:pPr/>
              <a:t>2</a:t>
            </a:fld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25908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Wingdings" charset="2"/>
              <a:buChar char="²"/>
            </a:pPr>
            <a:r>
              <a:rPr lang="en-US" sz="2000" b="1" dirty="0" smtClean="0">
                <a:latin typeface="Arial"/>
                <a:cs typeface="Arial"/>
              </a:rPr>
              <a:t>Focus</a:t>
            </a:r>
            <a:r>
              <a:rPr lang="en-US" sz="2000" dirty="0" smtClean="0">
                <a:latin typeface="Arial"/>
                <a:cs typeface="Arial"/>
              </a:rPr>
              <a:t>: Resource Adequacy, System Planning &amp; Expansion</a:t>
            </a:r>
          </a:p>
          <a:p>
            <a:pPr>
              <a:buClr>
                <a:schemeClr val="tx2"/>
              </a:buClr>
            </a:pP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Clr>
                <a:schemeClr val="tx2"/>
              </a:buClr>
              <a:buFont typeface="Wingdings" charset="2"/>
              <a:buChar char="²"/>
            </a:pPr>
            <a:r>
              <a:rPr lang="en-US" sz="2000" b="1" dirty="0" smtClean="0">
                <a:latin typeface="Arial"/>
                <a:cs typeface="Arial"/>
              </a:rPr>
              <a:t>Resources</a:t>
            </a:r>
            <a:r>
              <a:rPr lang="en-US" sz="2000" dirty="0" smtClean="0">
                <a:latin typeface="Arial"/>
                <a:cs typeface="Arial"/>
              </a:rPr>
              <a:t>: 6 full-time staff with diverse disciplines &amp; experience. Consultants used, primarily for transmission, engineering &amp; independent studies</a:t>
            </a:r>
          </a:p>
          <a:p>
            <a:pPr marL="342900" indent="-342900">
              <a:buClr>
                <a:schemeClr val="tx2"/>
              </a:buClr>
              <a:buFont typeface="Wingdings" charset="2"/>
              <a:buChar char="²"/>
            </a:pP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buClr>
                <a:schemeClr val="tx2"/>
              </a:buClr>
              <a:buFont typeface="Wingdings" charset="2"/>
              <a:buChar char="²"/>
            </a:pP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NESCOE is not a NEPOOL Member</a:t>
            </a:r>
          </a:p>
          <a:p>
            <a:pPr>
              <a:buClr>
                <a:schemeClr val="tx2"/>
              </a:buClr>
            </a:pPr>
            <a:endParaRPr lang="en-US" sz="2400" dirty="0" smtClean="0">
              <a:latin typeface="Arial"/>
              <a:cs typeface="Arial"/>
            </a:endParaRPr>
          </a:p>
          <a:p>
            <a:pPr marL="342900" indent="-342900">
              <a:buClr>
                <a:schemeClr val="tx2"/>
              </a:buClr>
              <a:buFont typeface="Wingdings" charset="2"/>
              <a:buChar char="²"/>
            </a:pPr>
            <a:r>
              <a:rPr lang="en-US" sz="2000" b="1" dirty="0" smtClean="0">
                <a:latin typeface="Arial"/>
                <a:cs typeface="Arial"/>
              </a:rPr>
              <a:t>More information</a:t>
            </a:r>
            <a:r>
              <a:rPr lang="en-US" sz="2000" dirty="0" smtClean="0">
                <a:latin typeface="Arial"/>
                <a:cs typeface="Arial"/>
              </a:rPr>
              <a:t>: including filings &amp; comments at </a:t>
            </a:r>
            <a:endParaRPr lang="en-US" sz="2000" dirty="0">
              <a:latin typeface="Arial"/>
              <a:cs typeface="Arial"/>
              <a:hlinkClick r:id="rId2"/>
            </a:endParaRPr>
          </a:p>
          <a:p>
            <a:pPr marL="800100" lvl="1" indent="-342900"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>
                <a:latin typeface="Arial"/>
                <a:cs typeface="Arial"/>
                <a:hlinkClick r:id="rId2"/>
              </a:rPr>
              <a:t>www.nescoe.com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pPr marL="800100" lvl="1" indent="-342900"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>
                <a:latin typeface="Arial"/>
                <a:cs typeface="Arial"/>
              </a:rPr>
              <a:t>Twitter </a:t>
            </a:r>
            <a:r>
              <a:rPr lang="en-US" sz="2000" dirty="0">
                <a:latin typeface="Arial"/>
                <a:cs typeface="Arial"/>
              </a:rPr>
              <a:t>@NESCOEStates</a:t>
            </a:r>
          </a:p>
          <a:p>
            <a:pPr>
              <a:buClr>
                <a:schemeClr val="tx2"/>
              </a:buClr>
              <a:buFont typeface="Wingdings" charset="2"/>
              <a:buChar char="Ø"/>
            </a:pPr>
            <a:endParaRPr lang="en-US" sz="2400" dirty="0" smtClean="0">
              <a:latin typeface="Arial Narrow"/>
              <a:cs typeface="Arial Narro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81000"/>
            <a:ext cx="7924800" cy="2185214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pPr algn="just">
              <a:buNone/>
            </a:pPr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buNone/>
            </a:pPr>
            <a:r>
              <a:rPr lang="en-US" sz="2400" dirty="0" smtClean="0">
                <a:solidFill>
                  <a:srgbClr val="000090"/>
                </a:solidFill>
                <a:latin typeface="Arial Narrow"/>
                <a:cs typeface="Arial Narrow"/>
              </a:rPr>
              <a:t>NESCOE is New England’s Regional State Committee, governed by a Board of Managers appointed by each of the New England Governors to represent the collective views of the six New England states on regional electricity matters </a:t>
            </a:r>
          </a:p>
          <a:p>
            <a:pPr algn="just">
              <a:buNone/>
            </a:pPr>
            <a:endParaRPr lang="en-US" sz="20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98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1981200"/>
            <a:ext cx="9144000" cy="2743200"/>
          </a:xfrm>
        </p:spPr>
        <p:txBody>
          <a:bodyPr>
            <a:normAutofit/>
          </a:bodyPr>
          <a:lstStyle/>
          <a:p>
            <a:pPr algn="ctr"/>
            <a:r>
              <a:rPr lang="en-US" i="1" dirty="0" smtClean="0"/>
              <a:t>Any views expressed should not be construed as representing those of NESCOE, any NESCOE manager, any individual state or NEPOOL Participant.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204363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NEPOOL Proposal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The origin of the NEPOOL proposal was the New England States’ preferred approach to the winter reliability solution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Many NEPOOL participants shared similar views on the best </a:t>
            </a:r>
            <a:r>
              <a:rPr lang="en-US" b="1" i="1" dirty="0" smtClean="0">
                <a:solidFill>
                  <a:srgbClr val="000000"/>
                </a:solidFill>
              </a:rPr>
              <a:t>interim</a:t>
            </a:r>
            <a:r>
              <a:rPr lang="en-US" dirty="0" smtClean="0">
                <a:solidFill>
                  <a:srgbClr val="000000"/>
                </a:solidFill>
              </a:rPr>
              <a:t> solution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states’ preferred approach was co-sponsored by a NEPOOL participant in each NEPOOL sector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Approved by 87% vote of NEPOOL, ISO-NE only received 13%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Once approved, NEPOOL worked with ISO-NE,  the states and its participants to prepare the jump ball filing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NEPOOL is THE </a:t>
            </a:r>
            <a:r>
              <a:rPr lang="en-US" dirty="0">
                <a:solidFill>
                  <a:srgbClr val="000000"/>
                </a:solidFill>
              </a:rPr>
              <a:t>stakeholder voting advisory </a:t>
            </a:r>
            <a:r>
              <a:rPr lang="en-US" dirty="0"/>
              <a:t>organization on all wholesale market matters </a:t>
            </a:r>
            <a:r>
              <a:rPr lang="en-US" dirty="0" smtClean="0"/>
              <a:t>in New England.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767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Proposal Co-Sponsors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Conservation </a:t>
            </a:r>
            <a:r>
              <a:rPr lang="en-US" dirty="0"/>
              <a:t>Services </a:t>
            </a:r>
            <a:r>
              <a:rPr lang="en-US" dirty="0" smtClean="0"/>
              <a:t>Group – </a:t>
            </a:r>
            <a:r>
              <a:rPr lang="en-US" i="1" dirty="0" smtClean="0"/>
              <a:t>AR Sector</a:t>
            </a:r>
          </a:p>
          <a:p>
            <a:r>
              <a:rPr lang="en-US" dirty="0" smtClean="0"/>
              <a:t>TransCanada </a:t>
            </a:r>
            <a:r>
              <a:rPr lang="en-US" dirty="0"/>
              <a:t>Power Marketing </a:t>
            </a:r>
            <a:r>
              <a:rPr lang="en-US" dirty="0" smtClean="0"/>
              <a:t>Ltd – </a:t>
            </a:r>
            <a:r>
              <a:rPr lang="en-US" i="1" dirty="0" smtClean="0"/>
              <a:t>Generation Sector</a:t>
            </a:r>
          </a:p>
          <a:p>
            <a:r>
              <a:rPr lang="en-US" dirty="0"/>
              <a:t>CT Office of Consumer </a:t>
            </a:r>
            <a:r>
              <a:rPr lang="en-US" dirty="0" smtClean="0"/>
              <a:t>Counsel- </a:t>
            </a:r>
            <a:r>
              <a:rPr lang="en-US" i="1" dirty="0"/>
              <a:t>End </a:t>
            </a:r>
            <a:r>
              <a:rPr lang="en-US" i="1" dirty="0" smtClean="0"/>
              <a:t>Users Sector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United Illuminating </a:t>
            </a:r>
            <a:r>
              <a:rPr lang="en-US" dirty="0" smtClean="0"/>
              <a:t>Company – </a:t>
            </a:r>
            <a:r>
              <a:rPr lang="en-US" i="1" dirty="0" smtClean="0"/>
              <a:t>Transmission Sector</a:t>
            </a:r>
            <a:endParaRPr lang="en-US" i="1" dirty="0"/>
          </a:p>
          <a:p>
            <a:r>
              <a:rPr lang="en-US" dirty="0"/>
              <a:t>Massachusetts Municipal Wholesale Electric Company (MMWEC</a:t>
            </a:r>
            <a:r>
              <a:rPr lang="en-US" dirty="0" smtClean="0"/>
              <a:t>) – </a:t>
            </a:r>
            <a:r>
              <a:rPr lang="en-US" i="1" dirty="0" smtClean="0"/>
              <a:t>Publicly Owned Sector</a:t>
            </a:r>
          </a:p>
          <a:p>
            <a:r>
              <a:rPr lang="en-US" dirty="0" smtClean="0"/>
              <a:t>Energy America, LLC. (Direct Energy) – </a:t>
            </a:r>
            <a:r>
              <a:rPr lang="en-US" i="1" dirty="0" smtClean="0"/>
              <a:t>Supplier Sector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400230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the Objective?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To </a:t>
            </a:r>
            <a:r>
              <a:rPr lang="en-US" dirty="0">
                <a:solidFill>
                  <a:srgbClr val="000000"/>
                </a:solidFill>
              </a:rPr>
              <a:t>procure, </a:t>
            </a:r>
            <a:r>
              <a:rPr lang="en-US" b="1" i="1" dirty="0">
                <a:solidFill>
                  <a:srgbClr val="000000"/>
                </a:solidFill>
              </a:rPr>
              <a:t>as a stop-gap measure</a:t>
            </a:r>
            <a:r>
              <a:rPr lang="en-US" dirty="0">
                <a:solidFill>
                  <a:srgbClr val="000000"/>
                </a:solidFill>
              </a:rPr>
              <a:t>, an additional measure of reliability for the next three winters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To </a:t>
            </a:r>
            <a:r>
              <a:rPr lang="en-US" dirty="0">
                <a:solidFill>
                  <a:srgbClr val="000000"/>
                </a:solidFill>
              </a:rPr>
              <a:t>pay only for </a:t>
            </a:r>
            <a:r>
              <a:rPr lang="en-US" b="1" i="1" dirty="0" smtClean="0">
                <a:solidFill>
                  <a:srgbClr val="000000"/>
                </a:solidFill>
              </a:rPr>
              <a:t>necessary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b="1" i="1" dirty="0">
                <a:solidFill>
                  <a:srgbClr val="000000"/>
                </a:solidFill>
              </a:rPr>
              <a:t>incremental </a:t>
            </a:r>
            <a:r>
              <a:rPr lang="en-US" dirty="0" smtClean="0">
                <a:solidFill>
                  <a:srgbClr val="000000"/>
                </a:solidFill>
              </a:rPr>
              <a:t>benefits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To </a:t>
            </a:r>
            <a:r>
              <a:rPr lang="en-US" b="1" i="1" dirty="0" smtClean="0">
                <a:solidFill>
                  <a:srgbClr val="000000"/>
                </a:solidFill>
              </a:rPr>
              <a:t>limit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the incremental reliability costs to </a:t>
            </a:r>
            <a:r>
              <a:rPr lang="en-US" dirty="0" smtClean="0">
                <a:solidFill>
                  <a:srgbClr val="000000"/>
                </a:solidFill>
              </a:rPr>
              <a:t>consumers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NEPOOL Proposal is designed specifically to procure an additional level of fuel assurance from certain resources 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Resource </a:t>
            </a:r>
            <a:r>
              <a:rPr lang="en-US" dirty="0">
                <a:solidFill>
                  <a:srgbClr val="000000"/>
                </a:solidFill>
              </a:rPr>
              <a:t>types that can and have proven to provide </a:t>
            </a:r>
            <a:r>
              <a:rPr lang="en-US" b="1" i="1" dirty="0">
                <a:solidFill>
                  <a:srgbClr val="000000"/>
                </a:solidFill>
              </a:rPr>
              <a:t>measurable, verifiable, and truly incremental</a:t>
            </a:r>
            <a:r>
              <a:rPr lang="en-US" dirty="0">
                <a:solidFill>
                  <a:srgbClr val="000000"/>
                </a:solidFill>
              </a:rPr>
              <a:t> power system </a:t>
            </a:r>
            <a:r>
              <a:rPr lang="en-US" dirty="0" smtClean="0">
                <a:solidFill>
                  <a:srgbClr val="000000"/>
                </a:solidFill>
              </a:rPr>
              <a:t>reliability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Effectively extends core provisions of targeted, proven, and cost-effective program.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4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Advantages </a:t>
            </a:r>
            <a:r>
              <a:rPr lang="en-US" dirty="0" smtClean="0"/>
              <a:t>of the Proposal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Continues a proven, effective and efficient program touted by ISO-NE as successfully providing the necessary level of incremental reliability to New England</a:t>
            </a:r>
          </a:p>
          <a:p>
            <a:pPr lvl="1"/>
            <a:r>
              <a:rPr lang="en-US" dirty="0"/>
              <a:t>Found by FERC to be a just and reasonable and not unduly discriminatory means of providing </a:t>
            </a:r>
            <a:r>
              <a:rPr lang="en-US" i="1" dirty="0"/>
              <a:t>additional</a:t>
            </a:r>
            <a:r>
              <a:rPr lang="en-US" dirty="0"/>
              <a:t> reliability services until a long-term market-based solution is </a:t>
            </a:r>
            <a:r>
              <a:rPr lang="en-US" dirty="0" smtClean="0"/>
              <a:t>implemented</a:t>
            </a:r>
          </a:p>
          <a:p>
            <a:r>
              <a:rPr lang="en-US" dirty="0">
                <a:solidFill>
                  <a:srgbClr val="000000"/>
                </a:solidFill>
              </a:rPr>
              <a:t>It is targeted at what the ISO-NE expressed as its immediate need leading up to the implementation of the Pay-for-Performance design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Maintains </a:t>
            </a:r>
            <a:r>
              <a:rPr lang="en-US" dirty="0">
                <a:solidFill>
                  <a:srgbClr val="000000"/>
                </a:solidFill>
              </a:rPr>
              <a:t>a known and reasonably priced interim </a:t>
            </a:r>
            <a:r>
              <a:rPr lang="en-US" dirty="0" smtClean="0">
                <a:solidFill>
                  <a:srgbClr val="000000"/>
                </a:solidFill>
              </a:rPr>
              <a:t>solution to </a:t>
            </a:r>
            <a:r>
              <a:rPr lang="en-US" dirty="0">
                <a:solidFill>
                  <a:srgbClr val="000000"/>
                </a:solidFill>
              </a:rPr>
              <a:t>consumers in return for their </a:t>
            </a:r>
            <a:r>
              <a:rPr lang="en-US" dirty="0" smtClean="0">
                <a:solidFill>
                  <a:srgbClr val="000000"/>
                </a:solidFill>
              </a:rPr>
              <a:t>investment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000" i="1" dirty="0">
                <a:solidFill>
                  <a:srgbClr val="FF0000"/>
                </a:solidFill>
              </a:rPr>
              <a:t>A proven interim program at a proven cost provides the optimal course of action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as a stop-gap measure in advance of long-term market design changes 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096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481A-4381-498B-8A4E-EB06C002DB7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ISO-NE’s expansion of a program does not result in increased efficiency and more competition driving costs </a:t>
            </a:r>
            <a:r>
              <a:rPr lang="en-US" dirty="0" smtClean="0">
                <a:solidFill>
                  <a:srgbClr val="000000"/>
                </a:solidFill>
              </a:rPr>
              <a:t>lower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expected costs of the ISO-NE program is </a:t>
            </a:r>
            <a:r>
              <a:rPr lang="en-US" b="1" i="1" dirty="0" smtClean="0">
                <a:solidFill>
                  <a:srgbClr val="000000"/>
                </a:solidFill>
              </a:rPr>
              <a:t>three times </a:t>
            </a:r>
            <a:r>
              <a:rPr lang="en-US" dirty="0" smtClean="0">
                <a:solidFill>
                  <a:srgbClr val="000000"/>
                </a:solidFill>
              </a:rPr>
              <a:t>higher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It </a:t>
            </a:r>
            <a:r>
              <a:rPr lang="en-US" dirty="0">
                <a:solidFill>
                  <a:srgbClr val="000000"/>
                </a:solidFill>
              </a:rPr>
              <a:t>is </a:t>
            </a:r>
            <a:r>
              <a:rPr lang="en-US" b="1" i="1" dirty="0">
                <a:solidFill>
                  <a:srgbClr val="000000"/>
                </a:solidFill>
              </a:rPr>
              <a:t>difficult to identify </a:t>
            </a:r>
            <a:r>
              <a:rPr lang="en-US" dirty="0">
                <a:solidFill>
                  <a:srgbClr val="000000"/>
                </a:solidFill>
              </a:rPr>
              <a:t>additional fuel requirements for </a:t>
            </a:r>
            <a:r>
              <a:rPr lang="en-US" dirty="0" smtClean="0">
                <a:solidFill>
                  <a:srgbClr val="000000"/>
                </a:solidFill>
              </a:rPr>
              <a:t>the ISO-NE expanded resource types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Typically already have </a:t>
            </a:r>
            <a:r>
              <a:rPr lang="en-US" dirty="0">
                <a:solidFill>
                  <a:srgbClr val="000000"/>
                </a:solidFill>
              </a:rPr>
              <a:t>low-cost fuels or extended fuel supplies to meet their expected </a:t>
            </a:r>
            <a:r>
              <a:rPr lang="en-US" dirty="0" smtClean="0">
                <a:solidFill>
                  <a:srgbClr val="000000"/>
                </a:solidFill>
              </a:rPr>
              <a:t>operation</a:t>
            </a:r>
          </a:p>
          <a:p>
            <a:r>
              <a:rPr lang="en-US" dirty="0">
                <a:solidFill>
                  <a:srgbClr val="000000"/>
                </a:solidFill>
              </a:rPr>
              <a:t>ISO-</a:t>
            </a:r>
            <a:r>
              <a:rPr lang="en-US" dirty="0" smtClean="0">
                <a:solidFill>
                  <a:srgbClr val="000000"/>
                </a:solidFill>
              </a:rPr>
              <a:t>NE’s proposal </a:t>
            </a:r>
            <a:r>
              <a:rPr lang="en-US" dirty="0">
                <a:solidFill>
                  <a:srgbClr val="000000"/>
                </a:solidFill>
              </a:rPr>
              <a:t>is unlikely to deliver incremental reliability benefits associated with expanded program eligibility and removal of demand response resources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ISO-NE Proposal is </a:t>
            </a:r>
            <a:r>
              <a:rPr lang="en-US" b="1" i="1" dirty="0">
                <a:solidFill>
                  <a:srgbClr val="000000"/>
                </a:solidFill>
              </a:rPr>
              <a:t>no more market-based </a:t>
            </a:r>
            <a:r>
              <a:rPr lang="en-US" dirty="0">
                <a:solidFill>
                  <a:srgbClr val="000000"/>
                </a:solidFill>
              </a:rPr>
              <a:t>than the NEPOOL Proposal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As an interim solution, the </a:t>
            </a:r>
            <a:r>
              <a:rPr lang="en-US" b="1" i="1" dirty="0">
                <a:solidFill>
                  <a:srgbClr val="000000"/>
                </a:solidFill>
              </a:rPr>
              <a:t>optimal course of action</a:t>
            </a:r>
            <a:r>
              <a:rPr lang="en-US" dirty="0">
                <a:solidFill>
                  <a:srgbClr val="000000"/>
                </a:solidFill>
              </a:rPr>
              <a:t> is to continue with </a:t>
            </a:r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existing </a:t>
            </a:r>
            <a:r>
              <a:rPr lang="en-US" dirty="0" smtClean="0">
                <a:solidFill>
                  <a:srgbClr val="000000"/>
                </a:solidFill>
              </a:rPr>
              <a:t>proven core  program</a:t>
            </a:r>
          </a:p>
          <a:p>
            <a:r>
              <a:rPr lang="en-US" b="1" i="1" dirty="0" smtClean="0">
                <a:solidFill>
                  <a:srgbClr val="000000"/>
                </a:solidFill>
              </a:rPr>
              <a:t>Simply, if it’s not broken don’t fix it…..</a:t>
            </a:r>
          </a:p>
          <a:p>
            <a:endParaRPr lang="en-US" i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158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5">
      <a:dk1>
        <a:srgbClr val="000000"/>
      </a:dk1>
      <a:lt1>
        <a:sysClr val="window" lastClr="FFFFFF"/>
      </a:lt1>
      <a:dk2>
        <a:srgbClr val="6A0D0E"/>
      </a:dk2>
      <a:lt2>
        <a:srgbClr val="C5D1D7"/>
      </a:lt2>
      <a:accent1>
        <a:srgbClr val="7E0C12"/>
      </a:accent1>
      <a:accent2>
        <a:srgbClr val="CC8D60"/>
      </a:accent2>
      <a:accent3>
        <a:srgbClr val="4C5387"/>
      </a:accent3>
      <a:accent4>
        <a:srgbClr val="8C7B70"/>
      </a:accent4>
      <a:accent5>
        <a:srgbClr val="343A70"/>
      </a:accent5>
      <a:accent6>
        <a:srgbClr val="D19049"/>
      </a:accent6>
      <a:hlink>
        <a:srgbClr val="6477D6"/>
      </a:hlink>
      <a:folHlink>
        <a:srgbClr val="694F07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31429</TotalTime>
  <Words>961</Words>
  <Application>Microsoft Office PowerPoint</Application>
  <PresentationFormat>On-screen Show (4:3)</PresentationFormat>
  <Paragraphs>98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 Winter Program:  Restructuring Roundtable </vt:lpstr>
      <vt:lpstr>Slide 2</vt:lpstr>
      <vt:lpstr>Any views expressed should not be construed as representing those of NESCOE, any NESCOE manager, any individual state or NEPOOL Participant.</vt:lpstr>
      <vt:lpstr>The NEPOOL Proposal</vt:lpstr>
      <vt:lpstr>Proposal Co-Sponsors </vt:lpstr>
      <vt:lpstr>What was the Objective? </vt:lpstr>
      <vt:lpstr>Slide 7</vt:lpstr>
      <vt:lpstr>Advantages of the Proposal</vt:lpstr>
      <vt:lpstr>Other Considerations</vt:lpstr>
      <vt:lpstr>The FERC Directive</vt:lpstr>
      <vt:lpstr>Specific to the States’ View</vt:lpstr>
      <vt:lpstr>Comments on the FERC Decision</vt:lpstr>
      <vt:lpstr>Thank You and Look Forward to the Panel Discussion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England Governors’ Renewable Energy Blueprint</dc:title>
  <dc:creator>hfhunt</dc:creator>
  <cp:lastModifiedBy> sr</cp:lastModifiedBy>
  <cp:revision>3787</cp:revision>
  <cp:lastPrinted>2014-11-06T16:02:21Z</cp:lastPrinted>
  <dcterms:created xsi:type="dcterms:W3CDTF">2015-04-24T21:57:57Z</dcterms:created>
  <dcterms:modified xsi:type="dcterms:W3CDTF">2015-09-22T17:02:57Z</dcterms:modified>
</cp:coreProperties>
</file>