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9" r:id="rId3"/>
    <p:sldId id="260" r:id="rId4"/>
    <p:sldId id="261" r:id="rId5"/>
    <p:sldId id="262" r:id="rId6"/>
    <p:sldId id="263"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23"/>
  </p:normalViewPr>
  <p:slideViewPr>
    <p:cSldViewPr>
      <p:cViewPr varScale="1">
        <p:scale>
          <a:sx n="132" d="100"/>
          <a:sy n="132" d="100"/>
        </p:scale>
        <p:origin x="408" y="17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4" d="100"/>
          <a:sy n="74" d="100"/>
        </p:scale>
        <p:origin x="3528" y="16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1654B26-EC9F-4646-ACBC-C7780BE24A80}" type="slidenum">
              <a:rPr lang="en-US" smtClean="0"/>
              <a:t>‹#›</a:t>
            </a:fld>
            <a:endParaRPr lang="en-US"/>
          </a:p>
        </p:txBody>
      </p:sp>
    </p:spTree>
    <p:extLst>
      <p:ext uri="{BB962C8B-B14F-4D97-AF65-F5344CB8AC3E}">
        <p14:creationId xmlns:p14="http://schemas.microsoft.com/office/powerpoint/2010/main" val="9311152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24E69F-0C41-4266-AD8C-E546C0BB392C}" type="datetimeFigureOut">
              <a:rPr lang="en-US" smtClean="0"/>
              <a:t>3/23/17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47B4A2-F793-4498-B2BD-49CB035F2114}" type="slidenum">
              <a:rPr lang="en-US" smtClean="0"/>
              <a:t>‹#›</a:t>
            </a:fld>
            <a:endParaRPr lang="en-US"/>
          </a:p>
        </p:txBody>
      </p:sp>
    </p:spTree>
    <p:extLst>
      <p:ext uri="{BB962C8B-B14F-4D97-AF65-F5344CB8AC3E}">
        <p14:creationId xmlns:p14="http://schemas.microsoft.com/office/powerpoint/2010/main" val="3913585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00200" y="228600"/>
            <a:ext cx="3759200" cy="2819400"/>
          </a:xfrm>
        </p:spPr>
      </p:sp>
      <p:sp>
        <p:nvSpPr>
          <p:cNvPr id="3" name="Notes Placeholder 2"/>
          <p:cNvSpPr>
            <a:spLocks noGrp="1"/>
          </p:cNvSpPr>
          <p:nvPr>
            <p:ph type="body" idx="1"/>
          </p:nvPr>
        </p:nvSpPr>
        <p:spPr>
          <a:xfrm>
            <a:off x="228600" y="3505200"/>
            <a:ext cx="6400800" cy="5181600"/>
          </a:xfrm>
        </p:spPr>
        <p:txBody>
          <a:bodyPr/>
          <a:lstStyle/>
          <a:p>
            <a:r>
              <a:rPr lang="en-US" sz="1400" dirty="0" smtClean="0">
                <a:latin typeface="Times New Roman" pitchFamily="18" charset="0"/>
                <a:cs typeface="Times New Roman" pitchFamily="18" charset="0"/>
              </a:rPr>
              <a:t>Good morning and thank you for having me at the </a:t>
            </a:r>
            <a:r>
              <a:rPr lang="en-US" sz="1400" dirty="0" err="1" smtClean="0">
                <a:latin typeface="Times New Roman" pitchFamily="18" charset="0"/>
                <a:cs typeface="Times New Roman" pitchFamily="18" charset="0"/>
              </a:rPr>
              <a:t>Raab</a:t>
            </a:r>
            <a:r>
              <a:rPr lang="en-US" sz="1400" dirty="0" smtClean="0">
                <a:latin typeface="Times New Roman" pitchFamily="18" charset="0"/>
                <a:cs typeface="Times New Roman" pitchFamily="18" charset="0"/>
              </a:rPr>
              <a:t> New England Electricity Restructuring Roundtable.</a:t>
            </a:r>
          </a:p>
          <a:p>
            <a:endParaRPr lang="en-US" sz="1400" dirty="0" smtClean="0">
              <a:latin typeface="Times New Roman" pitchFamily="18" charset="0"/>
              <a:cs typeface="Times New Roman" pitchFamily="18" charset="0"/>
            </a:endParaRPr>
          </a:p>
          <a:p>
            <a:r>
              <a:rPr lang="en-US" sz="1400" dirty="0" smtClean="0">
                <a:latin typeface="Times New Roman" pitchFamily="18" charset="0"/>
                <a:cs typeface="Times New Roman" pitchFamily="18" charset="0"/>
              </a:rPr>
              <a:t>I am Matthew Beaton, Secretary of the Massachusetts Executive Office of Energy and Environmental Affairs and on behalf of Governor Baker and Lt. Governor </a:t>
            </a:r>
            <a:r>
              <a:rPr lang="en-US" sz="1400" dirty="0" err="1" smtClean="0">
                <a:latin typeface="Times New Roman" pitchFamily="18" charset="0"/>
                <a:cs typeface="Times New Roman" pitchFamily="18" charset="0"/>
              </a:rPr>
              <a:t>Polito</a:t>
            </a:r>
            <a:r>
              <a:rPr lang="en-US" sz="1400" dirty="0" smtClean="0">
                <a:latin typeface="Times New Roman" pitchFamily="18" charset="0"/>
                <a:cs typeface="Times New Roman" pitchFamily="18" charset="0"/>
              </a:rPr>
              <a:t>, I am excited to be here to discuss the impressive progress the Commonwealth has made over the last couple of years in growing our clean energy sector and supporting innovation. </a:t>
            </a:r>
          </a:p>
          <a:p>
            <a:endParaRPr lang="en-US" sz="1400" dirty="0">
              <a:latin typeface="Times New Roman" pitchFamily="18" charset="0"/>
              <a:cs typeface="Times New Roman" pitchFamily="18" charset="0"/>
            </a:endParaRPr>
          </a:p>
          <a:p>
            <a:r>
              <a:rPr lang="en-US" sz="1400" dirty="0" smtClean="0">
                <a:latin typeface="Times New Roman" pitchFamily="18" charset="0"/>
                <a:cs typeface="Times New Roman" pitchFamily="18" charset="0"/>
              </a:rPr>
              <a:t>One of our mission at EEA is to create a clean, affordable, resilient energy future for Massachusetts.</a:t>
            </a:r>
          </a:p>
          <a:p>
            <a:endParaRPr lang="en-US" sz="1400" dirty="0" smtClean="0">
              <a:latin typeface="Times New Roman" pitchFamily="18" charset="0"/>
              <a:cs typeface="Times New Roman" pitchFamily="18" charset="0"/>
            </a:endParaRPr>
          </a:p>
          <a:p>
            <a:r>
              <a:rPr lang="en-US" sz="1400" dirty="0" smtClean="0">
                <a:latin typeface="Times New Roman" pitchFamily="18" charset="0"/>
                <a:cs typeface="Times New Roman" pitchFamily="18" charset="0"/>
              </a:rPr>
              <a:t>We are developing a comprehensive energy portfolio, or as Governor Baker likes to call it a “combo platter”,  that includes:</a:t>
            </a:r>
          </a:p>
          <a:p>
            <a:endParaRPr lang="en-US" sz="1400" dirty="0" smtClean="0">
              <a:latin typeface="Times New Roman" pitchFamily="18" charset="0"/>
              <a:cs typeface="Times New Roman" pitchFamily="18" charset="0"/>
            </a:endParaRPr>
          </a:p>
          <a:p>
            <a:pPr marL="171450" indent="-171450">
              <a:buFont typeface="Arial" panose="020B0604020202020204" pitchFamily="34" charset="0"/>
              <a:buChar char="•"/>
            </a:pPr>
            <a:r>
              <a:rPr lang="en-US" sz="1400" dirty="0" smtClean="0">
                <a:latin typeface="Times New Roman" pitchFamily="18" charset="0"/>
                <a:cs typeface="Times New Roman" pitchFamily="18" charset="0"/>
              </a:rPr>
              <a:t>Clean hydroelectric power</a:t>
            </a:r>
          </a:p>
          <a:p>
            <a:pPr marL="171450" indent="-171450">
              <a:buFont typeface="Arial" panose="020B0604020202020204" pitchFamily="34" charset="0"/>
              <a:buChar char="•"/>
            </a:pPr>
            <a:r>
              <a:rPr lang="en-US" sz="1400" dirty="0" smtClean="0">
                <a:latin typeface="Times New Roman" pitchFamily="18" charset="0"/>
                <a:cs typeface="Times New Roman" pitchFamily="18" charset="0"/>
              </a:rPr>
              <a:t>On-shore and off-shore wind</a:t>
            </a:r>
          </a:p>
          <a:p>
            <a:pPr marL="171450" indent="-171450">
              <a:buFont typeface="Arial" panose="020B0604020202020204" pitchFamily="34" charset="0"/>
              <a:buChar char="•"/>
            </a:pPr>
            <a:r>
              <a:rPr lang="en-US" sz="1400" dirty="0" smtClean="0">
                <a:latin typeface="Times New Roman" pitchFamily="18" charset="0"/>
                <a:cs typeface="Times New Roman" pitchFamily="18" charset="0"/>
              </a:rPr>
              <a:t>Solar</a:t>
            </a:r>
          </a:p>
          <a:p>
            <a:pPr marL="171450" indent="-171450">
              <a:buFont typeface="Arial" panose="020B0604020202020204" pitchFamily="34" charset="0"/>
              <a:buChar char="•"/>
            </a:pPr>
            <a:r>
              <a:rPr lang="en-US" sz="1400" dirty="0" smtClean="0">
                <a:latin typeface="Times New Roman" pitchFamily="18" charset="0"/>
                <a:cs typeface="Times New Roman" pitchFamily="18" charset="0"/>
              </a:rPr>
              <a:t>Energy efficiency and demand response</a:t>
            </a:r>
          </a:p>
          <a:p>
            <a:pPr marL="171450" indent="-171450">
              <a:buFont typeface="Arial" panose="020B0604020202020204" pitchFamily="34" charset="0"/>
              <a:buChar char="•"/>
            </a:pPr>
            <a:r>
              <a:rPr lang="en-US" sz="1400" dirty="0" smtClean="0">
                <a:latin typeface="Times New Roman" pitchFamily="18" charset="0"/>
                <a:cs typeface="Times New Roman" pitchFamily="18" charset="0"/>
              </a:rPr>
              <a:t>And new grid technologies such as energy storage.</a:t>
            </a:r>
          </a:p>
          <a:p>
            <a:endParaRPr lang="en-US" sz="14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2247B4A2-F793-4498-B2BD-49CB035F2114}" type="slidenum">
              <a:rPr lang="en-US" smtClean="0"/>
              <a:t>1</a:t>
            </a:fld>
            <a:endParaRPr lang="en-US"/>
          </a:p>
        </p:txBody>
      </p:sp>
    </p:spTree>
    <p:extLst>
      <p:ext uri="{BB962C8B-B14F-4D97-AF65-F5344CB8AC3E}">
        <p14:creationId xmlns:p14="http://schemas.microsoft.com/office/powerpoint/2010/main" val="2960409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9475" y="101600"/>
            <a:ext cx="2492375" cy="1868488"/>
          </a:xfrm>
        </p:spPr>
      </p:sp>
      <p:sp>
        <p:nvSpPr>
          <p:cNvPr id="3" name="Notes Placeholder 2"/>
          <p:cNvSpPr>
            <a:spLocks noGrp="1"/>
          </p:cNvSpPr>
          <p:nvPr>
            <p:ph type="body" idx="1"/>
          </p:nvPr>
        </p:nvSpPr>
        <p:spPr>
          <a:xfrm>
            <a:off x="187232" y="2152301"/>
            <a:ext cx="6521682" cy="8023291"/>
          </a:xfrm>
        </p:spPr>
        <p:txBody>
          <a:bodyPr/>
          <a:lstStyle/>
          <a:p>
            <a:pPr>
              <a:spcAft>
                <a:spcPts val="1182"/>
              </a:spcAft>
            </a:pPr>
            <a:r>
              <a:rPr lang="en-US" sz="1600" dirty="0">
                <a:latin typeface="Times New Roman" pitchFamily="18" charset="0"/>
                <a:cs typeface="Times New Roman" pitchFamily="18" charset="0"/>
              </a:rPr>
              <a:t>Working with our partners in the Legislature, </a:t>
            </a:r>
            <a:r>
              <a:rPr lang="en-US" sz="1600" dirty="0">
                <a:solidFill>
                  <a:prstClr val="black"/>
                </a:solidFill>
                <a:latin typeface="Times New Roman" pitchFamily="18" charset="0"/>
                <a:cs typeface="Times New Roman" pitchFamily="18" charset="0"/>
              </a:rPr>
              <a:t>Governor Baker signed bi-partisan, comprehensive energy diversification legislation on August 8, 2016.</a:t>
            </a:r>
          </a:p>
          <a:p>
            <a:pPr>
              <a:spcAft>
                <a:spcPts val="1182"/>
              </a:spcAft>
            </a:pPr>
            <a:r>
              <a:rPr lang="en-US" sz="1600" dirty="0">
                <a:solidFill>
                  <a:prstClr val="black"/>
                </a:solidFill>
                <a:latin typeface="Times New Roman" pitchFamily="18" charset="0"/>
                <a:cs typeface="Times New Roman" pitchFamily="18" charset="0"/>
              </a:rPr>
              <a:t>This legislation comes on the heels of 18 months of work by Governor Baker and our energy teams to work with our partners in the legislature to pass legislation that secures Massachusetts’ energy future. </a:t>
            </a:r>
          </a:p>
          <a:p>
            <a:pPr>
              <a:spcAft>
                <a:spcPts val="1182"/>
              </a:spcAft>
            </a:pPr>
            <a:r>
              <a:rPr lang="en-US" sz="1600" dirty="0">
                <a:latin typeface="Times New Roman" pitchFamily="18" charset="0"/>
                <a:cs typeface="Times New Roman" pitchFamily="18" charset="0"/>
              </a:rPr>
              <a:t>Consistent with the Baker-Polito Administration’s previously filed legislation authorizing the procurement of hydropower generation, An Act Relative to Energy Diversity requires utilities to competitively solicit and contract for approximately 1,200 megawatts (MW) of hydropower by 2022. </a:t>
            </a:r>
          </a:p>
          <a:p>
            <a:pPr>
              <a:spcAft>
                <a:spcPts val="1182"/>
              </a:spcAft>
            </a:pPr>
            <a:r>
              <a:rPr lang="en-US" sz="1600" dirty="0">
                <a:latin typeface="Times New Roman" pitchFamily="18" charset="0"/>
                <a:cs typeface="Times New Roman" pitchFamily="18" charset="0"/>
              </a:rPr>
              <a:t>In addition to recognizing the necessity of hydropower generation to provide reliable generation to meet Massachusetts’ energy demand and achieve the greenhouse gas emissions goals of the Global Warming Solutions Act, the legislation signed by Governor Baker allows for the procurement of approximately 1,600MW of offshore wind by 2027. </a:t>
            </a:r>
          </a:p>
          <a:p>
            <a:pPr marL="0" lvl="1">
              <a:buSzPct val="100000"/>
              <a:defRPr/>
            </a:pPr>
            <a:r>
              <a:rPr lang="en-US" sz="1600" b="1" dirty="0">
                <a:latin typeface="Times New Roman" pitchFamily="18" charset="0"/>
                <a:cs typeface="Times New Roman" pitchFamily="18" charset="0"/>
              </a:rPr>
              <a:t>Additionally, the legislation:</a:t>
            </a:r>
          </a:p>
          <a:p>
            <a:pPr marL="676001" lvl="2" indent="-227410">
              <a:buSzPct val="100000"/>
              <a:buFont typeface="Arial" pitchFamily="34" charset="0"/>
              <a:buChar char="•"/>
              <a:defRPr/>
            </a:pPr>
            <a:r>
              <a:rPr lang="en-US" sz="1600" dirty="0">
                <a:solidFill>
                  <a:prstClr val="black"/>
                </a:solidFill>
                <a:latin typeface="Times New Roman" pitchFamily="18" charset="0"/>
                <a:cs typeface="Times New Roman" pitchFamily="18" charset="0"/>
              </a:rPr>
              <a:t>Directs DOER to determine if an energy storage procurement target is prudent and, if so deemed, to set a target;</a:t>
            </a:r>
          </a:p>
          <a:p>
            <a:pPr marL="676001" lvl="2" indent="-227410">
              <a:buSzPct val="100000"/>
              <a:buFont typeface="Arial" pitchFamily="34" charset="0"/>
              <a:buChar char="•"/>
              <a:defRPr/>
            </a:pPr>
            <a:r>
              <a:rPr lang="en-US" sz="1600" dirty="0" smtClean="0">
                <a:latin typeface="Times New Roman" pitchFamily="18" charset="0"/>
                <a:cs typeface="Times New Roman" pitchFamily="18" charset="0"/>
              </a:rPr>
              <a:t>Clarifies the definition of energy </a:t>
            </a:r>
            <a:r>
              <a:rPr lang="en-US" sz="1600" dirty="0">
                <a:latin typeface="Times New Roman" pitchFamily="18" charset="0"/>
                <a:cs typeface="Times New Roman" pitchFamily="18" charset="0"/>
              </a:rPr>
              <a:t>storage and </a:t>
            </a:r>
            <a:r>
              <a:rPr lang="en-US" sz="1600" dirty="0" smtClean="0">
                <a:latin typeface="Times New Roman" pitchFamily="18" charset="0"/>
                <a:cs typeface="Times New Roman" pitchFamily="18" charset="0"/>
              </a:rPr>
              <a:t>that </a:t>
            </a:r>
            <a:r>
              <a:rPr lang="en-US" sz="1600" dirty="0">
                <a:latin typeface="Times New Roman" pitchFamily="18" charset="0"/>
                <a:cs typeface="Times New Roman" pitchFamily="18" charset="0"/>
              </a:rPr>
              <a:t>utility ownership of storage is </a:t>
            </a:r>
            <a:r>
              <a:rPr lang="en-US" sz="1600" dirty="0" smtClean="0">
                <a:latin typeface="Times New Roman" pitchFamily="18" charset="0"/>
                <a:cs typeface="Times New Roman" pitchFamily="18" charset="0"/>
              </a:rPr>
              <a:t>permissible;</a:t>
            </a:r>
            <a:endParaRPr lang="en-US" sz="1600" dirty="0">
              <a:latin typeface="Times New Roman" pitchFamily="18" charset="0"/>
              <a:cs typeface="Times New Roman" pitchFamily="18" charset="0"/>
            </a:endParaRPr>
          </a:p>
          <a:p>
            <a:pPr marL="676001" lvl="2" indent="-227410">
              <a:buSzPct val="100000"/>
              <a:buFont typeface="Arial" pitchFamily="34" charset="0"/>
              <a:buChar char="•"/>
              <a:defRPr/>
            </a:pPr>
            <a:r>
              <a:rPr lang="en-US" sz="1600" dirty="0" smtClean="0">
                <a:latin typeface="Times New Roman" pitchFamily="18" charset="0"/>
                <a:cs typeface="Times New Roman" pitchFamily="18" charset="0"/>
              </a:rPr>
              <a:t>Establishes </a:t>
            </a:r>
            <a:r>
              <a:rPr lang="en-US" sz="1600" dirty="0">
                <a:latin typeface="Times New Roman" pitchFamily="18" charset="0"/>
                <a:cs typeface="Times New Roman" pitchFamily="18" charset="0"/>
              </a:rPr>
              <a:t>a commercial Property Assessed Clean Energy (PACE) program;</a:t>
            </a:r>
          </a:p>
          <a:p>
            <a:pPr marL="676001" lvl="2" indent="-227410">
              <a:buSzPct val="100000"/>
              <a:buFont typeface="Arial" pitchFamily="34" charset="0"/>
              <a:buChar char="•"/>
              <a:defRPr/>
            </a:pPr>
            <a:r>
              <a:rPr lang="en-US" sz="1600" dirty="0" smtClean="0">
                <a:latin typeface="Times New Roman" pitchFamily="18" charset="0"/>
                <a:cs typeface="Times New Roman" pitchFamily="18" charset="0"/>
              </a:rPr>
              <a:t>And instructs </a:t>
            </a:r>
            <a:r>
              <a:rPr lang="en-US" sz="1600" dirty="0">
                <a:latin typeface="Times New Roman" pitchFamily="18" charset="0"/>
                <a:cs typeface="Times New Roman" pitchFamily="18" charset="0"/>
              </a:rPr>
              <a:t>the DPU and DEP to establish an investigation into the impacts of Grade 3 natural gas leaks</a:t>
            </a:r>
            <a:r>
              <a:rPr lang="en-US" sz="1600" b="1" dirty="0" smtClean="0">
                <a:latin typeface="Times New Roman" pitchFamily="18" charset="0"/>
                <a:cs typeface="Times New Roman" pitchFamily="18" charset="0"/>
              </a:rPr>
              <a:t>.</a:t>
            </a:r>
          </a:p>
          <a:p>
            <a:pPr marL="676001" lvl="2" indent="-227410">
              <a:buSzPct val="100000"/>
              <a:buFont typeface="Arial" pitchFamily="34" charset="0"/>
              <a:buChar char="•"/>
              <a:defRPr/>
            </a:pPr>
            <a:endParaRPr lang="en-US" sz="1600" dirty="0">
              <a:latin typeface="Times New Roman" pitchFamily="18" charset="0"/>
              <a:cs typeface="Times New Roman" pitchFamily="18" charset="0"/>
            </a:endParaRPr>
          </a:p>
          <a:p>
            <a:pPr>
              <a:spcAft>
                <a:spcPts val="1182"/>
              </a:spcAft>
            </a:pPr>
            <a:endParaRPr lang="en-US" sz="16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FB0E6EB7-1AD4-4A2D-8DF0-B756046ECB12}" type="slidenum">
              <a:rPr lang="en-US" smtClean="0"/>
              <a:pPr/>
              <a:t>2</a:t>
            </a:fld>
            <a:endParaRPr lang="en-US" dirty="0"/>
          </a:p>
        </p:txBody>
      </p:sp>
    </p:spTree>
    <p:extLst>
      <p:ext uri="{BB962C8B-B14F-4D97-AF65-F5344CB8AC3E}">
        <p14:creationId xmlns:p14="http://schemas.microsoft.com/office/powerpoint/2010/main" val="271727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51050" y="111125"/>
            <a:ext cx="2403475" cy="1801813"/>
          </a:xfrm>
        </p:spPr>
      </p:sp>
      <p:sp>
        <p:nvSpPr>
          <p:cNvPr id="3" name="Notes Placeholder 2"/>
          <p:cNvSpPr>
            <a:spLocks noGrp="1"/>
          </p:cNvSpPr>
          <p:nvPr>
            <p:ph type="body" idx="1"/>
          </p:nvPr>
        </p:nvSpPr>
        <p:spPr>
          <a:xfrm>
            <a:off x="152400" y="2020309"/>
            <a:ext cx="6477000" cy="7015343"/>
          </a:xfrm>
        </p:spPr>
        <p:txBody>
          <a:bodyPr>
            <a:normAutofit/>
          </a:bodyPr>
          <a:lstStyle/>
          <a:p>
            <a:pPr>
              <a:spcAft>
                <a:spcPts val="1199"/>
              </a:spcAft>
            </a:pPr>
            <a:r>
              <a:rPr lang="en-US" sz="1600" dirty="0">
                <a:latin typeface="Times New Roman" pitchFamily="18" charset="0"/>
                <a:cs typeface="Times New Roman" pitchFamily="18" charset="0"/>
              </a:rPr>
              <a:t>With the signing of this legislation, Massachusetts utility companies now have the authority and mandate to procure clean, baseload hydroelectric generation for the first time.</a:t>
            </a:r>
          </a:p>
          <a:p>
            <a:pPr>
              <a:spcAft>
                <a:spcPts val="1199"/>
              </a:spcAft>
            </a:pPr>
            <a:r>
              <a:rPr lang="en-US" sz="1600" dirty="0">
                <a:latin typeface="Times New Roman" pitchFamily="18" charset="0"/>
                <a:cs typeface="Times New Roman" pitchFamily="18" charset="0"/>
              </a:rPr>
              <a:t>That generation can include:</a:t>
            </a:r>
          </a:p>
          <a:p>
            <a:pPr marL="284294" indent="-284294">
              <a:spcAft>
                <a:spcPts val="1199"/>
              </a:spcAft>
              <a:buFont typeface="Arial" panose="020B0604020202020204" pitchFamily="34" charset="0"/>
              <a:buChar char="•"/>
            </a:pPr>
            <a:r>
              <a:rPr lang="en-US" sz="1600" dirty="0">
                <a:latin typeface="Times New Roman" pitchFamily="18" charset="0"/>
                <a:cs typeface="Times New Roman" pitchFamily="18" charset="0"/>
              </a:rPr>
              <a:t>base load hydropower, </a:t>
            </a:r>
          </a:p>
          <a:p>
            <a:pPr marL="284294" indent="-284294">
              <a:spcAft>
                <a:spcPts val="1199"/>
              </a:spcAft>
              <a:buFont typeface="Arial" panose="020B0604020202020204" pitchFamily="34" charset="0"/>
              <a:buChar char="•"/>
            </a:pPr>
            <a:r>
              <a:rPr lang="en-US" sz="1600" dirty="0">
                <a:latin typeface="Times New Roman" pitchFamily="18" charset="0"/>
                <a:cs typeface="Times New Roman" pitchFamily="18" charset="0"/>
              </a:rPr>
              <a:t>onshore wind and solar firmed by hydropower, </a:t>
            </a:r>
          </a:p>
          <a:p>
            <a:pPr marL="284294" indent="-284294">
              <a:spcAft>
                <a:spcPts val="1199"/>
              </a:spcAft>
              <a:buFont typeface="Arial" panose="020B0604020202020204" pitchFamily="34" charset="0"/>
              <a:buChar char="•"/>
            </a:pPr>
            <a:r>
              <a:rPr lang="en-US" sz="1600" dirty="0">
                <a:latin typeface="Times New Roman" pitchFamily="18" charset="0"/>
                <a:cs typeface="Times New Roman" pitchFamily="18" charset="0"/>
              </a:rPr>
              <a:t>standalone onshore wind, solar, or other Class I renewable resources.</a:t>
            </a:r>
          </a:p>
          <a:p>
            <a:pPr>
              <a:spcAft>
                <a:spcPts val="1199"/>
              </a:spcAft>
            </a:pPr>
            <a:r>
              <a:rPr lang="en-US" sz="1600" dirty="0">
                <a:latin typeface="Times New Roman" pitchFamily="18" charset="0"/>
                <a:cs typeface="Times New Roman" pitchFamily="18" charset="0"/>
              </a:rPr>
              <a:t>Hydroelectric power provides: </a:t>
            </a:r>
          </a:p>
          <a:p>
            <a:pPr marL="284294" indent="-284294">
              <a:spcAft>
                <a:spcPts val="1199"/>
              </a:spcAft>
              <a:buFont typeface="Arial" panose="020B0604020202020204" pitchFamily="34" charset="0"/>
              <a:buChar char="•"/>
            </a:pPr>
            <a:r>
              <a:rPr lang="en-US" sz="1600" dirty="0">
                <a:latin typeface="Times New Roman" pitchFamily="18" charset="0"/>
                <a:cs typeface="Times New Roman" pitchFamily="18" charset="0"/>
              </a:rPr>
              <a:t>Clean and reliable generation that is available 24/7 and can replace some of the baseload generation the region is set to lose;</a:t>
            </a:r>
          </a:p>
          <a:p>
            <a:pPr marL="284294" indent="-284294">
              <a:spcAft>
                <a:spcPts val="1199"/>
              </a:spcAft>
              <a:buFont typeface="Arial" panose="020B0604020202020204" pitchFamily="34" charset="0"/>
              <a:buChar char="•"/>
            </a:pPr>
            <a:r>
              <a:rPr lang="en-US" sz="1600" dirty="0">
                <a:latin typeface="Times New Roman" pitchFamily="18" charset="0"/>
                <a:cs typeface="Times New Roman" pitchFamily="18" charset="0"/>
              </a:rPr>
              <a:t>Is readily available to meet our regional energy demand;</a:t>
            </a:r>
          </a:p>
          <a:p>
            <a:pPr marL="284294" indent="-284294">
              <a:spcAft>
                <a:spcPts val="1199"/>
              </a:spcAft>
              <a:buFont typeface="Arial" panose="020B0604020202020204" pitchFamily="34" charset="0"/>
              <a:buChar char="•"/>
            </a:pPr>
            <a:r>
              <a:rPr lang="en-US" sz="1600" dirty="0">
                <a:latin typeface="Times New Roman" pitchFamily="18" charset="0"/>
                <a:cs typeface="Times New Roman" pitchFamily="18" charset="0"/>
              </a:rPr>
              <a:t>And will help us achieve our greenhouse gas emissions goals.</a:t>
            </a:r>
          </a:p>
          <a:p>
            <a:pPr>
              <a:spcAft>
                <a:spcPts val="1199"/>
              </a:spcAft>
            </a:pPr>
            <a:r>
              <a:rPr lang="en-US" sz="1600" dirty="0">
                <a:latin typeface="Times New Roman" pitchFamily="18" charset="0"/>
                <a:cs typeface="Times New Roman" pitchFamily="18" charset="0"/>
              </a:rPr>
              <a:t>This legislation will assist Massachusetts not only in meeting our environmental goals, but help to reduce and stabilize the cost of energy for consumers. </a:t>
            </a:r>
          </a:p>
          <a:p>
            <a:pPr>
              <a:spcAft>
                <a:spcPts val="1199"/>
              </a:spcAft>
            </a:pPr>
            <a:r>
              <a:rPr lang="en-US" sz="1600" b="1" dirty="0">
                <a:latin typeface="Times New Roman" pitchFamily="18" charset="0"/>
                <a:cs typeface="Times New Roman" pitchFamily="18" charset="0"/>
              </a:rPr>
              <a:t>The need for large scale hydro to meet our Global Warming Solutions Act targets is imperative. According to our Clean Energy and Climate Plan, hydroelectric power will deliver 1/5</a:t>
            </a:r>
            <a:r>
              <a:rPr lang="en-US" sz="1600" b="1" baseline="30000" dirty="0">
                <a:latin typeface="Times New Roman" pitchFamily="18" charset="0"/>
                <a:cs typeface="Times New Roman" pitchFamily="18" charset="0"/>
              </a:rPr>
              <a:t>th</a:t>
            </a:r>
            <a:r>
              <a:rPr lang="en-US" sz="1600" b="1" dirty="0">
                <a:latin typeface="Times New Roman" pitchFamily="18" charset="0"/>
                <a:cs typeface="Times New Roman" pitchFamily="18" charset="0"/>
              </a:rPr>
              <a:t> of our 2020 GWSA 25% reduction goal, which makes hydro essential to that commitment. </a:t>
            </a:r>
          </a:p>
          <a:p>
            <a:pPr>
              <a:spcAft>
                <a:spcPts val="1199"/>
              </a:spcAft>
            </a:pPr>
            <a:endParaRPr lang="en-US" sz="1600" b="1" dirty="0">
              <a:latin typeface="Times New Roman" pitchFamily="18" charset="0"/>
              <a:cs typeface="Times New Roman" pitchFamily="18" charset="0"/>
            </a:endParaRPr>
          </a:p>
          <a:p>
            <a:pPr>
              <a:spcAft>
                <a:spcPts val="1199"/>
              </a:spcAft>
            </a:pPr>
            <a:endParaRPr lang="en-US" sz="1600" dirty="0">
              <a:latin typeface="Times New Roman" pitchFamily="18" charset="0"/>
              <a:cs typeface="Times New Roman" pitchFamily="18" charset="0"/>
            </a:endParaRPr>
          </a:p>
          <a:p>
            <a:pPr>
              <a:spcAft>
                <a:spcPts val="1182"/>
              </a:spcAft>
            </a:pPr>
            <a:endParaRPr lang="en-US" sz="1600" dirty="0">
              <a:latin typeface="Times New Roman" pitchFamily="18" charset="0"/>
              <a:cs typeface="Times New Roman" pitchFamily="18" charset="0"/>
            </a:endParaRPr>
          </a:p>
          <a:p>
            <a:pPr>
              <a:spcAft>
                <a:spcPts val="1182"/>
              </a:spcAft>
            </a:pPr>
            <a:endParaRPr lang="en-US" sz="16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FB0E6EB7-1AD4-4A2D-8DF0-B756046ECB12}" type="slidenum">
              <a:rPr lang="en-US" smtClean="0"/>
              <a:pPr/>
              <a:t>3</a:t>
            </a:fld>
            <a:endParaRPr lang="en-US" dirty="0"/>
          </a:p>
        </p:txBody>
      </p:sp>
    </p:spTree>
    <p:extLst>
      <p:ext uri="{BB962C8B-B14F-4D97-AF65-F5344CB8AC3E}">
        <p14:creationId xmlns:p14="http://schemas.microsoft.com/office/powerpoint/2010/main" val="271727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14475" y="312738"/>
            <a:ext cx="3602038" cy="2701925"/>
          </a:xfrm>
        </p:spPr>
      </p:sp>
      <p:sp>
        <p:nvSpPr>
          <p:cNvPr id="3" name="Notes Placeholder 2"/>
          <p:cNvSpPr>
            <a:spLocks noGrp="1"/>
          </p:cNvSpPr>
          <p:nvPr>
            <p:ph type="body" idx="1"/>
          </p:nvPr>
        </p:nvSpPr>
        <p:spPr>
          <a:xfrm>
            <a:off x="319342" y="3179553"/>
            <a:ext cx="6309744" cy="5964447"/>
          </a:xfrm>
        </p:spPr>
        <p:txBody>
          <a:bodyPr/>
          <a:lstStyle/>
          <a:p>
            <a:pPr>
              <a:spcAft>
                <a:spcPts val="1199"/>
              </a:spcAft>
            </a:pPr>
            <a:r>
              <a:rPr lang="en-US" sz="1600" dirty="0">
                <a:solidFill>
                  <a:srgbClr val="222222"/>
                </a:solidFill>
                <a:latin typeface="Times New Roman" pitchFamily="18" charset="0"/>
                <a:cs typeface="Times New Roman" pitchFamily="18" charset="0"/>
              </a:rPr>
              <a:t>The bill spurs the development of an emerging offshore wind industry to create jobs and represent the largest commitment by any state in the nation to offshore wind.</a:t>
            </a:r>
          </a:p>
          <a:p>
            <a:r>
              <a:rPr lang="en-US" sz="1600" dirty="0">
                <a:latin typeface="Times New Roman" pitchFamily="18" charset="0"/>
                <a:cs typeface="Times New Roman" pitchFamily="18" charset="0"/>
              </a:rPr>
              <a:t>The procurement of 1,600MW of off-shore wind is expected to generate approximately 6.3 million MWh per year, which represents about 10-12% of </a:t>
            </a:r>
            <a:r>
              <a:rPr lang="en-US" sz="1600" dirty="0">
                <a:solidFill>
                  <a:srgbClr val="222222"/>
                </a:solidFill>
                <a:latin typeface="Times New Roman" pitchFamily="18" charset="0"/>
                <a:cs typeface="Times New Roman" pitchFamily="18" charset="0"/>
              </a:rPr>
              <a:t>current MA electric demand.</a:t>
            </a:r>
          </a:p>
          <a:p>
            <a:pPr>
              <a:spcAft>
                <a:spcPts val="1199"/>
              </a:spcAft>
            </a:pPr>
            <a:endParaRPr lang="en-US" sz="1600" dirty="0">
              <a:solidFill>
                <a:srgbClr val="222222"/>
              </a:solidFill>
              <a:latin typeface="Times New Roman" pitchFamily="18" charset="0"/>
              <a:cs typeface="Times New Roman" pitchFamily="18" charset="0"/>
            </a:endParaRPr>
          </a:p>
          <a:p>
            <a:pPr>
              <a:spcAft>
                <a:spcPts val="1199"/>
              </a:spcAft>
            </a:pPr>
            <a:r>
              <a:rPr lang="en-US" sz="1600" dirty="0">
                <a:solidFill>
                  <a:srgbClr val="222222"/>
                </a:solidFill>
                <a:latin typeface="Times New Roman" pitchFamily="18" charset="0"/>
                <a:cs typeface="Times New Roman" pitchFamily="18" charset="0"/>
              </a:rPr>
              <a:t>It also </a:t>
            </a:r>
            <a:r>
              <a:rPr lang="en-US" sz="1600" dirty="0">
                <a:latin typeface="Times New Roman" pitchFamily="18" charset="0"/>
                <a:cs typeface="Times New Roman" pitchFamily="18" charset="0"/>
              </a:rPr>
              <a:t>is equivalent to the amount of electricity needed to power nearly 740,000 MA homes and avoids GHG emissions equivalent to taking approximately 450,000 cars off the road </a:t>
            </a:r>
          </a:p>
          <a:p>
            <a:pPr>
              <a:spcAft>
                <a:spcPts val="1199"/>
              </a:spcAft>
            </a:pPr>
            <a:r>
              <a:rPr lang="en-US" sz="1600" dirty="0">
                <a:solidFill>
                  <a:srgbClr val="222222"/>
                </a:solidFill>
                <a:latin typeface="Times New Roman" pitchFamily="18" charset="0"/>
                <a:cs typeface="Times New Roman" pitchFamily="18" charset="0"/>
              </a:rPr>
              <a:t> </a:t>
            </a:r>
            <a:br>
              <a:rPr lang="en-US" sz="1600" dirty="0">
                <a:solidFill>
                  <a:srgbClr val="222222"/>
                </a:solidFill>
                <a:latin typeface="Times New Roman" pitchFamily="18" charset="0"/>
                <a:cs typeface="Times New Roman" pitchFamily="18" charset="0"/>
              </a:rPr>
            </a:br>
            <a:r>
              <a:rPr lang="en-US" sz="1600" dirty="0">
                <a:solidFill>
                  <a:srgbClr val="222222"/>
                </a:solidFill>
                <a:latin typeface="Times New Roman" pitchFamily="18" charset="0"/>
                <a:cs typeface="Times New Roman" pitchFamily="18" charset="0"/>
              </a:rPr>
              <a:t>In </a:t>
            </a:r>
            <a:r>
              <a:rPr lang="en-US" sz="1600" dirty="0" smtClean="0">
                <a:solidFill>
                  <a:srgbClr val="222222"/>
                </a:solidFill>
                <a:latin typeface="Times New Roman" pitchFamily="18" charset="0"/>
                <a:cs typeface="Times New Roman" pitchFamily="18" charset="0"/>
              </a:rPr>
              <a:t>September, </a:t>
            </a:r>
            <a:r>
              <a:rPr lang="en-US" sz="1600" dirty="0">
                <a:solidFill>
                  <a:srgbClr val="222222"/>
                </a:solidFill>
                <a:latin typeface="Times New Roman" pitchFamily="18" charset="0"/>
                <a:cs typeface="Times New Roman" pitchFamily="18" charset="0"/>
              </a:rPr>
              <a:t>Governor Baker </a:t>
            </a:r>
            <a:r>
              <a:rPr lang="en-US" sz="1600" dirty="0">
                <a:latin typeface="Times New Roman" pitchFamily="18" charset="0"/>
                <a:cs typeface="Times New Roman" pitchFamily="18" charset="0"/>
              </a:rPr>
              <a:t>signed a Letter of Intent with DONG Energy, Deepwater Wind and </a:t>
            </a:r>
            <a:r>
              <a:rPr lang="en-US" sz="1600" dirty="0" err="1">
                <a:latin typeface="Times New Roman" pitchFamily="18" charset="0"/>
                <a:cs typeface="Times New Roman" pitchFamily="18" charset="0"/>
              </a:rPr>
              <a:t>OffshoreMW</a:t>
            </a:r>
            <a:r>
              <a:rPr lang="en-US" sz="1600" dirty="0">
                <a:latin typeface="Times New Roman" pitchFamily="18" charset="0"/>
                <a:cs typeface="Times New Roman" pitchFamily="18" charset="0"/>
              </a:rPr>
              <a:t> to lease the New Bedford Marine Commerce Terminal as a staging and deployment location for future wind projects. </a:t>
            </a:r>
          </a:p>
          <a:p>
            <a:pPr>
              <a:spcAft>
                <a:spcPts val="1199"/>
              </a:spcAft>
            </a:pPr>
            <a:r>
              <a:rPr lang="en-US" sz="1600" dirty="0">
                <a:latin typeface="Times New Roman" pitchFamily="18" charset="0"/>
                <a:cs typeface="Times New Roman" pitchFamily="18" charset="0"/>
              </a:rPr>
              <a:t>The agreement with the developers, who hold leases in the federally identified offshore wind energy development areas located 14 miles south of Martha’s Vineyard, builds upon the Commonwealth’s commitment to a diverse energy portfolio and position as a national leader in offshore wind, and will strengthen the state’s clean energy economy. </a:t>
            </a:r>
          </a:p>
          <a:p>
            <a:pPr>
              <a:spcAft>
                <a:spcPts val="1199"/>
              </a:spcAft>
            </a:pPr>
            <a:endParaRPr lang="en-US" sz="1600" b="1" dirty="0">
              <a:latin typeface="Times New Roman" pitchFamily="18" charset="0"/>
              <a:cs typeface="Times New Roman" pitchFamily="18" charset="0"/>
            </a:endParaRPr>
          </a:p>
          <a:p>
            <a:pPr>
              <a:spcAft>
                <a:spcPts val="1199"/>
              </a:spcAft>
            </a:pPr>
            <a:endParaRPr lang="en-US" sz="1600" dirty="0">
              <a:latin typeface="Times New Roman" pitchFamily="18" charset="0"/>
              <a:cs typeface="Times New Roman" pitchFamily="18" charset="0"/>
            </a:endParaRPr>
          </a:p>
          <a:p>
            <a:pPr>
              <a:spcAft>
                <a:spcPts val="1182"/>
              </a:spcAft>
            </a:pPr>
            <a:endParaRPr lang="en-US" sz="1600" dirty="0">
              <a:latin typeface="Times New Roman" pitchFamily="18" charset="0"/>
              <a:cs typeface="Times New Roman" pitchFamily="18" charset="0"/>
            </a:endParaRPr>
          </a:p>
          <a:p>
            <a:pPr>
              <a:spcAft>
                <a:spcPts val="1182"/>
              </a:spcAft>
            </a:pPr>
            <a:endParaRPr lang="en-US" sz="16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FB0E6EB7-1AD4-4A2D-8DF0-B756046ECB12}" type="slidenum">
              <a:rPr lang="en-US" smtClean="0"/>
              <a:pPr/>
              <a:t>4</a:t>
            </a:fld>
            <a:endParaRPr lang="en-US" dirty="0"/>
          </a:p>
        </p:txBody>
      </p:sp>
    </p:spTree>
    <p:extLst>
      <p:ext uri="{BB962C8B-B14F-4D97-AF65-F5344CB8AC3E}">
        <p14:creationId xmlns:p14="http://schemas.microsoft.com/office/powerpoint/2010/main" val="271727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81125" y="263525"/>
            <a:ext cx="4027488" cy="3019425"/>
          </a:xfrm>
        </p:spPr>
      </p:sp>
      <p:sp>
        <p:nvSpPr>
          <p:cNvPr id="3" name="Notes Placeholder 2"/>
          <p:cNvSpPr>
            <a:spLocks noGrp="1"/>
          </p:cNvSpPr>
          <p:nvPr>
            <p:ph type="body" idx="1"/>
          </p:nvPr>
        </p:nvSpPr>
        <p:spPr>
          <a:xfrm>
            <a:off x="187232" y="3414994"/>
            <a:ext cx="6521682" cy="4436659"/>
          </a:xfrm>
        </p:spPr>
        <p:txBody>
          <a:bodyPr/>
          <a:lstStyle/>
          <a:p>
            <a:pPr defTabSz="909828">
              <a:defRPr/>
            </a:pPr>
            <a:r>
              <a:rPr lang="en-US" sz="1600" dirty="0">
                <a:latin typeface="Times New Roman" pitchFamily="18" charset="0"/>
                <a:cs typeface="Times New Roman" pitchFamily="18" charset="0"/>
              </a:rPr>
              <a:t>In April of 2016, Massachusetts Governor Charlie Baker signed, </a:t>
            </a:r>
            <a:r>
              <a:rPr lang="en-US" sz="1600" i="1" dirty="0">
                <a:latin typeface="Times New Roman" pitchFamily="18" charset="0"/>
                <a:cs typeface="Times New Roman" pitchFamily="18" charset="0"/>
              </a:rPr>
              <a:t>An Act Relative to Solar Energy</a:t>
            </a:r>
            <a:r>
              <a:rPr lang="en-US" sz="1600" dirty="0">
                <a:latin typeface="Times New Roman" pitchFamily="18" charset="0"/>
                <a:cs typeface="Times New Roman" pitchFamily="18" charset="0"/>
              </a:rPr>
              <a:t>, which directed my agency to develop the a new solar incentive program that would create a stable and  equitable solar market at a reasonable cost to ratepayers.</a:t>
            </a:r>
          </a:p>
          <a:p>
            <a:pPr defTabSz="909828">
              <a:defRPr/>
            </a:pPr>
            <a:endParaRPr lang="en-US" sz="1600" dirty="0">
              <a:latin typeface="Times New Roman" pitchFamily="18" charset="0"/>
              <a:cs typeface="Times New Roman" pitchFamily="18" charset="0"/>
            </a:endParaRPr>
          </a:p>
          <a:p>
            <a:pPr defTabSz="909828">
              <a:defRPr/>
            </a:pPr>
            <a:r>
              <a:rPr lang="en-US" sz="1600" dirty="0">
                <a:latin typeface="Times New Roman" pitchFamily="18" charset="0"/>
                <a:cs typeface="Times New Roman" pitchFamily="18" charset="0"/>
              </a:rPr>
              <a:t>DOER approached this process with four major objectives:</a:t>
            </a:r>
          </a:p>
          <a:p>
            <a:pPr defTabSz="909828">
              <a:defRPr/>
            </a:pPr>
            <a:endParaRPr lang="en-US" sz="1600" dirty="0">
              <a:latin typeface="Times New Roman" pitchFamily="18" charset="0"/>
              <a:cs typeface="Times New Roman" pitchFamily="18" charset="0"/>
            </a:endParaRPr>
          </a:p>
          <a:p>
            <a:pPr lvl="2" indent="-511778">
              <a:spcAft>
                <a:spcPts val="597"/>
              </a:spcAft>
              <a:buFont typeface="+mj-lt"/>
              <a:buAutoNum type="arabicPeriod"/>
            </a:pPr>
            <a:r>
              <a:rPr lang="en-US" sz="1600" dirty="0">
                <a:latin typeface="Times New Roman" pitchFamily="18" charset="0"/>
                <a:cs typeface="Times New Roman" pitchFamily="18" charset="0"/>
              </a:rPr>
              <a:t>Cost Reductions for Ratepayers</a:t>
            </a:r>
          </a:p>
          <a:p>
            <a:pPr lvl="2" indent="-511778">
              <a:spcAft>
                <a:spcPts val="597"/>
              </a:spcAft>
              <a:buFont typeface="+mj-lt"/>
              <a:buAutoNum type="arabicPeriod"/>
            </a:pPr>
            <a:r>
              <a:rPr lang="en-US" sz="1600" dirty="0">
                <a:latin typeface="Times New Roman" pitchFamily="18" charset="0"/>
                <a:cs typeface="Times New Roman" pitchFamily="18" charset="0"/>
              </a:rPr>
              <a:t>Protect Land Conservation as Solar Deployment Grows</a:t>
            </a:r>
          </a:p>
          <a:p>
            <a:pPr lvl="2" indent="-511778">
              <a:spcAft>
                <a:spcPts val="597"/>
              </a:spcAft>
              <a:buFont typeface="+mj-lt"/>
              <a:buAutoNum type="arabicPeriod"/>
            </a:pPr>
            <a:r>
              <a:rPr lang="en-US" sz="1600" dirty="0">
                <a:latin typeface="Times New Roman" pitchFamily="18" charset="0"/>
                <a:cs typeface="Times New Roman" pitchFamily="18" charset="0"/>
              </a:rPr>
              <a:t>Develop an Additional Option for Solar Development when Net Metering Caps are Hit</a:t>
            </a:r>
          </a:p>
          <a:p>
            <a:pPr lvl="2" indent="-511778">
              <a:spcAft>
                <a:spcPts val="597"/>
              </a:spcAft>
              <a:buFont typeface="+mj-lt"/>
              <a:buAutoNum type="arabicPeriod"/>
            </a:pPr>
            <a:r>
              <a:rPr lang="en-US" sz="1600" dirty="0">
                <a:latin typeface="Times New Roman" pitchFamily="18" charset="0"/>
                <a:cs typeface="Times New Roman" pitchFamily="18" charset="0"/>
              </a:rPr>
              <a:t>Provide an Orderly Transition with Minimal Market Disruption</a:t>
            </a:r>
          </a:p>
          <a:p>
            <a:pPr defTabSz="909828">
              <a:defRPr/>
            </a:pPr>
            <a:endParaRPr lang="en-US" sz="1600" dirty="0">
              <a:latin typeface="Times New Roman" pitchFamily="18" charset="0"/>
              <a:cs typeface="Times New Roman" pitchFamily="18" charset="0"/>
            </a:endParaRPr>
          </a:p>
          <a:p>
            <a:pPr defTabSz="909828">
              <a:defRPr/>
            </a:pPr>
            <a:r>
              <a:rPr lang="en-US" sz="1600" dirty="0">
                <a:latin typeface="Times New Roman" pitchFamily="18" charset="0"/>
                <a:cs typeface="Times New Roman" pitchFamily="18" charset="0"/>
              </a:rPr>
              <a:t>To develop this program </a:t>
            </a:r>
            <a:r>
              <a:rPr lang="en-US" sz="1600" dirty="0" smtClean="0">
                <a:latin typeface="Times New Roman" pitchFamily="18" charset="0"/>
                <a:cs typeface="Times New Roman" pitchFamily="18" charset="0"/>
              </a:rPr>
              <a:t>DOER undertook </a:t>
            </a:r>
            <a:r>
              <a:rPr lang="en-US" sz="1600" dirty="0">
                <a:latin typeface="Times New Roman" pitchFamily="18" charset="0"/>
                <a:cs typeface="Times New Roman" pitchFamily="18" charset="0"/>
              </a:rPr>
              <a:t>a robust stakeholder engagement process that included </a:t>
            </a:r>
            <a:r>
              <a:rPr lang="en-US" sz="1600" dirty="0" smtClean="0">
                <a:latin typeface="Times New Roman" pitchFamily="18" charset="0"/>
                <a:cs typeface="Times New Roman" pitchFamily="18" charset="0"/>
              </a:rPr>
              <a:t>a straw proposal that was released in September 2016, extensive </a:t>
            </a:r>
            <a:r>
              <a:rPr lang="en-US" sz="1600" dirty="0">
                <a:latin typeface="Times New Roman" pitchFamily="18" charset="0"/>
                <a:cs typeface="Times New Roman" pitchFamily="18" charset="0"/>
              </a:rPr>
              <a:t>public </a:t>
            </a:r>
            <a:r>
              <a:rPr lang="en-US" sz="1600" dirty="0" smtClean="0">
                <a:latin typeface="Times New Roman" pitchFamily="18" charset="0"/>
                <a:cs typeface="Times New Roman" pitchFamily="18" charset="0"/>
              </a:rPr>
              <a:t>comments, </a:t>
            </a:r>
            <a:r>
              <a:rPr lang="en-US" sz="1600" dirty="0">
                <a:latin typeface="Times New Roman" pitchFamily="18" charset="0"/>
                <a:cs typeface="Times New Roman" pitchFamily="18" charset="0"/>
              </a:rPr>
              <a:t>and over 40 stakeholder meetings.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FB0E6EB7-1AD4-4A2D-8DF0-B756046ECB12}" type="slidenum">
              <a:rPr lang="en-US" smtClean="0"/>
              <a:pPr/>
              <a:t>5</a:t>
            </a:fld>
            <a:endParaRPr lang="en-US" dirty="0"/>
          </a:p>
        </p:txBody>
      </p:sp>
    </p:spTree>
    <p:extLst>
      <p:ext uri="{BB962C8B-B14F-4D97-AF65-F5344CB8AC3E}">
        <p14:creationId xmlns:p14="http://schemas.microsoft.com/office/powerpoint/2010/main" val="271727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63675" y="206375"/>
            <a:ext cx="3889375" cy="2916238"/>
          </a:xfrm>
        </p:spPr>
      </p:sp>
      <p:sp>
        <p:nvSpPr>
          <p:cNvPr id="3" name="Notes Placeholder 2"/>
          <p:cNvSpPr>
            <a:spLocks noGrp="1"/>
          </p:cNvSpPr>
          <p:nvPr>
            <p:ph type="body" idx="1"/>
          </p:nvPr>
        </p:nvSpPr>
        <p:spPr>
          <a:xfrm>
            <a:off x="187232" y="3278158"/>
            <a:ext cx="6342892" cy="5713441"/>
          </a:xfrm>
        </p:spPr>
        <p:txBody>
          <a:bodyPr>
            <a:normAutofit fontScale="92500" lnSpcReduction="20000"/>
          </a:bodyPr>
          <a:lstStyle/>
          <a:p>
            <a:pPr defTabSz="909828">
              <a:defRPr/>
            </a:pPr>
            <a:r>
              <a:rPr lang="en-US" sz="1600" dirty="0">
                <a:latin typeface="Times New Roman" pitchFamily="18" charset="0"/>
                <a:cs typeface="Times New Roman" pitchFamily="18" charset="0"/>
              </a:rPr>
              <a:t>On January 31</a:t>
            </a:r>
            <a:r>
              <a:rPr lang="en-US" sz="1600" baseline="30000" dirty="0">
                <a:latin typeface="Times New Roman" pitchFamily="18" charset="0"/>
                <a:cs typeface="Times New Roman" pitchFamily="18" charset="0"/>
              </a:rPr>
              <a:t>st</a:t>
            </a:r>
            <a:r>
              <a:rPr lang="en-US" sz="1600" dirty="0">
                <a:latin typeface="Times New Roman" pitchFamily="18" charset="0"/>
                <a:cs typeface="Times New Roman" pitchFamily="18" charset="0"/>
              </a:rPr>
              <a:t> DOER released it’s new program, called the Solar Massachusetts Renewable Target (SMART) program, where we expect to double the amount of solar in the state at half the cost to ratepayers as the first 1600 MW incentive program.</a:t>
            </a:r>
          </a:p>
          <a:p>
            <a:pPr defTabSz="909828">
              <a:defRPr/>
            </a:pPr>
            <a:endParaRPr lang="en-US" sz="1600" dirty="0">
              <a:latin typeface="Times New Roman" pitchFamily="18" charset="0"/>
              <a:cs typeface="Times New Roman" pitchFamily="18" charset="0"/>
            </a:endParaRPr>
          </a:p>
          <a:p>
            <a:pPr defTabSz="909828">
              <a:defRPr/>
            </a:pPr>
            <a:r>
              <a:rPr lang="en-US" sz="1600" dirty="0">
                <a:latin typeface="Times New Roman" pitchFamily="18" charset="0"/>
                <a:cs typeface="Times New Roman" pitchFamily="18" charset="0"/>
              </a:rPr>
              <a:t>Key features:</a:t>
            </a:r>
          </a:p>
          <a:p>
            <a:pPr defTabSz="909828">
              <a:defRPr/>
            </a:pPr>
            <a:endParaRPr lang="en-US" sz="1600" dirty="0">
              <a:latin typeface="Times New Roman" pitchFamily="18" charset="0"/>
              <a:cs typeface="Times New Roman" pitchFamily="18" charset="0"/>
            </a:endParaRPr>
          </a:p>
          <a:p>
            <a:pPr marL="739235" lvl="1" indent="-284321">
              <a:spcAft>
                <a:spcPts val="597"/>
              </a:spcAft>
              <a:buFont typeface="Arial" panose="020B0604020202020204" pitchFamily="34" charset="0"/>
              <a:buChar char="•"/>
              <a:defRPr/>
            </a:pPr>
            <a:r>
              <a:rPr lang="en-US" sz="1600" dirty="0">
                <a:latin typeface="Times New Roman" pitchFamily="18" charset="0"/>
                <a:cs typeface="Times New Roman" pitchFamily="18" charset="0"/>
              </a:rPr>
              <a:t>Declining block model using an all in tariff rate paid to developers for 10 – 20 years</a:t>
            </a:r>
          </a:p>
          <a:p>
            <a:pPr marL="739235" lvl="1" indent="-284321">
              <a:spcAft>
                <a:spcPts val="597"/>
              </a:spcAft>
              <a:buFont typeface="Arial" panose="020B0604020202020204" pitchFamily="34" charset="0"/>
              <a:buChar char="•"/>
              <a:defRPr/>
            </a:pPr>
            <a:r>
              <a:rPr lang="en-US" sz="1600" dirty="0">
                <a:latin typeface="Times New Roman" pitchFamily="18" charset="0"/>
                <a:cs typeface="Times New Roman" pitchFamily="18" charset="0"/>
              </a:rPr>
              <a:t>A solar facility receives a single compensation rate that accounts for both the energy and the incentive, and is structured to net out the value of energy to ensure that the resulting incentive payment is no more required. </a:t>
            </a:r>
          </a:p>
          <a:p>
            <a:pPr marL="1194149" lvl="2" indent="-284321">
              <a:spcAft>
                <a:spcPts val="597"/>
              </a:spcAft>
              <a:buFont typeface="Arial" panose="020B0604020202020204" pitchFamily="34" charset="0"/>
              <a:buChar char="•"/>
              <a:defRPr/>
            </a:pPr>
            <a:r>
              <a:rPr lang="en-US" sz="1600" dirty="0">
                <a:latin typeface="Times New Roman" pitchFamily="18" charset="0"/>
                <a:cs typeface="Times New Roman" pitchFamily="18" charset="0"/>
              </a:rPr>
              <a:t>Initial rate set by competitive procurement</a:t>
            </a:r>
          </a:p>
          <a:p>
            <a:pPr marL="739235" lvl="1" indent="-284321" defTabSz="909828">
              <a:spcAft>
                <a:spcPts val="597"/>
              </a:spcAft>
              <a:buFont typeface="Arial" panose="020B0604020202020204" pitchFamily="34" charset="0"/>
              <a:buChar char="•"/>
              <a:defRPr/>
            </a:pPr>
            <a:r>
              <a:rPr lang="en-US" sz="1600" dirty="0">
                <a:latin typeface="Times New Roman" pitchFamily="18" charset="0"/>
                <a:cs typeface="Times New Roman" pitchFamily="18" charset="0"/>
              </a:rPr>
              <a:t>The all-in compensation rate for solar projects declines by 4% for every 200 MW of solar built</a:t>
            </a:r>
          </a:p>
          <a:p>
            <a:pPr marL="739235" lvl="1" indent="-284321" defTabSz="909828">
              <a:spcAft>
                <a:spcPts val="597"/>
              </a:spcAft>
              <a:buFont typeface="Arial" panose="020B0604020202020204" pitchFamily="34" charset="0"/>
              <a:buChar char="•"/>
              <a:defRPr/>
            </a:pPr>
            <a:r>
              <a:rPr lang="en-US" sz="1600" dirty="0">
                <a:latin typeface="Times New Roman" pitchFamily="18" charset="0"/>
                <a:cs typeface="Times New Roman" pitchFamily="18" charset="0"/>
              </a:rPr>
              <a:t>Developed an on bill crediting system that gives developers an additional option for transferring energy credits</a:t>
            </a:r>
          </a:p>
          <a:p>
            <a:pPr marL="739235" lvl="1" indent="-284321" defTabSz="909828">
              <a:spcAft>
                <a:spcPts val="597"/>
              </a:spcAft>
              <a:buFont typeface="Arial" panose="020B0604020202020204" pitchFamily="34" charset="0"/>
              <a:buChar char="•"/>
              <a:defRPr/>
            </a:pPr>
            <a:r>
              <a:rPr lang="en-US" sz="1600" dirty="0">
                <a:latin typeface="Times New Roman" pitchFamily="18" charset="0"/>
                <a:cs typeface="Times New Roman" pitchFamily="18" charset="0"/>
              </a:rPr>
              <a:t>Puts Massachusetts forefront of a nation leading effort to steer project development away from open space by assigning additional values for projects in preferred locations and reducing the incentive for projects in un-preferred locations</a:t>
            </a:r>
          </a:p>
          <a:p>
            <a:pPr defTabSz="909828">
              <a:defRPr/>
            </a:pPr>
            <a:endParaRPr lang="en-US" sz="1600" dirty="0">
              <a:latin typeface="Times New Roman" pitchFamily="18" charset="0"/>
              <a:cs typeface="Times New Roman" pitchFamily="18" charset="0"/>
            </a:endParaRPr>
          </a:p>
          <a:p>
            <a:pPr defTabSz="909828">
              <a:defRPr/>
            </a:pPr>
            <a:r>
              <a:rPr lang="en-US" sz="1600" dirty="0">
                <a:latin typeface="Times New Roman" pitchFamily="18" charset="0"/>
                <a:cs typeface="Times New Roman" pitchFamily="18" charset="0"/>
              </a:rPr>
              <a:t>This program provides long-term revenue certainty (10-20 years) to developers which reduces financing risks and in turn, lowers costs for developers.   This enables immediate savings for ratepayers bringing  down the cost  for all ratepayers.  </a:t>
            </a:r>
          </a:p>
        </p:txBody>
      </p:sp>
      <p:sp>
        <p:nvSpPr>
          <p:cNvPr id="4" name="Slide Number Placeholder 3"/>
          <p:cNvSpPr>
            <a:spLocks noGrp="1"/>
          </p:cNvSpPr>
          <p:nvPr>
            <p:ph type="sldNum" sz="quarter" idx="10"/>
          </p:nvPr>
        </p:nvSpPr>
        <p:spPr/>
        <p:txBody>
          <a:bodyPr/>
          <a:lstStyle/>
          <a:p>
            <a:fld id="{FB0E6EB7-1AD4-4A2D-8DF0-B756046ECB12}" type="slidenum">
              <a:rPr lang="en-US" smtClean="0"/>
              <a:pPr/>
              <a:t>6</a:t>
            </a:fld>
            <a:endParaRPr lang="en-US" dirty="0"/>
          </a:p>
        </p:txBody>
      </p:sp>
    </p:spTree>
    <p:extLst>
      <p:ext uri="{BB962C8B-B14F-4D97-AF65-F5344CB8AC3E}">
        <p14:creationId xmlns:p14="http://schemas.microsoft.com/office/powerpoint/2010/main" val="271727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457200"/>
            <a:ext cx="4035425" cy="3027363"/>
          </a:xfrm>
        </p:spPr>
      </p:sp>
      <p:sp>
        <p:nvSpPr>
          <p:cNvPr id="4" name="Slide Number Placeholder 3"/>
          <p:cNvSpPr>
            <a:spLocks noGrp="1"/>
          </p:cNvSpPr>
          <p:nvPr>
            <p:ph type="sldNum" sz="quarter" idx="10"/>
          </p:nvPr>
        </p:nvSpPr>
        <p:spPr/>
        <p:txBody>
          <a:bodyPr/>
          <a:lstStyle/>
          <a:p>
            <a:fld id="{FB0E6EB7-1AD4-4A2D-8DF0-B756046ECB12}" type="slidenum">
              <a:rPr lang="en-US" smtClean="0">
                <a:solidFill>
                  <a:prstClr val="black"/>
                </a:solidFill>
              </a:rPr>
              <a:pPr/>
              <a:t>7</a:t>
            </a:fld>
            <a:endParaRPr lang="en-US" dirty="0">
              <a:solidFill>
                <a:prstClr val="black"/>
              </a:solidFill>
            </a:endParaRPr>
          </a:p>
        </p:txBody>
      </p:sp>
      <p:sp>
        <p:nvSpPr>
          <p:cNvPr id="3" name="Notes Placeholder 2"/>
          <p:cNvSpPr>
            <a:spLocks noGrp="1"/>
          </p:cNvSpPr>
          <p:nvPr>
            <p:ph type="body" idx="1"/>
          </p:nvPr>
        </p:nvSpPr>
        <p:spPr>
          <a:xfrm>
            <a:off x="228600" y="3657600"/>
            <a:ext cx="6324600" cy="5029200"/>
          </a:xfrm>
        </p:spPr>
        <p:txBody>
          <a:bodyPr/>
          <a:lstStyle/>
          <a:p>
            <a:r>
              <a:rPr lang="en-US" sz="1600" dirty="0">
                <a:latin typeface="Times New Roman" pitchFamily="18" charset="0"/>
                <a:cs typeface="Times New Roman" pitchFamily="18" charset="0"/>
              </a:rPr>
              <a:t>The Department of Energy Resources (DOER) solicited written stakeholder input addressing whether Massachusetts should adopt targets for energy storage systems and on December 27, 2016 we announced that we have determined that setting a target is prudent for the Commonwealth. </a:t>
            </a:r>
          </a:p>
          <a:p>
            <a:endParaRPr lang="en-US" sz="1600" dirty="0">
              <a:latin typeface="Times New Roman" pitchFamily="18" charset="0"/>
              <a:cs typeface="Times New Roman" pitchFamily="18" charset="0"/>
            </a:endParaRPr>
          </a:p>
          <a:p>
            <a:pPr defTabSz="909863">
              <a:defRPr/>
            </a:pPr>
            <a:r>
              <a:rPr lang="en-US" sz="1600" dirty="0">
                <a:latin typeface="Times New Roman" pitchFamily="18" charset="0"/>
                <a:cs typeface="Times New Roman" pitchFamily="18" charset="0"/>
              </a:rPr>
              <a:t>DOER then solicited further stakeholder input with regard to target scale, structure and mechanisms, with the comment period closing January 27.</a:t>
            </a:r>
          </a:p>
          <a:p>
            <a:pPr defTabSz="909863">
              <a:defRPr/>
            </a:pPr>
            <a:endParaRPr lang="en-US" sz="1600" dirty="0">
              <a:latin typeface="Times New Roman" pitchFamily="18" charset="0"/>
              <a:cs typeface="Times New Roman" pitchFamily="18" charset="0"/>
            </a:endParaRPr>
          </a:p>
          <a:p>
            <a:pPr defTabSz="909863">
              <a:defRPr/>
            </a:pPr>
            <a:r>
              <a:rPr lang="en-US" sz="1600" dirty="0">
                <a:latin typeface="Times New Roman" pitchFamily="18" charset="0"/>
                <a:cs typeface="Times New Roman" pitchFamily="18" charset="0"/>
              </a:rPr>
              <a:t>The legislation required DOER to adopt the energy storage targets by July 1, 2017</a:t>
            </a:r>
            <a:r>
              <a:rPr lang="en-US" sz="1600" dirty="0" smtClean="0">
                <a:latin typeface="Times New Roman" pitchFamily="18" charset="0"/>
                <a:cs typeface="Times New Roman" pitchFamily="18" charset="0"/>
              </a:rPr>
              <a:t>.</a:t>
            </a:r>
          </a:p>
          <a:p>
            <a:pPr defTabSz="909863">
              <a:defRPr/>
            </a:pPr>
            <a:endParaRPr lang="en-US" sz="1600" dirty="0">
              <a:latin typeface="Times New Roman" pitchFamily="18" charset="0"/>
              <a:cs typeface="Times New Roman" pitchFamily="18" charset="0"/>
            </a:endParaRPr>
          </a:p>
          <a:p>
            <a:pPr defTabSz="909863">
              <a:defRPr/>
            </a:pPr>
            <a:r>
              <a:rPr lang="en-US" sz="1600" dirty="0" smtClean="0">
                <a:latin typeface="Times New Roman" pitchFamily="18" charset="0"/>
                <a:cs typeface="Times New Roman" pitchFamily="18" charset="0"/>
              </a:rPr>
              <a:t>Earlier this month DOER and the Mass Clean Energy Center released the long awaited RFP for energy storage demonstration projects, the final component of Governor Baker’s Energy Storage Initiative.</a:t>
            </a:r>
          </a:p>
          <a:p>
            <a:pPr defTabSz="909863">
              <a:defRPr/>
            </a:pPr>
            <a:endParaRPr lang="en-US" sz="1600" dirty="0">
              <a:latin typeface="Times New Roman" pitchFamily="18" charset="0"/>
              <a:cs typeface="Times New Roman" pitchFamily="18" charset="0"/>
            </a:endParaRPr>
          </a:p>
          <a:p>
            <a:pPr defTabSz="909863">
              <a:defRPr/>
            </a:pPr>
            <a:r>
              <a:rPr lang="en-US" sz="1600" dirty="0" smtClean="0">
                <a:latin typeface="Times New Roman" pitchFamily="18" charset="0"/>
                <a:cs typeface="Times New Roman" pitchFamily="18" charset="0"/>
              </a:rPr>
              <a:t>The RFP will make $10 million of funds available for projects with a maximum of $1.25 million per project. </a:t>
            </a:r>
          </a:p>
          <a:p>
            <a:pPr defTabSz="909863">
              <a:defRPr/>
            </a:pPr>
            <a:endParaRPr lang="en-US" sz="1600" dirty="0">
              <a:latin typeface="Times New Roman" pitchFamily="18" charset="0"/>
              <a:cs typeface="Times New Roman" pitchFamily="18" charset="0"/>
            </a:endParaRPr>
          </a:p>
          <a:p>
            <a:pPr defTabSz="909863">
              <a:defRPr/>
            </a:pPr>
            <a:r>
              <a:rPr lang="en-US" sz="1600" dirty="0" smtClean="0">
                <a:latin typeface="Times New Roman" pitchFamily="18" charset="0"/>
                <a:cs typeface="Times New Roman" pitchFamily="18" charset="0"/>
              </a:rPr>
              <a:t>Submissions are due by June 9</a:t>
            </a:r>
            <a:r>
              <a:rPr lang="en-US" sz="1600" baseline="30000" dirty="0" smtClean="0">
                <a:latin typeface="Times New Roman" pitchFamily="18" charset="0"/>
                <a:cs typeface="Times New Roman" pitchFamily="18" charset="0"/>
              </a:rPr>
              <a:t>th</a:t>
            </a:r>
            <a:r>
              <a:rPr lang="en-US" sz="1600" dirty="0" smtClean="0">
                <a:latin typeface="Times New Roman" pitchFamily="18" charset="0"/>
                <a:cs typeface="Times New Roman" pitchFamily="18" charset="0"/>
              </a:rPr>
              <a:t>. </a:t>
            </a: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271727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48C493-0CE2-4185-B809-6FBB7E92A720}" type="datetimeFigureOut">
              <a:rPr lang="en-US" smtClean="0"/>
              <a:t>3/23/17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10E86E-1356-4A55-97A3-97C1E37FDBF6}" type="slidenum">
              <a:rPr lang="en-US" smtClean="0"/>
              <a:t>‹#›</a:t>
            </a:fld>
            <a:endParaRPr lang="en-US"/>
          </a:p>
        </p:txBody>
      </p:sp>
    </p:spTree>
    <p:extLst>
      <p:ext uri="{BB962C8B-B14F-4D97-AF65-F5344CB8AC3E}">
        <p14:creationId xmlns:p14="http://schemas.microsoft.com/office/powerpoint/2010/main" val="846440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48C493-0CE2-4185-B809-6FBB7E92A720}" type="datetimeFigureOut">
              <a:rPr lang="en-US" smtClean="0"/>
              <a:t>3/23/17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10E86E-1356-4A55-97A3-97C1E37FDBF6}" type="slidenum">
              <a:rPr lang="en-US" smtClean="0"/>
              <a:t>‹#›</a:t>
            </a:fld>
            <a:endParaRPr lang="en-US"/>
          </a:p>
        </p:txBody>
      </p:sp>
    </p:spTree>
    <p:extLst>
      <p:ext uri="{BB962C8B-B14F-4D97-AF65-F5344CB8AC3E}">
        <p14:creationId xmlns:p14="http://schemas.microsoft.com/office/powerpoint/2010/main" val="1919904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48C493-0CE2-4185-B809-6FBB7E92A720}" type="datetimeFigureOut">
              <a:rPr lang="en-US" smtClean="0"/>
              <a:t>3/23/17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10E86E-1356-4A55-97A3-97C1E37FDBF6}" type="slidenum">
              <a:rPr lang="en-US" smtClean="0"/>
              <a:t>‹#›</a:t>
            </a:fld>
            <a:endParaRPr lang="en-US"/>
          </a:p>
        </p:txBody>
      </p:sp>
    </p:spTree>
    <p:extLst>
      <p:ext uri="{BB962C8B-B14F-4D97-AF65-F5344CB8AC3E}">
        <p14:creationId xmlns:p14="http://schemas.microsoft.com/office/powerpoint/2010/main" val="2082386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48C493-0CE2-4185-B809-6FBB7E92A720}" type="datetimeFigureOut">
              <a:rPr lang="en-US" smtClean="0"/>
              <a:t>3/23/17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10E86E-1356-4A55-97A3-97C1E37FDBF6}" type="slidenum">
              <a:rPr lang="en-US" smtClean="0"/>
              <a:t>‹#›</a:t>
            </a:fld>
            <a:endParaRPr lang="en-US"/>
          </a:p>
        </p:txBody>
      </p:sp>
    </p:spTree>
    <p:extLst>
      <p:ext uri="{BB962C8B-B14F-4D97-AF65-F5344CB8AC3E}">
        <p14:creationId xmlns:p14="http://schemas.microsoft.com/office/powerpoint/2010/main" val="2620411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48C493-0CE2-4185-B809-6FBB7E92A720}" type="datetimeFigureOut">
              <a:rPr lang="en-US" smtClean="0"/>
              <a:t>3/23/17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10E86E-1356-4A55-97A3-97C1E37FDBF6}" type="slidenum">
              <a:rPr lang="en-US" smtClean="0"/>
              <a:t>‹#›</a:t>
            </a:fld>
            <a:endParaRPr lang="en-US"/>
          </a:p>
        </p:txBody>
      </p:sp>
    </p:spTree>
    <p:extLst>
      <p:ext uri="{BB962C8B-B14F-4D97-AF65-F5344CB8AC3E}">
        <p14:creationId xmlns:p14="http://schemas.microsoft.com/office/powerpoint/2010/main" val="795844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48C493-0CE2-4185-B809-6FBB7E92A720}" type="datetimeFigureOut">
              <a:rPr lang="en-US" smtClean="0"/>
              <a:t>3/23/17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10E86E-1356-4A55-97A3-97C1E37FDBF6}" type="slidenum">
              <a:rPr lang="en-US" smtClean="0"/>
              <a:t>‹#›</a:t>
            </a:fld>
            <a:endParaRPr lang="en-US"/>
          </a:p>
        </p:txBody>
      </p:sp>
    </p:spTree>
    <p:extLst>
      <p:ext uri="{BB962C8B-B14F-4D97-AF65-F5344CB8AC3E}">
        <p14:creationId xmlns:p14="http://schemas.microsoft.com/office/powerpoint/2010/main" val="2482328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48C493-0CE2-4185-B809-6FBB7E92A720}" type="datetimeFigureOut">
              <a:rPr lang="en-US" smtClean="0"/>
              <a:t>3/23/17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10E86E-1356-4A55-97A3-97C1E37FDBF6}" type="slidenum">
              <a:rPr lang="en-US" smtClean="0"/>
              <a:t>‹#›</a:t>
            </a:fld>
            <a:endParaRPr lang="en-US"/>
          </a:p>
        </p:txBody>
      </p:sp>
    </p:spTree>
    <p:extLst>
      <p:ext uri="{BB962C8B-B14F-4D97-AF65-F5344CB8AC3E}">
        <p14:creationId xmlns:p14="http://schemas.microsoft.com/office/powerpoint/2010/main" val="2121423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48C493-0CE2-4185-B809-6FBB7E92A720}" type="datetimeFigureOut">
              <a:rPr lang="en-US" smtClean="0"/>
              <a:t>3/23/17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10E86E-1356-4A55-97A3-97C1E37FDBF6}" type="slidenum">
              <a:rPr lang="en-US" smtClean="0"/>
              <a:t>‹#›</a:t>
            </a:fld>
            <a:endParaRPr lang="en-US"/>
          </a:p>
        </p:txBody>
      </p:sp>
    </p:spTree>
    <p:extLst>
      <p:ext uri="{BB962C8B-B14F-4D97-AF65-F5344CB8AC3E}">
        <p14:creationId xmlns:p14="http://schemas.microsoft.com/office/powerpoint/2010/main" val="3946344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48C493-0CE2-4185-B809-6FBB7E92A720}" type="datetimeFigureOut">
              <a:rPr lang="en-US" smtClean="0"/>
              <a:t>3/23/17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10E86E-1356-4A55-97A3-97C1E37FDBF6}" type="slidenum">
              <a:rPr lang="en-US" smtClean="0"/>
              <a:t>‹#›</a:t>
            </a:fld>
            <a:endParaRPr lang="en-US"/>
          </a:p>
        </p:txBody>
      </p:sp>
    </p:spTree>
    <p:extLst>
      <p:ext uri="{BB962C8B-B14F-4D97-AF65-F5344CB8AC3E}">
        <p14:creationId xmlns:p14="http://schemas.microsoft.com/office/powerpoint/2010/main" val="2612472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48C493-0CE2-4185-B809-6FBB7E92A720}" type="datetimeFigureOut">
              <a:rPr lang="en-US" smtClean="0"/>
              <a:t>3/23/17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10E86E-1356-4A55-97A3-97C1E37FDBF6}" type="slidenum">
              <a:rPr lang="en-US" smtClean="0"/>
              <a:t>‹#›</a:t>
            </a:fld>
            <a:endParaRPr lang="en-US"/>
          </a:p>
        </p:txBody>
      </p:sp>
    </p:spTree>
    <p:extLst>
      <p:ext uri="{BB962C8B-B14F-4D97-AF65-F5344CB8AC3E}">
        <p14:creationId xmlns:p14="http://schemas.microsoft.com/office/powerpoint/2010/main" val="3810103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48C493-0CE2-4185-B809-6FBB7E92A720}" type="datetimeFigureOut">
              <a:rPr lang="en-US" smtClean="0"/>
              <a:t>3/23/17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10E86E-1356-4A55-97A3-97C1E37FDBF6}" type="slidenum">
              <a:rPr lang="en-US" smtClean="0"/>
              <a:t>‹#›</a:t>
            </a:fld>
            <a:endParaRPr lang="en-US"/>
          </a:p>
        </p:txBody>
      </p:sp>
    </p:spTree>
    <p:extLst>
      <p:ext uri="{BB962C8B-B14F-4D97-AF65-F5344CB8AC3E}">
        <p14:creationId xmlns:p14="http://schemas.microsoft.com/office/powerpoint/2010/main" val="96773931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48C493-0CE2-4185-B809-6FBB7E92A720}" type="datetimeFigureOut">
              <a:rPr lang="en-US" smtClean="0"/>
              <a:t>3/23/17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10E86E-1356-4A55-97A3-97C1E37FDBF6}" type="slidenum">
              <a:rPr lang="en-US" smtClean="0"/>
              <a:t>‹#›</a:t>
            </a:fld>
            <a:endParaRPr lang="en-US"/>
          </a:p>
        </p:txBody>
      </p:sp>
    </p:spTree>
    <p:extLst>
      <p:ext uri="{BB962C8B-B14F-4D97-AF65-F5344CB8AC3E}">
        <p14:creationId xmlns:p14="http://schemas.microsoft.com/office/powerpoint/2010/main" val="3530059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4"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0.jpe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191000"/>
            <a:ext cx="6705600" cy="1752600"/>
          </a:xfrm>
        </p:spPr>
        <p:txBody>
          <a:bodyPr>
            <a:normAutofit fontScale="92500"/>
          </a:bodyPr>
          <a:lstStyle/>
          <a:p>
            <a:r>
              <a:rPr lang="en-US" dirty="0" smtClean="0">
                <a:solidFill>
                  <a:schemeClr val="tx1"/>
                </a:solidFill>
                <a:latin typeface="Times New Roman" pitchFamily="18" charset="0"/>
                <a:cs typeface="Times New Roman" pitchFamily="18" charset="0"/>
              </a:rPr>
              <a:t>Secretary Matthew Beaton</a:t>
            </a:r>
          </a:p>
          <a:p>
            <a:r>
              <a:rPr lang="en-US" sz="2600" dirty="0" smtClean="0">
                <a:solidFill>
                  <a:schemeClr val="tx1"/>
                </a:solidFill>
                <a:latin typeface="Times New Roman" pitchFamily="18" charset="0"/>
                <a:cs typeface="Times New Roman" pitchFamily="18" charset="0"/>
              </a:rPr>
              <a:t>New England Electricity Restructuring Roundtable</a:t>
            </a:r>
          </a:p>
          <a:p>
            <a:r>
              <a:rPr lang="en-US" dirty="0" smtClean="0">
                <a:solidFill>
                  <a:schemeClr val="tx1"/>
                </a:solidFill>
                <a:latin typeface="Times New Roman" pitchFamily="18" charset="0"/>
                <a:cs typeface="Times New Roman" pitchFamily="18" charset="0"/>
              </a:rPr>
              <a:t>Friday, March 24, 2017</a:t>
            </a:r>
            <a:endParaRPr lang="en-US" dirty="0">
              <a:solidFill>
                <a:schemeClr val="tx1"/>
              </a:solidFill>
              <a:latin typeface="Times New Roman" pitchFamily="18" charset="0"/>
              <a:cs typeface="Times New Roman" pitchFamily="18"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7000" y="304800"/>
            <a:ext cx="3844636" cy="3844636"/>
          </a:xfrm>
          <a:prstGeom prst="rect">
            <a:avLst/>
          </a:prstGeom>
        </p:spPr>
      </p:pic>
    </p:spTree>
    <p:extLst>
      <p:ext uri="{BB962C8B-B14F-4D97-AF65-F5344CB8AC3E}">
        <p14:creationId xmlns:p14="http://schemas.microsoft.com/office/powerpoint/2010/main" val="717809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110" y="231737"/>
            <a:ext cx="8058151" cy="946226"/>
          </a:xfrm>
        </p:spPr>
        <p:txBody>
          <a:bodyPr>
            <a:normAutofit fontScale="90000"/>
          </a:bodyPr>
          <a:lstStyle/>
          <a:p>
            <a:r>
              <a:rPr lang="en-US" dirty="0">
                <a:latin typeface="Times New Roman" pitchFamily="18" charset="0"/>
                <a:cs typeface="Times New Roman" pitchFamily="18" charset="0"/>
              </a:rPr>
              <a:t>Clean </a:t>
            </a:r>
            <a:r>
              <a:rPr lang="en-US" dirty="0" smtClean="0">
                <a:latin typeface="Times New Roman" pitchFamily="18" charset="0"/>
                <a:cs typeface="Times New Roman" pitchFamily="18" charset="0"/>
              </a:rPr>
              <a:t>Energy Legislation</a:t>
            </a:r>
            <a:br>
              <a:rPr lang="en-US" dirty="0" smtClean="0">
                <a:latin typeface="Times New Roman" pitchFamily="18" charset="0"/>
                <a:cs typeface="Times New Roman" pitchFamily="18" charset="0"/>
              </a:rPr>
            </a:br>
            <a:r>
              <a:rPr lang="en-US" i="1" dirty="0">
                <a:latin typeface="Times New Roman" pitchFamily="18" charset="0"/>
                <a:cs typeface="Times New Roman" pitchFamily="18" charset="0"/>
              </a:rPr>
              <a:t>“An Act Relative to Energy Diversity</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69329" y="1308539"/>
            <a:ext cx="5772806" cy="5399395"/>
          </a:xfrm>
        </p:spPr>
        <p:txBody>
          <a:bodyPr>
            <a:normAutofit/>
          </a:bodyPr>
          <a:lstStyle/>
          <a:p>
            <a:pPr marL="231775" lvl="1" indent="-231775">
              <a:buSzPct val="100000"/>
              <a:buFont typeface="Arial" pitchFamily="34" charset="0"/>
              <a:buChar char="•"/>
              <a:defRPr/>
            </a:pPr>
            <a:endParaRPr lang="en-US" sz="2600" b="1" dirty="0" smtClean="0"/>
          </a:p>
          <a:p>
            <a:pPr>
              <a:defRPr/>
            </a:pPr>
            <a:endParaRPr lang="en-US" sz="2000" dirty="0"/>
          </a:p>
        </p:txBody>
      </p:sp>
      <p:sp>
        <p:nvSpPr>
          <p:cNvPr id="7" name="Content Placeholder 2"/>
          <p:cNvSpPr txBox="1">
            <a:spLocks/>
          </p:cNvSpPr>
          <p:nvPr/>
        </p:nvSpPr>
        <p:spPr>
          <a:xfrm>
            <a:off x="113626" y="1371600"/>
            <a:ext cx="8877974" cy="52553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31775" lvl="1" indent="-231775">
              <a:buSzPct val="100000"/>
              <a:buFont typeface="Arial" pitchFamily="34" charset="0"/>
              <a:buChar char="•"/>
              <a:defRPr/>
            </a:pPr>
            <a:endParaRPr lang="en-US" b="1" dirty="0" smtClean="0">
              <a:latin typeface="Times New Roman" pitchFamily="18" charset="0"/>
              <a:cs typeface="Times New Roman" pitchFamily="18" charset="0"/>
            </a:endParaRPr>
          </a:p>
          <a:p>
            <a:pPr marL="231775" lvl="1" indent="-231775">
              <a:buSzPct val="100000"/>
              <a:buFont typeface="Arial" pitchFamily="34" charset="0"/>
              <a:buChar char="•"/>
              <a:defRPr/>
            </a:pPr>
            <a:r>
              <a:rPr lang="en-US" b="1" dirty="0" smtClean="0">
                <a:latin typeface="Times New Roman" pitchFamily="18" charset="0"/>
                <a:cs typeface="Times New Roman" pitchFamily="18" charset="0"/>
              </a:rPr>
              <a:t>Governor Baker signed bi-partisan, comprehensive energy diversification legislation on August 8, 2016.</a:t>
            </a:r>
          </a:p>
          <a:p>
            <a:pPr marL="0" lvl="1" indent="0">
              <a:buSzPct val="100000"/>
              <a:buNone/>
              <a:defRPr/>
            </a:pPr>
            <a:endParaRPr lang="en-US" b="1" dirty="0" smtClean="0">
              <a:latin typeface="Times New Roman" pitchFamily="18" charset="0"/>
              <a:cs typeface="Times New Roman" pitchFamily="18" charset="0"/>
            </a:endParaRPr>
          </a:p>
          <a:p>
            <a:pPr marL="231775" lvl="1" indent="-231775">
              <a:buSzPct val="100000"/>
              <a:buFont typeface="Arial" pitchFamily="34" charset="0"/>
              <a:buChar char="•"/>
              <a:defRPr/>
            </a:pPr>
            <a:r>
              <a:rPr lang="en-US" b="1" dirty="0" smtClean="0">
                <a:latin typeface="Times New Roman" pitchFamily="18" charset="0"/>
                <a:cs typeface="Times New Roman" pitchFamily="18" charset="0"/>
              </a:rPr>
              <a:t>Among other things, the legislation:</a:t>
            </a:r>
          </a:p>
          <a:p>
            <a:pPr marL="688975" lvl="2" indent="-231775">
              <a:buSzPct val="100000"/>
              <a:buFont typeface="Arial" pitchFamily="34" charset="0"/>
              <a:buChar char="•"/>
              <a:defRPr/>
            </a:pPr>
            <a:r>
              <a:rPr lang="en-US" sz="2400" dirty="0" smtClean="0">
                <a:latin typeface="Times New Roman" pitchFamily="18" charset="0"/>
                <a:cs typeface="Times New Roman" pitchFamily="18" charset="0"/>
              </a:rPr>
              <a:t>Requires </a:t>
            </a:r>
            <a:r>
              <a:rPr lang="en-US" sz="2400" dirty="0">
                <a:latin typeface="Times New Roman" pitchFamily="18" charset="0"/>
                <a:cs typeface="Times New Roman" pitchFamily="18" charset="0"/>
              </a:rPr>
              <a:t>utilities to competitively solicit and contract for approximately 1,200 megawatts (MW</a:t>
            </a:r>
            <a:r>
              <a:rPr lang="en-US" sz="2400" dirty="0" smtClean="0">
                <a:latin typeface="Times New Roman" pitchFamily="18" charset="0"/>
                <a:cs typeface="Times New Roman" pitchFamily="18" charset="0"/>
              </a:rPr>
              <a:t>) of clean, baseload hydroelectric generation;</a:t>
            </a:r>
          </a:p>
          <a:p>
            <a:pPr marL="688975" lvl="2" indent="-231775">
              <a:buSzPct val="100000"/>
              <a:buFont typeface="Arial" pitchFamily="34" charset="0"/>
              <a:buChar char="•"/>
              <a:defRPr/>
            </a:pPr>
            <a:r>
              <a:rPr lang="en-US" sz="2400" dirty="0">
                <a:latin typeface="Times New Roman" pitchFamily="18" charset="0"/>
                <a:cs typeface="Times New Roman" pitchFamily="18" charset="0"/>
              </a:rPr>
              <a:t>A</a:t>
            </a:r>
            <a:r>
              <a:rPr lang="en-US" sz="2400" dirty="0" smtClean="0">
                <a:latin typeface="Times New Roman" pitchFamily="18" charset="0"/>
                <a:cs typeface="Times New Roman" pitchFamily="18" charset="0"/>
              </a:rPr>
              <a:t>llows </a:t>
            </a:r>
            <a:r>
              <a:rPr lang="en-US" sz="2400" dirty="0">
                <a:latin typeface="Times New Roman" pitchFamily="18" charset="0"/>
                <a:cs typeface="Times New Roman" pitchFamily="18" charset="0"/>
              </a:rPr>
              <a:t>for the procurement of approximately 1,600MW of offshore </a:t>
            </a:r>
            <a:r>
              <a:rPr lang="en-US" sz="2400" dirty="0" smtClean="0">
                <a:latin typeface="Times New Roman" pitchFamily="18" charset="0"/>
                <a:cs typeface="Times New Roman" pitchFamily="18" charset="0"/>
              </a:rPr>
              <a:t>wind generation;</a:t>
            </a:r>
          </a:p>
          <a:p>
            <a:pPr marL="688975" lvl="2" indent="-231775">
              <a:buSzPct val="100000"/>
              <a:buFont typeface="Arial" pitchFamily="34" charset="0"/>
              <a:buChar char="•"/>
              <a:defRPr/>
            </a:pPr>
            <a:r>
              <a:rPr lang="en-US" sz="2400" dirty="0" smtClean="0">
                <a:latin typeface="Times New Roman" pitchFamily="18" charset="0"/>
                <a:cs typeface="Times New Roman" pitchFamily="18" charset="0"/>
              </a:rPr>
              <a:t>Directs DOER to determine if an energy storage procurement target is prudent and, if so deemed, to set a target;</a:t>
            </a:r>
          </a:p>
          <a:p>
            <a:pPr marL="688975" lvl="2" indent="-231775">
              <a:buSzPct val="100000"/>
              <a:buFont typeface="Arial" pitchFamily="34" charset="0"/>
              <a:buChar char="•"/>
              <a:defRPr/>
            </a:pPr>
            <a:r>
              <a:rPr lang="en-US" sz="2400" dirty="0" smtClean="0">
                <a:latin typeface="Times New Roman" pitchFamily="18" charset="0"/>
                <a:cs typeface="Times New Roman" pitchFamily="18" charset="0"/>
              </a:rPr>
              <a:t>And establishes definition for energy storage and clarifies that utility ownership of storage is permissible.</a:t>
            </a:r>
          </a:p>
          <a:p>
            <a:pPr marL="457200" lvl="2" indent="0">
              <a:buSzPct val="100000"/>
              <a:buNone/>
              <a:defRPr/>
            </a:pPr>
            <a:endParaRPr lang="en-US" sz="2200" b="1" dirty="0" smtClean="0">
              <a:latin typeface="Times New Roman" pitchFamily="18" charset="0"/>
              <a:cs typeface="Times New Roman" pitchFamily="18" charset="0"/>
            </a:endParaRPr>
          </a:p>
          <a:p>
            <a:pPr marL="688975" lvl="2" indent="-231775">
              <a:buSzPct val="100000"/>
              <a:buFont typeface="Arial" pitchFamily="34" charset="0"/>
              <a:buChar char="•"/>
              <a:defRPr/>
            </a:pPr>
            <a:endParaRPr lang="en-US" sz="1600" dirty="0">
              <a:latin typeface="Times New Roman" pitchFamily="18" charset="0"/>
              <a:cs typeface="Times New Roman" pitchFamily="18"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69" y="152400"/>
            <a:ext cx="1104900" cy="1104900"/>
          </a:xfrm>
          <a:prstGeom prst="rect">
            <a:avLst/>
          </a:prstGeom>
        </p:spPr>
      </p:pic>
    </p:spTree>
    <p:extLst>
      <p:ext uri="{BB962C8B-B14F-4D97-AF65-F5344CB8AC3E}">
        <p14:creationId xmlns:p14="http://schemas.microsoft.com/office/powerpoint/2010/main" val="3076570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4886" y="0"/>
            <a:ext cx="7829114" cy="1797269"/>
          </a:xfrm>
        </p:spPr>
        <p:txBody>
          <a:bodyPr>
            <a:noAutofit/>
          </a:bodyPr>
          <a:lstStyle/>
          <a:p>
            <a:r>
              <a:rPr lang="en-US" sz="3200" dirty="0">
                <a:latin typeface="Times New Roman" pitchFamily="18" charset="0"/>
                <a:cs typeface="Times New Roman" pitchFamily="18" charset="0"/>
              </a:rPr>
              <a:t>Clean </a:t>
            </a:r>
            <a:r>
              <a:rPr lang="en-US" sz="3200" dirty="0" smtClean="0">
                <a:latin typeface="Times New Roman" pitchFamily="18" charset="0"/>
                <a:cs typeface="Times New Roman" pitchFamily="18" charset="0"/>
              </a:rPr>
              <a:t>Energy Legislation</a:t>
            </a:r>
            <a:br>
              <a:rPr lang="en-US" sz="3200" dirty="0" smtClean="0">
                <a:latin typeface="Times New Roman" pitchFamily="18" charset="0"/>
                <a:cs typeface="Times New Roman" pitchFamily="18" charset="0"/>
              </a:rPr>
            </a:br>
            <a:r>
              <a:rPr lang="en-US" sz="3200" i="1" dirty="0">
                <a:latin typeface="Times New Roman" pitchFamily="18" charset="0"/>
                <a:cs typeface="Times New Roman" pitchFamily="18" charset="0"/>
              </a:rPr>
              <a:t>“An Act Relative to Energy </a:t>
            </a:r>
            <a:r>
              <a:rPr lang="en-US" sz="3200" i="1" dirty="0" smtClean="0">
                <a:latin typeface="Times New Roman" pitchFamily="18" charset="0"/>
                <a:cs typeface="Times New Roman" pitchFamily="18" charset="0"/>
              </a:rPr>
              <a:t>Diversity</a:t>
            </a:r>
            <a:r>
              <a:rPr lang="en-US" sz="3200" dirty="0" smtClean="0">
                <a:latin typeface="Times New Roman" pitchFamily="18" charset="0"/>
                <a:cs typeface="Times New Roman" pitchFamily="18" charset="0"/>
              </a:rPr>
              <a:t>”- </a:t>
            </a:r>
            <a:r>
              <a:rPr lang="en-US" sz="3200" i="1" dirty="0" smtClean="0">
                <a:latin typeface="Times New Roman" pitchFamily="18" charset="0"/>
                <a:cs typeface="Times New Roman" pitchFamily="18" charset="0"/>
              </a:rPr>
              <a:t>Hydro</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269328" y="1387367"/>
            <a:ext cx="8579760" cy="5320566"/>
          </a:xfrm>
        </p:spPr>
        <p:txBody>
          <a:bodyPr>
            <a:normAutofit/>
          </a:bodyPr>
          <a:lstStyle/>
          <a:p>
            <a:pPr marL="231775" lvl="1" indent="-231775">
              <a:buSzPct val="100000"/>
              <a:buFont typeface="Arial" pitchFamily="34" charset="0"/>
              <a:buChar char="•"/>
              <a:defRPr/>
            </a:pPr>
            <a:endParaRPr lang="en-US" sz="2600" b="1" dirty="0" smtClean="0"/>
          </a:p>
          <a:p>
            <a:pPr>
              <a:defRPr/>
            </a:pPr>
            <a:endParaRPr lang="en-US" sz="2000" dirty="0"/>
          </a:p>
        </p:txBody>
      </p:sp>
      <p:sp>
        <p:nvSpPr>
          <p:cNvPr id="7" name="Content Placeholder 2"/>
          <p:cNvSpPr txBox="1">
            <a:spLocks/>
          </p:cNvSpPr>
          <p:nvPr/>
        </p:nvSpPr>
        <p:spPr>
          <a:xfrm>
            <a:off x="243360" y="985643"/>
            <a:ext cx="8885714" cy="532056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31775" lvl="1" indent="-231775">
              <a:buSzPct val="100000"/>
              <a:buFont typeface="Arial" pitchFamily="34" charset="0"/>
              <a:buChar char="•"/>
              <a:defRPr/>
            </a:pPr>
            <a:endParaRPr lang="en-US" sz="2600" b="1" dirty="0" smtClean="0">
              <a:latin typeface="Times New Roman" pitchFamily="18" charset="0"/>
              <a:cs typeface="Times New Roman" pitchFamily="18" charset="0"/>
            </a:endParaRPr>
          </a:p>
          <a:p>
            <a:pPr marL="231775" lvl="1" indent="-231775">
              <a:buSzPct val="100000"/>
              <a:buFont typeface="Arial" pitchFamily="34" charset="0"/>
              <a:buChar char="•"/>
              <a:defRPr/>
            </a:pPr>
            <a:endParaRPr lang="en-US" sz="2600" b="1" dirty="0" smtClean="0">
              <a:latin typeface="Times New Roman" pitchFamily="18" charset="0"/>
              <a:cs typeface="Times New Roman" pitchFamily="18" charset="0"/>
            </a:endParaRPr>
          </a:p>
          <a:p>
            <a:pPr marL="231775" lvl="1" indent="-231775">
              <a:buSzPct val="100000"/>
              <a:buFont typeface="Arial" pitchFamily="34" charset="0"/>
              <a:buChar char="•"/>
              <a:defRPr/>
            </a:pPr>
            <a:endParaRPr lang="en-US" sz="2600" dirty="0">
              <a:latin typeface="Times New Roman" pitchFamily="18" charset="0"/>
              <a:cs typeface="Times New Roman" pitchFamily="18" charset="0"/>
            </a:endParaRPr>
          </a:p>
          <a:p>
            <a:pPr marL="231775" lvl="1" indent="-231775">
              <a:buSzPct val="100000"/>
              <a:buFont typeface="Arial" pitchFamily="34" charset="0"/>
              <a:buChar char="•"/>
              <a:defRPr/>
            </a:pPr>
            <a:r>
              <a:rPr lang="en-US" sz="2600" dirty="0" smtClean="0">
                <a:latin typeface="Times New Roman" pitchFamily="18" charset="0"/>
                <a:cs typeface="Times New Roman" pitchFamily="18" charset="0"/>
              </a:rPr>
              <a:t>Utilities </a:t>
            </a:r>
            <a:r>
              <a:rPr lang="en-US" sz="2600" dirty="0">
                <a:latin typeface="Times New Roman" pitchFamily="18" charset="0"/>
                <a:cs typeface="Times New Roman" pitchFamily="18" charset="0"/>
              </a:rPr>
              <a:t>are required to </a:t>
            </a:r>
            <a:r>
              <a:rPr lang="en-US" sz="2600" dirty="0" smtClean="0">
                <a:latin typeface="Times New Roman" pitchFamily="18" charset="0"/>
                <a:cs typeface="Times New Roman" pitchFamily="18" charset="0"/>
              </a:rPr>
              <a:t>competitively solicit </a:t>
            </a:r>
            <a:r>
              <a:rPr lang="en-US" sz="2600" dirty="0">
                <a:latin typeface="Times New Roman" pitchFamily="18" charset="0"/>
                <a:cs typeface="Times New Roman" pitchFamily="18" charset="0"/>
              </a:rPr>
              <a:t>and procure long term contracts for </a:t>
            </a:r>
            <a:r>
              <a:rPr lang="en-US" sz="2600" b="1" dirty="0">
                <a:latin typeface="Times New Roman" pitchFamily="18" charset="0"/>
                <a:cs typeface="Times New Roman" pitchFamily="18" charset="0"/>
              </a:rPr>
              <a:t>approximately 1,200 MW </a:t>
            </a:r>
            <a:r>
              <a:rPr lang="en-US" sz="2600" b="1" dirty="0" smtClean="0">
                <a:latin typeface="Times New Roman" pitchFamily="18" charset="0"/>
                <a:cs typeface="Times New Roman" pitchFamily="18" charset="0"/>
              </a:rPr>
              <a:t>of clean </a:t>
            </a:r>
            <a:r>
              <a:rPr lang="en-US" sz="2600" b="1" dirty="0">
                <a:latin typeface="Times New Roman" pitchFamily="18" charset="0"/>
                <a:cs typeface="Times New Roman" pitchFamily="18" charset="0"/>
              </a:rPr>
              <a:t>energy generation </a:t>
            </a:r>
            <a:r>
              <a:rPr lang="en-US" sz="2600" dirty="0">
                <a:latin typeface="Times New Roman" pitchFamily="18" charset="0"/>
                <a:cs typeface="Times New Roman" pitchFamily="18" charset="0"/>
              </a:rPr>
              <a:t>– base load hydropower, onshore wind and solar supported by hydropower, standalone onshore wind, solar, or other Class I renewable resources</a:t>
            </a:r>
            <a:r>
              <a:rPr lang="en-US" sz="2600" b="1" dirty="0">
                <a:latin typeface="Times New Roman" pitchFamily="18" charset="0"/>
                <a:cs typeface="Times New Roman" pitchFamily="18" charset="0"/>
              </a:rPr>
              <a:t>. </a:t>
            </a:r>
            <a:endParaRPr lang="en-US" sz="2600" b="1" dirty="0" smtClean="0">
              <a:latin typeface="Times New Roman" pitchFamily="18" charset="0"/>
              <a:cs typeface="Times New Roman" pitchFamily="18" charset="0"/>
            </a:endParaRPr>
          </a:p>
          <a:p>
            <a:pPr marL="0" lvl="1" indent="0">
              <a:buSzPct val="100000"/>
              <a:buNone/>
              <a:defRPr/>
            </a:pPr>
            <a:endParaRPr lang="en-US" sz="2600" b="1" dirty="0" smtClean="0">
              <a:latin typeface="Times New Roman" pitchFamily="18" charset="0"/>
              <a:cs typeface="Times New Roman" pitchFamily="18" charset="0"/>
            </a:endParaRPr>
          </a:p>
          <a:p>
            <a:pPr marL="231775" lvl="1" indent="-231775">
              <a:buSzPct val="100000"/>
              <a:buFont typeface="Arial" pitchFamily="34" charset="0"/>
              <a:buChar char="•"/>
              <a:defRPr/>
            </a:pPr>
            <a:r>
              <a:rPr lang="en-US" sz="2600" dirty="0" smtClean="0">
                <a:latin typeface="Times New Roman" pitchFamily="18" charset="0"/>
                <a:cs typeface="Times New Roman" pitchFamily="18" charset="0"/>
              </a:rPr>
              <a:t>Independent Evaluator for 83C and 83D procurements hired</a:t>
            </a:r>
          </a:p>
          <a:p>
            <a:pPr marL="0" lvl="1" indent="0">
              <a:buSzPct val="100000"/>
              <a:buNone/>
              <a:defRPr/>
            </a:pPr>
            <a:endParaRPr lang="en-US" sz="2600" dirty="0" smtClean="0">
              <a:latin typeface="Times New Roman" pitchFamily="18" charset="0"/>
              <a:cs typeface="Times New Roman" pitchFamily="18" charset="0"/>
            </a:endParaRPr>
          </a:p>
          <a:p>
            <a:pPr marL="231775" lvl="1" indent="-231775">
              <a:buSzPct val="100000"/>
              <a:buFont typeface="Arial" pitchFamily="34" charset="0"/>
              <a:buChar char="•"/>
              <a:defRPr/>
            </a:pPr>
            <a:r>
              <a:rPr lang="en-US" sz="2600" dirty="0" smtClean="0">
                <a:latin typeface="Times New Roman" pitchFamily="18" charset="0"/>
                <a:cs typeface="Times New Roman" pitchFamily="18" charset="0"/>
              </a:rPr>
              <a:t>The RFP is at the DPU for review</a:t>
            </a:r>
          </a:p>
          <a:p>
            <a:pPr marL="231775" lvl="1" indent="-231775">
              <a:buSzPct val="100000"/>
              <a:buFont typeface="Arial" pitchFamily="34" charset="0"/>
              <a:buChar char="•"/>
              <a:defRPr/>
            </a:pPr>
            <a:endParaRPr lang="en-US" sz="2600" dirty="0" smtClean="0">
              <a:latin typeface="Times New Roman" pitchFamily="18" charset="0"/>
              <a:cs typeface="Times New Roman" pitchFamily="18" charset="0"/>
            </a:endParaRPr>
          </a:p>
          <a:p>
            <a:pPr marL="231775" lvl="1" indent="-231775">
              <a:buSzPct val="100000"/>
              <a:buFont typeface="Arial" pitchFamily="34" charset="0"/>
              <a:buChar char="•"/>
              <a:defRPr/>
            </a:pPr>
            <a:r>
              <a:rPr lang="en-US" sz="2600" dirty="0" smtClean="0">
                <a:latin typeface="Times New Roman" pitchFamily="18" charset="0"/>
                <a:cs typeface="Times New Roman" pitchFamily="18" charset="0"/>
              </a:rPr>
              <a:t>Solicitations by April 1, 2017</a:t>
            </a:r>
          </a:p>
          <a:p>
            <a:pPr marL="231775" lvl="1" indent="-231775">
              <a:buSzPct val="100000"/>
              <a:buFont typeface="Arial" pitchFamily="34" charset="0"/>
              <a:buChar char="•"/>
              <a:defRPr/>
            </a:pPr>
            <a:endParaRPr lang="en-US" sz="2600" dirty="0">
              <a:latin typeface="Times New Roman" pitchFamily="18" charset="0"/>
              <a:cs typeface="Times New Roman" pitchFamily="18" charset="0"/>
            </a:endParaRPr>
          </a:p>
          <a:p>
            <a:pPr marL="231775" lvl="1" indent="-231775">
              <a:buSzPct val="100000"/>
              <a:buFont typeface="Arial" pitchFamily="34" charset="0"/>
              <a:buChar char="•"/>
              <a:defRPr/>
            </a:pPr>
            <a:r>
              <a:rPr lang="en-US" sz="2600" dirty="0" smtClean="0">
                <a:latin typeface="Times New Roman" pitchFamily="18" charset="0"/>
                <a:cs typeface="Times New Roman" pitchFamily="18" charset="0"/>
              </a:rPr>
              <a:t>Contracts by December 31, 2022</a:t>
            </a:r>
            <a:endParaRPr lang="en-US" sz="2600" dirty="0">
              <a:latin typeface="Times New Roman" pitchFamily="18" charset="0"/>
              <a:cs typeface="Times New Roman" pitchFamily="18" charset="0"/>
            </a:endParaRPr>
          </a:p>
          <a:p>
            <a:pPr marL="231775" lvl="1" indent="-231775">
              <a:buSzPct val="100000"/>
              <a:buFont typeface="Arial" pitchFamily="34" charset="0"/>
              <a:buChar char="•"/>
              <a:defRPr/>
            </a:pPr>
            <a:endParaRPr lang="en-US" sz="1600" dirty="0">
              <a:latin typeface="Times New Roman" pitchFamily="18" charset="0"/>
              <a:cs typeface="Times New Roman" pitchFamily="18"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5400" y="4233569"/>
            <a:ext cx="3886200" cy="2072640"/>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67" y="152400"/>
            <a:ext cx="1409700" cy="1409700"/>
          </a:xfrm>
          <a:prstGeom prst="rect">
            <a:avLst/>
          </a:prstGeom>
        </p:spPr>
      </p:pic>
    </p:spTree>
    <p:extLst>
      <p:ext uri="{BB962C8B-B14F-4D97-AF65-F5344CB8AC3E}">
        <p14:creationId xmlns:p14="http://schemas.microsoft.com/office/powerpoint/2010/main" val="2085925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348" y="0"/>
            <a:ext cx="8162295" cy="1797269"/>
          </a:xfrm>
        </p:spPr>
        <p:txBody>
          <a:bodyPr>
            <a:noAutofit/>
          </a:bodyPr>
          <a:lstStyle/>
          <a:p>
            <a:r>
              <a:rPr lang="en-US" sz="3200" dirty="0">
                <a:latin typeface="Times New Roman" pitchFamily="18" charset="0"/>
                <a:cs typeface="Times New Roman" pitchFamily="18" charset="0"/>
              </a:rPr>
              <a:t>Clean </a:t>
            </a:r>
            <a:r>
              <a:rPr lang="en-US" sz="3200" dirty="0" smtClean="0">
                <a:latin typeface="Times New Roman" pitchFamily="18" charset="0"/>
                <a:cs typeface="Times New Roman" pitchFamily="18" charset="0"/>
              </a:rPr>
              <a:t>Energy Legislation</a:t>
            </a:r>
            <a:br>
              <a:rPr lang="en-US" sz="3200" dirty="0" smtClean="0">
                <a:latin typeface="Times New Roman" pitchFamily="18" charset="0"/>
                <a:cs typeface="Times New Roman" pitchFamily="18" charset="0"/>
              </a:rPr>
            </a:br>
            <a:r>
              <a:rPr lang="en-US" sz="2800" i="1" dirty="0">
                <a:latin typeface="Times New Roman" pitchFamily="18" charset="0"/>
                <a:cs typeface="Times New Roman" pitchFamily="18" charset="0"/>
              </a:rPr>
              <a:t>“An Act Relative to Energy Diversity</a:t>
            </a:r>
            <a:r>
              <a:rPr lang="en-US" sz="2800" dirty="0">
                <a:latin typeface="Times New Roman" pitchFamily="18" charset="0"/>
                <a:cs typeface="Times New Roman" pitchFamily="18" charset="0"/>
              </a:rPr>
              <a:t>” </a:t>
            </a:r>
            <a:r>
              <a:rPr lang="en-US" sz="2800" i="1" dirty="0" smtClean="0">
                <a:latin typeface="Times New Roman" pitchFamily="18" charset="0"/>
                <a:cs typeface="Times New Roman" pitchFamily="18" charset="0"/>
              </a:rPr>
              <a:t>Offshore Wind</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269328" y="1387367"/>
            <a:ext cx="8579760" cy="5320566"/>
          </a:xfrm>
        </p:spPr>
        <p:txBody>
          <a:bodyPr>
            <a:normAutofit/>
          </a:bodyPr>
          <a:lstStyle/>
          <a:p>
            <a:pPr marL="231775" lvl="1" indent="-231775">
              <a:buSzPct val="100000"/>
              <a:buFont typeface="Arial" pitchFamily="34" charset="0"/>
              <a:buChar char="•"/>
              <a:defRPr/>
            </a:pPr>
            <a:endParaRPr lang="en-US" sz="2600" b="1" dirty="0" smtClean="0"/>
          </a:p>
          <a:p>
            <a:pPr>
              <a:defRPr/>
            </a:pPr>
            <a:endParaRPr lang="en-US" sz="20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62600" y="4343400"/>
            <a:ext cx="3505200" cy="2142067"/>
          </a:xfrm>
          <a:prstGeom prst="rect">
            <a:avLst/>
          </a:prstGeom>
        </p:spPr>
      </p:pic>
      <p:sp>
        <p:nvSpPr>
          <p:cNvPr id="7" name="Content Placeholder 2"/>
          <p:cNvSpPr txBox="1">
            <a:spLocks/>
          </p:cNvSpPr>
          <p:nvPr/>
        </p:nvSpPr>
        <p:spPr>
          <a:xfrm>
            <a:off x="106712" y="1447800"/>
            <a:ext cx="6188036" cy="532056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31775" lvl="1" indent="-231775">
              <a:buSzPct val="100000"/>
              <a:buFont typeface="Arial" pitchFamily="34" charset="0"/>
              <a:buChar char="•"/>
              <a:defRPr/>
            </a:pPr>
            <a:endParaRPr lang="en-US" sz="2600" b="1" dirty="0">
              <a:latin typeface="Times New Roman" pitchFamily="18" charset="0"/>
              <a:cs typeface="Times New Roman" pitchFamily="18" charset="0"/>
            </a:endParaRPr>
          </a:p>
          <a:p>
            <a:pPr marL="231775" lvl="1" indent="-231775">
              <a:buSzPct val="100000"/>
              <a:buFont typeface="Arial" pitchFamily="34" charset="0"/>
              <a:buChar char="•"/>
              <a:defRPr/>
            </a:pPr>
            <a:r>
              <a:rPr lang="en-US" sz="2600" dirty="0" smtClean="0">
                <a:latin typeface="Times New Roman" pitchFamily="18" charset="0"/>
                <a:cs typeface="Times New Roman" pitchFamily="18" charset="0"/>
              </a:rPr>
              <a:t>Utilities </a:t>
            </a:r>
            <a:r>
              <a:rPr lang="en-US" sz="2600" dirty="0">
                <a:latin typeface="Times New Roman" pitchFamily="18" charset="0"/>
                <a:cs typeface="Times New Roman" pitchFamily="18" charset="0"/>
              </a:rPr>
              <a:t>are required to competitively solicit and procure long term contracts for </a:t>
            </a:r>
            <a:r>
              <a:rPr lang="en-US" sz="2600" b="1" dirty="0">
                <a:latin typeface="Times New Roman" pitchFamily="18" charset="0"/>
                <a:cs typeface="Times New Roman" pitchFamily="18" charset="0"/>
              </a:rPr>
              <a:t>approximately </a:t>
            </a:r>
            <a:r>
              <a:rPr lang="en-US" sz="2600" b="1" dirty="0" smtClean="0">
                <a:latin typeface="Times New Roman" pitchFamily="18" charset="0"/>
                <a:cs typeface="Times New Roman" pitchFamily="18" charset="0"/>
              </a:rPr>
              <a:t>1,600 </a:t>
            </a:r>
            <a:r>
              <a:rPr lang="en-US" sz="2600" b="1" dirty="0">
                <a:latin typeface="Times New Roman" pitchFamily="18" charset="0"/>
                <a:cs typeface="Times New Roman" pitchFamily="18" charset="0"/>
              </a:rPr>
              <a:t>MW </a:t>
            </a:r>
            <a:r>
              <a:rPr lang="en-US" sz="2600" dirty="0" smtClean="0">
                <a:latin typeface="Times New Roman" pitchFamily="18" charset="0"/>
                <a:cs typeface="Times New Roman" pitchFamily="18" charset="0"/>
              </a:rPr>
              <a:t>of offshore wind. </a:t>
            </a:r>
            <a:endParaRPr lang="en-US" sz="2600" dirty="0">
              <a:latin typeface="Times New Roman" pitchFamily="18" charset="0"/>
              <a:cs typeface="Times New Roman" pitchFamily="18" charset="0"/>
            </a:endParaRPr>
          </a:p>
          <a:p>
            <a:pPr marL="231775" lvl="1" indent="-231775">
              <a:buSzPct val="100000"/>
              <a:buFont typeface="Arial" pitchFamily="34" charset="0"/>
              <a:buChar char="•"/>
              <a:defRPr/>
            </a:pPr>
            <a:endParaRPr lang="en-US" sz="2600" b="1" dirty="0">
              <a:solidFill>
                <a:srgbClr val="222222"/>
              </a:solidFill>
              <a:latin typeface="Times New Roman" pitchFamily="18" charset="0"/>
              <a:cs typeface="Times New Roman" pitchFamily="18" charset="0"/>
            </a:endParaRPr>
          </a:p>
          <a:p>
            <a:pPr marL="231775" lvl="1" indent="-231775">
              <a:buSzPct val="100000"/>
              <a:buFont typeface="Arial" pitchFamily="34" charset="0"/>
              <a:buChar char="•"/>
              <a:defRPr/>
            </a:pPr>
            <a:r>
              <a:rPr lang="en-US" sz="2600" dirty="0">
                <a:latin typeface="Times New Roman" pitchFamily="18" charset="0"/>
                <a:cs typeface="Times New Roman" pitchFamily="18" charset="0"/>
              </a:rPr>
              <a:t>Solicit by June 30, </a:t>
            </a:r>
            <a:r>
              <a:rPr lang="en-US" sz="2600" dirty="0" smtClean="0">
                <a:latin typeface="Times New Roman" pitchFamily="18" charset="0"/>
                <a:cs typeface="Times New Roman" pitchFamily="18" charset="0"/>
              </a:rPr>
              <a:t>2017 and June 30, 2019</a:t>
            </a:r>
          </a:p>
          <a:p>
            <a:pPr marL="231775" lvl="1" indent="-231775">
              <a:buSzPct val="100000"/>
              <a:buFont typeface="Arial" pitchFamily="34" charset="0"/>
              <a:buChar char="•"/>
              <a:defRPr/>
            </a:pPr>
            <a:endParaRPr lang="en-US" sz="2600" dirty="0">
              <a:latin typeface="Times New Roman" pitchFamily="18" charset="0"/>
              <a:cs typeface="Times New Roman" pitchFamily="18" charset="0"/>
            </a:endParaRPr>
          </a:p>
          <a:p>
            <a:pPr marL="231775" lvl="1" indent="-231775">
              <a:buSzPct val="100000"/>
              <a:buFont typeface="Arial" pitchFamily="34" charset="0"/>
              <a:buChar char="•"/>
              <a:defRPr/>
            </a:pPr>
            <a:r>
              <a:rPr lang="en-US" sz="2600" dirty="0">
                <a:latin typeface="Times New Roman" pitchFamily="18" charset="0"/>
                <a:cs typeface="Times New Roman" pitchFamily="18" charset="0"/>
              </a:rPr>
              <a:t>Contract by June 30, </a:t>
            </a:r>
            <a:r>
              <a:rPr lang="en-US" sz="2600" dirty="0" smtClean="0">
                <a:latin typeface="Times New Roman" pitchFamily="18" charset="0"/>
                <a:cs typeface="Times New Roman" pitchFamily="18" charset="0"/>
              </a:rPr>
              <a:t>2027</a:t>
            </a:r>
          </a:p>
          <a:p>
            <a:pPr marL="0" lvl="1" indent="0">
              <a:buSzPct val="100000"/>
              <a:buNone/>
              <a:defRPr/>
            </a:pPr>
            <a:endParaRPr lang="en-US" sz="2600" dirty="0">
              <a:latin typeface="Times New Roman" pitchFamily="18" charset="0"/>
              <a:cs typeface="Times New Roman" pitchFamily="18" charset="0"/>
            </a:endParaRPr>
          </a:p>
          <a:p>
            <a:pPr marL="231775" lvl="1" indent="-231775">
              <a:buSzPct val="100000"/>
              <a:buFont typeface="Arial" pitchFamily="34" charset="0"/>
              <a:buChar char="•"/>
              <a:defRPr/>
            </a:pPr>
            <a:r>
              <a:rPr lang="en-US" sz="2600" dirty="0">
                <a:latin typeface="Times New Roman" pitchFamily="18" charset="0"/>
                <a:cs typeface="Times New Roman" pitchFamily="18" charset="0"/>
              </a:rPr>
              <a:t>Individual solicitations of no less than 400MW</a:t>
            </a:r>
          </a:p>
          <a:p>
            <a:pPr marL="688975" lvl="2" indent="-231775">
              <a:buSzPct val="100000"/>
              <a:buFont typeface="Arial" pitchFamily="34" charset="0"/>
              <a:buChar char="•"/>
              <a:defRPr/>
            </a:pPr>
            <a:endParaRPr lang="en-US" sz="1600" dirty="0">
              <a:latin typeface="Times New Roman" pitchFamily="18" charset="0"/>
              <a:cs typeface="Times New Roman" pitchFamily="18" charset="0"/>
            </a:endParaRP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6564" y="325581"/>
            <a:ext cx="1206885" cy="1206885"/>
          </a:xfrm>
          <a:prstGeom prst="rect">
            <a:avLst/>
          </a:prstGeom>
        </p:spPr>
      </p:pic>
    </p:spTree>
    <p:extLst>
      <p:ext uri="{BB962C8B-B14F-4D97-AF65-F5344CB8AC3E}">
        <p14:creationId xmlns:p14="http://schemas.microsoft.com/office/powerpoint/2010/main" val="3922569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136565" y="1169044"/>
            <a:ext cx="8834014" cy="55911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688975" lvl="2" indent="-231775">
              <a:buSzPct val="100000"/>
              <a:buFont typeface="Arial" pitchFamily="34" charset="0"/>
              <a:buChar char="•"/>
              <a:defRPr/>
            </a:pPr>
            <a:endParaRPr lang="en-US" sz="2200" b="1" dirty="0" smtClean="0"/>
          </a:p>
          <a:p>
            <a:pPr marL="688975" lvl="2" indent="-231775">
              <a:buSzPct val="100000"/>
              <a:buFont typeface="Arial" pitchFamily="34" charset="0"/>
              <a:buChar char="•"/>
              <a:defRPr/>
            </a:pPr>
            <a:endParaRPr lang="en-US" sz="1600" dirty="0"/>
          </a:p>
        </p:txBody>
      </p:sp>
      <p:sp>
        <p:nvSpPr>
          <p:cNvPr id="8" name="Title 2"/>
          <p:cNvSpPr>
            <a:spLocks noGrp="1"/>
          </p:cNvSpPr>
          <p:nvPr>
            <p:ph type="title"/>
          </p:nvPr>
        </p:nvSpPr>
        <p:spPr>
          <a:xfrm>
            <a:off x="1131140" y="255752"/>
            <a:ext cx="8033846" cy="711200"/>
          </a:xfrm>
        </p:spPr>
        <p:txBody>
          <a:bodyPr>
            <a:normAutofit fontScale="90000"/>
          </a:bodyPr>
          <a:lstStyle/>
          <a:p>
            <a:r>
              <a:rPr lang="en-US" sz="3200" dirty="0" smtClean="0">
                <a:latin typeface="Times New Roman" pitchFamily="18" charset="0"/>
                <a:cs typeface="Times New Roman" pitchFamily="18" charset="0"/>
              </a:rPr>
              <a:t>SMART – Solar Massachusetts Renewable Target</a:t>
            </a:r>
            <a:endParaRPr lang="en-US" sz="4800" dirty="0">
              <a:latin typeface="Times New Roman" pitchFamily="18" charset="0"/>
              <a:cs typeface="Times New Roman" pitchFamily="18" charset="0"/>
            </a:endParaRPr>
          </a:p>
        </p:txBody>
      </p:sp>
      <p:sp>
        <p:nvSpPr>
          <p:cNvPr id="2" name="TextBox 1"/>
          <p:cNvSpPr txBox="1"/>
          <p:nvPr/>
        </p:nvSpPr>
        <p:spPr>
          <a:xfrm>
            <a:off x="396695" y="1239181"/>
            <a:ext cx="8573884" cy="1477328"/>
          </a:xfrm>
          <a:prstGeom prst="rect">
            <a:avLst/>
          </a:prstGeom>
          <a:noFill/>
        </p:spPr>
        <p:txBody>
          <a:bodyPr wrap="square" rtlCol="0">
            <a:spAutoFit/>
          </a:bodyPr>
          <a:lstStyle/>
          <a:p>
            <a:pPr marL="0" lvl="1">
              <a:buSzPct val="100000"/>
              <a:defRPr/>
            </a:pPr>
            <a:r>
              <a:rPr lang="en-US" sz="2400" b="1" dirty="0">
                <a:latin typeface="Times New Roman" pitchFamily="18" charset="0"/>
                <a:cs typeface="Times New Roman" pitchFamily="18" charset="0"/>
              </a:rPr>
              <a:t>Governor Baker signed legislation in 2016 directing DOER to develop a new incentive program </a:t>
            </a:r>
            <a:r>
              <a:rPr lang="en-US" sz="2400" b="1" dirty="0" smtClean="0">
                <a:latin typeface="Times New Roman" pitchFamily="18" charset="0"/>
                <a:cs typeface="Times New Roman" pitchFamily="18" charset="0"/>
              </a:rPr>
              <a:t>that creates a stable and equitable </a:t>
            </a:r>
            <a:r>
              <a:rPr lang="en-US" sz="2400" b="1" dirty="0">
                <a:latin typeface="Times New Roman" pitchFamily="18" charset="0"/>
                <a:cs typeface="Times New Roman" pitchFamily="18" charset="0"/>
              </a:rPr>
              <a:t>solar market at a reasonable cost to </a:t>
            </a:r>
            <a:r>
              <a:rPr lang="en-US" sz="2400" b="1" dirty="0" smtClean="0">
                <a:latin typeface="Times New Roman" pitchFamily="18" charset="0"/>
                <a:cs typeface="Times New Roman" pitchFamily="18" charset="0"/>
              </a:rPr>
              <a:t>ratepayers.</a:t>
            </a:r>
            <a:endParaRPr lang="en-US" sz="2400" b="1"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3" name="TextBox 2"/>
          <p:cNvSpPr txBox="1"/>
          <p:nvPr/>
        </p:nvSpPr>
        <p:spPr>
          <a:xfrm>
            <a:off x="396695" y="2654491"/>
            <a:ext cx="8024648" cy="523220"/>
          </a:xfrm>
          <a:prstGeom prst="rect">
            <a:avLst/>
          </a:prstGeom>
          <a:noFill/>
        </p:spPr>
        <p:txBody>
          <a:bodyPr wrap="square" rtlCol="0">
            <a:spAutoFit/>
          </a:bodyPr>
          <a:lstStyle/>
          <a:p>
            <a:pPr algn="ctr"/>
            <a:r>
              <a:rPr lang="en-US" sz="2800" b="1" dirty="0" smtClean="0">
                <a:latin typeface="Times New Roman" pitchFamily="18" charset="0"/>
                <a:cs typeface="Times New Roman" pitchFamily="18" charset="0"/>
              </a:rPr>
              <a:t>4 Major Objectives of New Program</a:t>
            </a:r>
            <a:endParaRPr lang="en-US" sz="2800" b="1" dirty="0">
              <a:latin typeface="Times New Roman" pitchFamily="18" charset="0"/>
              <a:cs typeface="Times New Roman" pitchFamily="18" charset="0"/>
            </a:endParaRPr>
          </a:p>
        </p:txBody>
      </p:sp>
      <p:sp>
        <p:nvSpPr>
          <p:cNvPr id="5" name="Rectangle 4"/>
          <p:cNvSpPr/>
          <p:nvPr/>
        </p:nvSpPr>
        <p:spPr>
          <a:xfrm>
            <a:off x="154992" y="3182233"/>
            <a:ext cx="8797159" cy="2539157"/>
          </a:xfrm>
          <a:prstGeom prst="rect">
            <a:avLst/>
          </a:prstGeom>
        </p:spPr>
        <p:txBody>
          <a:bodyPr wrap="square">
            <a:spAutoFit/>
          </a:bodyPr>
          <a:lstStyle/>
          <a:p>
            <a:pPr lvl="2" indent="-514350">
              <a:spcAft>
                <a:spcPts val="600"/>
              </a:spcAft>
              <a:buFont typeface="+mj-lt"/>
              <a:buAutoNum type="arabicPeriod"/>
            </a:pPr>
            <a:r>
              <a:rPr lang="en-US" sz="2400" dirty="0">
                <a:latin typeface="Times New Roman" pitchFamily="18" charset="0"/>
                <a:cs typeface="Times New Roman" pitchFamily="18" charset="0"/>
              </a:rPr>
              <a:t>Cost Reductions for Ratepayers</a:t>
            </a:r>
          </a:p>
          <a:p>
            <a:pPr lvl="2" indent="-514350">
              <a:spcAft>
                <a:spcPts val="600"/>
              </a:spcAft>
              <a:buFont typeface="+mj-lt"/>
              <a:buAutoNum type="arabicPeriod"/>
            </a:pPr>
            <a:r>
              <a:rPr lang="en-US" sz="2400" dirty="0">
                <a:latin typeface="Times New Roman" pitchFamily="18" charset="0"/>
                <a:cs typeface="Times New Roman" pitchFamily="18" charset="0"/>
              </a:rPr>
              <a:t>Protect Land Conservation as Solar Deployment Grows</a:t>
            </a:r>
          </a:p>
          <a:p>
            <a:pPr lvl="2" indent="-514350">
              <a:spcAft>
                <a:spcPts val="600"/>
              </a:spcAft>
              <a:buFont typeface="+mj-lt"/>
              <a:buAutoNum type="arabicPeriod"/>
            </a:pPr>
            <a:r>
              <a:rPr lang="en-US" sz="2400" dirty="0">
                <a:latin typeface="Times New Roman" pitchFamily="18" charset="0"/>
                <a:cs typeface="Times New Roman" pitchFamily="18" charset="0"/>
              </a:rPr>
              <a:t>Develop an Additional Option for Solar Development when Net Metering Caps are Hit</a:t>
            </a:r>
          </a:p>
          <a:p>
            <a:pPr lvl="2" indent="-514350">
              <a:spcAft>
                <a:spcPts val="600"/>
              </a:spcAft>
              <a:buFont typeface="+mj-lt"/>
              <a:buAutoNum type="arabicPeriod"/>
            </a:pPr>
            <a:r>
              <a:rPr lang="en-US" sz="2400" dirty="0">
                <a:latin typeface="Times New Roman" pitchFamily="18" charset="0"/>
                <a:cs typeface="Times New Roman" pitchFamily="18" charset="0"/>
              </a:rPr>
              <a:t>Provide an Orderly Transition with Minimal Market Disruption</a:t>
            </a:r>
          </a:p>
        </p:txBody>
      </p:sp>
      <p:sp>
        <p:nvSpPr>
          <p:cNvPr id="6" name="TextBox 5"/>
          <p:cNvSpPr txBox="1"/>
          <p:nvPr/>
        </p:nvSpPr>
        <p:spPr>
          <a:xfrm>
            <a:off x="396695" y="5298764"/>
            <a:ext cx="7691015" cy="1477328"/>
          </a:xfrm>
          <a:prstGeom prst="rect">
            <a:avLst/>
          </a:prstGeom>
          <a:noFill/>
        </p:spPr>
        <p:txBody>
          <a:bodyPr wrap="square" rtlCol="0">
            <a:spAutoFit/>
          </a:bodyPr>
          <a:lstStyle/>
          <a:p>
            <a:pPr marL="0" lvl="1">
              <a:buSzPct val="100000"/>
              <a:defRPr/>
            </a:pPr>
            <a:endParaRPr lang="en-US" sz="2400" b="1" dirty="0">
              <a:latin typeface="Times New Roman" pitchFamily="18" charset="0"/>
              <a:cs typeface="Times New Roman" pitchFamily="18" charset="0"/>
            </a:endParaRPr>
          </a:p>
          <a:p>
            <a:pPr marL="0" lvl="1">
              <a:buSzPct val="100000"/>
              <a:defRPr/>
            </a:pPr>
            <a:r>
              <a:rPr lang="en-US" sz="2400" b="1" dirty="0">
                <a:latin typeface="Times New Roman" pitchFamily="18" charset="0"/>
                <a:cs typeface="Times New Roman" pitchFamily="18" charset="0"/>
              </a:rPr>
              <a:t>Robust Stakeholder </a:t>
            </a:r>
            <a:r>
              <a:rPr lang="en-US" sz="2400" b="1" dirty="0" smtClean="0">
                <a:latin typeface="Times New Roman" pitchFamily="18" charset="0"/>
                <a:cs typeface="Times New Roman" pitchFamily="18" charset="0"/>
              </a:rPr>
              <a:t>Process to Develop Next Program</a:t>
            </a:r>
            <a:endParaRPr lang="en-US" sz="2400" b="1" dirty="0">
              <a:latin typeface="Times New Roman" pitchFamily="18" charset="0"/>
              <a:cs typeface="Times New Roman" pitchFamily="18" charset="0"/>
            </a:endParaRPr>
          </a:p>
          <a:p>
            <a:pPr marL="688975" lvl="2" indent="-231775">
              <a:buSzPct val="100000"/>
              <a:buFont typeface="Arial" pitchFamily="34" charset="0"/>
              <a:buChar char="•"/>
              <a:defRPr/>
            </a:pPr>
            <a:r>
              <a:rPr lang="en-US" sz="2400" dirty="0" smtClean="0">
                <a:latin typeface="Times New Roman" pitchFamily="18" charset="0"/>
                <a:cs typeface="Times New Roman" pitchFamily="18" charset="0"/>
              </a:rPr>
              <a:t>Over 40 </a:t>
            </a:r>
            <a:r>
              <a:rPr lang="en-US" sz="2400" dirty="0">
                <a:latin typeface="Times New Roman" pitchFamily="18" charset="0"/>
                <a:cs typeface="Times New Roman" pitchFamily="18" charset="0"/>
              </a:rPr>
              <a:t>stakeholder </a:t>
            </a:r>
            <a:r>
              <a:rPr lang="en-US" sz="2400" dirty="0" smtClean="0">
                <a:latin typeface="Times New Roman" pitchFamily="18" charset="0"/>
                <a:cs typeface="Times New Roman" pitchFamily="18" charset="0"/>
              </a:rPr>
              <a:t>meetings</a:t>
            </a:r>
            <a:endParaRPr lang="en-US" sz="24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16544"/>
            <a:ext cx="952500" cy="952500"/>
          </a:xfrm>
          <a:prstGeom prst="rect">
            <a:avLst/>
          </a:prstGeom>
        </p:spPr>
      </p:pic>
    </p:spTree>
    <p:extLst>
      <p:ext uri="{BB962C8B-B14F-4D97-AF65-F5344CB8AC3E}">
        <p14:creationId xmlns:p14="http://schemas.microsoft.com/office/powerpoint/2010/main" val="213885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136565" y="1504800"/>
            <a:ext cx="8250691" cy="52553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688975" lvl="2" indent="-231775">
              <a:buSzPct val="100000"/>
              <a:buFont typeface="Arial" pitchFamily="34" charset="0"/>
              <a:buChar char="•"/>
              <a:defRPr/>
            </a:pPr>
            <a:endParaRPr lang="en-US" sz="2200" b="1" dirty="0" smtClean="0"/>
          </a:p>
          <a:p>
            <a:pPr marL="688975" lvl="2" indent="-231775">
              <a:buSzPct val="100000"/>
              <a:buFont typeface="Arial" pitchFamily="34" charset="0"/>
              <a:buChar char="•"/>
              <a:defRPr/>
            </a:pPr>
            <a:endParaRPr lang="en-US" sz="1600" dirty="0"/>
          </a:p>
        </p:txBody>
      </p:sp>
      <p:sp>
        <p:nvSpPr>
          <p:cNvPr id="8" name="Title 2"/>
          <p:cNvSpPr>
            <a:spLocks noGrp="1"/>
          </p:cNvSpPr>
          <p:nvPr>
            <p:ph type="title"/>
          </p:nvPr>
        </p:nvSpPr>
        <p:spPr>
          <a:xfrm>
            <a:off x="685800" y="238511"/>
            <a:ext cx="8631586" cy="823083"/>
          </a:xfrm>
        </p:spPr>
        <p:txBody>
          <a:bodyPr>
            <a:normAutofit fontScale="90000"/>
          </a:bodyPr>
          <a:lstStyle/>
          <a:p>
            <a:r>
              <a:rPr lang="en-US" sz="3200" dirty="0" smtClean="0">
                <a:latin typeface="Times New Roman" pitchFamily="18" charset="0"/>
                <a:cs typeface="Times New Roman" pitchFamily="18" charset="0"/>
              </a:rPr>
              <a:t>SMART: </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r>
              <a:rPr lang="en-US" sz="3200" dirty="0" smtClean="0">
                <a:latin typeface="Times New Roman" pitchFamily="18" charset="0"/>
                <a:cs typeface="Times New Roman" pitchFamily="18" charset="0"/>
              </a:rPr>
              <a:t>Solar Massachusetts Renewable Target Design Details</a:t>
            </a:r>
            <a:endParaRPr lang="en-US" sz="4800" dirty="0">
              <a:latin typeface="Times New Roman" pitchFamily="18" charset="0"/>
              <a:cs typeface="Times New Roman" pitchFamily="18" charset="0"/>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1140" y="4058637"/>
            <a:ext cx="6625494" cy="26304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a:off x="7898759" y="4901300"/>
            <a:ext cx="976993" cy="400110"/>
          </a:xfrm>
          <a:prstGeom prst="rect">
            <a:avLst/>
          </a:prstGeom>
          <a:noFill/>
        </p:spPr>
        <p:txBody>
          <a:bodyPr wrap="square" rtlCol="0">
            <a:spAutoFit/>
          </a:bodyPr>
          <a:lstStyle/>
          <a:p>
            <a:r>
              <a:rPr lang="en-US" sz="1000" b="1" dirty="0" smtClean="0"/>
              <a:t>Incentive</a:t>
            </a:r>
          </a:p>
          <a:p>
            <a:r>
              <a:rPr lang="en-US" sz="1000" b="1" dirty="0"/>
              <a:t>E</a:t>
            </a:r>
            <a:r>
              <a:rPr lang="en-US" sz="1000" b="1" dirty="0" smtClean="0"/>
              <a:t>nergy</a:t>
            </a:r>
            <a:endParaRPr lang="en-US" sz="1000" b="1" dirty="0"/>
          </a:p>
        </p:txBody>
      </p:sp>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5725" y="4901300"/>
            <a:ext cx="359714" cy="393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136564" y="1302150"/>
            <a:ext cx="8739188" cy="2754600"/>
          </a:xfrm>
          <a:prstGeom prst="rect">
            <a:avLst/>
          </a:prstGeom>
        </p:spPr>
        <p:txBody>
          <a:bodyPr wrap="square">
            <a:spAutoFit/>
          </a:bodyPr>
          <a:lstStyle/>
          <a:p>
            <a:pPr marL="231775" lvl="1" indent="-231775">
              <a:buSzPct val="100000"/>
              <a:buFont typeface="Arial" pitchFamily="34" charset="0"/>
              <a:buChar char="•"/>
              <a:defRPr/>
            </a:pPr>
            <a:r>
              <a:rPr lang="en-US" sz="2400" b="1" dirty="0">
                <a:latin typeface="Times New Roman" pitchFamily="18" charset="0"/>
                <a:cs typeface="Times New Roman" pitchFamily="18" charset="0"/>
              </a:rPr>
              <a:t>DOER released SMART – Solar Massachusetts Renewable Target – on January 31</a:t>
            </a:r>
          </a:p>
          <a:p>
            <a:pPr marL="688975" lvl="2" indent="-231775">
              <a:buSzPct val="100000"/>
              <a:buFont typeface="Arial" pitchFamily="34" charset="0"/>
              <a:buChar char="•"/>
              <a:defRPr/>
            </a:pPr>
            <a:r>
              <a:rPr lang="en-US" sz="2400" dirty="0">
                <a:latin typeface="Times New Roman" pitchFamily="18" charset="0"/>
                <a:cs typeface="Times New Roman" pitchFamily="18" charset="0"/>
              </a:rPr>
              <a:t>Declining block </a:t>
            </a:r>
            <a:r>
              <a:rPr lang="en-US" sz="2400" dirty="0" smtClean="0">
                <a:latin typeface="Times New Roman" pitchFamily="18" charset="0"/>
                <a:cs typeface="Times New Roman" pitchFamily="18" charset="0"/>
              </a:rPr>
              <a:t>program</a:t>
            </a:r>
          </a:p>
          <a:p>
            <a:pPr marL="688975" lvl="2" indent="-231775">
              <a:buSzPct val="100000"/>
              <a:buFont typeface="Arial" pitchFamily="34" charset="0"/>
              <a:buChar char="•"/>
              <a:defRPr/>
            </a:pPr>
            <a:r>
              <a:rPr lang="en-US" sz="2400" dirty="0" smtClean="0">
                <a:latin typeface="Times New Roman" pitchFamily="18" charset="0"/>
                <a:cs typeface="Times New Roman" pitchFamily="18" charset="0"/>
              </a:rPr>
              <a:t>1600 MW program with 8 x 200 MW blocks declining by 4%</a:t>
            </a:r>
          </a:p>
          <a:p>
            <a:pPr marL="688975" lvl="2" indent="-231775">
              <a:spcAft>
                <a:spcPts val="600"/>
              </a:spcAft>
              <a:buSzPct val="100000"/>
              <a:buFont typeface="Arial" pitchFamily="34" charset="0"/>
              <a:buChar char="•"/>
              <a:defRPr/>
            </a:pPr>
            <a:r>
              <a:rPr lang="en-US" sz="2400" dirty="0" smtClean="0">
                <a:latin typeface="Times New Roman" pitchFamily="18" charset="0"/>
                <a:cs typeface="Times New Roman" pitchFamily="18" charset="0"/>
              </a:rPr>
              <a:t>Developer receives </a:t>
            </a:r>
            <a:r>
              <a:rPr lang="en-US" sz="2400" dirty="0">
                <a:latin typeface="Times New Roman" pitchFamily="18" charset="0"/>
                <a:cs typeface="Times New Roman" pitchFamily="18" charset="0"/>
              </a:rPr>
              <a:t>10-20 year </a:t>
            </a:r>
            <a:r>
              <a:rPr lang="en-US" sz="2400" dirty="0" smtClean="0">
                <a:latin typeface="Times New Roman" pitchFamily="18" charset="0"/>
                <a:cs typeface="Times New Roman" pitchFamily="18" charset="0"/>
              </a:rPr>
              <a:t>“all in” fixed </a:t>
            </a:r>
            <a:r>
              <a:rPr lang="en-US" sz="2400" dirty="0">
                <a:latin typeface="Times New Roman" pitchFamily="18" charset="0"/>
                <a:cs typeface="Times New Roman" pitchFamily="18" charset="0"/>
              </a:rPr>
              <a:t>price </a:t>
            </a:r>
            <a:r>
              <a:rPr lang="en-US" sz="2400" dirty="0" smtClean="0">
                <a:latin typeface="Times New Roman" pitchFamily="18" charset="0"/>
                <a:cs typeface="Times New Roman" pitchFamily="18" charset="0"/>
              </a:rPr>
              <a:t>for </a:t>
            </a:r>
            <a:r>
              <a:rPr lang="en-US" sz="2400" b="1" u="sng" dirty="0">
                <a:latin typeface="Times New Roman" pitchFamily="18" charset="0"/>
                <a:cs typeface="Times New Roman" pitchFamily="18" charset="0"/>
              </a:rPr>
              <a:t>long-term financing </a:t>
            </a:r>
            <a:r>
              <a:rPr lang="en-US" sz="2400" b="1" u="sng" dirty="0" smtClean="0">
                <a:latin typeface="Times New Roman" pitchFamily="18" charset="0"/>
                <a:cs typeface="Times New Roman" pitchFamily="18" charset="0"/>
              </a:rPr>
              <a:t>predictability</a:t>
            </a:r>
            <a:endParaRPr lang="en-US" sz="2400" dirty="0">
              <a:latin typeface="Times New Roman" pitchFamily="18" charset="0"/>
              <a:cs typeface="Times New Roman" pitchFamily="18" charset="0"/>
            </a:endParaRPr>
          </a:p>
          <a:p>
            <a:pPr marL="231775" lvl="1" indent="-231775">
              <a:buSzPct val="100000"/>
              <a:buFont typeface="Arial" pitchFamily="34" charset="0"/>
              <a:buChar char="•"/>
              <a:defRPr/>
            </a:pPr>
            <a:r>
              <a:rPr lang="en-US" sz="2400" dirty="0">
                <a:latin typeface="Times New Roman" pitchFamily="18" charset="0"/>
                <a:cs typeface="Times New Roman" pitchFamily="18" charset="0"/>
              </a:rPr>
              <a:t>Doubles the amount of solar for </a:t>
            </a:r>
            <a:r>
              <a:rPr lang="en-US" sz="2400" b="1" u="sng" dirty="0">
                <a:latin typeface="Times New Roman" pitchFamily="18" charset="0"/>
                <a:cs typeface="Times New Roman" pitchFamily="18" charset="0"/>
              </a:rPr>
              <a:t>half the cost to </a:t>
            </a:r>
            <a:r>
              <a:rPr lang="en-US" sz="2400" b="1" u="sng" dirty="0" smtClean="0">
                <a:latin typeface="Times New Roman" pitchFamily="18" charset="0"/>
                <a:cs typeface="Times New Roman" pitchFamily="18" charset="0"/>
              </a:rPr>
              <a:t>ratepayers</a:t>
            </a:r>
            <a:endParaRPr lang="en-US" sz="2400" b="1" u="sng" dirty="0">
              <a:latin typeface="Times New Roman" pitchFamily="18" charset="0"/>
              <a:cs typeface="Times New Roman" pitchFamily="18" charset="0"/>
            </a:endParaRPr>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8422" y="289248"/>
            <a:ext cx="772347" cy="772347"/>
          </a:xfrm>
          <a:prstGeom prst="rect">
            <a:avLst/>
          </a:prstGeom>
        </p:spPr>
      </p:pic>
    </p:spTree>
    <p:extLst>
      <p:ext uri="{BB962C8B-B14F-4D97-AF65-F5344CB8AC3E}">
        <p14:creationId xmlns:p14="http://schemas.microsoft.com/office/powerpoint/2010/main" val="377140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0484" y="25916"/>
            <a:ext cx="7773516" cy="1143128"/>
          </a:xfrm>
        </p:spPr>
        <p:txBody>
          <a:bodyPr>
            <a:noAutofit/>
          </a:bodyPr>
          <a:lstStyle/>
          <a:p>
            <a:r>
              <a:rPr lang="en-US" sz="3600" b="1" dirty="0" smtClean="0">
                <a:latin typeface="Times New Roman" pitchFamily="18" charset="0"/>
                <a:cs typeface="Times New Roman" pitchFamily="18" charset="0"/>
              </a:rPr>
              <a:t>Energy Storage Update</a:t>
            </a:r>
            <a:endParaRPr lang="en-US" sz="3600" b="1" dirty="0">
              <a:latin typeface="Times New Roman" pitchFamily="18" charset="0"/>
              <a:cs typeface="Times New Roman" pitchFamily="18" charset="0"/>
            </a:endParaRPr>
          </a:p>
        </p:txBody>
      </p:sp>
      <p:sp>
        <p:nvSpPr>
          <p:cNvPr id="7" name="Content Placeholder 2"/>
          <p:cNvSpPr txBox="1">
            <a:spLocks/>
          </p:cNvSpPr>
          <p:nvPr/>
        </p:nvSpPr>
        <p:spPr>
          <a:xfrm>
            <a:off x="0" y="1447801"/>
            <a:ext cx="9144000" cy="52578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lvl="1" indent="0">
              <a:buSzPct val="100000"/>
              <a:buNone/>
              <a:defRPr/>
            </a:pPr>
            <a:r>
              <a:rPr lang="en-IN" sz="2800" b="1" u="sng" dirty="0" smtClean="0">
                <a:solidFill>
                  <a:prstClr val="black"/>
                </a:solidFill>
                <a:latin typeface="Times New Roman" pitchFamily="18" charset="0"/>
                <a:cs typeface="Times New Roman" pitchFamily="18" charset="0"/>
              </a:rPr>
              <a:t>Storage Target</a:t>
            </a:r>
            <a:endParaRPr lang="en-IN" sz="2800" b="1" u="sng" dirty="0">
              <a:solidFill>
                <a:prstClr val="black"/>
              </a:solidFill>
              <a:latin typeface="Times New Roman" pitchFamily="18" charset="0"/>
              <a:cs typeface="Times New Roman" pitchFamily="18" charset="0"/>
            </a:endParaRPr>
          </a:p>
          <a:p>
            <a:pPr marL="914400" lvl="2" indent="-457200">
              <a:buSzPct val="100000"/>
              <a:buFont typeface="Arial" pitchFamily="34" charset="0"/>
              <a:buChar char="•"/>
              <a:defRPr/>
            </a:pPr>
            <a:r>
              <a:rPr lang="en-US" sz="2400" dirty="0" smtClean="0">
                <a:solidFill>
                  <a:prstClr val="black"/>
                </a:solidFill>
                <a:latin typeface="Times New Roman" pitchFamily="18" charset="0"/>
                <a:cs typeface="Times New Roman" pitchFamily="18" charset="0"/>
              </a:rPr>
              <a:t>On December 27, 2016, DOER determined that a storage target was </a:t>
            </a:r>
            <a:r>
              <a:rPr lang="en-US" sz="2400" dirty="0" smtClean="0">
                <a:solidFill>
                  <a:prstClr val="black"/>
                </a:solidFill>
                <a:latin typeface="Times New Roman" pitchFamily="18" charset="0"/>
                <a:cs typeface="Times New Roman" pitchFamily="18" charset="0"/>
              </a:rPr>
              <a:t>prudent.</a:t>
            </a:r>
            <a:endParaRPr lang="en-US" sz="2400" dirty="0" smtClean="0">
              <a:solidFill>
                <a:prstClr val="black"/>
              </a:solidFill>
              <a:latin typeface="Times New Roman" pitchFamily="18" charset="0"/>
              <a:cs typeface="Times New Roman" pitchFamily="18" charset="0"/>
            </a:endParaRPr>
          </a:p>
          <a:p>
            <a:pPr marL="1371600" lvl="3" indent="-457200">
              <a:buSzPct val="100000"/>
              <a:buFont typeface="Courier New" pitchFamily="49" charset="0"/>
              <a:buChar char="o"/>
              <a:defRPr/>
            </a:pPr>
            <a:r>
              <a:rPr lang="en-US" sz="2400" dirty="0" smtClean="0">
                <a:solidFill>
                  <a:prstClr val="black"/>
                </a:solidFill>
                <a:latin typeface="Times New Roman" pitchFamily="18" charset="0"/>
                <a:cs typeface="Times New Roman" pitchFamily="18" charset="0"/>
              </a:rPr>
              <a:t>Requested additional stakeholder feedback on </a:t>
            </a:r>
            <a:r>
              <a:rPr lang="en-US" sz="2400" dirty="0">
                <a:latin typeface="Times New Roman" pitchFamily="18" charset="0"/>
                <a:cs typeface="Times New Roman" pitchFamily="18" charset="0"/>
              </a:rPr>
              <a:t>scale, structure and </a:t>
            </a:r>
            <a:r>
              <a:rPr lang="en-US" sz="2400" dirty="0" smtClean="0">
                <a:latin typeface="Times New Roman" pitchFamily="18" charset="0"/>
                <a:cs typeface="Times New Roman" pitchFamily="18" charset="0"/>
              </a:rPr>
              <a:t>mechanism of a target</a:t>
            </a:r>
          </a:p>
          <a:p>
            <a:pPr marL="1371600" lvl="3" indent="-457200">
              <a:buSzPct val="100000"/>
              <a:buFont typeface="Courier New" pitchFamily="49" charset="0"/>
              <a:buChar char="o"/>
              <a:defRPr/>
            </a:pPr>
            <a:r>
              <a:rPr lang="en-US" sz="2400" dirty="0" smtClean="0">
                <a:solidFill>
                  <a:prstClr val="black"/>
                </a:solidFill>
                <a:latin typeface="Times New Roman" pitchFamily="18" charset="0"/>
                <a:cs typeface="Times New Roman" pitchFamily="18" charset="0"/>
              </a:rPr>
              <a:t>DOER is in the process of evaluating the received feedback</a:t>
            </a:r>
          </a:p>
          <a:p>
            <a:pPr marL="914400" lvl="2" indent="-457200">
              <a:buSzPct val="100000"/>
              <a:buFont typeface="Arial" pitchFamily="34" charset="0"/>
              <a:buChar char="•"/>
              <a:defRPr/>
            </a:pPr>
            <a:r>
              <a:rPr lang="en-US" sz="2400" dirty="0" smtClean="0">
                <a:solidFill>
                  <a:prstClr val="black"/>
                </a:solidFill>
                <a:latin typeface="Times New Roman" pitchFamily="18" charset="0"/>
                <a:cs typeface="Times New Roman" pitchFamily="18" charset="0"/>
              </a:rPr>
              <a:t>DOER </a:t>
            </a:r>
            <a:r>
              <a:rPr lang="en-US" sz="2400" smtClean="0">
                <a:solidFill>
                  <a:prstClr val="black"/>
                </a:solidFill>
                <a:latin typeface="Times New Roman" pitchFamily="18" charset="0"/>
                <a:cs typeface="Times New Roman" pitchFamily="18" charset="0"/>
              </a:rPr>
              <a:t>will </a:t>
            </a:r>
            <a:r>
              <a:rPr lang="en-US" sz="2400" smtClean="0">
                <a:solidFill>
                  <a:prstClr val="black"/>
                </a:solidFill>
                <a:latin typeface="Times New Roman" pitchFamily="18" charset="0"/>
                <a:cs typeface="Times New Roman" pitchFamily="18" charset="0"/>
              </a:rPr>
              <a:t>adopt </a:t>
            </a:r>
            <a:r>
              <a:rPr lang="en-US" sz="2400" dirty="0" smtClean="0">
                <a:solidFill>
                  <a:prstClr val="black"/>
                </a:solidFill>
                <a:latin typeface="Times New Roman" pitchFamily="18" charset="0"/>
                <a:cs typeface="Times New Roman" pitchFamily="18" charset="0"/>
              </a:rPr>
              <a:t>a target by July 1, 2017</a:t>
            </a:r>
          </a:p>
          <a:p>
            <a:pPr marL="457200" lvl="2" indent="0">
              <a:buSzPct val="100000"/>
              <a:buNone/>
              <a:defRPr/>
            </a:pPr>
            <a:endParaRPr lang="en-US" sz="2400" dirty="0" smtClean="0">
              <a:solidFill>
                <a:prstClr val="black"/>
              </a:solidFill>
              <a:latin typeface="Times New Roman" pitchFamily="18" charset="0"/>
              <a:cs typeface="Times New Roman" pitchFamily="18" charset="0"/>
            </a:endParaRPr>
          </a:p>
          <a:p>
            <a:pPr marL="0" indent="0">
              <a:buNone/>
              <a:defRPr/>
            </a:pPr>
            <a:r>
              <a:rPr lang="en-IN" b="1" u="sng" dirty="0" smtClean="0">
                <a:solidFill>
                  <a:prstClr val="black"/>
                </a:solidFill>
                <a:latin typeface="Times New Roman" pitchFamily="18" charset="0"/>
                <a:cs typeface="Times New Roman" pitchFamily="18" charset="0"/>
              </a:rPr>
              <a:t>Energy Storage Demonstrations RFP</a:t>
            </a:r>
          </a:p>
          <a:p>
            <a:pPr lvl="1">
              <a:buFont typeface="Arial" pitchFamily="34" charset="0"/>
              <a:buChar char="•"/>
              <a:defRPr/>
            </a:pPr>
            <a:r>
              <a:rPr lang="en-IN" dirty="0" smtClean="0">
                <a:solidFill>
                  <a:prstClr val="black"/>
                </a:solidFill>
                <a:latin typeface="Times New Roman" pitchFamily="18" charset="0"/>
                <a:cs typeface="Times New Roman" pitchFamily="18" charset="0"/>
              </a:rPr>
              <a:t>DOER </a:t>
            </a:r>
            <a:r>
              <a:rPr lang="en-IN" dirty="0">
                <a:solidFill>
                  <a:prstClr val="black"/>
                </a:solidFill>
                <a:latin typeface="Times New Roman" pitchFamily="18" charset="0"/>
                <a:cs typeface="Times New Roman" pitchFamily="18" charset="0"/>
              </a:rPr>
              <a:t>and </a:t>
            </a:r>
            <a:r>
              <a:rPr lang="en-IN" dirty="0" err="1">
                <a:solidFill>
                  <a:prstClr val="black"/>
                </a:solidFill>
                <a:latin typeface="Times New Roman" pitchFamily="18" charset="0"/>
                <a:cs typeface="Times New Roman" pitchFamily="18" charset="0"/>
              </a:rPr>
              <a:t>MassCEC</a:t>
            </a:r>
            <a:r>
              <a:rPr lang="en-IN" dirty="0">
                <a:solidFill>
                  <a:prstClr val="black"/>
                </a:solidFill>
                <a:latin typeface="Times New Roman" pitchFamily="18" charset="0"/>
                <a:cs typeface="Times New Roman" pitchFamily="18" charset="0"/>
              </a:rPr>
              <a:t> released an RFP for demonstration projects in March.</a:t>
            </a:r>
          </a:p>
          <a:p>
            <a:pPr lvl="1">
              <a:buFont typeface="Arial" pitchFamily="34" charset="0"/>
              <a:buChar char="•"/>
              <a:defRPr/>
            </a:pPr>
            <a:r>
              <a:rPr lang="en-IN" dirty="0">
                <a:solidFill>
                  <a:prstClr val="black"/>
                </a:solidFill>
                <a:latin typeface="Times New Roman" pitchFamily="18" charset="0"/>
                <a:cs typeface="Times New Roman" pitchFamily="18" charset="0"/>
              </a:rPr>
              <a:t>$10 million in funding for </a:t>
            </a:r>
            <a:r>
              <a:rPr lang="en-IN" dirty="0" smtClean="0">
                <a:solidFill>
                  <a:prstClr val="black"/>
                </a:solidFill>
                <a:latin typeface="Times New Roman" pitchFamily="18" charset="0"/>
                <a:cs typeface="Times New Roman" pitchFamily="18" charset="0"/>
              </a:rPr>
              <a:t>projects - </a:t>
            </a:r>
            <a:r>
              <a:rPr lang="en-IN" dirty="0">
                <a:solidFill>
                  <a:prstClr val="black"/>
                </a:solidFill>
                <a:latin typeface="Times New Roman" pitchFamily="18" charset="0"/>
                <a:cs typeface="Times New Roman" pitchFamily="18" charset="0"/>
              </a:rPr>
              <a:t>up to $1.25 </a:t>
            </a:r>
            <a:r>
              <a:rPr lang="en-IN" dirty="0" smtClean="0">
                <a:solidFill>
                  <a:prstClr val="black"/>
                </a:solidFill>
                <a:latin typeface="Times New Roman" pitchFamily="18" charset="0"/>
                <a:cs typeface="Times New Roman" pitchFamily="18" charset="0"/>
              </a:rPr>
              <a:t>million per project.</a:t>
            </a:r>
            <a:endParaRPr lang="en-IN" dirty="0">
              <a:solidFill>
                <a:prstClr val="black"/>
              </a:solidFill>
              <a:latin typeface="Times New Roman" pitchFamily="18" charset="0"/>
              <a:cs typeface="Times New Roman" pitchFamily="18" charset="0"/>
            </a:endParaRPr>
          </a:p>
          <a:p>
            <a:pPr lvl="1">
              <a:buFont typeface="Arial" pitchFamily="34" charset="0"/>
              <a:buChar char="•"/>
              <a:defRPr/>
            </a:pPr>
            <a:r>
              <a:rPr lang="en-IN" dirty="0">
                <a:solidFill>
                  <a:prstClr val="black"/>
                </a:solidFill>
                <a:latin typeface="Times New Roman" pitchFamily="18" charset="0"/>
                <a:cs typeface="Times New Roman" pitchFamily="18" charset="0"/>
              </a:rPr>
              <a:t>Responses due by June 9, </a:t>
            </a:r>
            <a:r>
              <a:rPr lang="en-IN" dirty="0" smtClean="0">
                <a:solidFill>
                  <a:prstClr val="black"/>
                </a:solidFill>
                <a:latin typeface="Times New Roman" pitchFamily="18" charset="0"/>
                <a:cs typeface="Times New Roman" pitchFamily="18" charset="0"/>
              </a:rPr>
              <a:t>2017.</a:t>
            </a:r>
            <a:endParaRPr lang="en-US" dirty="0">
              <a:solidFill>
                <a:prstClr val="black"/>
              </a:solidFill>
              <a:latin typeface="Times New Roman" pitchFamily="18" charset="0"/>
              <a:cs typeface="Times New Roman" pitchFamily="18"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8118"/>
            <a:ext cx="1227282" cy="1227282"/>
          </a:xfrm>
          <a:prstGeom prst="rect">
            <a:avLst/>
          </a:prstGeom>
        </p:spPr>
      </p:pic>
    </p:spTree>
    <p:extLst>
      <p:ext uri="{BB962C8B-B14F-4D97-AF65-F5344CB8AC3E}">
        <p14:creationId xmlns:p14="http://schemas.microsoft.com/office/powerpoint/2010/main" val="3052427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9635" y="762000"/>
            <a:ext cx="3219820" cy="3219820"/>
          </a:xfrm>
          <a:prstGeom prst="rect">
            <a:avLst/>
          </a:prstGeom>
        </p:spPr>
      </p:pic>
      <p:sp>
        <p:nvSpPr>
          <p:cNvPr id="5" name="TextBox 4"/>
          <p:cNvSpPr txBox="1"/>
          <p:nvPr/>
        </p:nvSpPr>
        <p:spPr>
          <a:xfrm>
            <a:off x="2410010" y="4147351"/>
            <a:ext cx="4800600" cy="523220"/>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Thank You!</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9742321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TotalTime>
  <Words>1596</Words>
  <Application>Microsoft Macintosh PowerPoint</Application>
  <PresentationFormat>On-screen Show (4:3)</PresentationFormat>
  <Paragraphs>147</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Courier New</vt:lpstr>
      <vt:lpstr>Arial</vt:lpstr>
      <vt:lpstr>Calibri</vt:lpstr>
      <vt:lpstr>Times New Roman</vt:lpstr>
      <vt:lpstr>Office Theme</vt:lpstr>
      <vt:lpstr>PowerPoint Presentation</vt:lpstr>
      <vt:lpstr>Clean Energy Legislation “An Act Relative to Energy Diversity”</vt:lpstr>
      <vt:lpstr>Clean Energy Legislation “An Act Relative to Energy Diversity”- Hydro</vt:lpstr>
      <vt:lpstr>Clean Energy Legislation “An Act Relative to Energy Diversity” Offshore Wind</vt:lpstr>
      <vt:lpstr>SMART – Solar Massachusetts Renewable Target</vt:lpstr>
      <vt:lpstr>SMART:  Solar Massachusetts Renewable Target Design Details</vt:lpstr>
      <vt:lpstr>Energy Storage Update</vt:lpstr>
      <vt:lpstr>PowerPoint Presentation</vt:lpstr>
    </vt:vector>
  </TitlesOfParts>
  <Company>EOEEA</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O'Shea, Kevin (ENE)</dc:creator>
  <cp:lastModifiedBy>Susan Rivo</cp:lastModifiedBy>
  <cp:revision>15</cp:revision>
  <cp:lastPrinted>2017-03-23T18:53:55Z</cp:lastPrinted>
  <dcterms:created xsi:type="dcterms:W3CDTF">2017-03-20T15:17:11Z</dcterms:created>
  <dcterms:modified xsi:type="dcterms:W3CDTF">2017-03-24T00:35:00Z</dcterms:modified>
</cp:coreProperties>
</file>