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62" r:id="rId2"/>
    <p:sldId id="263" r:id="rId3"/>
    <p:sldId id="264" r:id="rId4"/>
    <p:sldId id="265" r:id="rId5"/>
    <p:sldId id="266" r:id="rId6"/>
    <p:sldId id="267" r:id="rId7"/>
    <p:sldId id="268" r:id="rId8"/>
    <p:sldId id="269" r:id="rId9"/>
    <p:sldId id="270" r:id="rId10"/>
    <p:sldId id="271" r:id="rId11"/>
    <p:sldId id="257" r:id="rId12"/>
    <p:sldId id="258" r:id="rId13"/>
    <p:sldId id="259" r:id="rId14"/>
    <p:sldId id="260" r:id="rId15"/>
    <p:sldId id="261"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63" autoAdjust="0"/>
  </p:normalViewPr>
  <p:slideViewPr>
    <p:cSldViewPr>
      <p:cViewPr varScale="1">
        <p:scale>
          <a:sx n="80" d="100"/>
          <a:sy n="80" d="100"/>
        </p:scale>
        <p:origin x="-1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6D84D-BB76-B041-9E07-BEBA41C072F1}" type="doc">
      <dgm:prSet loTypeId="urn:microsoft.com/office/officeart/2009/3/layout/StepUpProcess" loCatId="" qsTypeId="urn:microsoft.com/office/officeart/2005/8/quickstyle/simple5" qsCatId="simple" csTypeId="urn:microsoft.com/office/officeart/2005/8/colors/accent1_3" csCatId="accent1" phldr="1"/>
      <dgm:spPr/>
      <dgm:t>
        <a:bodyPr/>
        <a:lstStyle/>
        <a:p>
          <a:endParaRPr lang="en-US"/>
        </a:p>
      </dgm:t>
    </dgm:pt>
    <dgm:pt modelId="{95B71956-E7D1-F744-AD34-FF46E832E417}">
      <dgm:prSet custT="1"/>
      <dgm:spPr/>
      <dgm:t>
        <a:bodyPr/>
        <a:lstStyle/>
        <a:p>
          <a:pPr rtl="0"/>
          <a:r>
            <a:rPr lang="en-US" sz="1800" b="1" dirty="0" smtClean="0">
              <a:latin typeface="Arial Narrow"/>
              <a:cs typeface="Arial Narrow"/>
            </a:rPr>
            <a:t>1. Competitive markets must  accommodate state laws and  policies in order for markets to be sustainable over the long-term</a:t>
          </a:r>
          <a:endParaRPr lang="en-US" sz="1800" dirty="0">
            <a:latin typeface="Arial Narrow"/>
            <a:cs typeface="Arial Narrow"/>
          </a:endParaRPr>
        </a:p>
      </dgm:t>
    </dgm:pt>
    <dgm:pt modelId="{AD39C8ED-D51C-DA48-A7A0-61C69A246424}" type="parTrans" cxnId="{9D00ABAD-FBF5-4345-B4EA-5092D97908EE}">
      <dgm:prSet/>
      <dgm:spPr/>
      <dgm:t>
        <a:bodyPr/>
        <a:lstStyle/>
        <a:p>
          <a:endParaRPr lang="en-US"/>
        </a:p>
      </dgm:t>
    </dgm:pt>
    <dgm:pt modelId="{4A38FF9B-7C4A-7341-9A72-D3D925620E0E}" type="sibTrans" cxnId="{9D00ABAD-FBF5-4345-B4EA-5092D97908EE}">
      <dgm:prSet/>
      <dgm:spPr/>
      <dgm:t>
        <a:bodyPr/>
        <a:lstStyle/>
        <a:p>
          <a:endParaRPr lang="en-US"/>
        </a:p>
      </dgm:t>
    </dgm:pt>
    <dgm:pt modelId="{F6CD0890-DBDE-AF44-B3BF-DCAC0D6171DD}">
      <dgm:prSet custT="1"/>
      <dgm:spPr/>
      <dgm:t>
        <a:bodyPr/>
        <a:lstStyle/>
        <a:p>
          <a:pPr rtl="0"/>
          <a:r>
            <a:rPr lang="en-US" sz="1800" b="1" dirty="0" smtClean="0">
              <a:latin typeface="Arial Narrow"/>
              <a:cs typeface="Arial Narrow"/>
            </a:rPr>
            <a:t>2. States must execute state laws as enacted by their legislatures</a:t>
          </a:r>
          <a:endParaRPr lang="en-US" sz="1800" dirty="0">
            <a:latin typeface="Arial Narrow"/>
            <a:cs typeface="Arial Narrow"/>
          </a:endParaRPr>
        </a:p>
      </dgm:t>
    </dgm:pt>
    <dgm:pt modelId="{E744B61E-DB62-0744-AC80-598C790FA232}" type="parTrans" cxnId="{451D985A-1AFD-2041-8845-B26A91E1B2B6}">
      <dgm:prSet/>
      <dgm:spPr/>
      <dgm:t>
        <a:bodyPr/>
        <a:lstStyle/>
        <a:p>
          <a:endParaRPr lang="en-US"/>
        </a:p>
      </dgm:t>
    </dgm:pt>
    <dgm:pt modelId="{DFB458CA-09A8-BC4F-A6A3-60802635ED62}" type="sibTrans" cxnId="{451D985A-1AFD-2041-8845-B26A91E1B2B6}">
      <dgm:prSet/>
      <dgm:spPr/>
      <dgm:t>
        <a:bodyPr/>
        <a:lstStyle/>
        <a:p>
          <a:endParaRPr lang="en-US"/>
        </a:p>
      </dgm:t>
    </dgm:pt>
    <dgm:pt modelId="{D03032C9-6C84-7C40-9D5C-10FF3FF236C6}">
      <dgm:prSet custT="1"/>
      <dgm:spPr/>
      <dgm:t>
        <a:bodyPr/>
        <a:lstStyle/>
        <a:p>
          <a:pPr rtl="0"/>
          <a:r>
            <a:rPr lang="en-US" sz="1800" b="1" dirty="0" smtClean="0">
              <a:latin typeface="Arial Narrow"/>
              <a:cs typeface="Arial Narrow"/>
            </a:rPr>
            <a:t>3. Litigation around wholesale market rules won’t eliminate state energy and environmental laws </a:t>
          </a:r>
          <a:endParaRPr lang="en-US" sz="1800" dirty="0">
            <a:latin typeface="Arial Narrow"/>
            <a:cs typeface="Arial Narrow"/>
          </a:endParaRPr>
        </a:p>
      </dgm:t>
    </dgm:pt>
    <dgm:pt modelId="{D09195B1-E31F-F34D-80B3-EBD33BC23518}" type="parTrans" cxnId="{0608EED6-4181-3F4F-903D-3A1244DD05D7}">
      <dgm:prSet/>
      <dgm:spPr/>
      <dgm:t>
        <a:bodyPr/>
        <a:lstStyle/>
        <a:p>
          <a:endParaRPr lang="en-US"/>
        </a:p>
      </dgm:t>
    </dgm:pt>
    <dgm:pt modelId="{6B11D51E-4F21-724B-ABE0-0EB9A38E3DF0}" type="sibTrans" cxnId="{0608EED6-4181-3F4F-903D-3A1244DD05D7}">
      <dgm:prSet/>
      <dgm:spPr/>
      <dgm:t>
        <a:bodyPr/>
        <a:lstStyle/>
        <a:p>
          <a:endParaRPr lang="en-US"/>
        </a:p>
      </dgm:t>
    </dgm:pt>
    <dgm:pt modelId="{EE4F9147-B56E-B14B-ACC7-394441CA0764}">
      <dgm:prSet custT="1"/>
      <dgm:spPr/>
      <dgm:t>
        <a:bodyPr/>
        <a:lstStyle/>
        <a:p>
          <a:pPr rtl="0"/>
          <a:r>
            <a:rPr lang="en-US" sz="1800" b="1" dirty="0" smtClean="0">
              <a:solidFill>
                <a:schemeClr val="tx2"/>
              </a:solidFill>
              <a:latin typeface="Arial Narrow"/>
              <a:cs typeface="Arial Narrow"/>
            </a:rPr>
            <a:t>NEPOOL IMAPP </a:t>
          </a:r>
        </a:p>
        <a:p>
          <a:pPr rtl="0"/>
          <a:r>
            <a:rPr lang="en-US" sz="1800" b="1" dirty="0" smtClean="0">
              <a:solidFill>
                <a:schemeClr val="tx2"/>
              </a:solidFill>
              <a:latin typeface="Arial Narrow"/>
              <a:cs typeface="Arial Narrow"/>
            </a:rPr>
            <a:t>NESCOE Mechanisms 2.0</a:t>
          </a:r>
        </a:p>
        <a:p>
          <a:pPr rtl="0"/>
          <a:r>
            <a:rPr lang="en-US" sz="1800" b="1" dirty="0" smtClean="0">
              <a:solidFill>
                <a:schemeClr val="tx2"/>
              </a:solidFill>
              <a:latin typeface="Arial Narrow"/>
              <a:cs typeface="Arial Narrow"/>
            </a:rPr>
            <a:t>State Plans and Activities</a:t>
          </a:r>
        </a:p>
        <a:p>
          <a:pPr rtl="0"/>
          <a:endParaRPr lang="en-US" sz="1600" b="1" dirty="0">
            <a:latin typeface="Arial Narrow"/>
            <a:cs typeface="Arial Narrow"/>
          </a:endParaRPr>
        </a:p>
      </dgm:t>
    </dgm:pt>
    <dgm:pt modelId="{1F416F9B-2BCC-3040-AB3D-17554ACD214D}" type="parTrans" cxnId="{180EB1F4-BE04-7C40-B55A-B1EDA3B0E0B7}">
      <dgm:prSet/>
      <dgm:spPr/>
      <dgm:t>
        <a:bodyPr/>
        <a:lstStyle/>
        <a:p>
          <a:endParaRPr lang="en-US"/>
        </a:p>
      </dgm:t>
    </dgm:pt>
    <dgm:pt modelId="{50C7192E-EDF9-1B48-B785-7973AA5F8C7F}" type="sibTrans" cxnId="{180EB1F4-BE04-7C40-B55A-B1EDA3B0E0B7}">
      <dgm:prSet/>
      <dgm:spPr/>
      <dgm:t>
        <a:bodyPr/>
        <a:lstStyle/>
        <a:p>
          <a:endParaRPr lang="en-US"/>
        </a:p>
      </dgm:t>
    </dgm:pt>
    <dgm:pt modelId="{64E9D484-18C0-1649-85AB-1D7836CD8F36}" type="pres">
      <dgm:prSet presAssocID="{7256D84D-BB76-B041-9E07-BEBA41C072F1}" presName="rootnode" presStyleCnt="0">
        <dgm:presLayoutVars>
          <dgm:chMax/>
          <dgm:chPref/>
          <dgm:dir/>
          <dgm:animLvl val="lvl"/>
        </dgm:presLayoutVars>
      </dgm:prSet>
      <dgm:spPr/>
      <dgm:t>
        <a:bodyPr/>
        <a:lstStyle/>
        <a:p>
          <a:endParaRPr lang="en-US"/>
        </a:p>
      </dgm:t>
    </dgm:pt>
    <dgm:pt modelId="{8899505F-485E-B441-930A-E087D9C17DCF}" type="pres">
      <dgm:prSet presAssocID="{95B71956-E7D1-F744-AD34-FF46E832E417}" presName="composite" presStyleCnt="0"/>
      <dgm:spPr/>
      <dgm:t>
        <a:bodyPr/>
        <a:lstStyle/>
        <a:p>
          <a:endParaRPr lang="en-US"/>
        </a:p>
      </dgm:t>
    </dgm:pt>
    <dgm:pt modelId="{88262FAA-A1BE-D543-843D-40FACE55E95B}" type="pres">
      <dgm:prSet presAssocID="{95B71956-E7D1-F744-AD34-FF46E832E417}" presName="LShape" presStyleLbl="alignNode1" presStyleIdx="0" presStyleCnt="7"/>
      <dgm:spPr/>
      <dgm:t>
        <a:bodyPr/>
        <a:lstStyle/>
        <a:p>
          <a:endParaRPr lang="en-US"/>
        </a:p>
      </dgm:t>
    </dgm:pt>
    <dgm:pt modelId="{877266AD-665F-0B46-BF9F-CE96A445B93F}" type="pres">
      <dgm:prSet presAssocID="{95B71956-E7D1-F744-AD34-FF46E832E417}" presName="ParentText" presStyleLbl="revTx" presStyleIdx="0" presStyleCnt="4" custScaleX="95001">
        <dgm:presLayoutVars>
          <dgm:chMax val="0"/>
          <dgm:chPref val="0"/>
          <dgm:bulletEnabled val="1"/>
        </dgm:presLayoutVars>
      </dgm:prSet>
      <dgm:spPr/>
      <dgm:t>
        <a:bodyPr/>
        <a:lstStyle/>
        <a:p>
          <a:endParaRPr lang="en-US"/>
        </a:p>
      </dgm:t>
    </dgm:pt>
    <dgm:pt modelId="{6C5F6CB7-C544-8B4D-B687-1869E2174CF1}" type="pres">
      <dgm:prSet presAssocID="{95B71956-E7D1-F744-AD34-FF46E832E417}" presName="Triangle" presStyleLbl="alignNode1" presStyleIdx="1" presStyleCnt="7"/>
      <dgm:spPr/>
      <dgm:t>
        <a:bodyPr/>
        <a:lstStyle/>
        <a:p>
          <a:endParaRPr lang="en-US"/>
        </a:p>
      </dgm:t>
    </dgm:pt>
    <dgm:pt modelId="{D15DCC0D-5EEB-7547-9528-CB567B7481A3}" type="pres">
      <dgm:prSet presAssocID="{4A38FF9B-7C4A-7341-9A72-D3D925620E0E}" presName="sibTrans" presStyleCnt="0"/>
      <dgm:spPr/>
      <dgm:t>
        <a:bodyPr/>
        <a:lstStyle/>
        <a:p>
          <a:endParaRPr lang="en-US"/>
        </a:p>
      </dgm:t>
    </dgm:pt>
    <dgm:pt modelId="{7E73C720-5241-6F48-84B0-9EE125AC679F}" type="pres">
      <dgm:prSet presAssocID="{4A38FF9B-7C4A-7341-9A72-D3D925620E0E}" presName="space" presStyleCnt="0"/>
      <dgm:spPr/>
      <dgm:t>
        <a:bodyPr/>
        <a:lstStyle/>
        <a:p>
          <a:endParaRPr lang="en-US"/>
        </a:p>
      </dgm:t>
    </dgm:pt>
    <dgm:pt modelId="{D2E48774-A48A-E242-A23E-6ACEE19D5B0B}" type="pres">
      <dgm:prSet presAssocID="{F6CD0890-DBDE-AF44-B3BF-DCAC0D6171DD}" presName="composite" presStyleCnt="0"/>
      <dgm:spPr/>
      <dgm:t>
        <a:bodyPr/>
        <a:lstStyle/>
        <a:p>
          <a:endParaRPr lang="en-US"/>
        </a:p>
      </dgm:t>
    </dgm:pt>
    <dgm:pt modelId="{B9055249-70D6-5446-823B-BCC7B39558AC}" type="pres">
      <dgm:prSet presAssocID="{F6CD0890-DBDE-AF44-B3BF-DCAC0D6171DD}" presName="LShape" presStyleLbl="alignNode1" presStyleIdx="2" presStyleCnt="7"/>
      <dgm:spPr/>
      <dgm:t>
        <a:bodyPr/>
        <a:lstStyle/>
        <a:p>
          <a:endParaRPr lang="en-US"/>
        </a:p>
      </dgm:t>
    </dgm:pt>
    <dgm:pt modelId="{DF91583A-23E6-3E41-919F-34D75E3F1C0F}" type="pres">
      <dgm:prSet presAssocID="{F6CD0890-DBDE-AF44-B3BF-DCAC0D6171DD}" presName="ParentText" presStyleLbl="revTx" presStyleIdx="1" presStyleCnt="4" custScaleX="92332">
        <dgm:presLayoutVars>
          <dgm:chMax val="0"/>
          <dgm:chPref val="0"/>
          <dgm:bulletEnabled val="1"/>
        </dgm:presLayoutVars>
      </dgm:prSet>
      <dgm:spPr/>
      <dgm:t>
        <a:bodyPr/>
        <a:lstStyle/>
        <a:p>
          <a:endParaRPr lang="en-US"/>
        </a:p>
      </dgm:t>
    </dgm:pt>
    <dgm:pt modelId="{A15C9CA6-EE7B-364C-BF43-3A0B10C85A65}" type="pres">
      <dgm:prSet presAssocID="{F6CD0890-DBDE-AF44-B3BF-DCAC0D6171DD}" presName="Triangle" presStyleLbl="alignNode1" presStyleIdx="3" presStyleCnt="7"/>
      <dgm:spPr/>
      <dgm:t>
        <a:bodyPr/>
        <a:lstStyle/>
        <a:p>
          <a:endParaRPr lang="en-US"/>
        </a:p>
      </dgm:t>
    </dgm:pt>
    <dgm:pt modelId="{009762E1-486C-9F4E-BDCF-B9FAA1F77C10}" type="pres">
      <dgm:prSet presAssocID="{DFB458CA-09A8-BC4F-A6A3-60802635ED62}" presName="sibTrans" presStyleCnt="0"/>
      <dgm:spPr/>
      <dgm:t>
        <a:bodyPr/>
        <a:lstStyle/>
        <a:p>
          <a:endParaRPr lang="en-US"/>
        </a:p>
      </dgm:t>
    </dgm:pt>
    <dgm:pt modelId="{1C16C285-9958-5D40-9B93-4A5B961686FC}" type="pres">
      <dgm:prSet presAssocID="{DFB458CA-09A8-BC4F-A6A3-60802635ED62}" presName="space" presStyleCnt="0"/>
      <dgm:spPr/>
      <dgm:t>
        <a:bodyPr/>
        <a:lstStyle/>
        <a:p>
          <a:endParaRPr lang="en-US"/>
        </a:p>
      </dgm:t>
    </dgm:pt>
    <dgm:pt modelId="{F5583FCD-2B31-2647-93C9-F8813FE2F471}" type="pres">
      <dgm:prSet presAssocID="{D03032C9-6C84-7C40-9D5C-10FF3FF236C6}" presName="composite" presStyleCnt="0"/>
      <dgm:spPr/>
      <dgm:t>
        <a:bodyPr/>
        <a:lstStyle/>
        <a:p>
          <a:endParaRPr lang="en-US"/>
        </a:p>
      </dgm:t>
    </dgm:pt>
    <dgm:pt modelId="{500B5D9D-A7D8-9342-8B24-C78DA61E6EF0}" type="pres">
      <dgm:prSet presAssocID="{D03032C9-6C84-7C40-9D5C-10FF3FF236C6}" presName="LShape" presStyleLbl="alignNode1" presStyleIdx="4" presStyleCnt="7"/>
      <dgm:spPr/>
      <dgm:t>
        <a:bodyPr/>
        <a:lstStyle/>
        <a:p>
          <a:endParaRPr lang="en-US"/>
        </a:p>
      </dgm:t>
    </dgm:pt>
    <dgm:pt modelId="{452D537C-627E-AB4C-83CE-6936D7CD76B1}" type="pres">
      <dgm:prSet presAssocID="{D03032C9-6C84-7C40-9D5C-10FF3FF236C6}" presName="ParentText" presStyleLbl="revTx" presStyleIdx="2" presStyleCnt="4">
        <dgm:presLayoutVars>
          <dgm:chMax val="0"/>
          <dgm:chPref val="0"/>
          <dgm:bulletEnabled val="1"/>
        </dgm:presLayoutVars>
      </dgm:prSet>
      <dgm:spPr/>
      <dgm:t>
        <a:bodyPr/>
        <a:lstStyle/>
        <a:p>
          <a:endParaRPr lang="en-US"/>
        </a:p>
      </dgm:t>
    </dgm:pt>
    <dgm:pt modelId="{FFB94F6E-194F-8542-9F27-6190521D6761}" type="pres">
      <dgm:prSet presAssocID="{D03032C9-6C84-7C40-9D5C-10FF3FF236C6}" presName="Triangle" presStyleLbl="alignNode1" presStyleIdx="5" presStyleCnt="7"/>
      <dgm:spPr/>
      <dgm:t>
        <a:bodyPr/>
        <a:lstStyle/>
        <a:p>
          <a:endParaRPr lang="en-US"/>
        </a:p>
      </dgm:t>
    </dgm:pt>
    <dgm:pt modelId="{B1CF5899-1002-4C42-A326-E19543850DFF}" type="pres">
      <dgm:prSet presAssocID="{6B11D51E-4F21-724B-ABE0-0EB9A38E3DF0}" presName="sibTrans" presStyleCnt="0"/>
      <dgm:spPr/>
      <dgm:t>
        <a:bodyPr/>
        <a:lstStyle/>
        <a:p>
          <a:endParaRPr lang="en-US"/>
        </a:p>
      </dgm:t>
    </dgm:pt>
    <dgm:pt modelId="{B15DD9A3-AF5A-724B-878F-AD5D4ECF53A5}" type="pres">
      <dgm:prSet presAssocID="{6B11D51E-4F21-724B-ABE0-0EB9A38E3DF0}" presName="space" presStyleCnt="0"/>
      <dgm:spPr/>
      <dgm:t>
        <a:bodyPr/>
        <a:lstStyle/>
        <a:p>
          <a:endParaRPr lang="en-US"/>
        </a:p>
      </dgm:t>
    </dgm:pt>
    <dgm:pt modelId="{35D10E9E-E9BE-244F-AF76-B5C755C7E037}" type="pres">
      <dgm:prSet presAssocID="{EE4F9147-B56E-B14B-ACC7-394441CA0764}" presName="composite" presStyleCnt="0"/>
      <dgm:spPr/>
      <dgm:t>
        <a:bodyPr/>
        <a:lstStyle/>
        <a:p>
          <a:endParaRPr lang="en-US"/>
        </a:p>
      </dgm:t>
    </dgm:pt>
    <dgm:pt modelId="{C045EB3C-A863-6044-901F-B8DA901D8776}" type="pres">
      <dgm:prSet presAssocID="{EE4F9147-B56E-B14B-ACC7-394441CA0764}" presName="LShape" presStyleLbl="alignNode1" presStyleIdx="6" presStyleCnt="7"/>
      <dgm:spPr/>
      <dgm:t>
        <a:bodyPr/>
        <a:lstStyle/>
        <a:p>
          <a:endParaRPr lang="en-US"/>
        </a:p>
      </dgm:t>
    </dgm:pt>
    <dgm:pt modelId="{FC4DE6F7-1166-3841-8BDE-F64F21E130FC}" type="pres">
      <dgm:prSet presAssocID="{EE4F9147-B56E-B14B-ACC7-394441CA0764}" presName="ParentText" presStyleLbl="revTx" presStyleIdx="3" presStyleCnt="4">
        <dgm:presLayoutVars>
          <dgm:chMax val="0"/>
          <dgm:chPref val="0"/>
          <dgm:bulletEnabled val="1"/>
        </dgm:presLayoutVars>
      </dgm:prSet>
      <dgm:spPr/>
      <dgm:t>
        <a:bodyPr/>
        <a:lstStyle/>
        <a:p>
          <a:endParaRPr lang="en-US"/>
        </a:p>
      </dgm:t>
    </dgm:pt>
  </dgm:ptLst>
  <dgm:cxnLst>
    <dgm:cxn modelId="{180EB1F4-BE04-7C40-B55A-B1EDA3B0E0B7}" srcId="{7256D84D-BB76-B041-9E07-BEBA41C072F1}" destId="{EE4F9147-B56E-B14B-ACC7-394441CA0764}" srcOrd="3" destOrd="0" parTransId="{1F416F9B-2BCC-3040-AB3D-17554ACD214D}" sibTransId="{50C7192E-EDF9-1B48-B785-7973AA5F8C7F}"/>
    <dgm:cxn modelId="{A02CBD7C-F50A-4478-B87E-04C8283642D1}" type="presOf" srcId="{7256D84D-BB76-B041-9E07-BEBA41C072F1}" destId="{64E9D484-18C0-1649-85AB-1D7836CD8F36}" srcOrd="0" destOrd="0" presId="urn:microsoft.com/office/officeart/2009/3/layout/StepUpProcess"/>
    <dgm:cxn modelId="{B3296069-1767-4788-B860-086A7FEE3A94}" type="presOf" srcId="{95B71956-E7D1-F744-AD34-FF46E832E417}" destId="{877266AD-665F-0B46-BF9F-CE96A445B93F}" srcOrd="0" destOrd="0" presId="urn:microsoft.com/office/officeart/2009/3/layout/StepUpProcess"/>
    <dgm:cxn modelId="{6C504E22-12BF-42D1-A543-413A3447FAF4}" type="presOf" srcId="{EE4F9147-B56E-B14B-ACC7-394441CA0764}" destId="{FC4DE6F7-1166-3841-8BDE-F64F21E130FC}" srcOrd="0" destOrd="0" presId="urn:microsoft.com/office/officeart/2009/3/layout/StepUpProcess"/>
    <dgm:cxn modelId="{0608EED6-4181-3F4F-903D-3A1244DD05D7}" srcId="{7256D84D-BB76-B041-9E07-BEBA41C072F1}" destId="{D03032C9-6C84-7C40-9D5C-10FF3FF236C6}" srcOrd="2" destOrd="0" parTransId="{D09195B1-E31F-F34D-80B3-EBD33BC23518}" sibTransId="{6B11D51E-4F21-724B-ABE0-0EB9A38E3DF0}"/>
    <dgm:cxn modelId="{ECB2C8BB-93AB-4B4A-829D-37E68185A34D}" type="presOf" srcId="{D03032C9-6C84-7C40-9D5C-10FF3FF236C6}" destId="{452D537C-627E-AB4C-83CE-6936D7CD76B1}" srcOrd="0" destOrd="0" presId="urn:microsoft.com/office/officeart/2009/3/layout/StepUpProcess"/>
    <dgm:cxn modelId="{4F49B4AE-2530-4309-B08D-0DC0011E2190}" type="presOf" srcId="{F6CD0890-DBDE-AF44-B3BF-DCAC0D6171DD}" destId="{DF91583A-23E6-3E41-919F-34D75E3F1C0F}" srcOrd="0" destOrd="0" presId="urn:microsoft.com/office/officeart/2009/3/layout/StepUpProcess"/>
    <dgm:cxn modelId="{9D00ABAD-FBF5-4345-B4EA-5092D97908EE}" srcId="{7256D84D-BB76-B041-9E07-BEBA41C072F1}" destId="{95B71956-E7D1-F744-AD34-FF46E832E417}" srcOrd="0" destOrd="0" parTransId="{AD39C8ED-D51C-DA48-A7A0-61C69A246424}" sibTransId="{4A38FF9B-7C4A-7341-9A72-D3D925620E0E}"/>
    <dgm:cxn modelId="{451D985A-1AFD-2041-8845-B26A91E1B2B6}" srcId="{7256D84D-BB76-B041-9E07-BEBA41C072F1}" destId="{F6CD0890-DBDE-AF44-B3BF-DCAC0D6171DD}" srcOrd="1" destOrd="0" parTransId="{E744B61E-DB62-0744-AC80-598C790FA232}" sibTransId="{DFB458CA-09A8-BC4F-A6A3-60802635ED62}"/>
    <dgm:cxn modelId="{5052F390-C7B6-4965-AD69-24C53062B355}" type="presParOf" srcId="{64E9D484-18C0-1649-85AB-1D7836CD8F36}" destId="{8899505F-485E-B441-930A-E087D9C17DCF}" srcOrd="0" destOrd="0" presId="urn:microsoft.com/office/officeart/2009/3/layout/StepUpProcess"/>
    <dgm:cxn modelId="{B78606E8-65E1-43EE-855C-3B3024B643C6}" type="presParOf" srcId="{8899505F-485E-B441-930A-E087D9C17DCF}" destId="{88262FAA-A1BE-D543-843D-40FACE55E95B}" srcOrd="0" destOrd="0" presId="urn:microsoft.com/office/officeart/2009/3/layout/StepUpProcess"/>
    <dgm:cxn modelId="{1FA9FEE7-B58E-41E2-86DB-DDE6F75010E1}" type="presParOf" srcId="{8899505F-485E-B441-930A-E087D9C17DCF}" destId="{877266AD-665F-0B46-BF9F-CE96A445B93F}" srcOrd="1" destOrd="0" presId="urn:microsoft.com/office/officeart/2009/3/layout/StepUpProcess"/>
    <dgm:cxn modelId="{59CEBA54-A894-4941-A392-5FD5CBA309EC}" type="presParOf" srcId="{8899505F-485E-B441-930A-E087D9C17DCF}" destId="{6C5F6CB7-C544-8B4D-B687-1869E2174CF1}" srcOrd="2" destOrd="0" presId="urn:microsoft.com/office/officeart/2009/3/layout/StepUpProcess"/>
    <dgm:cxn modelId="{65074541-AFDB-41A3-A256-573C2E627429}" type="presParOf" srcId="{64E9D484-18C0-1649-85AB-1D7836CD8F36}" destId="{D15DCC0D-5EEB-7547-9528-CB567B7481A3}" srcOrd="1" destOrd="0" presId="urn:microsoft.com/office/officeart/2009/3/layout/StepUpProcess"/>
    <dgm:cxn modelId="{3F02C4C6-D5BA-4184-AC7C-F77C838C6C6B}" type="presParOf" srcId="{D15DCC0D-5EEB-7547-9528-CB567B7481A3}" destId="{7E73C720-5241-6F48-84B0-9EE125AC679F}" srcOrd="0" destOrd="0" presId="urn:microsoft.com/office/officeart/2009/3/layout/StepUpProcess"/>
    <dgm:cxn modelId="{2BF8A706-3AA9-48F4-9E40-3595D032A595}" type="presParOf" srcId="{64E9D484-18C0-1649-85AB-1D7836CD8F36}" destId="{D2E48774-A48A-E242-A23E-6ACEE19D5B0B}" srcOrd="2" destOrd="0" presId="urn:microsoft.com/office/officeart/2009/3/layout/StepUpProcess"/>
    <dgm:cxn modelId="{A32AA754-4EB9-4833-84B1-F96E074BFF1B}" type="presParOf" srcId="{D2E48774-A48A-E242-A23E-6ACEE19D5B0B}" destId="{B9055249-70D6-5446-823B-BCC7B39558AC}" srcOrd="0" destOrd="0" presId="urn:microsoft.com/office/officeart/2009/3/layout/StepUpProcess"/>
    <dgm:cxn modelId="{0C6C4383-3B64-419C-A57B-13624FDF068F}" type="presParOf" srcId="{D2E48774-A48A-E242-A23E-6ACEE19D5B0B}" destId="{DF91583A-23E6-3E41-919F-34D75E3F1C0F}" srcOrd="1" destOrd="0" presId="urn:microsoft.com/office/officeart/2009/3/layout/StepUpProcess"/>
    <dgm:cxn modelId="{2D978BD3-5985-4C14-B4ED-0D0FA81F7645}" type="presParOf" srcId="{D2E48774-A48A-E242-A23E-6ACEE19D5B0B}" destId="{A15C9CA6-EE7B-364C-BF43-3A0B10C85A65}" srcOrd="2" destOrd="0" presId="urn:microsoft.com/office/officeart/2009/3/layout/StepUpProcess"/>
    <dgm:cxn modelId="{8568A029-1264-4A0C-A158-6BED6DAFA43D}" type="presParOf" srcId="{64E9D484-18C0-1649-85AB-1D7836CD8F36}" destId="{009762E1-486C-9F4E-BDCF-B9FAA1F77C10}" srcOrd="3" destOrd="0" presId="urn:microsoft.com/office/officeart/2009/3/layout/StepUpProcess"/>
    <dgm:cxn modelId="{0303EA62-41BC-4403-AF44-08A027D1FD57}" type="presParOf" srcId="{009762E1-486C-9F4E-BDCF-B9FAA1F77C10}" destId="{1C16C285-9958-5D40-9B93-4A5B961686FC}" srcOrd="0" destOrd="0" presId="urn:microsoft.com/office/officeart/2009/3/layout/StepUpProcess"/>
    <dgm:cxn modelId="{8FADF578-A3A2-4829-89CA-C493A104B12B}" type="presParOf" srcId="{64E9D484-18C0-1649-85AB-1D7836CD8F36}" destId="{F5583FCD-2B31-2647-93C9-F8813FE2F471}" srcOrd="4" destOrd="0" presId="urn:microsoft.com/office/officeart/2009/3/layout/StepUpProcess"/>
    <dgm:cxn modelId="{7DE63A38-7184-4A5C-837B-20F79E72CF3E}" type="presParOf" srcId="{F5583FCD-2B31-2647-93C9-F8813FE2F471}" destId="{500B5D9D-A7D8-9342-8B24-C78DA61E6EF0}" srcOrd="0" destOrd="0" presId="urn:microsoft.com/office/officeart/2009/3/layout/StepUpProcess"/>
    <dgm:cxn modelId="{702DCF6B-315C-4A04-84A0-356F0027871D}" type="presParOf" srcId="{F5583FCD-2B31-2647-93C9-F8813FE2F471}" destId="{452D537C-627E-AB4C-83CE-6936D7CD76B1}" srcOrd="1" destOrd="0" presId="urn:microsoft.com/office/officeart/2009/3/layout/StepUpProcess"/>
    <dgm:cxn modelId="{4B15C760-D91A-4533-9E8E-C3F3436E0137}" type="presParOf" srcId="{F5583FCD-2B31-2647-93C9-F8813FE2F471}" destId="{FFB94F6E-194F-8542-9F27-6190521D6761}" srcOrd="2" destOrd="0" presId="urn:microsoft.com/office/officeart/2009/3/layout/StepUpProcess"/>
    <dgm:cxn modelId="{0F67D641-FBB6-4D6D-8019-FF81AB14C337}" type="presParOf" srcId="{64E9D484-18C0-1649-85AB-1D7836CD8F36}" destId="{B1CF5899-1002-4C42-A326-E19543850DFF}" srcOrd="5" destOrd="0" presId="urn:microsoft.com/office/officeart/2009/3/layout/StepUpProcess"/>
    <dgm:cxn modelId="{2BCD360E-8FAF-4C93-813A-3F9D0FFBD6E1}" type="presParOf" srcId="{B1CF5899-1002-4C42-A326-E19543850DFF}" destId="{B15DD9A3-AF5A-724B-878F-AD5D4ECF53A5}" srcOrd="0" destOrd="0" presId="urn:microsoft.com/office/officeart/2009/3/layout/StepUpProcess"/>
    <dgm:cxn modelId="{38E52AE4-5202-4F70-A6CB-5D1879545298}" type="presParOf" srcId="{64E9D484-18C0-1649-85AB-1D7836CD8F36}" destId="{35D10E9E-E9BE-244F-AF76-B5C755C7E037}" srcOrd="6" destOrd="0" presId="urn:microsoft.com/office/officeart/2009/3/layout/StepUpProcess"/>
    <dgm:cxn modelId="{A6D97369-9F75-41D0-B8FB-C33982184D8D}" type="presParOf" srcId="{35D10E9E-E9BE-244F-AF76-B5C755C7E037}" destId="{C045EB3C-A863-6044-901F-B8DA901D8776}" srcOrd="0" destOrd="0" presId="urn:microsoft.com/office/officeart/2009/3/layout/StepUpProcess"/>
    <dgm:cxn modelId="{CDC1C7AA-AEF8-4293-8541-ECE7816A4F05}" type="presParOf" srcId="{35D10E9E-E9BE-244F-AF76-B5C755C7E037}" destId="{FC4DE6F7-1166-3841-8BDE-F64F21E130F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CE9823-3023-964C-9B62-8B5CF0D287F2}"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5B15D5F3-1456-6344-87E6-B0B8ED658C1E}">
      <dgm:prSet phldrT="[Text]"/>
      <dgm:spPr/>
      <dgm:t>
        <a:bodyPr/>
        <a:lstStyle/>
        <a:p>
          <a:r>
            <a:rPr lang="en-US" dirty="0" smtClean="0">
              <a:latin typeface="Arial Narrow"/>
              <a:cs typeface="Arial Narrow"/>
            </a:rPr>
            <a:t>Scenario Analysis</a:t>
          </a:r>
          <a:endParaRPr lang="en-US" dirty="0">
            <a:latin typeface="Arial Narrow"/>
            <a:cs typeface="Arial Narrow"/>
          </a:endParaRPr>
        </a:p>
      </dgm:t>
    </dgm:pt>
    <dgm:pt modelId="{D626B18C-5566-7D40-ABD6-7615FE83F2DA}" type="parTrans" cxnId="{1EC8D7B7-31AC-0A4A-A8FB-7DCEACBCC476}">
      <dgm:prSet/>
      <dgm:spPr/>
      <dgm:t>
        <a:bodyPr/>
        <a:lstStyle/>
        <a:p>
          <a:endParaRPr lang="en-US"/>
        </a:p>
      </dgm:t>
    </dgm:pt>
    <dgm:pt modelId="{95F74852-2C0C-AC49-BD3D-250A3E872651}" type="sibTrans" cxnId="{1EC8D7B7-31AC-0A4A-A8FB-7DCEACBCC476}">
      <dgm:prSet/>
      <dgm:spPr/>
      <dgm:t>
        <a:bodyPr/>
        <a:lstStyle/>
        <a:p>
          <a:endParaRPr lang="en-US"/>
        </a:p>
      </dgm:t>
    </dgm:pt>
    <dgm:pt modelId="{E40B5F9F-CD43-9245-95DB-4AA69A1CF49B}">
      <dgm:prSet phldrT="[Text]"/>
      <dgm:spPr/>
      <dgm:t>
        <a:bodyPr/>
        <a:lstStyle/>
        <a:p>
          <a:r>
            <a:rPr lang="en-US" dirty="0" smtClean="0">
              <a:latin typeface="Arial Narrow"/>
              <a:cs typeface="Arial Narrow"/>
            </a:rPr>
            <a:t>Expanded RPS</a:t>
          </a:r>
          <a:endParaRPr lang="en-US" dirty="0">
            <a:latin typeface="Arial Narrow"/>
            <a:cs typeface="Arial Narrow"/>
          </a:endParaRPr>
        </a:p>
      </dgm:t>
    </dgm:pt>
    <dgm:pt modelId="{B9B073BA-CD8A-F244-B240-3669171ADF26}" type="parTrans" cxnId="{86DCD1BC-7A7D-924D-8265-57691973FFF7}">
      <dgm:prSet/>
      <dgm:spPr/>
      <dgm:t>
        <a:bodyPr/>
        <a:lstStyle/>
        <a:p>
          <a:endParaRPr lang="en-US"/>
        </a:p>
      </dgm:t>
    </dgm:pt>
    <dgm:pt modelId="{67B5D0CD-3154-9C4A-AD58-3E5D83592AEB}" type="sibTrans" cxnId="{86DCD1BC-7A7D-924D-8265-57691973FFF7}">
      <dgm:prSet/>
      <dgm:spPr/>
      <dgm:t>
        <a:bodyPr/>
        <a:lstStyle/>
        <a:p>
          <a:endParaRPr lang="en-US"/>
        </a:p>
      </dgm:t>
    </dgm:pt>
    <dgm:pt modelId="{E89D5BF1-9B54-0541-B81F-476DEA858230}">
      <dgm:prSet phldrT="[Text]"/>
      <dgm:spPr/>
      <dgm:t>
        <a:bodyPr/>
        <a:lstStyle/>
        <a:p>
          <a:r>
            <a:rPr lang="en-US" dirty="0" smtClean="0">
              <a:latin typeface="Arial Narrow"/>
              <a:cs typeface="Arial Narrow"/>
            </a:rPr>
            <a:t>Clean Energy Imports</a:t>
          </a:r>
          <a:endParaRPr lang="en-US" dirty="0">
            <a:latin typeface="Arial Narrow"/>
            <a:cs typeface="Arial Narrow"/>
          </a:endParaRPr>
        </a:p>
      </dgm:t>
    </dgm:pt>
    <dgm:pt modelId="{620F65CE-442A-3442-9170-3E98311E81EB}" type="parTrans" cxnId="{1688EFC8-CC48-5A4F-93DE-B93867E1F7A6}">
      <dgm:prSet/>
      <dgm:spPr/>
      <dgm:t>
        <a:bodyPr/>
        <a:lstStyle/>
        <a:p>
          <a:endParaRPr lang="en-US"/>
        </a:p>
      </dgm:t>
    </dgm:pt>
    <dgm:pt modelId="{3C38D738-B5A2-834F-AA25-DC1B19D0B926}" type="sibTrans" cxnId="{1688EFC8-CC48-5A4F-93DE-B93867E1F7A6}">
      <dgm:prSet/>
      <dgm:spPr/>
      <dgm:t>
        <a:bodyPr/>
        <a:lstStyle/>
        <a:p>
          <a:endParaRPr lang="en-US"/>
        </a:p>
      </dgm:t>
    </dgm:pt>
    <dgm:pt modelId="{0DED3D45-58EF-2240-9A84-9CA435CAD0D6}">
      <dgm:prSet phldrT="[Text]"/>
      <dgm:spPr/>
      <dgm:t>
        <a:bodyPr/>
        <a:lstStyle/>
        <a:p>
          <a:r>
            <a:rPr lang="en-US" dirty="0" smtClean="0">
              <a:latin typeface="Arial Narrow"/>
              <a:cs typeface="Arial Narrow"/>
            </a:rPr>
            <a:t>Mechanism Analysis</a:t>
          </a:r>
          <a:endParaRPr lang="en-US" dirty="0">
            <a:latin typeface="Arial Narrow"/>
            <a:cs typeface="Arial Narrow"/>
          </a:endParaRPr>
        </a:p>
      </dgm:t>
    </dgm:pt>
    <dgm:pt modelId="{1B7C6F9B-48C5-9449-8988-9ED53251C3D8}" type="parTrans" cxnId="{FF4E210F-E789-024F-B362-A0C0EBDE364E}">
      <dgm:prSet/>
      <dgm:spPr/>
      <dgm:t>
        <a:bodyPr/>
        <a:lstStyle/>
        <a:p>
          <a:endParaRPr lang="en-US"/>
        </a:p>
      </dgm:t>
    </dgm:pt>
    <dgm:pt modelId="{BB77B468-D4EB-5843-886B-25AE9FA0502C}" type="sibTrans" cxnId="{FF4E210F-E789-024F-B362-A0C0EBDE364E}">
      <dgm:prSet/>
      <dgm:spPr/>
      <dgm:t>
        <a:bodyPr/>
        <a:lstStyle/>
        <a:p>
          <a:endParaRPr lang="en-US"/>
        </a:p>
      </dgm:t>
    </dgm:pt>
    <dgm:pt modelId="{19F2BB1E-33C8-B647-946D-A7220C2A91D4}">
      <dgm:prSet phldrT="[Text]"/>
      <dgm:spPr/>
      <dgm:t>
        <a:bodyPr/>
        <a:lstStyle/>
        <a:p>
          <a:r>
            <a:rPr lang="en-US" dirty="0" smtClean="0">
              <a:latin typeface="Arial Narrow"/>
              <a:cs typeface="Arial Narrow"/>
            </a:rPr>
            <a:t>Mechanisms</a:t>
          </a:r>
          <a:endParaRPr lang="en-US" dirty="0">
            <a:latin typeface="Arial Narrow"/>
            <a:cs typeface="Arial Narrow"/>
          </a:endParaRPr>
        </a:p>
      </dgm:t>
    </dgm:pt>
    <dgm:pt modelId="{337D0D86-3382-CB48-9571-B71438D58927}" type="parTrans" cxnId="{F8F319C0-328C-B041-97AB-820E95E35086}">
      <dgm:prSet/>
      <dgm:spPr/>
      <dgm:t>
        <a:bodyPr/>
        <a:lstStyle/>
        <a:p>
          <a:endParaRPr lang="en-US"/>
        </a:p>
      </dgm:t>
    </dgm:pt>
    <dgm:pt modelId="{0FA69271-2DDA-8449-88F7-96439AEDFEE9}" type="sibTrans" cxnId="{F8F319C0-328C-B041-97AB-820E95E35086}">
      <dgm:prSet/>
      <dgm:spPr/>
      <dgm:t>
        <a:bodyPr/>
        <a:lstStyle/>
        <a:p>
          <a:endParaRPr lang="en-US"/>
        </a:p>
      </dgm:t>
    </dgm:pt>
    <dgm:pt modelId="{45DC53C3-E965-864D-87C4-6A54C847E8F3}">
      <dgm:prSet phldrT="[Text]"/>
      <dgm:spPr/>
      <dgm:t>
        <a:bodyPr/>
        <a:lstStyle/>
        <a:p>
          <a:r>
            <a:rPr lang="en-US" dirty="0" smtClean="0">
              <a:latin typeface="Arial Narrow"/>
              <a:cs typeface="Arial Narrow"/>
            </a:rPr>
            <a:t>RPS</a:t>
          </a:r>
          <a:endParaRPr lang="en-US" dirty="0">
            <a:latin typeface="Arial Narrow"/>
            <a:cs typeface="Arial Narrow"/>
          </a:endParaRPr>
        </a:p>
      </dgm:t>
    </dgm:pt>
    <dgm:pt modelId="{B37700E4-611C-6542-A8B5-519F029D88CA}" type="parTrans" cxnId="{C0DD57B5-0587-9745-913E-EB7D38C59279}">
      <dgm:prSet/>
      <dgm:spPr/>
      <dgm:t>
        <a:bodyPr/>
        <a:lstStyle/>
        <a:p>
          <a:endParaRPr lang="en-US"/>
        </a:p>
      </dgm:t>
    </dgm:pt>
    <dgm:pt modelId="{E63345C4-F9C5-6A4A-9361-22F99DF41386}" type="sibTrans" cxnId="{C0DD57B5-0587-9745-913E-EB7D38C59279}">
      <dgm:prSet/>
      <dgm:spPr/>
      <dgm:t>
        <a:bodyPr/>
        <a:lstStyle/>
        <a:p>
          <a:endParaRPr lang="en-US"/>
        </a:p>
      </dgm:t>
    </dgm:pt>
    <dgm:pt modelId="{504B1683-3558-0944-A6D0-05DE815FFE04}">
      <dgm:prSet phldrT="[Text]"/>
      <dgm:spPr/>
      <dgm:t>
        <a:bodyPr/>
        <a:lstStyle/>
        <a:p>
          <a:r>
            <a:rPr lang="en-US" dirty="0" smtClean="0">
              <a:latin typeface="Arial Narrow"/>
              <a:cs typeface="Arial Narrow"/>
            </a:rPr>
            <a:t>Nuclear Retirements</a:t>
          </a:r>
          <a:endParaRPr lang="en-US" dirty="0">
            <a:latin typeface="Arial Narrow"/>
            <a:cs typeface="Arial Narrow"/>
          </a:endParaRPr>
        </a:p>
      </dgm:t>
    </dgm:pt>
    <dgm:pt modelId="{057AD2EC-6D27-EB40-A675-25C8805FAE2E}" type="parTrans" cxnId="{59875D99-0CF4-754D-9E8C-27DF1C677403}">
      <dgm:prSet/>
      <dgm:spPr/>
      <dgm:t>
        <a:bodyPr/>
        <a:lstStyle/>
        <a:p>
          <a:endParaRPr lang="en-US"/>
        </a:p>
      </dgm:t>
    </dgm:pt>
    <dgm:pt modelId="{0835B287-7D31-8140-AA27-EF4004A09910}" type="sibTrans" cxnId="{59875D99-0CF4-754D-9E8C-27DF1C677403}">
      <dgm:prSet/>
      <dgm:spPr/>
      <dgm:t>
        <a:bodyPr/>
        <a:lstStyle/>
        <a:p>
          <a:endParaRPr lang="en-US"/>
        </a:p>
      </dgm:t>
    </dgm:pt>
    <dgm:pt modelId="{7F6B489B-BFBA-F84C-BE45-2CAEF139B11A}">
      <dgm:prSet phldrT="[Text]"/>
      <dgm:spPr/>
      <dgm:t>
        <a:bodyPr/>
        <a:lstStyle/>
        <a:p>
          <a:r>
            <a:rPr lang="en-US" dirty="0" smtClean="0">
              <a:latin typeface="Arial Narrow"/>
              <a:cs typeface="Arial Narrow"/>
            </a:rPr>
            <a:t>Combined Renewable and Clean Energy</a:t>
          </a:r>
          <a:endParaRPr lang="en-US" dirty="0">
            <a:latin typeface="Arial Narrow"/>
            <a:cs typeface="Arial Narrow"/>
          </a:endParaRPr>
        </a:p>
      </dgm:t>
    </dgm:pt>
    <dgm:pt modelId="{E4312121-4F9D-6D4D-BBD3-948C82ECD8F1}" type="parTrans" cxnId="{D917E304-007B-A24E-AC90-7F01467C8200}">
      <dgm:prSet/>
      <dgm:spPr/>
      <dgm:t>
        <a:bodyPr/>
        <a:lstStyle/>
        <a:p>
          <a:endParaRPr lang="en-US"/>
        </a:p>
      </dgm:t>
    </dgm:pt>
    <dgm:pt modelId="{F8CD60A9-90BD-094F-AC0E-325AFA7EF008}" type="sibTrans" cxnId="{D917E304-007B-A24E-AC90-7F01467C8200}">
      <dgm:prSet/>
      <dgm:spPr/>
      <dgm:t>
        <a:bodyPr/>
        <a:lstStyle/>
        <a:p>
          <a:endParaRPr lang="en-US"/>
        </a:p>
      </dgm:t>
    </dgm:pt>
    <dgm:pt modelId="{3494F57A-BB0C-6446-997D-61BE5FB0CD73}">
      <dgm:prSet phldrT="[Text]"/>
      <dgm:spPr/>
      <dgm:t>
        <a:bodyPr/>
        <a:lstStyle/>
        <a:p>
          <a:r>
            <a:rPr lang="en-US" dirty="0" smtClean="0">
              <a:latin typeface="Arial Narrow"/>
              <a:cs typeface="Arial Narrow"/>
            </a:rPr>
            <a:t>Alternative Transmission</a:t>
          </a:r>
          <a:endParaRPr lang="en-US" dirty="0">
            <a:latin typeface="Arial Narrow"/>
            <a:cs typeface="Arial Narrow"/>
          </a:endParaRPr>
        </a:p>
      </dgm:t>
    </dgm:pt>
    <dgm:pt modelId="{2B6796E3-7BB3-7F4C-A5DB-B95126E1FC56}" type="parTrans" cxnId="{38340853-0E84-5440-A876-A2AB9285E026}">
      <dgm:prSet/>
      <dgm:spPr/>
      <dgm:t>
        <a:bodyPr/>
        <a:lstStyle/>
        <a:p>
          <a:endParaRPr lang="en-US"/>
        </a:p>
      </dgm:t>
    </dgm:pt>
    <dgm:pt modelId="{CEC26823-BEEA-D744-B43D-60B6657B60FE}" type="sibTrans" cxnId="{38340853-0E84-5440-A876-A2AB9285E026}">
      <dgm:prSet/>
      <dgm:spPr/>
      <dgm:t>
        <a:bodyPr/>
        <a:lstStyle/>
        <a:p>
          <a:endParaRPr lang="en-US"/>
        </a:p>
      </dgm:t>
    </dgm:pt>
    <dgm:pt modelId="{8B98F90B-A8B3-8645-8CC8-38CC531A1C17}">
      <dgm:prSet phldrT="[Text]"/>
      <dgm:spPr/>
      <dgm:t>
        <a:bodyPr/>
        <a:lstStyle/>
        <a:p>
          <a:r>
            <a:rPr lang="en-US" dirty="0" smtClean="0">
              <a:latin typeface="Arial Narrow"/>
              <a:cs typeface="Arial Narrow"/>
            </a:rPr>
            <a:t>Base Case</a:t>
          </a:r>
          <a:endParaRPr lang="en-US" dirty="0">
            <a:latin typeface="Arial Narrow"/>
            <a:cs typeface="Arial Narrow"/>
          </a:endParaRPr>
        </a:p>
      </dgm:t>
    </dgm:pt>
    <dgm:pt modelId="{D27C6ACF-4D0C-2742-BD79-27CB412C7A65}" type="parTrans" cxnId="{52FD9AEB-6949-AA4B-A3E2-31951F7591C1}">
      <dgm:prSet/>
      <dgm:spPr/>
      <dgm:t>
        <a:bodyPr/>
        <a:lstStyle/>
        <a:p>
          <a:endParaRPr lang="en-US"/>
        </a:p>
      </dgm:t>
    </dgm:pt>
    <dgm:pt modelId="{49BD7BF4-410F-3142-8E73-62119CC92BBC}" type="sibTrans" cxnId="{52FD9AEB-6949-AA4B-A3E2-31951F7591C1}">
      <dgm:prSet/>
      <dgm:spPr/>
      <dgm:t>
        <a:bodyPr/>
        <a:lstStyle/>
        <a:p>
          <a:endParaRPr lang="en-US"/>
        </a:p>
      </dgm:t>
    </dgm:pt>
    <dgm:pt modelId="{67E5195F-290B-1640-BA52-237B812A2BBD}">
      <dgm:prSet phldrT="[Text]"/>
      <dgm:spPr/>
      <dgm:t>
        <a:bodyPr/>
        <a:lstStyle/>
        <a:p>
          <a:r>
            <a:rPr lang="en-US" dirty="0" smtClean="0">
              <a:latin typeface="Arial Narrow"/>
              <a:cs typeface="Arial Narrow"/>
            </a:rPr>
            <a:t>CES</a:t>
          </a:r>
          <a:endParaRPr lang="en-US" dirty="0">
            <a:latin typeface="Arial Narrow"/>
            <a:cs typeface="Arial Narrow"/>
          </a:endParaRPr>
        </a:p>
      </dgm:t>
    </dgm:pt>
    <dgm:pt modelId="{5FDA06AE-7802-064A-B5E5-E638A6FA8449}" type="parTrans" cxnId="{A552BDD7-6535-5044-BA7B-8CF083E2D271}">
      <dgm:prSet/>
      <dgm:spPr/>
      <dgm:t>
        <a:bodyPr/>
        <a:lstStyle/>
        <a:p>
          <a:endParaRPr lang="en-US"/>
        </a:p>
      </dgm:t>
    </dgm:pt>
    <dgm:pt modelId="{D9135B8D-6D12-1843-9B35-A6CED889C93F}" type="sibTrans" cxnId="{A552BDD7-6535-5044-BA7B-8CF083E2D271}">
      <dgm:prSet/>
      <dgm:spPr/>
      <dgm:t>
        <a:bodyPr/>
        <a:lstStyle/>
        <a:p>
          <a:endParaRPr lang="en-US"/>
        </a:p>
      </dgm:t>
    </dgm:pt>
    <dgm:pt modelId="{0705EB8D-FEA6-C54E-B743-0C3B9EB9A492}">
      <dgm:prSet phldrT="[Text]"/>
      <dgm:spPr/>
      <dgm:t>
        <a:bodyPr/>
        <a:lstStyle/>
        <a:p>
          <a:r>
            <a:rPr lang="en-US" dirty="0" smtClean="0">
              <a:latin typeface="Arial Narrow"/>
              <a:cs typeface="Arial Narrow"/>
            </a:rPr>
            <a:t>PPA</a:t>
          </a:r>
          <a:endParaRPr lang="en-US" dirty="0">
            <a:latin typeface="Arial Narrow"/>
            <a:cs typeface="Arial Narrow"/>
          </a:endParaRPr>
        </a:p>
      </dgm:t>
    </dgm:pt>
    <dgm:pt modelId="{C4F6ACA8-8421-7F4E-AC81-9322B3211E56}" type="parTrans" cxnId="{C3EE1FC5-6584-244F-9A44-673D056B203A}">
      <dgm:prSet/>
      <dgm:spPr/>
      <dgm:t>
        <a:bodyPr/>
        <a:lstStyle/>
        <a:p>
          <a:endParaRPr lang="en-US"/>
        </a:p>
      </dgm:t>
    </dgm:pt>
    <dgm:pt modelId="{429B11E5-93F4-0643-BA5B-9F7C246F5BC5}" type="sibTrans" cxnId="{C3EE1FC5-6584-244F-9A44-673D056B203A}">
      <dgm:prSet/>
      <dgm:spPr/>
      <dgm:t>
        <a:bodyPr/>
        <a:lstStyle/>
        <a:p>
          <a:endParaRPr lang="en-US"/>
        </a:p>
      </dgm:t>
    </dgm:pt>
    <dgm:pt modelId="{DAAF0C8C-3C7E-7741-A9BC-B35F601F4835}">
      <dgm:prSet phldrT="[Text]"/>
      <dgm:spPr/>
      <dgm:t>
        <a:bodyPr/>
        <a:lstStyle/>
        <a:p>
          <a:r>
            <a:rPr lang="en-US" dirty="0" smtClean="0">
              <a:latin typeface="Arial Narrow"/>
              <a:cs typeface="Arial Narrow"/>
            </a:rPr>
            <a:t>Strategic Transmission</a:t>
          </a:r>
          <a:endParaRPr lang="en-US" dirty="0">
            <a:latin typeface="Arial Narrow"/>
            <a:cs typeface="Arial Narrow"/>
          </a:endParaRPr>
        </a:p>
      </dgm:t>
    </dgm:pt>
    <dgm:pt modelId="{D4FF2D74-656C-5F46-9094-6AEF054DA37E}" type="parTrans" cxnId="{5937D659-D396-084F-A812-C23F703873D4}">
      <dgm:prSet/>
      <dgm:spPr/>
      <dgm:t>
        <a:bodyPr/>
        <a:lstStyle/>
        <a:p>
          <a:endParaRPr lang="en-US"/>
        </a:p>
      </dgm:t>
    </dgm:pt>
    <dgm:pt modelId="{39D2ED54-CE0A-EF48-8F17-DA7FEF747E76}" type="sibTrans" cxnId="{5937D659-D396-084F-A812-C23F703873D4}">
      <dgm:prSet/>
      <dgm:spPr/>
      <dgm:t>
        <a:bodyPr/>
        <a:lstStyle/>
        <a:p>
          <a:endParaRPr lang="en-US"/>
        </a:p>
      </dgm:t>
    </dgm:pt>
    <dgm:pt modelId="{B367A061-97DA-234C-99EE-3E7880442A3B}">
      <dgm:prSet phldrT="[Text]"/>
      <dgm:spPr/>
      <dgm:t>
        <a:bodyPr/>
        <a:lstStyle/>
        <a:p>
          <a:r>
            <a:rPr lang="en-US" dirty="0" smtClean="0">
              <a:latin typeface="Arial Narrow"/>
              <a:cs typeface="Arial Narrow"/>
            </a:rPr>
            <a:t>Centralized Procurement</a:t>
          </a:r>
          <a:endParaRPr lang="en-US" dirty="0">
            <a:latin typeface="Arial Narrow"/>
            <a:cs typeface="Arial Narrow"/>
          </a:endParaRPr>
        </a:p>
      </dgm:t>
    </dgm:pt>
    <dgm:pt modelId="{8F155BAB-1859-524B-B7D5-BEE61912DCF9}" type="parTrans" cxnId="{F50BFDB9-6A5A-704A-8356-205D79518108}">
      <dgm:prSet/>
      <dgm:spPr/>
      <dgm:t>
        <a:bodyPr/>
        <a:lstStyle/>
        <a:p>
          <a:endParaRPr lang="en-US"/>
        </a:p>
      </dgm:t>
    </dgm:pt>
    <dgm:pt modelId="{6462392C-621A-FB4A-9C2F-30E4C1B25B5B}" type="sibTrans" cxnId="{F50BFDB9-6A5A-704A-8356-205D79518108}">
      <dgm:prSet/>
      <dgm:spPr/>
      <dgm:t>
        <a:bodyPr/>
        <a:lstStyle/>
        <a:p>
          <a:endParaRPr lang="en-US"/>
        </a:p>
      </dgm:t>
    </dgm:pt>
    <dgm:pt modelId="{207206DC-34C1-384A-BD63-784C26084D21}">
      <dgm:prSet phldrT="[Text]"/>
      <dgm:spPr/>
      <dgm:t>
        <a:bodyPr/>
        <a:lstStyle/>
        <a:p>
          <a:r>
            <a:rPr lang="en-US" dirty="0" smtClean="0">
              <a:latin typeface="Arial Narrow"/>
              <a:cs typeface="Arial Narrow"/>
            </a:rPr>
            <a:t>Costs and</a:t>
          </a:r>
          <a:r>
            <a:rPr lang="en-US" baseline="0" dirty="0" smtClean="0">
              <a:latin typeface="Arial Narrow"/>
              <a:cs typeface="Arial Narrow"/>
            </a:rPr>
            <a:t> </a:t>
          </a:r>
          <a:r>
            <a:rPr lang="en-US" dirty="0" smtClean="0">
              <a:latin typeface="Arial Narrow"/>
              <a:cs typeface="Arial Narrow"/>
            </a:rPr>
            <a:t>Impacts</a:t>
          </a:r>
          <a:endParaRPr lang="en-US" dirty="0">
            <a:latin typeface="Arial Narrow"/>
            <a:cs typeface="Arial Narrow"/>
          </a:endParaRPr>
        </a:p>
      </dgm:t>
    </dgm:pt>
    <dgm:pt modelId="{01ACEE9D-A34D-6B4F-9040-89EEC4BD9274}" type="parTrans" cxnId="{2D842697-1F07-DE47-9A2C-F4F4BD3654AF}">
      <dgm:prSet/>
      <dgm:spPr/>
      <dgm:t>
        <a:bodyPr/>
        <a:lstStyle/>
        <a:p>
          <a:endParaRPr lang="en-US"/>
        </a:p>
      </dgm:t>
    </dgm:pt>
    <dgm:pt modelId="{127C1351-C632-DE49-AD96-8F1C14048927}" type="sibTrans" cxnId="{2D842697-1F07-DE47-9A2C-F4F4BD3654AF}">
      <dgm:prSet/>
      <dgm:spPr/>
      <dgm:t>
        <a:bodyPr/>
        <a:lstStyle/>
        <a:p>
          <a:endParaRPr lang="en-US"/>
        </a:p>
      </dgm:t>
    </dgm:pt>
    <dgm:pt modelId="{CC4688C6-67C9-8D43-BE2D-CB5908D1AEA3}">
      <dgm:prSet phldrT="[Text]"/>
      <dgm:spPr/>
      <dgm:t>
        <a:bodyPr/>
        <a:lstStyle/>
        <a:p>
          <a:r>
            <a:rPr lang="en-US" dirty="0" smtClean="0">
              <a:latin typeface="Arial Narrow"/>
              <a:cs typeface="Arial Narrow"/>
            </a:rPr>
            <a:t>Policy Goal Achievement</a:t>
          </a:r>
          <a:endParaRPr lang="en-US" dirty="0">
            <a:latin typeface="Arial Narrow"/>
            <a:cs typeface="Arial Narrow"/>
          </a:endParaRPr>
        </a:p>
      </dgm:t>
    </dgm:pt>
    <dgm:pt modelId="{121921EE-7654-E944-AE52-7E910A4548B1}" type="parTrans" cxnId="{7DDB8169-0728-8846-9E1C-2E0FB69568F0}">
      <dgm:prSet/>
      <dgm:spPr/>
      <dgm:t>
        <a:bodyPr/>
        <a:lstStyle/>
        <a:p>
          <a:endParaRPr lang="en-US"/>
        </a:p>
      </dgm:t>
    </dgm:pt>
    <dgm:pt modelId="{DA0A0A21-CA80-104E-90AD-EB3EFA3E2FD7}" type="sibTrans" cxnId="{7DDB8169-0728-8846-9E1C-2E0FB69568F0}">
      <dgm:prSet/>
      <dgm:spPr/>
      <dgm:t>
        <a:bodyPr/>
        <a:lstStyle/>
        <a:p>
          <a:endParaRPr lang="en-US"/>
        </a:p>
      </dgm:t>
    </dgm:pt>
    <dgm:pt modelId="{77C7FC9A-12E8-4340-9E8C-079FFD22E193}">
      <dgm:prSet phldrT="[Text]"/>
      <dgm:spPr/>
      <dgm:t>
        <a:bodyPr/>
        <a:lstStyle/>
        <a:p>
          <a:r>
            <a:rPr lang="en-US" dirty="0" smtClean="0">
              <a:latin typeface="Arial Narrow"/>
              <a:cs typeface="Arial Narrow"/>
            </a:rPr>
            <a:t>Others?</a:t>
          </a:r>
          <a:endParaRPr lang="en-US" dirty="0">
            <a:latin typeface="Arial Narrow"/>
            <a:cs typeface="Arial Narrow"/>
          </a:endParaRPr>
        </a:p>
      </dgm:t>
    </dgm:pt>
    <dgm:pt modelId="{731348EC-1B81-D746-823D-8445B6C41398}" type="parTrans" cxnId="{704C4B08-D19E-364B-93C6-F07380D28ACA}">
      <dgm:prSet/>
      <dgm:spPr/>
      <dgm:t>
        <a:bodyPr/>
        <a:lstStyle/>
        <a:p>
          <a:endParaRPr lang="en-US"/>
        </a:p>
      </dgm:t>
    </dgm:pt>
    <dgm:pt modelId="{C1F01CDA-CED5-BD46-866E-8F9935959D8C}" type="sibTrans" cxnId="{704C4B08-D19E-364B-93C6-F07380D28ACA}">
      <dgm:prSet/>
      <dgm:spPr/>
      <dgm:t>
        <a:bodyPr/>
        <a:lstStyle/>
        <a:p>
          <a:endParaRPr lang="en-US"/>
        </a:p>
      </dgm:t>
    </dgm:pt>
    <dgm:pt modelId="{87019831-AF2C-3146-AB22-F08C53842F1B}" type="pres">
      <dgm:prSet presAssocID="{37CE9823-3023-964C-9B62-8B5CF0D287F2}" presName="Name0" presStyleCnt="0">
        <dgm:presLayoutVars>
          <dgm:dir/>
          <dgm:animLvl val="lvl"/>
          <dgm:resizeHandles val="exact"/>
        </dgm:presLayoutVars>
      </dgm:prSet>
      <dgm:spPr/>
      <dgm:t>
        <a:bodyPr/>
        <a:lstStyle/>
        <a:p>
          <a:endParaRPr lang="en-US"/>
        </a:p>
      </dgm:t>
    </dgm:pt>
    <dgm:pt modelId="{E92A78C8-7A3D-0742-A077-FD2B56E135E4}" type="pres">
      <dgm:prSet presAssocID="{5B15D5F3-1456-6344-87E6-B0B8ED658C1E}" presName="composite" presStyleCnt="0"/>
      <dgm:spPr/>
    </dgm:pt>
    <dgm:pt modelId="{50469F14-BFFF-C948-B4DE-82F751DA1FBF}" type="pres">
      <dgm:prSet presAssocID="{5B15D5F3-1456-6344-87E6-B0B8ED658C1E}" presName="parTx" presStyleLbl="alignNode1" presStyleIdx="0" presStyleCnt="2">
        <dgm:presLayoutVars>
          <dgm:chMax val="0"/>
          <dgm:chPref val="0"/>
          <dgm:bulletEnabled val="1"/>
        </dgm:presLayoutVars>
      </dgm:prSet>
      <dgm:spPr/>
      <dgm:t>
        <a:bodyPr/>
        <a:lstStyle/>
        <a:p>
          <a:endParaRPr lang="en-US"/>
        </a:p>
      </dgm:t>
    </dgm:pt>
    <dgm:pt modelId="{843FEE62-07E1-D149-9E49-C1E4D9BE0A6E}" type="pres">
      <dgm:prSet presAssocID="{5B15D5F3-1456-6344-87E6-B0B8ED658C1E}" presName="desTx" presStyleLbl="alignAccFollowNode1" presStyleIdx="0" presStyleCnt="2">
        <dgm:presLayoutVars>
          <dgm:bulletEnabled val="1"/>
        </dgm:presLayoutVars>
      </dgm:prSet>
      <dgm:spPr/>
      <dgm:t>
        <a:bodyPr/>
        <a:lstStyle/>
        <a:p>
          <a:endParaRPr lang="en-US"/>
        </a:p>
      </dgm:t>
    </dgm:pt>
    <dgm:pt modelId="{3DDF11C4-03B5-714D-A78E-3948A963C449}" type="pres">
      <dgm:prSet presAssocID="{95F74852-2C0C-AC49-BD3D-250A3E872651}" presName="space" presStyleCnt="0"/>
      <dgm:spPr/>
    </dgm:pt>
    <dgm:pt modelId="{0E25E669-5754-2040-8AAA-BF16FDF8D67D}" type="pres">
      <dgm:prSet presAssocID="{0DED3D45-58EF-2240-9A84-9CA435CAD0D6}" presName="composite" presStyleCnt="0"/>
      <dgm:spPr/>
    </dgm:pt>
    <dgm:pt modelId="{077459B7-83F9-D945-AD24-D0448763E618}" type="pres">
      <dgm:prSet presAssocID="{0DED3D45-58EF-2240-9A84-9CA435CAD0D6}" presName="parTx" presStyleLbl="alignNode1" presStyleIdx="1" presStyleCnt="2">
        <dgm:presLayoutVars>
          <dgm:chMax val="0"/>
          <dgm:chPref val="0"/>
          <dgm:bulletEnabled val="1"/>
        </dgm:presLayoutVars>
      </dgm:prSet>
      <dgm:spPr/>
      <dgm:t>
        <a:bodyPr/>
        <a:lstStyle/>
        <a:p>
          <a:endParaRPr lang="en-US"/>
        </a:p>
      </dgm:t>
    </dgm:pt>
    <dgm:pt modelId="{20FA6BD2-5074-0048-AF4C-38719815906F}" type="pres">
      <dgm:prSet presAssocID="{0DED3D45-58EF-2240-9A84-9CA435CAD0D6}" presName="desTx" presStyleLbl="alignAccFollowNode1" presStyleIdx="1" presStyleCnt="2">
        <dgm:presLayoutVars>
          <dgm:bulletEnabled val="1"/>
        </dgm:presLayoutVars>
      </dgm:prSet>
      <dgm:spPr/>
      <dgm:t>
        <a:bodyPr/>
        <a:lstStyle/>
        <a:p>
          <a:endParaRPr lang="en-US"/>
        </a:p>
      </dgm:t>
    </dgm:pt>
  </dgm:ptLst>
  <dgm:cxnLst>
    <dgm:cxn modelId="{C3EE1FC5-6584-244F-9A44-673D056B203A}" srcId="{19F2BB1E-33C8-B647-946D-A7220C2A91D4}" destId="{0705EB8D-FEA6-C54E-B743-0C3B9EB9A492}" srcOrd="2" destOrd="0" parTransId="{C4F6ACA8-8421-7F4E-AC81-9322B3211E56}" sibTransId="{429B11E5-93F4-0643-BA5B-9F7C246F5BC5}"/>
    <dgm:cxn modelId="{0A2A2874-F7A7-4E6F-8E10-19D981851D9D}" type="presOf" srcId="{DAAF0C8C-3C7E-7741-A9BC-B35F601F4835}" destId="{20FA6BD2-5074-0048-AF4C-38719815906F}" srcOrd="0" destOrd="4" presId="urn:microsoft.com/office/officeart/2005/8/layout/hList1"/>
    <dgm:cxn modelId="{704C4B08-D19E-364B-93C6-F07380D28ACA}" srcId="{19F2BB1E-33C8-B647-946D-A7220C2A91D4}" destId="{77C7FC9A-12E8-4340-9E8C-079FFD22E193}" srcOrd="5" destOrd="0" parTransId="{731348EC-1B81-D746-823D-8445B6C41398}" sibTransId="{C1F01CDA-CED5-BD46-866E-8F9935959D8C}"/>
    <dgm:cxn modelId="{52FD9AEB-6949-AA4B-A3E2-31951F7591C1}" srcId="{5B15D5F3-1456-6344-87E6-B0B8ED658C1E}" destId="{8B98F90B-A8B3-8645-8CC8-38CC531A1C17}" srcOrd="0" destOrd="0" parTransId="{D27C6ACF-4D0C-2742-BD79-27CB412C7A65}" sibTransId="{49BD7BF4-410F-3142-8E73-62119CC92BBC}"/>
    <dgm:cxn modelId="{880DA31D-505F-4649-95F2-25A0F6A8402C}" type="presOf" srcId="{5B15D5F3-1456-6344-87E6-B0B8ED658C1E}" destId="{50469F14-BFFF-C948-B4DE-82F751DA1FBF}" srcOrd="0" destOrd="0" presId="urn:microsoft.com/office/officeart/2005/8/layout/hList1"/>
    <dgm:cxn modelId="{3F4D091C-7F13-4319-8BE5-D54BB8C5D6BB}" type="presOf" srcId="{0705EB8D-FEA6-C54E-B743-0C3B9EB9A492}" destId="{20FA6BD2-5074-0048-AF4C-38719815906F}" srcOrd="0" destOrd="3" presId="urn:microsoft.com/office/officeart/2005/8/layout/hList1"/>
    <dgm:cxn modelId="{86DCD1BC-7A7D-924D-8265-57691973FFF7}" srcId="{5B15D5F3-1456-6344-87E6-B0B8ED658C1E}" destId="{E40B5F9F-CD43-9245-95DB-4AA69A1CF49B}" srcOrd="1" destOrd="0" parTransId="{B9B073BA-CD8A-F244-B240-3669171ADF26}" sibTransId="{67B5D0CD-3154-9C4A-AD58-3E5D83592AEB}"/>
    <dgm:cxn modelId="{2D842697-1F07-DE47-9A2C-F4F4BD3654AF}" srcId="{0DED3D45-58EF-2240-9A84-9CA435CAD0D6}" destId="{207206DC-34C1-384A-BD63-784C26084D21}" srcOrd="1" destOrd="0" parTransId="{01ACEE9D-A34D-6B4F-9040-89EEC4BD9274}" sibTransId="{127C1351-C632-DE49-AD96-8F1C14048927}"/>
    <dgm:cxn modelId="{E13F687F-06EA-4D69-8085-292F2BEFDEB2}" type="presOf" srcId="{7F6B489B-BFBA-F84C-BE45-2CAEF139B11A}" destId="{843FEE62-07E1-D149-9E49-C1E4D9BE0A6E}" srcOrd="0" destOrd="4" presId="urn:microsoft.com/office/officeart/2005/8/layout/hList1"/>
    <dgm:cxn modelId="{5937D659-D396-084F-A812-C23F703873D4}" srcId="{19F2BB1E-33C8-B647-946D-A7220C2A91D4}" destId="{DAAF0C8C-3C7E-7741-A9BC-B35F601F4835}" srcOrd="3" destOrd="0" parTransId="{D4FF2D74-656C-5F46-9094-6AEF054DA37E}" sibTransId="{39D2ED54-CE0A-EF48-8F17-DA7FEF747E76}"/>
    <dgm:cxn modelId="{4EC2A556-589F-47C6-9DCB-6EE025FA256E}" type="presOf" srcId="{3494F57A-BB0C-6446-997D-61BE5FB0CD73}" destId="{843FEE62-07E1-D149-9E49-C1E4D9BE0A6E}" srcOrd="0" destOrd="5" presId="urn:microsoft.com/office/officeart/2005/8/layout/hList1"/>
    <dgm:cxn modelId="{59875D99-0CF4-754D-9E8C-27DF1C677403}" srcId="{5B15D5F3-1456-6344-87E6-B0B8ED658C1E}" destId="{504B1683-3558-0944-A6D0-05DE815FFE04}" srcOrd="3" destOrd="0" parTransId="{057AD2EC-6D27-EB40-A675-25C8805FAE2E}" sibTransId="{0835B287-7D31-8140-AA27-EF4004A09910}"/>
    <dgm:cxn modelId="{2DC021EA-7F79-4EA4-99B3-4C6417CC2887}" type="presOf" srcId="{0DED3D45-58EF-2240-9A84-9CA435CAD0D6}" destId="{077459B7-83F9-D945-AD24-D0448763E618}" srcOrd="0" destOrd="0" presId="urn:microsoft.com/office/officeart/2005/8/layout/hList1"/>
    <dgm:cxn modelId="{38340853-0E84-5440-A876-A2AB9285E026}" srcId="{5B15D5F3-1456-6344-87E6-B0B8ED658C1E}" destId="{3494F57A-BB0C-6446-997D-61BE5FB0CD73}" srcOrd="5" destOrd="0" parTransId="{2B6796E3-7BB3-7F4C-A5DB-B95126E1FC56}" sibTransId="{CEC26823-BEEA-D744-B43D-60B6657B60FE}"/>
    <dgm:cxn modelId="{1688EFC8-CC48-5A4F-93DE-B93867E1F7A6}" srcId="{5B15D5F3-1456-6344-87E6-B0B8ED658C1E}" destId="{E89D5BF1-9B54-0541-B81F-476DEA858230}" srcOrd="2" destOrd="0" parTransId="{620F65CE-442A-3442-9170-3E98311E81EB}" sibTransId="{3C38D738-B5A2-834F-AA25-DC1B19D0B926}"/>
    <dgm:cxn modelId="{F50BFDB9-6A5A-704A-8356-205D79518108}" srcId="{19F2BB1E-33C8-B647-946D-A7220C2A91D4}" destId="{B367A061-97DA-234C-99EE-3E7880442A3B}" srcOrd="4" destOrd="0" parTransId="{8F155BAB-1859-524B-B7D5-BEE61912DCF9}" sibTransId="{6462392C-621A-FB4A-9C2F-30E4C1B25B5B}"/>
    <dgm:cxn modelId="{FF4E210F-E789-024F-B362-A0C0EBDE364E}" srcId="{37CE9823-3023-964C-9B62-8B5CF0D287F2}" destId="{0DED3D45-58EF-2240-9A84-9CA435CAD0D6}" srcOrd="1" destOrd="0" parTransId="{1B7C6F9B-48C5-9449-8988-9ED53251C3D8}" sibTransId="{BB77B468-D4EB-5843-886B-25AE9FA0502C}"/>
    <dgm:cxn modelId="{7DDB8169-0728-8846-9E1C-2E0FB69568F0}" srcId="{0DED3D45-58EF-2240-9A84-9CA435CAD0D6}" destId="{CC4688C6-67C9-8D43-BE2D-CB5908D1AEA3}" srcOrd="2" destOrd="0" parTransId="{121921EE-7654-E944-AE52-7E910A4548B1}" sibTransId="{DA0A0A21-CA80-104E-90AD-EB3EFA3E2FD7}"/>
    <dgm:cxn modelId="{8FF3C231-57B6-4B9E-BEBF-6CC48B7BBB01}" type="presOf" srcId="{CC4688C6-67C9-8D43-BE2D-CB5908D1AEA3}" destId="{20FA6BD2-5074-0048-AF4C-38719815906F}" srcOrd="0" destOrd="8" presId="urn:microsoft.com/office/officeart/2005/8/layout/hList1"/>
    <dgm:cxn modelId="{C0DD57B5-0587-9745-913E-EB7D38C59279}" srcId="{19F2BB1E-33C8-B647-946D-A7220C2A91D4}" destId="{45DC53C3-E965-864D-87C4-6A54C847E8F3}" srcOrd="0" destOrd="0" parTransId="{B37700E4-611C-6542-A8B5-519F029D88CA}" sibTransId="{E63345C4-F9C5-6A4A-9361-22F99DF41386}"/>
    <dgm:cxn modelId="{215565C3-4A6A-44C2-94BE-B1609EF347DE}" type="presOf" srcId="{B367A061-97DA-234C-99EE-3E7880442A3B}" destId="{20FA6BD2-5074-0048-AF4C-38719815906F}" srcOrd="0" destOrd="5" presId="urn:microsoft.com/office/officeart/2005/8/layout/hList1"/>
    <dgm:cxn modelId="{F8F319C0-328C-B041-97AB-820E95E35086}" srcId="{0DED3D45-58EF-2240-9A84-9CA435CAD0D6}" destId="{19F2BB1E-33C8-B647-946D-A7220C2A91D4}" srcOrd="0" destOrd="0" parTransId="{337D0D86-3382-CB48-9571-B71438D58927}" sibTransId="{0FA69271-2DDA-8449-88F7-96439AEDFEE9}"/>
    <dgm:cxn modelId="{0C80AA66-016D-427C-A3F8-D9C677513DB0}" type="presOf" srcId="{19F2BB1E-33C8-B647-946D-A7220C2A91D4}" destId="{20FA6BD2-5074-0048-AF4C-38719815906F}" srcOrd="0" destOrd="0" presId="urn:microsoft.com/office/officeart/2005/8/layout/hList1"/>
    <dgm:cxn modelId="{26D92E84-97B6-4646-BBFC-C5CA902C7B58}" type="presOf" srcId="{E89D5BF1-9B54-0541-B81F-476DEA858230}" destId="{843FEE62-07E1-D149-9E49-C1E4D9BE0A6E}" srcOrd="0" destOrd="2" presId="urn:microsoft.com/office/officeart/2005/8/layout/hList1"/>
    <dgm:cxn modelId="{93E6547D-55ED-4F12-AA27-A916AEDA5C51}" type="presOf" srcId="{37CE9823-3023-964C-9B62-8B5CF0D287F2}" destId="{87019831-AF2C-3146-AB22-F08C53842F1B}" srcOrd="0" destOrd="0" presId="urn:microsoft.com/office/officeart/2005/8/layout/hList1"/>
    <dgm:cxn modelId="{C275AECB-2929-4755-BC26-7CC72E2E2B73}" type="presOf" srcId="{45DC53C3-E965-864D-87C4-6A54C847E8F3}" destId="{20FA6BD2-5074-0048-AF4C-38719815906F}" srcOrd="0" destOrd="1" presId="urn:microsoft.com/office/officeart/2005/8/layout/hList1"/>
    <dgm:cxn modelId="{A552BDD7-6535-5044-BA7B-8CF083E2D271}" srcId="{19F2BB1E-33C8-B647-946D-A7220C2A91D4}" destId="{67E5195F-290B-1640-BA52-237B812A2BBD}" srcOrd="1" destOrd="0" parTransId="{5FDA06AE-7802-064A-B5E5-E638A6FA8449}" sibTransId="{D9135B8D-6D12-1843-9B35-A6CED889C93F}"/>
    <dgm:cxn modelId="{80A47D9C-7CB2-4D6A-92A8-9227ADE3C968}" type="presOf" srcId="{207206DC-34C1-384A-BD63-784C26084D21}" destId="{20FA6BD2-5074-0048-AF4C-38719815906F}" srcOrd="0" destOrd="7" presId="urn:microsoft.com/office/officeart/2005/8/layout/hList1"/>
    <dgm:cxn modelId="{384E4164-AD3A-4B42-8702-D6C438482D1A}" type="presOf" srcId="{67E5195F-290B-1640-BA52-237B812A2BBD}" destId="{20FA6BD2-5074-0048-AF4C-38719815906F}" srcOrd="0" destOrd="2" presId="urn:microsoft.com/office/officeart/2005/8/layout/hList1"/>
    <dgm:cxn modelId="{90D70B62-A698-4C1F-B8BB-F34B9949E5AD}" type="presOf" srcId="{77C7FC9A-12E8-4340-9E8C-079FFD22E193}" destId="{20FA6BD2-5074-0048-AF4C-38719815906F}" srcOrd="0" destOrd="6" presId="urn:microsoft.com/office/officeart/2005/8/layout/hList1"/>
    <dgm:cxn modelId="{D917E304-007B-A24E-AC90-7F01467C8200}" srcId="{5B15D5F3-1456-6344-87E6-B0B8ED658C1E}" destId="{7F6B489B-BFBA-F84C-BE45-2CAEF139B11A}" srcOrd="4" destOrd="0" parTransId="{E4312121-4F9D-6D4D-BBD3-948C82ECD8F1}" sibTransId="{F8CD60A9-90BD-094F-AC0E-325AFA7EF008}"/>
    <dgm:cxn modelId="{0CC29DDB-12A8-45B2-A970-15FEE393DA83}" type="presOf" srcId="{E40B5F9F-CD43-9245-95DB-4AA69A1CF49B}" destId="{843FEE62-07E1-D149-9E49-C1E4D9BE0A6E}" srcOrd="0" destOrd="1" presId="urn:microsoft.com/office/officeart/2005/8/layout/hList1"/>
    <dgm:cxn modelId="{7AA8CB91-DDFC-4F2E-902A-A6DBA030EA54}" type="presOf" srcId="{8B98F90B-A8B3-8645-8CC8-38CC531A1C17}" destId="{843FEE62-07E1-D149-9E49-C1E4D9BE0A6E}" srcOrd="0" destOrd="0" presId="urn:microsoft.com/office/officeart/2005/8/layout/hList1"/>
    <dgm:cxn modelId="{1EC8D7B7-31AC-0A4A-A8FB-7DCEACBCC476}" srcId="{37CE9823-3023-964C-9B62-8B5CF0D287F2}" destId="{5B15D5F3-1456-6344-87E6-B0B8ED658C1E}" srcOrd="0" destOrd="0" parTransId="{D626B18C-5566-7D40-ABD6-7615FE83F2DA}" sibTransId="{95F74852-2C0C-AC49-BD3D-250A3E872651}"/>
    <dgm:cxn modelId="{590730F3-CE75-4B91-902D-9B0F382A6C1F}" type="presOf" srcId="{504B1683-3558-0944-A6D0-05DE815FFE04}" destId="{843FEE62-07E1-D149-9E49-C1E4D9BE0A6E}" srcOrd="0" destOrd="3" presId="urn:microsoft.com/office/officeart/2005/8/layout/hList1"/>
    <dgm:cxn modelId="{71BC6CC2-963C-4509-B05F-DE6225A749F6}" type="presParOf" srcId="{87019831-AF2C-3146-AB22-F08C53842F1B}" destId="{E92A78C8-7A3D-0742-A077-FD2B56E135E4}" srcOrd="0" destOrd="0" presId="urn:microsoft.com/office/officeart/2005/8/layout/hList1"/>
    <dgm:cxn modelId="{8C98F7AC-38A6-42FF-91D6-7DCCB13D0C99}" type="presParOf" srcId="{E92A78C8-7A3D-0742-A077-FD2B56E135E4}" destId="{50469F14-BFFF-C948-B4DE-82F751DA1FBF}" srcOrd="0" destOrd="0" presId="urn:microsoft.com/office/officeart/2005/8/layout/hList1"/>
    <dgm:cxn modelId="{296FDCCC-3DAA-4DE4-8B36-D2EC3FB576F2}" type="presParOf" srcId="{E92A78C8-7A3D-0742-A077-FD2B56E135E4}" destId="{843FEE62-07E1-D149-9E49-C1E4D9BE0A6E}" srcOrd="1" destOrd="0" presId="urn:microsoft.com/office/officeart/2005/8/layout/hList1"/>
    <dgm:cxn modelId="{B7AA48E3-7B18-4656-B8B2-40EEC2694863}" type="presParOf" srcId="{87019831-AF2C-3146-AB22-F08C53842F1B}" destId="{3DDF11C4-03B5-714D-A78E-3948A963C449}" srcOrd="1" destOrd="0" presId="urn:microsoft.com/office/officeart/2005/8/layout/hList1"/>
    <dgm:cxn modelId="{F6378039-2E1A-4778-AD68-3BE6E9C1E060}" type="presParOf" srcId="{87019831-AF2C-3146-AB22-F08C53842F1B}" destId="{0E25E669-5754-2040-8AAA-BF16FDF8D67D}" srcOrd="2" destOrd="0" presId="urn:microsoft.com/office/officeart/2005/8/layout/hList1"/>
    <dgm:cxn modelId="{D88C95CA-D76E-47C5-B41E-15B1773EF0C4}" type="presParOf" srcId="{0E25E669-5754-2040-8AAA-BF16FDF8D67D}" destId="{077459B7-83F9-D945-AD24-D0448763E618}" srcOrd="0" destOrd="0" presId="urn:microsoft.com/office/officeart/2005/8/layout/hList1"/>
    <dgm:cxn modelId="{867F7741-8998-4B34-A597-04121D0347B6}" type="presParOf" srcId="{0E25E669-5754-2040-8AAA-BF16FDF8D67D}" destId="{20FA6BD2-5074-0048-AF4C-3871981590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BB399-F087-E049-BFA3-FB6773940EBC}" type="doc">
      <dgm:prSet loTypeId="urn:microsoft.com/office/officeart/2005/8/layout/gear1" loCatId="" qsTypeId="urn:microsoft.com/office/officeart/2005/8/quickstyle/simple4" qsCatId="simple" csTypeId="urn:microsoft.com/office/officeart/2005/8/colors/accent3_5" csCatId="accent3" phldr="1"/>
      <dgm:spPr/>
      <dgm:t>
        <a:bodyPr/>
        <a:lstStyle/>
        <a:p>
          <a:endParaRPr lang="en-US"/>
        </a:p>
      </dgm:t>
    </dgm:pt>
    <dgm:pt modelId="{0AD8E623-F7EB-3449-A07F-8F5532F0BAAA}">
      <dgm:prSet phldrT="[Text]"/>
      <dgm:spPr>
        <a:xfrm>
          <a:off x="1458171" y="1217746"/>
          <a:ext cx="1488357" cy="1488357"/>
        </a:xfrm>
        <a:prstGeom prst="gear9">
          <a:avLst/>
        </a:prstGeom>
        <a:gradFill rotWithShape="0">
          <a:gsLst>
            <a:gs pos="0">
              <a:srgbClr val="9BBB59">
                <a:alpha val="90000"/>
                <a:hueOff val="0"/>
                <a:satOff val="0"/>
                <a:lumOff val="0"/>
                <a:alphaOff val="0"/>
                <a:tint val="100000"/>
                <a:shade val="100000"/>
                <a:satMod val="130000"/>
              </a:srgbClr>
            </a:gs>
            <a:gs pos="100000">
              <a:srgbClr val="9BBB59">
                <a:alpha val="9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rgbClr val="000000"/>
              </a:solidFill>
              <a:latin typeface="Calibri"/>
              <a:ea typeface="+mn-ea"/>
              <a:cs typeface="+mn-cs"/>
            </a:rPr>
            <a:t>Energy</a:t>
          </a:r>
        </a:p>
      </dgm:t>
    </dgm:pt>
    <dgm:pt modelId="{021ACBC9-E8DE-DF48-9800-2B6A79FA8E5D}" type="parTrans" cxnId="{68511012-E169-0F4C-8E9C-225373086336}">
      <dgm:prSet/>
      <dgm:spPr/>
      <dgm:t>
        <a:bodyPr/>
        <a:lstStyle/>
        <a:p>
          <a:endParaRPr lang="en-US"/>
        </a:p>
      </dgm:t>
    </dgm:pt>
    <dgm:pt modelId="{765E702A-A0A5-E047-91EA-EBE9C5D84AC9}" type="sibTrans" cxnId="{68511012-E169-0F4C-8E9C-225373086336}">
      <dgm:prSet/>
      <dgm:spPr>
        <a:xfrm>
          <a:off x="1328157" y="1001871"/>
          <a:ext cx="1905097" cy="1905097"/>
        </a:xfrm>
        <a:prstGeom prst="circularArrow">
          <a:avLst>
            <a:gd name="adj1" fmla="val 4687"/>
            <a:gd name="adj2" fmla="val 299029"/>
            <a:gd name="adj3" fmla="val 2465390"/>
            <a:gd name="adj4" fmla="val 15975346"/>
            <a:gd name="adj5" fmla="val 5469"/>
          </a:avLst>
        </a:prstGeom>
        <a:gradFill rotWithShape="0">
          <a:gsLst>
            <a:gs pos="0">
              <a:srgbClr val="9BBB59">
                <a:shade val="90000"/>
                <a:hueOff val="0"/>
                <a:satOff val="0"/>
                <a:lumOff val="0"/>
                <a:alphaOff val="0"/>
                <a:tint val="100000"/>
                <a:shade val="100000"/>
                <a:satMod val="130000"/>
              </a:srgbClr>
            </a:gs>
            <a:gs pos="100000">
              <a:srgbClr val="9BBB59">
                <a:shade val="9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BD32A9A-D52F-6D4A-9743-BFC46EBFF0E7}">
      <dgm:prSet phldrT="[Text]"/>
      <dgm:spPr>
        <a:xfrm>
          <a:off x="592218" y="865953"/>
          <a:ext cx="1082441" cy="1082441"/>
        </a:xfrm>
        <a:prstGeom prst="gear6">
          <a:avLst/>
        </a:prstGeom>
        <a:gradFill rotWithShape="0">
          <a:gsLst>
            <a:gs pos="0">
              <a:srgbClr val="9BBB59">
                <a:alpha val="90000"/>
                <a:hueOff val="0"/>
                <a:satOff val="0"/>
                <a:lumOff val="0"/>
                <a:alphaOff val="-20000"/>
                <a:tint val="100000"/>
                <a:shade val="100000"/>
                <a:satMod val="130000"/>
              </a:srgbClr>
            </a:gs>
            <a:gs pos="100000">
              <a:srgbClr val="9BBB59">
                <a:alpha val="90000"/>
                <a:hueOff val="0"/>
                <a:satOff val="0"/>
                <a:lumOff val="0"/>
                <a:alphaOff val="-2000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Text" lastClr="000000"/>
              </a:solidFill>
              <a:latin typeface="Calibri"/>
              <a:ea typeface="+mn-ea"/>
              <a:cs typeface="+mn-cs"/>
            </a:rPr>
            <a:t>Capacity</a:t>
          </a:r>
          <a:endParaRPr lang="en-US" dirty="0">
            <a:solidFill>
              <a:sysClr val="windowText" lastClr="000000"/>
            </a:solidFill>
            <a:latin typeface="Calibri"/>
            <a:ea typeface="+mn-ea"/>
            <a:cs typeface="+mn-cs"/>
          </a:endParaRPr>
        </a:p>
      </dgm:t>
    </dgm:pt>
    <dgm:pt modelId="{F7AC0C4A-1DB8-FF47-A272-5E67FC4A2887}" type="parTrans" cxnId="{F5FD4638-17DB-224B-B0B3-4E2F937C6BF8}">
      <dgm:prSet/>
      <dgm:spPr/>
      <dgm:t>
        <a:bodyPr/>
        <a:lstStyle/>
        <a:p>
          <a:endParaRPr lang="en-US"/>
        </a:p>
      </dgm:t>
    </dgm:pt>
    <dgm:pt modelId="{6C9073F1-0215-6541-A51C-FB3B09686519}" type="sibTrans" cxnId="{F5FD4638-17DB-224B-B0B3-4E2F937C6BF8}">
      <dgm:prSet/>
      <dgm:spPr>
        <a:xfrm>
          <a:off x="400519" y="632836"/>
          <a:ext cx="1384172" cy="1384172"/>
        </a:xfrm>
        <a:prstGeom prst="leftCircularArrow">
          <a:avLst>
            <a:gd name="adj1" fmla="val 6452"/>
            <a:gd name="adj2" fmla="val 429999"/>
            <a:gd name="adj3" fmla="val 10489124"/>
            <a:gd name="adj4" fmla="val 14837806"/>
            <a:gd name="adj5" fmla="val 7527"/>
          </a:avLst>
        </a:prstGeom>
        <a:gradFill rotWithShape="0">
          <a:gsLst>
            <a:gs pos="0">
              <a:srgbClr val="9BBB59">
                <a:shade val="90000"/>
                <a:hueOff val="140170"/>
                <a:satOff val="-3004"/>
                <a:lumOff val="15406"/>
                <a:alphaOff val="0"/>
                <a:tint val="100000"/>
                <a:shade val="100000"/>
                <a:satMod val="130000"/>
              </a:srgbClr>
            </a:gs>
            <a:gs pos="100000">
              <a:srgbClr val="9BBB59">
                <a:shade val="90000"/>
                <a:hueOff val="140170"/>
                <a:satOff val="-3004"/>
                <a:lumOff val="1540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283D161B-4DF0-564B-B69A-2DEECEB7501E}">
      <dgm:prSet phldrT="[Text]"/>
      <dgm:spPr>
        <a:xfrm rot="21306827">
          <a:off x="1235112" y="217144"/>
          <a:ext cx="1060571" cy="1060571"/>
        </a:xfrm>
        <a:prstGeom prst="gear6">
          <a:avLst/>
        </a:prstGeom>
        <a:gradFill rotWithShape="0">
          <a:gsLst>
            <a:gs pos="0">
              <a:srgbClr val="9BBB59">
                <a:alpha val="90000"/>
                <a:hueOff val="0"/>
                <a:satOff val="0"/>
                <a:lumOff val="0"/>
                <a:alphaOff val="-40000"/>
                <a:tint val="100000"/>
                <a:shade val="100000"/>
                <a:satMod val="130000"/>
              </a:srgbClr>
            </a:gs>
            <a:gs pos="100000">
              <a:srgbClr val="9BBB59">
                <a:alpha val="90000"/>
                <a:hueOff val="0"/>
                <a:satOff val="0"/>
                <a:lumOff val="0"/>
                <a:alphaOff val="-4000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dirty="0" smtClean="0">
              <a:solidFill>
                <a:sysClr val="windowText" lastClr="000000"/>
              </a:solidFill>
              <a:latin typeface="Calibri"/>
              <a:ea typeface="+mn-ea"/>
              <a:cs typeface="+mn-cs"/>
            </a:rPr>
            <a:t>Emissions</a:t>
          </a:r>
          <a:endParaRPr lang="en-US" dirty="0">
            <a:solidFill>
              <a:sysClr val="windowText" lastClr="000000"/>
            </a:solidFill>
            <a:latin typeface="Calibri"/>
            <a:ea typeface="+mn-ea"/>
            <a:cs typeface="+mn-cs"/>
          </a:endParaRPr>
        </a:p>
      </dgm:t>
    </dgm:pt>
    <dgm:pt modelId="{96142667-5F13-4449-B06E-8BF9F8FC3A68}" type="parTrans" cxnId="{3F9A6056-BE7F-974A-8E72-B148B8BB15BF}">
      <dgm:prSet/>
      <dgm:spPr/>
      <dgm:t>
        <a:bodyPr/>
        <a:lstStyle/>
        <a:p>
          <a:endParaRPr lang="en-US"/>
        </a:p>
      </dgm:t>
    </dgm:pt>
    <dgm:pt modelId="{EE03FC3F-0917-C642-8E34-0D68956D28EB}" type="sibTrans" cxnId="{3F9A6056-BE7F-974A-8E72-B148B8BB15BF}">
      <dgm:prSet/>
      <dgm:spPr>
        <a:xfrm>
          <a:off x="953174" y="-106739"/>
          <a:ext cx="1492416" cy="1492416"/>
        </a:xfrm>
        <a:prstGeom prst="circularArrow">
          <a:avLst>
            <a:gd name="adj1" fmla="val 5984"/>
            <a:gd name="adj2" fmla="val 394124"/>
            <a:gd name="adj3" fmla="val 13313824"/>
            <a:gd name="adj4" fmla="val 10508221"/>
            <a:gd name="adj5" fmla="val 6981"/>
          </a:avLst>
        </a:prstGeom>
        <a:gradFill rotWithShape="0">
          <a:gsLst>
            <a:gs pos="0">
              <a:srgbClr val="9BBB59">
                <a:shade val="90000"/>
                <a:hueOff val="280340"/>
                <a:satOff val="-6007"/>
                <a:lumOff val="30812"/>
                <a:alphaOff val="0"/>
                <a:tint val="100000"/>
                <a:shade val="100000"/>
                <a:satMod val="130000"/>
              </a:srgbClr>
            </a:gs>
            <a:gs pos="100000">
              <a:srgbClr val="9BBB59">
                <a:shade val="90000"/>
                <a:hueOff val="280340"/>
                <a:satOff val="-6007"/>
                <a:lumOff val="30812"/>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1D06225-73BE-8343-A753-D369E00E02F7}" type="pres">
      <dgm:prSet presAssocID="{B47BB399-F087-E049-BFA3-FB6773940EBC}" presName="composite" presStyleCnt="0">
        <dgm:presLayoutVars>
          <dgm:chMax val="3"/>
          <dgm:animLvl val="lvl"/>
          <dgm:resizeHandles val="exact"/>
        </dgm:presLayoutVars>
      </dgm:prSet>
      <dgm:spPr/>
      <dgm:t>
        <a:bodyPr/>
        <a:lstStyle/>
        <a:p>
          <a:endParaRPr lang="en-US"/>
        </a:p>
      </dgm:t>
    </dgm:pt>
    <dgm:pt modelId="{1549AADE-EBAE-A346-A8E0-CE97D9E40391}" type="pres">
      <dgm:prSet presAssocID="{0AD8E623-F7EB-3449-A07F-8F5532F0BAAA}" presName="gear1" presStyleLbl="node1" presStyleIdx="0" presStyleCnt="3">
        <dgm:presLayoutVars>
          <dgm:chMax val="1"/>
          <dgm:bulletEnabled val="1"/>
        </dgm:presLayoutVars>
      </dgm:prSet>
      <dgm:spPr/>
      <dgm:t>
        <a:bodyPr/>
        <a:lstStyle/>
        <a:p>
          <a:endParaRPr lang="en-US"/>
        </a:p>
      </dgm:t>
    </dgm:pt>
    <dgm:pt modelId="{C852A144-07BE-D04E-ACA7-42AC67E8BE80}" type="pres">
      <dgm:prSet presAssocID="{0AD8E623-F7EB-3449-A07F-8F5532F0BAAA}" presName="gear1srcNode" presStyleLbl="node1" presStyleIdx="0" presStyleCnt="3"/>
      <dgm:spPr/>
      <dgm:t>
        <a:bodyPr/>
        <a:lstStyle/>
        <a:p>
          <a:endParaRPr lang="en-US"/>
        </a:p>
      </dgm:t>
    </dgm:pt>
    <dgm:pt modelId="{E25D0E3C-EAD5-CA47-978A-EFBF81CB01DE}" type="pres">
      <dgm:prSet presAssocID="{0AD8E623-F7EB-3449-A07F-8F5532F0BAAA}" presName="gear1dstNode" presStyleLbl="node1" presStyleIdx="0" presStyleCnt="3"/>
      <dgm:spPr/>
      <dgm:t>
        <a:bodyPr/>
        <a:lstStyle/>
        <a:p>
          <a:endParaRPr lang="en-US"/>
        </a:p>
      </dgm:t>
    </dgm:pt>
    <dgm:pt modelId="{006A4303-0888-0547-A1AA-7B0276A1D620}" type="pres">
      <dgm:prSet presAssocID="{3BD32A9A-D52F-6D4A-9743-BFC46EBFF0E7}" presName="gear2" presStyleLbl="node1" presStyleIdx="1" presStyleCnt="3">
        <dgm:presLayoutVars>
          <dgm:chMax val="1"/>
          <dgm:bulletEnabled val="1"/>
        </dgm:presLayoutVars>
      </dgm:prSet>
      <dgm:spPr/>
      <dgm:t>
        <a:bodyPr/>
        <a:lstStyle/>
        <a:p>
          <a:endParaRPr lang="en-US"/>
        </a:p>
      </dgm:t>
    </dgm:pt>
    <dgm:pt modelId="{0F705C27-4898-AE4D-848E-4D18A83AF5D2}" type="pres">
      <dgm:prSet presAssocID="{3BD32A9A-D52F-6D4A-9743-BFC46EBFF0E7}" presName="gear2srcNode" presStyleLbl="node1" presStyleIdx="1" presStyleCnt="3"/>
      <dgm:spPr/>
      <dgm:t>
        <a:bodyPr/>
        <a:lstStyle/>
        <a:p>
          <a:endParaRPr lang="en-US"/>
        </a:p>
      </dgm:t>
    </dgm:pt>
    <dgm:pt modelId="{126252BF-33CC-6646-BD36-2EC70114175D}" type="pres">
      <dgm:prSet presAssocID="{3BD32A9A-D52F-6D4A-9743-BFC46EBFF0E7}" presName="gear2dstNode" presStyleLbl="node1" presStyleIdx="1" presStyleCnt="3"/>
      <dgm:spPr/>
      <dgm:t>
        <a:bodyPr/>
        <a:lstStyle/>
        <a:p>
          <a:endParaRPr lang="en-US"/>
        </a:p>
      </dgm:t>
    </dgm:pt>
    <dgm:pt modelId="{95450F72-6AA7-E24A-9282-556980CDAEAF}" type="pres">
      <dgm:prSet presAssocID="{283D161B-4DF0-564B-B69A-2DEECEB7501E}" presName="gear3" presStyleLbl="node1" presStyleIdx="2" presStyleCnt="3" custAng="606827" custLinFactNeighborX="2819" custLinFactNeighborY="7542"/>
      <dgm:spPr/>
      <dgm:t>
        <a:bodyPr/>
        <a:lstStyle/>
        <a:p>
          <a:endParaRPr lang="en-US"/>
        </a:p>
      </dgm:t>
    </dgm:pt>
    <dgm:pt modelId="{D2B2D9B4-F516-3C4C-916B-07D542102677}" type="pres">
      <dgm:prSet presAssocID="{283D161B-4DF0-564B-B69A-2DEECEB7501E}" presName="gear3tx" presStyleLbl="node1" presStyleIdx="2" presStyleCnt="3">
        <dgm:presLayoutVars>
          <dgm:chMax val="1"/>
          <dgm:bulletEnabled val="1"/>
        </dgm:presLayoutVars>
      </dgm:prSet>
      <dgm:spPr/>
      <dgm:t>
        <a:bodyPr/>
        <a:lstStyle/>
        <a:p>
          <a:endParaRPr lang="en-US"/>
        </a:p>
      </dgm:t>
    </dgm:pt>
    <dgm:pt modelId="{64EE0954-CB72-6440-98E6-CA103F833407}" type="pres">
      <dgm:prSet presAssocID="{283D161B-4DF0-564B-B69A-2DEECEB7501E}" presName="gear3srcNode" presStyleLbl="node1" presStyleIdx="2" presStyleCnt="3"/>
      <dgm:spPr/>
      <dgm:t>
        <a:bodyPr/>
        <a:lstStyle/>
        <a:p>
          <a:endParaRPr lang="en-US"/>
        </a:p>
      </dgm:t>
    </dgm:pt>
    <dgm:pt modelId="{9D18DE20-7576-CD4C-8F52-0D5CE2E985FB}" type="pres">
      <dgm:prSet presAssocID="{283D161B-4DF0-564B-B69A-2DEECEB7501E}" presName="gear3dstNode" presStyleLbl="node1" presStyleIdx="2" presStyleCnt="3"/>
      <dgm:spPr/>
      <dgm:t>
        <a:bodyPr/>
        <a:lstStyle/>
        <a:p>
          <a:endParaRPr lang="en-US"/>
        </a:p>
      </dgm:t>
    </dgm:pt>
    <dgm:pt modelId="{B4145747-869E-184E-987F-CED0EC27667C}" type="pres">
      <dgm:prSet presAssocID="{765E702A-A0A5-E047-91EA-EBE9C5D84AC9}" presName="connector1" presStyleLbl="sibTrans2D1" presStyleIdx="0" presStyleCnt="3"/>
      <dgm:spPr/>
      <dgm:t>
        <a:bodyPr/>
        <a:lstStyle/>
        <a:p>
          <a:endParaRPr lang="en-US"/>
        </a:p>
      </dgm:t>
    </dgm:pt>
    <dgm:pt modelId="{9165E910-F3D4-E742-912A-2D3F903180BD}" type="pres">
      <dgm:prSet presAssocID="{6C9073F1-0215-6541-A51C-FB3B09686519}" presName="connector2" presStyleLbl="sibTrans2D1" presStyleIdx="1" presStyleCnt="3"/>
      <dgm:spPr/>
      <dgm:t>
        <a:bodyPr/>
        <a:lstStyle/>
        <a:p>
          <a:endParaRPr lang="en-US"/>
        </a:p>
      </dgm:t>
    </dgm:pt>
    <dgm:pt modelId="{126C8E0C-187F-4B4A-8DBF-F104F6676B36}" type="pres">
      <dgm:prSet presAssocID="{EE03FC3F-0917-C642-8E34-0D68956D28EB}" presName="connector3" presStyleLbl="sibTrans2D1" presStyleIdx="2" presStyleCnt="3"/>
      <dgm:spPr/>
      <dgm:t>
        <a:bodyPr/>
        <a:lstStyle/>
        <a:p>
          <a:endParaRPr lang="en-US"/>
        </a:p>
      </dgm:t>
    </dgm:pt>
  </dgm:ptLst>
  <dgm:cxnLst>
    <dgm:cxn modelId="{F5FD4638-17DB-224B-B0B3-4E2F937C6BF8}" srcId="{B47BB399-F087-E049-BFA3-FB6773940EBC}" destId="{3BD32A9A-D52F-6D4A-9743-BFC46EBFF0E7}" srcOrd="1" destOrd="0" parTransId="{F7AC0C4A-1DB8-FF47-A272-5E67FC4A2887}" sibTransId="{6C9073F1-0215-6541-A51C-FB3B09686519}"/>
    <dgm:cxn modelId="{141B3374-BB45-4DDC-AA17-8950B7B46CA8}" type="presOf" srcId="{3BD32A9A-D52F-6D4A-9743-BFC46EBFF0E7}" destId="{126252BF-33CC-6646-BD36-2EC70114175D}" srcOrd="2" destOrd="0" presId="urn:microsoft.com/office/officeart/2005/8/layout/gear1"/>
    <dgm:cxn modelId="{3F9A6056-BE7F-974A-8E72-B148B8BB15BF}" srcId="{B47BB399-F087-E049-BFA3-FB6773940EBC}" destId="{283D161B-4DF0-564B-B69A-2DEECEB7501E}" srcOrd="2" destOrd="0" parTransId="{96142667-5F13-4449-B06E-8BF9F8FC3A68}" sibTransId="{EE03FC3F-0917-C642-8E34-0D68956D28EB}"/>
    <dgm:cxn modelId="{7787388F-4232-415E-908B-50D796E4DDE7}" type="presOf" srcId="{0AD8E623-F7EB-3449-A07F-8F5532F0BAAA}" destId="{E25D0E3C-EAD5-CA47-978A-EFBF81CB01DE}" srcOrd="2" destOrd="0" presId="urn:microsoft.com/office/officeart/2005/8/layout/gear1"/>
    <dgm:cxn modelId="{4016C561-AE44-4D30-92EC-A5E040C424B1}" type="presOf" srcId="{765E702A-A0A5-E047-91EA-EBE9C5D84AC9}" destId="{B4145747-869E-184E-987F-CED0EC27667C}" srcOrd="0" destOrd="0" presId="urn:microsoft.com/office/officeart/2005/8/layout/gear1"/>
    <dgm:cxn modelId="{F2FFF909-F438-4B3D-AB43-7DFD709F2463}" type="presOf" srcId="{3BD32A9A-D52F-6D4A-9743-BFC46EBFF0E7}" destId="{0F705C27-4898-AE4D-848E-4D18A83AF5D2}" srcOrd="1" destOrd="0" presId="urn:microsoft.com/office/officeart/2005/8/layout/gear1"/>
    <dgm:cxn modelId="{DC7A3CCA-26BD-4870-8C1E-A7A76377998B}" type="presOf" srcId="{283D161B-4DF0-564B-B69A-2DEECEB7501E}" destId="{95450F72-6AA7-E24A-9282-556980CDAEAF}" srcOrd="0" destOrd="0" presId="urn:microsoft.com/office/officeart/2005/8/layout/gear1"/>
    <dgm:cxn modelId="{5AE4FF76-ADAF-4AEF-B65F-3CBA3BD7016A}" type="presOf" srcId="{EE03FC3F-0917-C642-8E34-0D68956D28EB}" destId="{126C8E0C-187F-4B4A-8DBF-F104F6676B36}" srcOrd="0" destOrd="0" presId="urn:microsoft.com/office/officeart/2005/8/layout/gear1"/>
    <dgm:cxn modelId="{DEDF38C5-704B-401F-8205-335767A4EB31}" type="presOf" srcId="{0AD8E623-F7EB-3449-A07F-8F5532F0BAAA}" destId="{C852A144-07BE-D04E-ACA7-42AC67E8BE80}" srcOrd="1" destOrd="0" presId="urn:microsoft.com/office/officeart/2005/8/layout/gear1"/>
    <dgm:cxn modelId="{22EC8A34-9364-451E-8C74-46D1B25EAEC0}" type="presOf" srcId="{283D161B-4DF0-564B-B69A-2DEECEB7501E}" destId="{D2B2D9B4-F516-3C4C-916B-07D542102677}" srcOrd="1" destOrd="0" presId="urn:microsoft.com/office/officeart/2005/8/layout/gear1"/>
    <dgm:cxn modelId="{A77CAB7F-3C2E-427A-9016-D0BA8F405868}" type="presOf" srcId="{0AD8E623-F7EB-3449-A07F-8F5532F0BAAA}" destId="{1549AADE-EBAE-A346-A8E0-CE97D9E40391}" srcOrd="0" destOrd="0" presId="urn:microsoft.com/office/officeart/2005/8/layout/gear1"/>
    <dgm:cxn modelId="{615DFB47-1636-445A-822D-1861F825C869}" type="presOf" srcId="{283D161B-4DF0-564B-B69A-2DEECEB7501E}" destId="{9D18DE20-7576-CD4C-8F52-0D5CE2E985FB}" srcOrd="3" destOrd="0" presId="urn:microsoft.com/office/officeart/2005/8/layout/gear1"/>
    <dgm:cxn modelId="{91274431-CB45-4B45-81E4-08ADA5AE3CD5}" type="presOf" srcId="{B47BB399-F087-E049-BFA3-FB6773940EBC}" destId="{D1D06225-73BE-8343-A753-D369E00E02F7}" srcOrd="0" destOrd="0" presId="urn:microsoft.com/office/officeart/2005/8/layout/gear1"/>
    <dgm:cxn modelId="{61494B96-ED65-4A33-ABC7-3A35C0A1B982}" type="presOf" srcId="{283D161B-4DF0-564B-B69A-2DEECEB7501E}" destId="{64EE0954-CB72-6440-98E6-CA103F833407}" srcOrd="2" destOrd="0" presId="urn:microsoft.com/office/officeart/2005/8/layout/gear1"/>
    <dgm:cxn modelId="{06C86806-04C9-4989-BAC3-2ED5C0D6AB7C}" type="presOf" srcId="{6C9073F1-0215-6541-A51C-FB3B09686519}" destId="{9165E910-F3D4-E742-912A-2D3F903180BD}" srcOrd="0" destOrd="0" presId="urn:microsoft.com/office/officeart/2005/8/layout/gear1"/>
    <dgm:cxn modelId="{68511012-E169-0F4C-8E9C-225373086336}" srcId="{B47BB399-F087-E049-BFA3-FB6773940EBC}" destId="{0AD8E623-F7EB-3449-A07F-8F5532F0BAAA}" srcOrd="0" destOrd="0" parTransId="{021ACBC9-E8DE-DF48-9800-2B6A79FA8E5D}" sibTransId="{765E702A-A0A5-E047-91EA-EBE9C5D84AC9}"/>
    <dgm:cxn modelId="{9F6FCB47-B885-402F-A4C9-4970728DD375}" type="presOf" srcId="{3BD32A9A-D52F-6D4A-9743-BFC46EBFF0E7}" destId="{006A4303-0888-0547-A1AA-7B0276A1D620}" srcOrd="0" destOrd="0" presId="urn:microsoft.com/office/officeart/2005/8/layout/gear1"/>
    <dgm:cxn modelId="{31B3A1FD-465A-4F72-9D34-8DC3509BB6C0}" type="presParOf" srcId="{D1D06225-73BE-8343-A753-D369E00E02F7}" destId="{1549AADE-EBAE-A346-A8E0-CE97D9E40391}" srcOrd="0" destOrd="0" presId="urn:microsoft.com/office/officeart/2005/8/layout/gear1"/>
    <dgm:cxn modelId="{469F31DC-C60F-40C7-ABFA-61B0CBF22D16}" type="presParOf" srcId="{D1D06225-73BE-8343-A753-D369E00E02F7}" destId="{C852A144-07BE-D04E-ACA7-42AC67E8BE80}" srcOrd="1" destOrd="0" presId="urn:microsoft.com/office/officeart/2005/8/layout/gear1"/>
    <dgm:cxn modelId="{29655F63-BE8E-410F-959E-A91F858A2F77}" type="presParOf" srcId="{D1D06225-73BE-8343-A753-D369E00E02F7}" destId="{E25D0E3C-EAD5-CA47-978A-EFBF81CB01DE}" srcOrd="2" destOrd="0" presId="urn:microsoft.com/office/officeart/2005/8/layout/gear1"/>
    <dgm:cxn modelId="{1A3413D1-B1C2-4ABC-A2EF-F6891D0FB746}" type="presParOf" srcId="{D1D06225-73BE-8343-A753-D369E00E02F7}" destId="{006A4303-0888-0547-A1AA-7B0276A1D620}" srcOrd="3" destOrd="0" presId="urn:microsoft.com/office/officeart/2005/8/layout/gear1"/>
    <dgm:cxn modelId="{86EF5D3F-8AE2-4831-8AF0-F382B9DDF270}" type="presParOf" srcId="{D1D06225-73BE-8343-A753-D369E00E02F7}" destId="{0F705C27-4898-AE4D-848E-4D18A83AF5D2}" srcOrd="4" destOrd="0" presId="urn:microsoft.com/office/officeart/2005/8/layout/gear1"/>
    <dgm:cxn modelId="{5A417DC0-F631-4CA5-A815-9D45386F6F27}" type="presParOf" srcId="{D1D06225-73BE-8343-A753-D369E00E02F7}" destId="{126252BF-33CC-6646-BD36-2EC70114175D}" srcOrd="5" destOrd="0" presId="urn:microsoft.com/office/officeart/2005/8/layout/gear1"/>
    <dgm:cxn modelId="{243B4E21-F191-4F3E-B50C-355141823F94}" type="presParOf" srcId="{D1D06225-73BE-8343-A753-D369E00E02F7}" destId="{95450F72-6AA7-E24A-9282-556980CDAEAF}" srcOrd="6" destOrd="0" presId="urn:microsoft.com/office/officeart/2005/8/layout/gear1"/>
    <dgm:cxn modelId="{06A12C90-7548-4C09-8FC1-98680C677145}" type="presParOf" srcId="{D1D06225-73BE-8343-A753-D369E00E02F7}" destId="{D2B2D9B4-F516-3C4C-916B-07D542102677}" srcOrd="7" destOrd="0" presId="urn:microsoft.com/office/officeart/2005/8/layout/gear1"/>
    <dgm:cxn modelId="{56328353-50FE-4D66-9B8C-1C995B432754}" type="presParOf" srcId="{D1D06225-73BE-8343-A753-D369E00E02F7}" destId="{64EE0954-CB72-6440-98E6-CA103F833407}" srcOrd="8" destOrd="0" presId="urn:microsoft.com/office/officeart/2005/8/layout/gear1"/>
    <dgm:cxn modelId="{FB999106-480E-4CD9-9982-F0593DE1892E}" type="presParOf" srcId="{D1D06225-73BE-8343-A753-D369E00E02F7}" destId="{9D18DE20-7576-CD4C-8F52-0D5CE2E985FB}" srcOrd="9" destOrd="0" presId="urn:microsoft.com/office/officeart/2005/8/layout/gear1"/>
    <dgm:cxn modelId="{CEB441A1-0C26-4316-AC0B-C011E011D03C}" type="presParOf" srcId="{D1D06225-73BE-8343-A753-D369E00E02F7}" destId="{B4145747-869E-184E-987F-CED0EC27667C}" srcOrd="10" destOrd="0" presId="urn:microsoft.com/office/officeart/2005/8/layout/gear1"/>
    <dgm:cxn modelId="{93C7D518-2B00-445C-8CCD-D38A738C6DE2}" type="presParOf" srcId="{D1D06225-73BE-8343-A753-D369E00E02F7}" destId="{9165E910-F3D4-E742-912A-2D3F903180BD}" srcOrd="11" destOrd="0" presId="urn:microsoft.com/office/officeart/2005/8/layout/gear1"/>
    <dgm:cxn modelId="{C599F021-3283-4BD0-A3EA-6EAE7EEE511A}" type="presParOf" srcId="{D1D06225-73BE-8343-A753-D369E00E02F7}" destId="{126C8E0C-187F-4B4A-8DBF-F104F6676B3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B08D2F-B2DE-574C-B4D2-DF2A1B73A6A2}" type="doc">
      <dgm:prSet loTypeId="urn:microsoft.com/office/officeart/2005/8/layout/chevron1" loCatId="" qsTypeId="urn:microsoft.com/office/officeart/2005/8/quickstyle/simple3" qsCatId="simple" csTypeId="urn:microsoft.com/office/officeart/2005/8/colors/accent3_4" csCatId="accent3" phldr="1"/>
      <dgm:spPr/>
    </dgm:pt>
    <dgm:pt modelId="{DFDABACA-3887-7C4F-A002-10A111CE79DD}">
      <dgm:prSet phldrT="[Text]"/>
      <dgm:spPr>
        <a:xfrm>
          <a:off x="1267" y="602809"/>
          <a:ext cx="1544644" cy="617857"/>
        </a:xfrm>
        <a:prstGeom prst="chevron">
          <a:avLst/>
        </a:prstGeom>
        <a:gradFill rotWithShape="0">
          <a:gsLst>
            <a:gs pos="0">
              <a:srgbClr val="9BBB59">
                <a:shade val="50000"/>
                <a:hueOff val="0"/>
                <a:satOff val="0"/>
                <a:lumOff val="0"/>
                <a:alphaOff val="0"/>
                <a:tint val="50000"/>
                <a:satMod val="300000"/>
              </a:srgbClr>
            </a:gs>
            <a:gs pos="35000">
              <a:srgbClr val="9BBB59">
                <a:shade val="50000"/>
                <a:hueOff val="0"/>
                <a:satOff val="0"/>
                <a:lumOff val="0"/>
                <a:alphaOff val="0"/>
                <a:tint val="37000"/>
                <a:satMod val="300000"/>
              </a:srgbClr>
            </a:gs>
            <a:gs pos="100000">
              <a:srgbClr val="9BBB59">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smtClean="0">
              <a:solidFill>
                <a:sysClr val="windowText" lastClr="000000"/>
              </a:solidFill>
              <a:latin typeface="Calibri"/>
              <a:ea typeface="+mn-ea"/>
              <a:cs typeface="+mn-cs"/>
            </a:rPr>
            <a:t>Prices</a:t>
          </a:r>
          <a:endParaRPr lang="en-US" dirty="0">
            <a:solidFill>
              <a:sysClr val="windowText" lastClr="000000"/>
            </a:solidFill>
            <a:latin typeface="Calibri"/>
            <a:ea typeface="+mn-ea"/>
            <a:cs typeface="+mn-cs"/>
          </a:endParaRPr>
        </a:p>
      </dgm:t>
    </dgm:pt>
    <dgm:pt modelId="{C15A40E7-21C9-A248-AF92-A0B2EF503C33}" type="parTrans" cxnId="{B714EDB2-285C-A74D-8551-8A078D275106}">
      <dgm:prSet/>
      <dgm:spPr/>
      <dgm:t>
        <a:bodyPr/>
        <a:lstStyle/>
        <a:p>
          <a:endParaRPr lang="en-US"/>
        </a:p>
      </dgm:t>
    </dgm:pt>
    <dgm:pt modelId="{0E3E6985-F71A-6E4C-A66C-F724729714E6}" type="sibTrans" cxnId="{B714EDB2-285C-A74D-8551-8A078D275106}">
      <dgm:prSet/>
      <dgm:spPr/>
      <dgm:t>
        <a:bodyPr/>
        <a:lstStyle/>
        <a:p>
          <a:endParaRPr lang="en-US"/>
        </a:p>
      </dgm:t>
    </dgm:pt>
    <dgm:pt modelId="{32DE3E8B-0A13-724F-AF41-F934EFAAE838}">
      <dgm:prSet phldrT="[Text]"/>
      <dgm:spPr>
        <a:xfrm>
          <a:off x="1391447" y="602809"/>
          <a:ext cx="1544644" cy="617857"/>
        </a:xfrm>
        <a:prstGeom prst="chevron">
          <a:avLst/>
        </a:prstGeom>
        <a:gradFill rotWithShape="0">
          <a:gsLst>
            <a:gs pos="0">
              <a:srgbClr val="9BBB59">
                <a:shade val="50000"/>
                <a:hueOff val="178370"/>
                <a:satOff val="-2846"/>
                <a:lumOff val="27405"/>
                <a:alphaOff val="0"/>
                <a:tint val="50000"/>
                <a:satMod val="300000"/>
              </a:srgbClr>
            </a:gs>
            <a:gs pos="35000">
              <a:srgbClr val="9BBB59">
                <a:shade val="50000"/>
                <a:hueOff val="178370"/>
                <a:satOff val="-2846"/>
                <a:lumOff val="27405"/>
                <a:alphaOff val="0"/>
                <a:tint val="37000"/>
                <a:satMod val="300000"/>
              </a:srgbClr>
            </a:gs>
            <a:gs pos="100000">
              <a:srgbClr val="9BBB59">
                <a:shade val="50000"/>
                <a:hueOff val="178370"/>
                <a:satOff val="-2846"/>
                <a:lumOff val="2740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smtClean="0">
              <a:solidFill>
                <a:sysClr val="windowText" lastClr="000000"/>
              </a:solidFill>
              <a:latin typeface="Calibri"/>
              <a:ea typeface="+mn-ea"/>
              <a:cs typeface="+mn-cs"/>
            </a:rPr>
            <a:t>Emissions</a:t>
          </a:r>
          <a:endParaRPr lang="en-US" dirty="0">
            <a:solidFill>
              <a:sysClr val="windowText" lastClr="000000"/>
            </a:solidFill>
            <a:latin typeface="Calibri"/>
            <a:ea typeface="+mn-ea"/>
            <a:cs typeface="+mn-cs"/>
          </a:endParaRPr>
        </a:p>
      </dgm:t>
    </dgm:pt>
    <dgm:pt modelId="{CF17429D-147D-5947-8F05-6D22A9A7BE59}" type="parTrans" cxnId="{0FB62DBA-3830-F643-8367-802CE9620125}">
      <dgm:prSet/>
      <dgm:spPr/>
      <dgm:t>
        <a:bodyPr/>
        <a:lstStyle/>
        <a:p>
          <a:endParaRPr lang="en-US"/>
        </a:p>
      </dgm:t>
    </dgm:pt>
    <dgm:pt modelId="{53CC7434-6315-084F-9C8D-6F0EB3EBAB3A}" type="sibTrans" cxnId="{0FB62DBA-3830-F643-8367-802CE9620125}">
      <dgm:prSet/>
      <dgm:spPr/>
      <dgm:t>
        <a:bodyPr/>
        <a:lstStyle/>
        <a:p>
          <a:endParaRPr lang="en-US"/>
        </a:p>
      </dgm:t>
    </dgm:pt>
    <dgm:pt modelId="{1B808D0D-B963-6F48-94FD-3CD237AB340F}">
      <dgm:prSet phldrT="[Text]"/>
      <dgm:spPr>
        <a:xfrm>
          <a:off x="2781627" y="602809"/>
          <a:ext cx="1544644" cy="617857"/>
        </a:xfrm>
        <a:prstGeom prst="chevron">
          <a:avLst/>
        </a:prstGeom>
        <a:gradFill rotWithShape="0">
          <a:gsLst>
            <a:gs pos="0">
              <a:srgbClr val="9BBB59">
                <a:shade val="50000"/>
                <a:hueOff val="178370"/>
                <a:satOff val="-2846"/>
                <a:lumOff val="27405"/>
                <a:alphaOff val="0"/>
                <a:tint val="50000"/>
                <a:satMod val="300000"/>
              </a:srgbClr>
            </a:gs>
            <a:gs pos="35000">
              <a:srgbClr val="9BBB59">
                <a:shade val="50000"/>
                <a:hueOff val="178370"/>
                <a:satOff val="-2846"/>
                <a:lumOff val="27405"/>
                <a:alphaOff val="0"/>
                <a:tint val="37000"/>
                <a:satMod val="300000"/>
              </a:srgbClr>
            </a:gs>
            <a:gs pos="100000">
              <a:srgbClr val="9BBB59">
                <a:shade val="50000"/>
                <a:hueOff val="178370"/>
                <a:satOff val="-2846"/>
                <a:lumOff val="2740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smtClean="0">
              <a:solidFill>
                <a:sysClr val="windowText" lastClr="000000"/>
              </a:solidFill>
              <a:latin typeface="Calibri"/>
              <a:ea typeface="+mn-ea"/>
              <a:cs typeface="+mn-cs"/>
            </a:rPr>
            <a:t>Residual Revenue Requirements</a:t>
          </a:r>
          <a:endParaRPr lang="en-US" dirty="0">
            <a:solidFill>
              <a:sysClr val="windowText" lastClr="000000"/>
            </a:solidFill>
            <a:latin typeface="Calibri"/>
            <a:ea typeface="+mn-ea"/>
            <a:cs typeface="+mn-cs"/>
          </a:endParaRPr>
        </a:p>
      </dgm:t>
    </dgm:pt>
    <dgm:pt modelId="{44308952-2681-4440-8C1C-867990F6DB16}" type="parTrans" cxnId="{9D779CB7-9858-434A-B2BC-B6CF6BF2B743}">
      <dgm:prSet/>
      <dgm:spPr/>
      <dgm:t>
        <a:bodyPr/>
        <a:lstStyle/>
        <a:p>
          <a:endParaRPr lang="en-US"/>
        </a:p>
      </dgm:t>
    </dgm:pt>
    <dgm:pt modelId="{26FE56B8-E698-9444-8DCC-DAE7A3F24EBC}" type="sibTrans" cxnId="{9D779CB7-9858-434A-B2BC-B6CF6BF2B743}">
      <dgm:prSet/>
      <dgm:spPr/>
      <dgm:t>
        <a:bodyPr/>
        <a:lstStyle/>
        <a:p>
          <a:endParaRPr lang="en-US"/>
        </a:p>
      </dgm:t>
    </dgm:pt>
    <dgm:pt modelId="{EBC406FF-ED9C-9D4D-B841-415E153D57EC}" type="pres">
      <dgm:prSet presAssocID="{88B08D2F-B2DE-574C-B4D2-DF2A1B73A6A2}" presName="Name0" presStyleCnt="0">
        <dgm:presLayoutVars>
          <dgm:dir/>
          <dgm:animLvl val="lvl"/>
          <dgm:resizeHandles val="exact"/>
        </dgm:presLayoutVars>
      </dgm:prSet>
      <dgm:spPr/>
    </dgm:pt>
    <dgm:pt modelId="{425B0E58-3C79-914D-9B7A-88E96D9177D8}" type="pres">
      <dgm:prSet presAssocID="{DFDABACA-3887-7C4F-A002-10A111CE79DD}" presName="parTxOnly" presStyleLbl="node1" presStyleIdx="0" presStyleCnt="3">
        <dgm:presLayoutVars>
          <dgm:chMax val="0"/>
          <dgm:chPref val="0"/>
          <dgm:bulletEnabled val="1"/>
        </dgm:presLayoutVars>
      </dgm:prSet>
      <dgm:spPr/>
      <dgm:t>
        <a:bodyPr/>
        <a:lstStyle/>
        <a:p>
          <a:endParaRPr lang="en-US"/>
        </a:p>
      </dgm:t>
    </dgm:pt>
    <dgm:pt modelId="{4CEC80DB-EFB5-EC49-964A-A8EEDDDB781C}" type="pres">
      <dgm:prSet presAssocID="{0E3E6985-F71A-6E4C-A66C-F724729714E6}" presName="parTxOnlySpace" presStyleCnt="0"/>
      <dgm:spPr/>
    </dgm:pt>
    <dgm:pt modelId="{3974F77F-B6A7-584D-A2FC-C5FCFF1D4749}" type="pres">
      <dgm:prSet presAssocID="{32DE3E8B-0A13-724F-AF41-F934EFAAE838}" presName="parTxOnly" presStyleLbl="node1" presStyleIdx="1" presStyleCnt="3">
        <dgm:presLayoutVars>
          <dgm:chMax val="0"/>
          <dgm:chPref val="0"/>
          <dgm:bulletEnabled val="1"/>
        </dgm:presLayoutVars>
      </dgm:prSet>
      <dgm:spPr/>
      <dgm:t>
        <a:bodyPr/>
        <a:lstStyle/>
        <a:p>
          <a:endParaRPr lang="en-US"/>
        </a:p>
      </dgm:t>
    </dgm:pt>
    <dgm:pt modelId="{73924CB4-9E82-7946-AAD2-B4DF595490A7}" type="pres">
      <dgm:prSet presAssocID="{53CC7434-6315-084F-9C8D-6F0EB3EBAB3A}" presName="parTxOnlySpace" presStyleCnt="0"/>
      <dgm:spPr/>
    </dgm:pt>
    <dgm:pt modelId="{6381FAA7-6751-2247-B074-DE27B7EF93D4}" type="pres">
      <dgm:prSet presAssocID="{1B808D0D-B963-6F48-94FD-3CD237AB340F}" presName="parTxOnly" presStyleLbl="node1" presStyleIdx="2" presStyleCnt="3">
        <dgm:presLayoutVars>
          <dgm:chMax val="0"/>
          <dgm:chPref val="0"/>
          <dgm:bulletEnabled val="1"/>
        </dgm:presLayoutVars>
      </dgm:prSet>
      <dgm:spPr/>
      <dgm:t>
        <a:bodyPr/>
        <a:lstStyle/>
        <a:p>
          <a:endParaRPr lang="en-US"/>
        </a:p>
      </dgm:t>
    </dgm:pt>
  </dgm:ptLst>
  <dgm:cxnLst>
    <dgm:cxn modelId="{612E56A7-0AB7-48FB-AFFF-4AC5A5C78F02}" type="presOf" srcId="{88B08D2F-B2DE-574C-B4D2-DF2A1B73A6A2}" destId="{EBC406FF-ED9C-9D4D-B841-415E153D57EC}" srcOrd="0" destOrd="0" presId="urn:microsoft.com/office/officeart/2005/8/layout/chevron1"/>
    <dgm:cxn modelId="{0FB62DBA-3830-F643-8367-802CE9620125}" srcId="{88B08D2F-B2DE-574C-B4D2-DF2A1B73A6A2}" destId="{32DE3E8B-0A13-724F-AF41-F934EFAAE838}" srcOrd="1" destOrd="0" parTransId="{CF17429D-147D-5947-8F05-6D22A9A7BE59}" sibTransId="{53CC7434-6315-084F-9C8D-6F0EB3EBAB3A}"/>
    <dgm:cxn modelId="{F74CA922-4342-475F-99EF-5262DE9AF225}" type="presOf" srcId="{1B808D0D-B963-6F48-94FD-3CD237AB340F}" destId="{6381FAA7-6751-2247-B074-DE27B7EF93D4}" srcOrd="0" destOrd="0" presId="urn:microsoft.com/office/officeart/2005/8/layout/chevron1"/>
    <dgm:cxn modelId="{46504763-7B8E-4E6F-BD6F-2A8228DA50B7}" type="presOf" srcId="{DFDABACA-3887-7C4F-A002-10A111CE79DD}" destId="{425B0E58-3C79-914D-9B7A-88E96D9177D8}" srcOrd="0" destOrd="0" presId="urn:microsoft.com/office/officeart/2005/8/layout/chevron1"/>
    <dgm:cxn modelId="{9D779CB7-9858-434A-B2BC-B6CF6BF2B743}" srcId="{88B08D2F-B2DE-574C-B4D2-DF2A1B73A6A2}" destId="{1B808D0D-B963-6F48-94FD-3CD237AB340F}" srcOrd="2" destOrd="0" parTransId="{44308952-2681-4440-8C1C-867990F6DB16}" sibTransId="{26FE56B8-E698-9444-8DCC-DAE7A3F24EBC}"/>
    <dgm:cxn modelId="{B714EDB2-285C-A74D-8551-8A078D275106}" srcId="{88B08D2F-B2DE-574C-B4D2-DF2A1B73A6A2}" destId="{DFDABACA-3887-7C4F-A002-10A111CE79DD}" srcOrd="0" destOrd="0" parTransId="{C15A40E7-21C9-A248-AF92-A0B2EF503C33}" sibTransId="{0E3E6985-F71A-6E4C-A66C-F724729714E6}"/>
    <dgm:cxn modelId="{AE591933-57E1-462C-AF39-A51041BE7316}" type="presOf" srcId="{32DE3E8B-0A13-724F-AF41-F934EFAAE838}" destId="{3974F77F-B6A7-584D-A2FC-C5FCFF1D4749}" srcOrd="0" destOrd="0" presId="urn:microsoft.com/office/officeart/2005/8/layout/chevron1"/>
    <dgm:cxn modelId="{8833BD6A-1DFE-426C-8614-FB92BC949038}" type="presParOf" srcId="{EBC406FF-ED9C-9D4D-B841-415E153D57EC}" destId="{425B0E58-3C79-914D-9B7A-88E96D9177D8}" srcOrd="0" destOrd="0" presId="urn:microsoft.com/office/officeart/2005/8/layout/chevron1"/>
    <dgm:cxn modelId="{B9D19443-1808-4391-B825-D75C595BBEB8}" type="presParOf" srcId="{EBC406FF-ED9C-9D4D-B841-415E153D57EC}" destId="{4CEC80DB-EFB5-EC49-964A-A8EEDDDB781C}" srcOrd="1" destOrd="0" presId="urn:microsoft.com/office/officeart/2005/8/layout/chevron1"/>
    <dgm:cxn modelId="{89E18C7B-A27F-40DE-9113-3128E3D99DA9}" type="presParOf" srcId="{EBC406FF-ED9C-9D4D-B841-415E153D57EC}" destId="{3974F77F-B6A7-584D-A2FC-C5FCFF1D4749}" srcOrd="2" destOrd="0" presId="urn:microsoft.com/office/officeart/2005/8/layout/chevron1"/>
    <dgm:cxn modelId="{3843352E-E1F8-4B35-B22E-526DA690F1AC}" type="presParOf" srcId="{EBC406FF-ED9C-9D4D-B841-415E153D57EC}" destId="{73924CB4-9E82-7946-AAD2-B4DF595490A7}" srcOrd="3" destOrd="0" presId="urn:microsoft.com/office/officeart/2005/8/layout/chevron1"/>
    <dgm:cxn modelId="{16F88BBD-B73B-4858-921D-F352E287E5BF}" type="presParOf" srcId="{EBC406FF-ED9C-9D4D-B841-415E153D57EC}" destId="{6381FAA7-6751-2247-B074-DE27B7EF93D4}"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01878E-2798-E142-B749-EE938FE884B4}"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54DC1978-478F-FB46-B61A-75CB61F0AD53}">
      <dgm:prSet phldrT="[Text]"/>
      <dgm:spPr>
        <a:xfrm>
          <a:off x="288766" y="189163"/>
          <a:ext cx="2644215"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Renewable</a:t>
          </a:r>
          <a:r>
            <a:rPr lang="en-US" baseline="0" dirty="0" smtClean="0">
              <a:solidFill>
                <a:sysClr val="window" lastClr="FFFFFF"/>
              </a:solidFill>
              <a:latin typeface="Calibri"/>
              <a:ea typeface="+mn-ea"/>
              <a:cs typeface="+mn-cs"/>
            </a:rPr>
            <a:t> Portfolio </a:t>
          </a:r>
          <a:r>
            <a:rPr lang="en-US" dirty="0" smtClean="0">
              <a:solidFill>
                <a:sysClr val="window" lastClr="FFFFFF"/>
              </a:solidFill>
              <a:latin typeface="Calibri"/>
              <a:ea typeface="+mn-ea"/>
              <a:cs typeface="+mn-cs"/>
            </a:rPr>
            <a:t>Standard</a:t>
          </a:r>
          <a:endParaRPr lang="en-US" dirty="0">
            <a:solidFill>
              <a:sysClr val="window" lastClr="FFFFFF"/>
            </a:solidFill>
            <a:latin typeface="Calibri"/>
            <a:ea typeface="+mn-ea"/>
            <a:cs typeface="+mn-cs"/>
          </a:endParaRPr>
        </a:p>
      </dgm:t>
    </dgm:pt>
    <dgm:pt modelId="{7EF3EEFC-B1EB-D74B-9E82-D2B52C970BD7}" type="parTrans" cxnId="{FAB2311F-BF4F-9944-B064-3FDD32AE3482}">
      <dgm:prSet/>
      <dgm:spPr/>
      <dgm:t>
        <a:bodyPr/>
        <a:lstStyle/>
        <a:p>
          <a:endParaRPr lang="en-US"/>
        </a:p>
      </dgm:t>
    </dgm:pt>
    <dgm:pt modelId="{386876DA-9179-9A4F-A8D7-8AA7FADB7141}" type="sibTrans" cxnId="{FAB2311F-BF4F-9944-B064-3FDD32AE3482}">
      <dgm:prSet/>
      <dgm:spPr>
        <a:xfrm>
          <a:off x="-3421748" y="-526143"/>
          <a:ext cx="4079867" cy="4079867"/>
        </a:xfrm>
        <a:prstGeom prst="blockArc">
          <a:avLst>
            <a:gd name="adj1" fmla="val 18900000"/>
            <a:gd name="adj2" fmla="val 2700000"/>
            <a:gd name="adj3" fmla="val 529"/>
          </a:avLst>
        </a:prstGeom>
        <a:noFill/>
        <a:ln w="25400" cap="flat" cmpd="sng" algn="ctr">
          <a:solidFill>
            <a:srgbClr val="4F81BD">
              <a:shade val="60000"/>
              <a:hueOff val="0"/>
              <a:satOff val="0"/>
              <a:lumOff val="0"/>
              <a:alphaOff val="0"/>
            </a:srgbClr>
          </a:solidFill>
          <a:prstDash val="solid"/>
        </a:ln>
        <a:effectLst/>
      </dgm:spPr>
      <dgm:t>
        <a:bodyPr/>
        <a:lstStyle/>
        <a:p>
          <a:endParaRPr lang="en-US"/>
        </a:p>
      </dgm:t>
    </dgm:pt>
    <dgm:pt modelId="{1470FB2A-1125-0246-BBB7-DDBB7AB49017}">
      <dgm:prSet phldrT="[Text]"/>
      <dgm:spPr>
        <a:xfrm>
          <a:off x="560037" y="756834"/>
          <a:ext cx="2372944"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Clean Energy Standard</a:t>
          </a:r>
          <a:endParaRPr lang="en-US" dirty="0">
            <a:solidFill>
              <a:sysClr val="window" lastClr="FFFFFF"/>
            </a:solidFill>
            <a:latin typeface="Calibri"/>
            <a:ea typeface="+mn-ea"/>
            <a:cs typeface="+mn-cs"/>
          </a:endParaRPr>
        </a:p>
      </dgm:t>
    </dgm:pt>
    <dgm:pt modelId="{230233AC-ED74-E140-8313-26343BF6BB19}" type="parTrans" cxnId="{70E3ED3E-91F0-B640-BA81-220D21514DF3}">
      <dgm:prSet/>
      <dgm:spPr/>
      <dgm:t>
        <a:bodyPr/>
        <a:lstStyle/>
        <a:p>
          <a:endParaRPr lang="en-US"/>
        </a:p>
      </dgm:t>
    </dgm:pt>
    <dgm:pt modelId="{4D3797F1-A906-E24B-913D-2292A63853D4}" type="sibTrans" cxnId="{70E3ED3E-91F0-B640-BA81-220D21514DF3}">
      <dgm:prSet/>
      <dgm:spPr/>
      <dgm:t>
        <a:bodyPr/>
        <a:lstStyle/>
        <a:p>
          <a:endParaRPr lang="en-US"/>
        </a:p>
      </dgm:t>
    </dgm:pt>
    <dgm:pt modelId="{8A8A497F-F108-4E4F-826C-FF684AD069FF}">
      <dgm:prSet phldrT="[Text]"/>
      <dgm:spPr>
        <a:xfrm>
          <a:off x="643296" y="1324505"/>
          <a:ext cx="2289686"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Power Purchase Agreement</a:t>
          </a:r>
        </a:p>
      </dgm:t>
    </dgm:pt>
    <dgm:pt modelId="{8F27178D-670E-4A4B-977D-BC9EB5AE7565}" type="parTrans" cxnId="{F7676BEA-7C0E-CA40-84F0-4D902360762E}">
      <dgm:prSet/>
      <dgm:spPr/>
      <dgm:t>
        <a:bodyPr/>
        <a:lstStyle/>
        <a:p>
          <a:endParaRPr lang="en-US"/>
        </a:p>
      </dgm:t>
    </dgm:pt>
    <dgm:pt modelId="{8D72181F-24D4-944A-A738-5701E3A8A61A}" type="sibTrans" cxnId="{F7676BEA-7C0E-CA40-84F0-4D902360762E}">
      <dgm:prSet/>
      <dgm:spPr/>
      <dgm:t>
        <a:bodyPr/>
        <a:lstStyle/>
        <a:p>
          <a:endParaRPr lang="en-US"/>
        </a:p>
      </dgm:t>
    </dgm:pt>
    <dgm:pt modelId="{5F14ED28-BF2B-A04D-B03A-5B94A47845C9}">
      <dgm:prSet phldrT="[Text]"/>
      <dgm:spPr>
        <a:xfrm>
          <a:off x="560037" y="1892176"/>
          <a:ext cx="2372944"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Strategic Transmission </a:t>
          </a:r>
          <a:endParaRPr lang="en-US" dirty="0">
            <a:solidFill>
              <a:sysClr val="window" lastClr="FFFFFF"/>
            </a:solidFill>
            <a:latin typeface="Calibri"/>
            <a:ea typeface="+mn-ea"/>
            <a:cs typeface="+mn-cs"/>
          </a:endParaRPr>
        </a:p>
      </dgm:t>
    </dgm:pt>
    <dgm:pt modelId="{8205E741-3338-F242-A7FE-D2AACC6CA3A9}" type="parTrans" cxnId="{2D710DF2-8F93-3447-BBB0-8E139AF067FE}">
      <dgm:prSet/>
      <dgm:spPr/>
      <dgm:t>
        <a:bodyPr/>
        <a:lstStyle/>
        <a:p>
          <a:endParaRPr lang="en-US"/>
        </a:p>
      </dgm:t>
    </dgm:pt>
    <dgm:pt modelId="{6376410E-B554-F847-A1BB-CD0A39FDD436}" type="sibTrans" cxnId="{2D710DF2-8F93-3447-BBB0-8E139AF067FE}">
      <dgm:prSet/>
      <dgm:spPr/>
      <dgm:t>
        <a:bodyPr/>
        <a:lstStyle/>
        <a:p>
          <a:endParaRPr lang="en-US"/>
        </a:p>
      </dgm:t>
    </dgm:pt>
    <dgm:pt modelId="{9D315184-412C-2747-B060-172199448320}">
      <dgm:prSet phldrT="[Text]"/>
      <dgm:spPr>
        <a:xfrm>
          <a:off x="288766" y="2459848"/>
          <a:ext cx="2644215"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Central</a:t>
          </a:r>
          <a:r>
            <a:rPr lang="en-US" baseline="0" dirty="0" smtClean="0">
              <a:solidFill>
                <a:sysClr val="window" lastClr="FFFFFF"/>
              </a:solidFill>
              <a:latin typeface="Calibri"/>
              <a:ea typeface="+mn-ea"/>
              <a:cs typeface="+mn-cs"/>
            </a:rPr>
            <a:t>ized Procurement</a:t>
          </a:r>
          <a:endParaRPr lang="en-US" dirty="0">
            <a:solidFill>
              <a:sysClr val="window" lastClr="FFFFFF"/>
            </a:solidFill>
            <a:latin typeface="Calibri"/>
            <a:ea typeface="+mn-ea"/>
            <a:cs typeface="+mn-cs"/>
          </a:endParaRPr>
        </a:p>
      </dgm:t>
    </dgm:pt>
    <dgm:pt modelId="{71E856BE-D278-F340-BB02-BA2175DA1D35}" type="parTrans" cxnId="{A40539B6-284C-C345-80FB-2D4DB179C981}">
      <dgm:prSet/>
      <dgm:spPr/>
      <dgm:t>
        <a:bodyPr/>
        <a:lstStyle/>
        <a:p>
          <a:endParaRPr lang="en-US"/>
        </a:p>
      </dgm:t>
    </dgm:pt>
    <dgm:pt modelId="{52754910-A37A-C549-9F1A-3C67631EF45B}" type="sibTrans" cxnId="{A40539B6-284C-C345-80FB-2D4DB179C981}">
      <dgm:prSet/>
      <dgm:spPr/>
      <dgm:t>
        <a:bodyPr/>
        <a:lstStyle/>
        <a:p>
          <a:endParaRPr lang="en-US"/>
        </a:p>
      </dgm:t>
    </dgm:pt>
    <dgm:pt modelId="{715FBAA5-83EA-074E-B8E7-4F19AEEB4513}" type="pres">
      <dgm:prSet presAssocID="{B901878E-2798-E142-B749-EE938FE884B4}" presName="Name0" presStyleCnt="0">
        <dgm:presLayoutVars>
          <dgm:chMax val="7"/>
          <dgm:chPref val="7"/>
          <dgm:dir/>
        </dgm:presLayoutVars>
      </dgm:prSet>
      <dgm:spPr/>
      <dgm:t>
        <a:bodyPr/>
        <a:lstStyle/>
        <a:p>
          <a:endParaRPr lang="en-US"/>
        </a:p>
      </dgm:t>
    </dgm:pt>
    <dgm:pt modelId="{6814849E-A9C7-664D-B412-E3EA38BF0B8E}" type="pres">
      <dgm:prSet presAssocID="{B901878E-2798-E142-B749-EE938FE884B4}" presName="Name1" presStyleCnt="0"/>
      <dgm:spPr/>
      <dgm:t>
        <a:bodyPr/>
        <a:lstStyle/>
        <a:p>
          <a:endParaRPr lang="en-US"/>
        </a:p>
      </dgm:t>
    </dgm:pt>
    <dgm:pt modelId="{8578899F-39D1-BC4A-874B-26AEB20FD5B7}" type="pres">
      <dgm:prSet presAssocID="{B901878E-2798-E142-B749-EE938FE884B4}" presName="cycle" presStyleCnt="0"/>
      <dgm:spPr/>
      <dgm:t>
        <a:bodyPr/>
        <a:lstStyle/>
        <a:p>
          <a:endParaRPr lang="en-US"/>
        </a:p>
      </dgm:t>
    </dgm:pt>
    <dgm:pt modelId="{DCB226CA-F02F-B64B-9A6E-897FE9A29890}" type="pres">
      <dgm:prSet presAssocID="{B901878E-2798-E142-B749-EE938FE884B4}" presName="srcNode" presStyleLbl="node1" presStyleIdx="0" presStyleCnt="5"/>
      <dgm:spPr/>
      <dgm:t>
        <a:bodyPr/>
        <a:lstStyle/>
        <a:p>
          <a:endParaRPr lang="en-US"/>
        </a:p>
      </dgm:t>
    </dgm:pt>
    <dgm:pt modelId="{0BA46013-FEDB-8141-98C8-14C0C940F90D}" type="pres">
      <dgm:prSet presAssocID="{B901878E-2798-E142-B749-EE938FE884B4}" presName="conn" presStyleLbl="parChTrans1D2" presStyleIdx="0" presStyleCnt="1"/>
      <dgm:spPr/>
      <dgm:t>
        <a:bodyPr/>
        <a:lstStyle/>
        <a:p>
          <a:endParaRPr lang="en-US"/>
        </a:p>
      </dgm:t>
    </dgm:pt>
    <dgm:pt modelId="{046F49D9-88BC-644D-B9CC-E146E4E60389}" type="pres">
      <dgm:prSet presAssocID="{B901878E-2798-E142-B749-EE938FE884B4}" presName="extraNode" presStyleLbl="node1" presStyleIdx="0" presStyleCnt="5"/>
      <dgm:spPr/>
      <dgm:t>
        <a:bodyPr/>
        <a:lstStyle/>
        <a:p>
          <a:endParaRPr lang="en-US"/>
        </a:p>
      </dgm:t>
    </dgm:pt>
    <dgm:pt modelId="{EF34A9B0-778B-944D-BB49-0005F91083A9}" type="pres">
      <dgm:prSet presAssocID="{B901878E-2798-E142-B749-EE938FE884B4}" presName="dstNode" presStyleLbl="node1" presStyleIdx="0" presStyleCnt="5"/>
      <dgm:spPr/>
      <dgm:t>
        <a:bodyPr/>
        <a:lstStyle/>
        <a:p>
          <a:endParaRPr lang="en-US"/>
        </a:p>
      </dgm:t>
    </dgm:pt>
    <dgm:pt modelId="{252D746D-BAEF-A246-8751-735307BFE383}" type="pres">
      <dgm:prSet presAssocID="{54DC1978-478F-FB46-B61A-75CB61F0AD53}" presName="text_1" presStyleLbl="node1" presStyleIdx="0" presStyleCnt="5">
        <dgm:presLayoutVars>
          <dgm:bulletEnabled val="1"/>
        </dgm:presLayoutVars>
      </dgm:prSet>
      <dgm:spPr/>
      <dgm:t>
        <a:bodyPr/>
        <a:lstStyle/>
        <a:p>
          <a:endParaRPr lang="en-US"/>
        </a:p>
      </dgm:t>
    </dgm:pt>
    <dgm:pt modelId="{17A8FC37-48E7-6D49-9F8D-383FA7C059B4}" type="pres">
      <dgm:prSet presAssocID="{54DC1978-478F-FB46-B61A-75CB61F0AD53}" presName="accent_1" presStyleCnt="0"/>
      <dgm:spPr/>
      <dgm:t>
        <a:bodyPr/>
        <a:lstStyle/>
        <a:p>
          <a:endParaRPr lang="en-US"/>
        </a:p>
      </dgm:t>
    </dgm:pt>
    <dgm:pt modelId="{ECA7EFC6-F1BC-0D4B-9E54-3EE5BFDAC1F1}" type="pres">
      <dgm:prSet presAssocID="{54DC1978-478F-FB46-B61A-75CB61F0AD53}" presName="accentRepeatNode" presStyleLbl="solidFgAcc1" presStyleIdx="0" presStyleCnt="5"/>
      <dgm:spPr>
        <a:xfrm>
          <a:off x="52161" y="141842"/>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D25C7E91-3EEC-A64E-99CF-545A8F7CE629}" type="pres">
      <dgm:prSet presAssocID="{1470FB2A-1125-0246-BBB7-DDBB7AB49017}" presName="text_2" presStyleLbl="node1" presStyleIdx="1" presStyleCnt="5">
        <dgm:presLayoutVars>
          <dgm:bulletEnabled val="1"/>
        </dgm:presLayoutVars>
      </dgm:prSet>
      <dgm:spPr/>
      <dgm:t>
        <a:bodyPr/>
        <a:lstStyle/>
        <a:p>
          <a:endParaRPr lang="en-US"/>
        </a:p>
      </dgm:t>
    </dgm:pt>
    <dgm:pt modelId="{CCEDB2D2-6D08-E049-B5E7-17BAD51DA79F}" type="pres">
      <dgm:prSet presAssocID="{1470FB2A-1125-0246-BBB7-DDBB7AB49017}" presName="accent_2" presStyleCnt="0"/>
      <dgm:spPr/>
      <dgm:t>
        <a:bodyPr/>
        <a:lstStyle/>
        <a:p>
          <a:endParaRPr lang="en-US"/>
        </a:p>
      </dgm:t>
    </dgm:pt>
    <dgm:pt modelId="{D6D0E3F0-35E2-2649-8BB4-7016516236C0}" type="pres">
      <dgm:prSet presAssocID="{1470FB2A-1125-0246-BBB7-DDBB7AB49017}" presName="accentRepeatNode" presStyleLbl="solidFgAcc1" presStyleIdx="1" presStyleCnt="5"/>
      <dgm:spPr>
        <a:xfrm>
          <a:off x="323432" y="709513"/>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A7708F08-17C9-2F4F-8D28-47E1563601E6}" type="pres">
      <dgm:prSet presAssocID="{8A8A497F-F108-4E4F-826C-FF684AD069FF}" presName="text_3" presStyleLbl="node1" presStyleIdx="2" presStyleCnt="5">
        <dgm:presLayoutVars>
          <dgm:bulletEnabled val="1"/>
        </dgm:presLayoutVars>
      </dgm:prSet>
      <dgm:spPr/>
      <dgm:t>
        <a:bodyPr/>
        <a:lstStyle/>
        <a:p>
          <a:endParaRPr lang="en-US"/>
        </a:p>
      </dgm:t>
    </dgm:pt>
    <dgm:pt modelId="{370E5AFD-F8AF-584F-9E55-7930B6B9F117}" type="pres">
      <dgm:prSet presAssocID="{8A8A497F-F108-4E4F-826C-FF684AD069FF}" presName="accent_3" presStyleCnt="0"/>
      <dgm:spPr/>
      <dgm:t>
        <a:bodyPr/>
        <a:lstStyle/>
        <a:p>
          <a:endParaRPr lang="en-US"/>
        </a:p>
      </dgm:t>
    </dgm:pt>
    <dgm:pt modelId="{F5CDEC85-5481-804F-A238-2B7A4073804C}" type="pres">
      <dgm:prSet presAssocID="{8A8A497F-F108-4E4F-826C-FF684AD069FF}" presName="accentRepeatNode" presStyleLbl="solidFgAcc1" presStyleIdx="2" presStyleCnt="5"/>
      <dgm:spPr>
        <a:xfrm>
          <a:off x="406690" y="1277184"/>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0C325D49-8DE2-6347-9E91-FC639B60390A}" type="pres">
      <dgm:prSet presAssocID="{5F14ED28-BF2B-A04D-B03A-5B94A47845C9}" presName="text_4" presStyleLbl="node1" presStyleIdx="3" presStyleCnt="5">
        <dgm:presLayoutVars>
          <dgm:bulletEnabled val="1"/>
        </dgm:presLayoutVars>
      </dgm:prSet>
      <dgm:spPr/>
      <dgm:t>
        <a:bodyPr/>
        <a:lstStyle/>
        <a:p>
          <a:endParaRPr lang="en-US"/>
        </a:p>
      </dgm:t>
    </dgm:pt>
    <dgm:pt modelId="{7123C867-137A-304E-B1CC-7A9D063E641D}" type="pres">
      <dgm:prSet presAssocID="{5F14ED28-BF2B-A04D-B03A-5B94A47845C9}" presName="accent_4" presStyleCnt="0"/>
      <dgm:spPr/>
      <dgm:t>
        <a:bodyPr/>
        <a:lstStyle/>
        <a:p>
          <a:endParaRPr lang="en-US"/>
        </a:p>
      </dgm:t>
    </dgm:pt>
    <dgm:pt modelId="{1EE36D5C-C6DC-6046-A712-67E8297CB1E3}" type="pres">
      <dgm:prSet presAssocID="{5F14ED28-BF2B-A04D-B03A-5B94A47845C9}" presName="accentRepeatNode" presStyleLbl="solidFgAcc1" presStyleIdx="3" presStyleCnt="5"/>
      <dgm:spPr>
        <a:xfrm>
          <a:off x="323432" y="1844855"/>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 modelId="{0D01AAC4-E37A-4049-B58B-F66C826C4399}" type="pres">
      <dgm:prSet presAssocID="{9D315184-412C-2747-B060-172199448320}" presName="text_5" presStyleLbl="node1" presStyleIdx="4" presStyleCnt="5">
        <dgm:presLayoutVars>
          <dgm:bulletEnabled val="1"/>
        </dgm:presLayoutVars>
      </dgm:prSet>
      <dgm:spPr/>
      <dgm:t>
        <a:bodyPr/>
        <a:lstStyle/>
        <a:p>
          <a:endParaRPr lang="en-US"/>
        </a:p>
      </dgm:t>
    </dgm:pt>
    <dgm:pt modelId="{C99E7FB6-0809-634D-932E-DA5063817FF2}" type="pres">
      <dgm:prSet presAssocID="{9D315184-412C-2747-B060-172199448320}" presName="accent_5" presStyleCnt="0"/>
      <dgm:spPr/>
      <dgm:t>
        <a:bodyPr/>
        <a:lstStyle/>
        <a:p>
          <a:endParaRPr lang="en-US"/>
        </a:p>
      </dgm:t>
    </dgm:pt>
    <dgm:pt modelId="{A4315F8E-9315-1C46-880A-C6CBAA480F00}" type="pres">
      <dgm:prSet presAssocID="{9D315184-412C-2747-B060-172199448320}" presName="accentRepeatNode" presStyleLbl="solidFgAcc1" presStyleIdx="4" presStyleCnt="5"/>
      <dgm:spPr>
        <a:xfrm>
          <a:off x="52161" y="2412527"/>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6E6FB00F-43EC-4C25-B3C1-1F908DDC49D1}" type="presOf" srcId="{B901878E-2798-E142-B749-EE938FE884B4}" destId="{715FBAA5-83EA-074E-B8E7-4F19AEEB4513}" srcOrd="0" destOrd="0" presId="urn:microsoft.com/office/officeart/2008/layout/VerticalCurvedList"/>
    <dgm:cxn modelId="{C559E1FD-30A9-48AA-9296-8C0032BB6057}" type="presOf" srcId="{1470FB2A-1125-0246-BBB7-DDBB7AB49017}" destId="{D25C7E91-3EEC-A64E-99CF-545A8F7CE629}" srcOrd="0" destOrd="0" presId="urn:microsoft.com/office/officeart/2008/layout/VerticalCurvedList"/>
    <dgm:cxn modelId="{B1FBD848-551E-4BED-9DDA-45F3D755F9A3}" type="presOf" srcId="{5F14ED28-BF2B-A04D-B03A-5B94A47845C9}" destId="{0C325D49-8DE2-6347-9E91-FC639B60390A}" srcOrd="0" destOrd="0" presId="urn:microsoft.com/office/officeart/2008/layout/VerticalCurvedList"/>
    <dgm:cxn modelId="{F7676BEA-7C0E-CA40-84F0-4D902360762E}" srcId="{B901878E-2798-E142-B749-EE938FE884B4}" destId="{8A8A497F-F108-4E4F-826C-FF684AD069FF}" srcOrd="2" destOrd="0" parTransId="{8F27178D-670E-4A4B-977D-BC9EB5AE7565}" sibTransId="{8D72181F-24D4-944A-A738-5701E3A8A61A}"/>
    <dgm:cxn modelId="{2D710DF2-8F93-3447-BBB0-8E139AF067FE}" srcId="{B901878E-2798-E142-B749-EE938FE884B4}" destId="{5F14ED28-BF2B-A04D-B03A-5B94A47845C9}" srcOrd="3" destOrd="0" parTransId="{8205E741-3338-F242-A7FE-D2AACC6CA3A9}" sibTransId="{6376410E-B554-F847-A1BB-CD0A39FDD436}"/>
    <dgm:cxn modelId="{01C51B6C-ADD0-4110-8308-4705F263D029}" type="presOf" srcId="{386876DA-9179-9A4F-A8D7-8AA7FADB7141}" destId="{0BA46013-FEDB-8141-98C8-14C0C940F90D}" srcOrd="0" destOrd="0" presId="urn:microsoft.com/office/officeart/2008/layout/VerticalCurvedList"/>
    <dgm:cxn modelId="{832D2769-741C-4245-B4A2-306AE28B3DB4}" type="presOf" srcId="{8A8A497F-F108-4E4F-826C-FF684AD069FF}" destId="{A7708F08-17C9-2F4F-8D28-47E1563601E6}" srcOrd="0" destOrd="0" presId="urn:microsoft.com/office/officeart/2008/layout/VerticalCurvedList"/>
    <dgm:cxn modelId="{FAB2311F-BF4F-9944-B064-3FDD32AE3482}" srcId="{B901878E-2798-E142-B749-EE938FE884B4}" destId="{54DC1978-478F-FB46-B61A-75CB61F0AD53}" srcOrd="0" destOrd="0" parTransId="{7EF3EEFC-B1EB-D74B-9E82-D2B52C970BD7}" sibTransId="{386876DA-9179-9A4F-A8D7-8AA7FADB7141}"/>
    <dgm:cxn modelId="{A40539B6-284C-C345-80FB-2D4DB179C981}" srcId="{B901878E-2798-E142-B749-EE938FE884B4}" destId="{9D315184-412C-2747-B060-172199448320}" srcOrd="4" destOrd="0" parTransId="{71E856BE-D278-F340-BB02-BA2175DA1D35}" sibTransId="{52754910-A37A-C549-9F1A-3C67631EF45B}"/>
    <dgm:cxn modelId="{7FA49173-DAC6-453F-8CE9-A5FBF3432703}" type="presOf" srcId="{54DC1978-478F-FB46-B61A-75CB61F0AD53}" destId="{252D746D-BAEF-A246-8751-735307BFE383}" srcOrd="0" destOrd="0" presId="urn:microsoft.com/office/officeart/2008/layout/VerticalCurvedList"/>
    <dgm:cxn modelId="{70E3ED3E-91F0-B640-BA81-220D21514DF3}" srcId="{B901878E-2798-E142-B749-EE938FE884B4}" destId="{1470FB2A-1125-0246-BBB7-DDBB7AB49017}" srcOrd="1" destOrd="0" parTransId="{230233AC-ED74-E140-8313-26343BF6BB19}" sibTransId="{4D3797F1-A906-E24B-913D-2292A63853D4}"/>
    <dgm:cxn modelId="{0DAB1089-127E-41C3-959D-5BE06822B2B2}" type="presOf" srcId="{9D315184-412C-2747-B060-172199448320}" destId="{0D01AAC4-E37A-4049-B58B-F66C826C4399}" srcOrd="0" destOrd="0" presId="urn:microsoft.com/office/officeart/2008/layout/VerticalCurvedList"/>
    <dgm:cxn modelId="{34EC8F4D-FF75-4B8B-91DD-80740170FF67}" type="presParOf" srcId="{715FBAA5-83EA-074E-B8E7-4F19AEEB4513}" destId="{6814849E-A9C7-664D-B412-E3EA38BF0B8E}" srcOrd="0" destOrd="0" presId="urn:microsoft.com/office/officeart/2008/layout/VerticalCurvedList"/>
    <dgm:cxn modelId="{EF169415-AFE4-4342-B2E1-D01749E0CCFA}" type="presParOf" srcId="{6814849E-A9C7-664D-B412-E3EA38BF0B8E}" destId="{8578899F-39D1-BC4A-874B-26AEB20FD5B7}" srcOrd="0" destOrd="0" presId="urn:microsoft.com/office/officeart/2008/layout/VerticalCurvedList"/>
    <dgm:cxn modelId="{A29A985E-3605-46B0-84B4-67D294E7806F}" type="presParOf" srcId="{8578899F-39D1-BC4A-874B-26AEB20FD5B7}" destId="{DCB226CA-F02F-B64B-9A6E-897FE9A29890}" srcOrd="0" destOrd="0" presId="urn:microsoft.com/office/officeart/2008/layout/VerticalCurvedList"/>
    <dgm:cxn modelId="{614C18BB-399B-4175-B8AC-E1037445AF66}" type="presParOf" srcId="{8578899F-39D1-BC4A-874B-26AEB20FD5B7}" destId="{0BA46013-FEDB-8141-98C8-14C0C940F90D}" srcOrd="1" destOrd="0" presId="urn:microsoft.com/office/officeart/2008/layout/VerticalCurvedList"/>
    <dgm:cxn modelId="{47609723-193D-4ADC-93AC-148F226B1F62}" type="presParOf" srcId="{8578899F-39D1-BC4A-874B-26AEB20FD5B7}" destId="{046F49D9-88BC-644D-B9CC-E146E4E60389}" srcOrd="2" destOrd="0" presId="urn:microsoft.com/office/officeart/2008/layout/VerticalCurvedList"/>
    <dgm:cxn modelId="{22B67AD1-7354-425B-BB48-4A1D4A1B9BAF}" type="presParOf" srcId="{8578899F-39D1-BC4A-874B-26AEB20FD5B7}" destId="{EF34A9B0-778B-944D-BB49-0005F91083A9}" srcOrd="3" destOrd="0" presId="urn:microsoft.com/office/officeart/2008/layout/VerticalCurvedList"/>
    <dgm:cxn modelId="{0E0823C9-EE82-4903-A4C6-78A1E517A219}" type="presParOf" srcId="{6814849E-A9C7-664D-B412-E3EA38BF0B8E}" destId="{252D746D-BAEF-A246-8751-735307BFE383}" srcOrd="1" destOrd="0" presId="urn:microsoft.com/office/officeart/2008/layout/VerticalCurvedList"/>
    <dgm:cxn modelId="{E17A9B11-7FBC-4C7C-9177-F31C6410188C}" type="presParOf" srcId="{6814849E-A9C7-664D-B412-E3EA38BF0B8E}" destId="{17A8FC37-48E7-6D49-9F8D-383FA7C059B4}" srcOrd="2" destOrd="0" presId="urn:microsoft.com/office/officeart/2008/layout/VerticalCurvedList"/>
    <dgm:cxn modelId="{4DAB94BC-A4FB-437D-8FE8-B417B943074C}" type="presParOf" srcId="{17A8FC37-48E7-6D49-9F8D-383FA7C059B4}" destId="{ECA7EFC6-F1BC-0D4B-9E54-3EE5BFDAC1F1}" srcOrd="0" destOrd="0" presId="urn:microsoft.com/office/officeart/2008/layout/VerticalCurvedList"/>
    <dgm:cxn modelId="{F930EBA0-6769-4E7A-B330-0667677A95AE}" type="presParOf" srcId="{6814849E-A9C7-664D-B412-E3EA38BF0B8E}" destId="{D25C7E91-3EEC-A64E-99CF-545A8F7CE629}" srcOrd="3" destOrd="0" presId="urn:microsoft.com/office/officeart/2008/layout/VerticalCurvedList"/>
    <dgm:cxn modelId="{9B2D33EF-C0AC-4065-8E82-FB49E3E5EAA2}" type="presParOf" srcId="{6814849E-A9C7-664D-B412-E3EA38BF0B8E}" destId="{CCEDB2D2-6D08-E049-B5E7-17BAD51DA79F}" srcOrd="4" destOrd="0" presId="urn:microsoft.com/office/officeart/2008/layout/VerticalCurvedList"/>
    <dgm:cxn modelId="{D1CC9329-75B0-442B-86CF-153DA9CEB221}" type="presParOf" srcId="{CCEDB2D2-6D08-E049-B5E7-17BAD51DA79F}" destId="{D6D0E3F0-35E2-2649-8BB4-7016516236C0}" srcOrd="0" destOrd="0" presId="urn:microsoft.com/office/officeart/2008/layout/VerticalCurvedList"/>
    <dgm:cxn modelId="{56633AC5-900A-4247-88B6-8837201373E1}" type="presParOf" srcId="{6814849E-A9C7-664D-B412-E3EA38BF0B8E}" destId="{A7708F08-17C9-2F4F-8D28-47E1563601E6}" srcOrd="5" destOrd="0" presId="urn:microsoft.com/office/officeart/2008/layout/VerticalCurvedList"/>
    <dgm:cxn modelId="{4E8A2F15-E115-497B-8E27-2672B6BAD3DD}" type="presParOf" srcId="{6814849E-A9C7-664D-B412-E3EA38BF0B8E}" destId="{370E5AFD-F8AF-584F-9E55-7930B6B9F117}" srcOrd="6" destOrd="0" presId="urn:microsoft.com/office/officeart/2008/layout/VerticalCurvedList"/>
    <dgm:cxn modelId="{76063ABE-00E0-4030-8B6A-287E0085A85C}" type="presParOf" srcId="{370E5AFD-F8AF-584F-9E55-7930B6B9F117}" destId="{F5CDEC85-5481-804F-A238-2B7A4073804C}" srcOrd="0" destOrd="0" presId="urn:microsoft.com/office/officeart/2008/layout/VerticalCurvedList"/>
    <dgm:cxn modelId="{E5734ABD-2C29-429A-A16D-D6B67DD593A8}" type="presParOf" srcId="{6814849E-A9C7-664D-B412-E3EA38BF0B8E}" destId="{0C325D49-8DE2-6347-9E91-FC639B60390A}" srcOrd="7" destOrd="0" presId="urn:microsoft.com/office/officeart/2008/layout/VerticalCurvedList"/>
    <dgm:cxn modelId="{E64357BC-7C42-4235-83FF-BD9FB4F45311}" type="presParOf" srcId="{6814849E-A9C7-664D-B412-E3EA38BF0B8E}" destId="{7123C867-137A-304E-B1CC-7A9D063E641D}" srcOrd="8" destOrd="0" presId="urn:microsoft.com/office/officeart/2008/layout/VerticalCurvedList"/>
    <dgm:cxn modelId="{9D3ADEFA-31AE-4BD3-8845-D827ABDBC426}" type="presParOf" srcId="{7123C867-137A-304E-B1CC-7A9D063E641D}" destId="{1EE36D5C-C6DC-6046-A712-67E8297CB1E3}" srcOrd="0" destOrd="0" presId="urn:microsoft.com/office/officeart/2008/layout/VerticalCurvedList"/>
    <dgm:cxn modelId="{E20763B7-A987-4D8D-8294-1B5F1FC6BD02}" type="presParOf" srcId="{6814849E-A9C7-664D-B412-E3EA38BF0B8E}" destId="{0D01AAC4-E37A-4049-B58B-F66C826C4399}" srcOrd="9" destOrd="0" presId="urn:microsoft.com/office/officeart/2008/layout/VerticalCurvedList"/>
    <dgm:cxn modelId="{372798F1-2CE4-41D1-8068-76919B4D71B0}" type="presParOf" srcId="{6814849E-A9C7-664D-B412-E3EA38BF0B8E}" destId="{C99E7FB6-0809-634D-932E-DA5063817FF2}" srcOrd="10" destOrd="0" presId="urn:microsoft.com/office/officeart/2008/layout/VerticalCurvedList"/>
    <dgm:cxn modelId="{404954ED-9C07-4645-8BEF-68175688078D}" type="presParOf" srcId="{C99E7FB6-0809-634D-932E-DA5063817FF2}" destId="{A4315F8E-9315-1C46-880A-C6CBAA480F00}" srcOrd="0" destOrd="0" presId="urn:microsoft.com/office/officeart/2008/layout/VerticalCurved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CFE55E-2DC9-7042-A752-554AFBAFCBA8}" type="doc">
      <dgm:prSet loTypeId="urn:microsoft.com/office/officeart/2005/8/layout/radial4" loCatId="" qsTypeId="urn:microsoft.com/office/officeart/2005/8/quickstyle/simple2" qsCatId="simple" csTypeId="urn:microsoft.com/office/officeart/2005/8/colors/colorful4" csCatId="colorful" phldr="1"/>
      <dgm:spPr/>
      <dgm:t>
        <a:bodyPr/>
        <a:lstStyle/>
        <a:p>
          <a:endParaRPr lang="en-US"/>
        </a:p>
      </dgm:t>
    </dgm:pt>
    <dgm:pt modelId="{5273589C-D77A-EC43-96A5-330CF32AAD3A}">
      <dgm:prSet phldrT="[Text]"/>
      <dgm:spPr>
        <a:xfrm>
          <a:off x="3209567" y="3354855"/>
          <a:ext cx="2115264" cy="2115264"/>
        </a:xfrm>
        <a:prstGeom prst="ellipse">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dirty="0" smtClean="0">
              <a:solidFill>
                <a:sysClr val="window" lastClr="FFFFFF"/>
              </a:solidFill>
              <a:latin typeface="Arial Narrow"/>
              <a:ea typeface="+mn-ea"/>
              <a:cs typeface="+mn-cs"/>
            </a:rPr>
            <a:t>Solutions? </a:t>
          </a:r>
          <a:endParaRPr lang="en-US" dirty="0">
            <a:solidFill>
              <a:sysClr val="window" lastClr="FFFFFF"/>
            </a:solidFill>
            <a:latin typeface="Arial Narrow"/>
            <a:ea typeface="+mn-ea"/>
            <a:cs typeface="+mn-cs"/>
          </a:endParaRPr>
        </a:p>
      </dgm:t>
    </dgm:pt>
    <dgm:pt modelId="{A8529BC9-33A9-7740-8F57-164385DCEC43}" type="parTrans" cxnId="{48F27C2D-1E39-5148-A648-AA45BAA76151}">
      <dgm:prSet/>
      <dgm:spPr/>
      <dgm:t>
        <a:bodyPr/>
        <a:lstStyle/>
        <a:p>
          <a:pPr algn="ctr"/>
          <a:endParaRPr lang="en-US"/>
        </a:p>
      </dgm:t>
    </dgm:pt>
    <dgm:pt modelId="{BD3D1D4C-08B4-1E4C-8C82-A3D97319FA31}" type="sibTrans" cxnId="{48F27C2D-1E39-5148-A648-AA45BAA76151}">
      <dgm:prSet/>
      <dgm:spPr/>
      <dgm:t>
        <a:bodyPr/>
        <a:lstStyle/>
        <a:p>
          <a:pPr algn="ctr"/>
          <a:endParaRPr lang="en-US"/>
        </a:p>
      </dgm:t>
    </dgm:pt>
    <dgm:pt modelId="{593DE139-5A3C-D64C-96AE-A7134DEE9FD8}">
      <dgm:prSet phldrT="[Text]"/>
      <dgm:spPr>
        <a:xfrm>
          <a:off x="2324" y="3820213"/>
          <a:ext cx="1480685" cy="1184548"/>
        </a:xfrm>
        <a:prstGeom prst="roundRect">
          <a:avLst>
            <a:gd name="adj" fmla="val 10000"/>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dirty="0" smtClean="0">
              <a:solidFill>
                <a:sysClr val="window" lastClr="FFFFFF"/>
              </a:solidFill>
              <a:latin typeface="Arial Narrow"/>
              <a:ea typeface="+mn-ea"/>
              <a:cs typeface="+mn-cs"/>
            </a:rPr>
            <a:t>Market impact analysis </a:t>
          </a:r>
          <a:endParaRPr lang="en-US" dirty="0">
            <a:solidFill>
              <a:sysClr val="window" lastClr="FFFFFF"/>
            </a:solidFill>
            <a:latin typeface="Arial Narrow"/>
            <a:ea typeface="+mn-ea"/>
            <a:cs typeface="+mn-cs"/>
          </a:endParaRPr>
        </a:p>
      </dgm:t>
    </dgm:pt>
    <dgm:pt modelId="{4108C1B3-C6FA-9840-9DAA-34F50C5E3E3B}" type="parTrans" cxnId="{63EFC603-9894-D74E-9004-1E5691D5D084}">
      <dgm:prSet/>
      <dgm:spPr>
        <a:xfrm rot="10800000">
          <a:off x="742667" y="4111062"/>
          <a:ext cx="2331221" cy="602850"/>
        </a:xfrm>
        <a:prstGeom prst="leftArrow">
          <a:avLst>
            <a:gd name="adj1" fmla="val 60000"/>
            <a:gd name="adj2" fmla="val 50000"/>
          </a:avLst>
        </a:prstGeom>
        <a:solidFill>
          <a:srgbClr val="8064A2">
            <a:hueOff val="0"/>
            <a:satOff val="0"/>
            <a:lumOff val="0"/>
            <a:alphaOff val="0"/>
          </a:srgbClr>
        </a:solidFill>
        <a:ln>
          <a:noFill/>
        </a:ln>
        <a:effectLst>
          <a:outerShdw blurRad="40000" dist="20000" dir="5400000" rotWithShape="0">
            <a:srgbClr val="000000">
              <a:alpha val="38000"/>
            </a:srgbClr>
          </a:outerShdw>
        </a:effectLst>
      </dgm:spPr>
      <dgm:t>
        <a:bodyPr/>
        <a:lstStyle/>
        <a:p>
          <a:pPr algn="ctr"/>
          <a:endParaRPr lang="en-US"/>
        </a:p>
      </dgm:t>
    </dgm:pt>
    <dgm:pt modelId="{3D3D4F3B-3492-A54A-B790-D07EBF752B9F}" type="sibTrans" cxnId="{63EFC603-9894-D74E-9004-1E5691D5D084}">
      <dgm:prSet/>
      <dgm:spPr/>
      <dgm:t>
        <a:bodyPr/>
        <a:lstStyle/>
        <a:p>
          <a:pPr algn="ctr"/>
          <a:endParaRPr lang="en-US"/>
        </a:p>
      </dgm:t>
    </dgm:pt>
    <dgm:pt modelId="{A209AFA7-771F-D44D-9910-677F5E645C8D}">
      <dgm:prSet phldrT="[Text]"/>
      <dgm:spPr>
        <a:xfrm>
          <a:off x="6579192" y="2057946"/>
          <a:ext cx="1480685" cy="1184548"/>
        </a:xfrm>
        <a:prstGeom prst="roundRect">
          <a:avLst>
            <a:gd name="adj" fmla="val 10000"/>
          </a:avLst>
        </a:prstGeom>
        <a:solidFill>
          <a:srgbClr val="8064A2">
            <a:hueOff val="-3720641"/>
            <a:satOff val="22416"/>
            <a:lumOff val="1797"/>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dirty="0" smtClean="0">
              <a:solidFill>
                <a:sysClr val="window" lastClr="FFFFFF"/>
              </a:solidFill>
              <a:latin typeface="Arial Narrow"/>
              <a:ea typeface="+mn-ea"/>
              <a:cs typeface="+mn-cs"/>
            </a:rPr>
            <a:t>NESCOE Clean Energy Mechanisms 2.0 Analysis </a:t>
          </a:r>
          <a:endParaRPr lang="en-US" dirty="0">
            <a:solidFill>
              <a:sysClr val="window" lastClr="FFFFFF"/>
            </a:solidFill>
            <a:latin typeface="Arial Narrow"/>
            <a:ea typeface="+mn-ea"/>
            <a:cs typeface="+mn-cs"/>
          </a:endParaRPr>
        </a:p>
      </dgm:t>
    </dgm:pt>
    <dgm:pt modelId="{4C61737B-3B05-1145-A97B-63F324AC78FB}" type="parTrans" cxnId="{525FCDF2-20D9-AF46-97F8-C1E62EAE743F}">
      <dgm:prSet/>
      <dgm:spPr>
        <a:xfrm rot="19800000">
          <a:off x="5144476" y="2931600"/>
          <a:ext cx="2331221" cy="602850"/>
        </a:xfrm>
        <a:prstGeom prst="leftArrow">
          <a:avLst>
            <a:gd name="adj1" fmla="val 60000"/>
            <a:gd name="adj2" fmla="val 50000"/>
          </a:avLst>
        </a:prstGeom>
        <a:solidFill>
          <a:srgbClr val="8064A2">
            <a:hueOff val="-3720641"/>
            <a:satOff val="22416"/>
            <a:lumOff val="1797"/>
            <a:alphaOff val="0"/>
          </a:srgbClr>
        </a:solidFill>
        <a:ln>
          <a:noFill/>
        </a:ln>
        <a:effectLst>
          <a:outerShdw blurRad="40000" dist="20000" dir="5400000" rotWithShape="0">
            <a:srgbClr val="000000">
              <a:alpha val="38000"/>
            </a:srgbClr>
          </a:outerShdw>
        </a:effectLst>
      </dgm:spPr>
      <dgm:t>
        <a:bodyPr/>
        <a:lstStyle/>
        <a:p>
          <a:pPr algn="ctr"/>
          <a:endParaRPr lang="en-US"/>
        </a:p>
      </dgm:t>
    </dgm:pt>
    <dgm:pt modelId="{38086628-8515-EF4F-AB2B-E8B73C9163D6}" type="sibTrans" cxnId="{525FCDF2-20D9-AF46-97F8-C1E62EAE743F}">
      <dgm:prSet/>
      <dgm:spPr/>
      <dgm:t>
        <a:bodyPr/>
        <a:lstStyle/>
        <a:p>
          <a:pPr algn="ctr"/>
          <a:endParaRPr lang="en-US"/>
        </a:p>
      </dgm:t>
    </dgm:pt>
    <dgm:pt modelId="{A9AA4D53-095F-C246-85B8-38FB64991106}">
      <dgm:prSet phldrT="[Text]"/>
      <dgm:spPr>
        <a:xfrm>
          <a:off x="7051390" y="3820213"/>
          <a:ext cx="1480685" cy="1184548"/>
        </a:xfrm>
        <a:prstGeom prst="roundRect">
          <a:avLst>
            <a:gd name="adj" fmla="val 10000"/>
          </a:avLst>
        </a:prstGeom>
        <a:solidFill>
          <a:srgbClr val="8064A2">
            <a:hueOff val="-4464770"/>
            <a:satOff val="26899"/>
            <a:lumOff val="215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dirty="0" smtClean="0">
              <a:solidFill>
                <a:sysClr val="window" lastClr="FFFFFF"/>
              </a:solidFill>
              <a:latin typeface="Arial Narrow"/>
              <a:ea typeface="+mn-ea"/>
              <a:cs typeface="+mn-cs"/>
            </a:rPr>
            <a:t>Consumer impact analysis </a:t>
          </a:r>
          <a:endParaRPr lang="en-US" dirty="0">
            <a:solidFill>
              <a:sysClr val="window" lastClr="FFFFFF"/>
            </a:solidFill>
            <a:latin typeface="Arial Narrow"/>
            <a:ea typeface="+mn-ea"/>
            <a:cs typeface="+mn-cs"/>
          </a:endParaRPr>
        </a:p>
      </dgm:t>
    </dgm:pt>
    <dgm:pt modelId="{3CDEE006-05E3-404A-9A91-6C0F7F8CFF6C}" type="parTrans" cxnId="{14176DD1-6AD6-D441-8E64-612543546323}">
      <dgm:prSet/>
      <dgm:spPr>
        <a:xfrm>
          <a:off x="5460511" y="4111062"/>
          <a:ext cx="2331221" cy="602850"/>
        </a:xfrm>
        <a:prstGeom prst="leftArrow">
          <a:avLst>
            <a:gd name="adj1" fmla="val 60000"/>
            <a:gd name="adj2" fmla="val 50000"/>
          </a:avLst>
        </a:prstGeom>
        <a:solidFill>
          <a:srgbClr val="8064A2">
            <a:hueOff val="-4464770"/>
            <a:satOff val="26899"/>
            <a:lumOff val="2156"/>
            <a:alphaOff val="0"/>
          </a:srgbClr>
        </a:solidFill>
        <a:ln>
          <a:noFill/>
        </a:ln>
        <a:effectLst>
          <a:outerShdw blurRad="40000" dist="20000" dir="5400000" rotWithShape="0">
            <a:srgbClr val="000000">
              <a:alpha val="38000"/>
            </a:srgbClr>
          </a:outerShdw>
        </a:effectLst>
      </dgm:spPr>
      <dgm:t>
        <a:bodyPr/>
        <a:lstStyle/>
        <a:p>
          <a:pPr algn="ctr"/>
          <a:endParaRPr lang="en-US"/>
        </a:p>
      </dgm:t>
    </dgm:pt>
    <dgm:pt modelId="{CA6C8080-FB5C-9545-AB79-B2FF42BED2C9}" type="sibTrans" cxnId="{14176DD1-6AD6-D441-8E64-612543546323}">
      <dgm:prSet/>
      <dgm:spPr/>
      <dgm:t>
        <a:bodyPr/>
        <a:lstStyle/>
        <a:p>
          <a:pPr algn="ctr"/>
          <a:endParaRPr lang="en-US"/>
        </a:p>
      </dgm:t>
    </dgm:pt>
    <dgm:pt modelId="{541FB9D1-E00F-534F-A8E7-A3051E497C17}">
      <dgm:prSet/>
      <dgm:spPr>
        <a:xfrm>
          <a:off x="228602" y="2057399"/>
          <a:ext cx="1633091" cy="1405158"/>
        </a:xfrm>
        <a:prstGeom prst="roundRect">
          <a:avLst>
            <a:gd name="adj" fmla="val 10000"/>
          </a:avLst>
        </a:prstGeom>
        <a:solidFill>
          <a:srgbClr val="8064A2">
            <a:hueOff val="-744128"/>
            <a:satOff val="4483"/>
            <a:lumOff val="359"/>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lnSpc>
              <a:spcPct val="90000"/>
            </a:lnSpc>
          </a:pPr>
          <a:r>
            <a:rPr lang="en-US" dirty="0" smtClean="0">
              <a:solidFill>
                <a:sysClr val="window" lastClr="FFFFFF"/>
              </a:solidFill>
              <a:latin typeface="Arial Narrow"/>
              <a:ea typeface="+mn-ea"/>
              <a:cs typeface="+mn-cs"/>
            </a:rPr>
            <a:t>NEPOOL Economic Study &amp; </a:t>
          </a:r>
        </a:p>
        <a:p>
          <a:pPr algn="ctr">
            <a:lnSpc>
              <a:spcPct val="90000"/>
            </a:lnSpc>
          </a:pPr>
          <a:r>
            <a:rPr lang="en-US" dirty="0" smtClean="0">
              <a:solidFill>
                <a:sysClr val="window" lastClr="FFFFFF"/>
              </a:solidFill>
              <a:latin typeface="Arial Narrow"/>
              <a:ea typeface="+mn-ea"/>
              <a:cs typeface="+mn-cs"/>
            </a:rPr>
            <a:t>Markets + Policies Discussion  </a:t>
          </a:r>
          <a:endParaRPr lang="en-US" dirty="0">
            <a:solidFill>
              <a:sysClr val="window" lastClr="FFFFFF"/>
            </a:solidFill>
            <a:latin typeface="Arial Narrow"/>
            <a:ea typeface="+mn-ea"/>
            <a:cs typeface="+mn-cs"/>
          </a:endParaRPr>
        </a:p>
      </dgm:t>
    </dgm:pt>
    <dgm:pt modelId="{BB26DBA9-E8CB-3444-B293-F1EBEEC88392}" type="parTrans" cxnId="{42A9CB0E-1479-154F-A91B-171AED036759}">
      <dgm:prSet/>
      <dgm:spPr>
        <a:xfrm rot="12429129">
          <a:off x="911667" y="3011308"/>
          <a:ext cx="2422481" cy="602850"/>
        </a:xfrm>
        <a:prstGeom prst="leftArrow">
          <a:avLst>
            <a:gd name="adj1" fmla="val 60000"/>
            <a:gd name="adj2" fmla="val 50000"/>
          </a:avLst>
        </a:prstGeom>
        <a:solidFill>
          <a:srgbClr val="8064A2">
            <a:hueOff val="-744128"/>
            <a:satOff val="4483"/>
            <a:lumOff val="359"/>
            <a:alphaOff val="0"/>
          </a:srgbClr>
        </a:solidFill>
        <a:ln>
          <a:noFill/>
        </a:ln>
        <a:effectLst>
          <a:outerShdw blurRad="40000" dist="20000" dir="5400000" rotWithShape="0">
            <a:srgbClr val="000000">
              <a:alpha val="38000"/>
            </a:srgbClr>
          </a:outerShdw>
        </a:effectLst>
      </dgm:spPr>
      <dgm:t>
        <a:bodyPr/>
        <a:lstStyle/>
        <a:p>
          <a:pPr algn="ctr"/>
          <a:endParaRPr lang="en-US"/>
        </a:p>
      </dgm:t>
    </dgm:pt>
    <dgm:pt modelId="{44B08E2C-1BDC-0144-A1A2-27400527E800}" type="sibTrans" cxnId="{42A9CB0E-1479-154F-A91B-171AED036759}">
      <dgm:prSet/>
      <dgm:spPr/>
      <dgm:t>
        <a:bodyPr/>
        <a:lstStyle/>
        <a:p>
          <a:pPr algn="ctr"/>
          <a:endParaRPr lang="en-US"/>
        </a:p>
      </dgm:t>
    </dgm:pt>
    <dgm:pt modelId="{69193D98-5005-E04F-B887-31507F4A7C5C}">
      <dgm:prSet/>
      <dgm:spPr>
        <a:xfrm>
          <a:off x="1764591" y="767878"/>
          <a:ext cx="1480685" cy="1184548"/>
        </a:xfrm>
        <a:prstGeom prst="roundRect">
          <a:avLst>
            <a:gd name="adj" fmla="val 10000"/>
          </a:avLst>
        </a:prstGeom>
        <a:solidFill>
          <a:srgbClr val="8064A2">
            <a:hueOff val="-1488257"/>
            <a:satOff val="8966"/>
            <a:lumOff val="719"/>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dirty="0" smtClean="0">
              <a:solidFill>
                <a:sysClr val="window" lastClr="FFFFFF"/>
              </a:solidFill>
              <a:latin typeface="Arial Narrow"/>
              <a:ea typeface="+mn-ea"/>
              <a:cs typeface="+mn-cs"/>
            </a:rPr>
            <a:t>Market participant, advocates ideas + proposals</a:t>
          </a:r>
          <a:endParaRPr lang="en-US" dirty="0">
            <a:solidFill>
              <a:sysClr val="window" lastClr="FFFFFF"/>
            </a:solidFill>
            <a:latin typeface="Arial Narrow"/>
            <a:ea typeface="+mn-ea"/>
            <a:cs typeface="+mn-cs"/>
          </a:endParaRPr>
        </a:p>
      </dgm:t>
    </dgm:pt>
    <dgm:pt modelId="{7C8DBB10-542C-9648-A9F1-CE9DEC0FF69C}" type="parTrans" cxnId="{895AD177-220D-D140-A135-6A40C0504FFE}">
      <dgm:prSet/>
      <dgm:spPr>
        <a:xfrm rot="14400000">
          <a:off x="1922128" y="2068175"/>
          <a:ext cx="2331221" cy="602850"/>
        </a:xfrm>
        <a:prstGeom prst="leftArrow">
          <a:avLst>
            <a:gd name="adj1" fmla="val 60000"/>
            <a:gd name="adj2" fmla="val 50000"/>
          </a:avLst>
        </a:prstGeom>
        <a:solidFill>
          <a:srgbClr val="8064A2">
            <a:hueOff val="-1488257"/>
            <a:satOff val="8966"/>
            <a:lumOff val="719"/>
            <a:alphaOff val="0"/>
          </a:srgbClr>
        </a:solidFill>
        <a:ln>
          <a:noFill/>
        </a:ln>
        <a:effectLst>
          <a:outerShdw blurRad="40000" dist="20000" dir="5400000" rotWithShape="0">
            <a:srgbClr val="000000">
              <a:alpha val="38000"/>
            </a:srgbClr>
          </a:outerShdw>
        </a:effectLst>
      </dgm:spPr>
      <dgm:t>
        <a:bodyPr/>
        <a:lstStyle/>
        <a:p>
          <a:pPr algn="ctr"/>
          <a:endParaRPr lang="en-US"/>
        </a:p>
      </dgm:t>
    </dgm:pt>
    <dgm:pt modelId="{41FDFB64-F625-224D-B4D2-6B2C31537E80}" type="sibTrans" cxnId="{895AD177-220D-D140-A135-6A40C0504FFE}">
      <dgm:prSet/>
      <dgm:spPr/>
      <dgm:t>
        <a:bodyPr/>
        <a:lstStyle/>
        <a:p>
          <a:pPr algn="ctr"/>
          <a:endParaRPr lang="en-US"/>
        </a:p>
      </dgm:t>
    </dgm:pt>
    <dgm:pt modelId="{BB1C8725-E49E-EA46-909D-3BE329F29CB8}">
      <dgm:prSet/>
      <dgm:spPr>
        <a:xfrm>
          <a:off x="3526857" y="295680"/>
          <a:ext cx="1480685" cy="1184548"/>
        </a:xfrm>
        <a:prstGeom prst="roundRect">
          <a:avLst>
            <a:gd name="adj" fmla="val 10000"/>
          </a:avLst>
        </a:prstGeom>
        <a:solidFill>
          <a:srgbClr val="8064A2">
            <a:hueOff val="-2232385"/>
            <a:satOff val="13449"/>
            <a:lumOff val="107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dirty="0" smtClean="0">
              <a:solidFill>
                <a:sysClr val="window" lastClr="FFFFFF"/>
              </a:solidFill>
              <a:latin typeface="Arial Narrow"/>
              <a:ea typeface="+mn-ea"/>
              <a:cs typeface="+mn-cs"/>
            </a:rPr>
            <a:t>Other stakeholder analysis </a:t>
          </a:r>
          <a:endParaRPr lang="en-US" dirty="0">
            <a:solidFill>
              <a:sysClr val="window" lastClr="FFFFFF"/>
            </a:solidFill>
            <a:latin typeface="Arial Narrow"/>
            <a:ea typeface="+mn-ea"/>
            <a:cs typeface="+mn-cs"/>
          </a:endParaRPr>
        </a:p>
      </dgm:t>
    </dgm:pt>
    <dgm:pt modelId="{1B128265-A3B0-954B-A5F7-1428AD740925}" type="parTrans" cxnId="{8A05D85A-174F-704A-91BF-87EBFC7ED061}">
      <dgm:prSet/>
      <dgm:spPr>
        <a:xfrm rot="16200000">
          <a:off x="3101589" y="1752139"/>
          <a:ext cx="2331221" cy="602850"/>
        </a:xfrm>
        <a:prstGeom prst="leftArrow">
          <a:avLst>
            <a:gd name="adj1" fmla="val 60000"/>
            <a:gd name="adj2" fmla="val 50000"/>
          </a:avLst>
        </a:prstGeom>
        <a:solidFill>
          <a:srgbClr val="8064A2">
            <a:hueOff val="-2232385"/>
            <a:satOff val="13449"/>
            <a:lumOff val="1078"/>
            <a:alphaOff val="0"/>
          </a:srgbClr>
        </a:solidFill>
        <a:ln>
          <a:noFill/>
        </a:ln>
        <a:effectLst>
          <a:outerShdw blurRad="40000" dist="20000" dir="5400000" rotWithShape="0">
            <a:srgbClr val="000000">
              <a:alpha val="38000"/>
            </a:srgbClr>
          </a:outerShdw>
        </a:effectLst>
      </dgm:spPr>
      <dgm:t>
        <a:bodyPr/>
        <a:lstStyle/>
        <a:p>
          <a:pPr algn="ctr"/>
          <a:endParaRPr lang="en-US"/>
        </a:p>
      </dgm:t>
    </dgm:pt>
    <dgm:pt modelId="{A9CA7BD1-0426-A043-B381-059232DCB1A5}" type="sibTrans" cxnId="{8A05D85A-174F-704A-91BF-87EBFC7ED061}">
      <dgm:prSet/>
      <dgm:spPr/>
      <dgm:t>
        <a:bodyPr/>
        <a:lstStyle/>
        <a:p>
          <a:pPr algn="ctr"/>
          <a:endParaRPr lang="en-US"/>
        </a:p>
      </dgm:t>
    </dgm:pt>
    <dgm:pt modelId="{48791CD9-7776-504C-BEDD-F4CDFCCDA5BA}">
      <dgm:prSet/>
      <dgm:spPr>
        <a:xfrm>
          <a:off x="5289123" y="767878"/>
          <a:ext cx="1480685" cy="1184548"/>
        </a:xfrm>
        <a:prstGeom prst="roundRect">
          <a:avLst>
            <a:gd name="adj" fmla="val 10000"/>
          </a:avLst>
        </a:prstGeom>
        <a:solidFill>
          <a:srgbClr val="8064A2">
            <a:hueOff val="-2976513"/>
            <a:satOff val="17933"/>
            <a:lumOff val="1437"/>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gn="ctr"/>
          <a:r>
            <a:rPr lang="en-US" dirty="0" smtClean="0">
              <a:solidFill>
                <a:sysClr val="window" lastClr="FFFFFF"/>
              </a:solidFill>
              <a:latin typeface="Calibri"/>
              <a:ea typeface="+mn-ea"/>
              <a:cs typeface="+mn-cs"/>
            </a:rPr>
            <a:t>Discussion + debates </a:t>
          </a:r>
          <a:endParaRPr lang="en-US" dirty="0">
            <a:solidFill>
              <a:sysClr val="window" lastClr="FFFFFF"/>
            </a:solidFill>
            <a:latin typeface="Calibri"/>
            <a:ea typeface="+mn-ea"/>
            <a:cs typeface="+mn-cs"/>
          </a:endParaRPr>
        </a:p>
      </dgm:t>
    </dgm:pt>
    <dgm:pt modelId="{1EFA811A-77BE-6F42-BFF2-94131CF02E09}" type="parTrans" cxnId="{BB6F7301-4C09-184B-A8AC-350415A1FD59}">
      <dgm:prSet/>
      <dgm:spPr>
        <a:xfrm rot="18000000">
          <a:off x="4281050" y="2068175"/>
          <a:ext cx="2331221" cy="602850"/>
        </a:xfrm>
        <a:prstGeom prst="leftArrow">
          <a:avLst>
            <a:gd name="adj1" fmla="val 60000"/>
            <a:gd name="adj2" fmla="val 50000"/>
          </a:avLst>
        </a:prstGeom>
        <a:solidFill>
          <a:srgbClr val="8064A2">
            <a:hueOff val="-2976513"/>
            <a:satOff val="17933"/>
            <a:lumOff val="1437"/>
            <a:alphaOff val="0"/>
          </a:srgbClr>
        </a:solidFill>
        <a:ln>
          <a:noFill/>
        </a:ln>
        <a:effectLst>
          <a:outerShdw blurRad="40000" dist="20000" dir="5400000" rotWithShape="0">
            <a:srgbClr val="000000">
              <a:alpha val="38000"/>
            </a:srgbClr>
          </a:outerShdw>
        </a:effectLst>
      </dgm:spPr>
      <dgm:t>
        <a:bodyPr/>
        <a:lstStyle/>
        <a:p>
          <a:pPr algn="ctr"/>
          <a:endParaRPr lang="en-US"/>
        </a:p>
      </dgm:t>
    </dgm:pt>
    <dgm:pt modelId="{A2197047-E044-0845-B695-BE0351F0F97B}" type="sibTrans" cxnId="{BB6F7301-4C09-184B-A8AC-350415A1FD59}">
      <dgm:prSet/>
      <dgm:spPr/>
      <dgm:t>
        <a:bodyPr/>
        <a:lstStyle/>
        <a:p>
          <a:pPr algn="ctr"/>
          <a:endParaRPr lang="en-US"/>
        </a:p>
      </dgm:t>
    </dgm:pt>
    <dgm:pt modelId="{F60B900B-1ED4-3849-87AA-B628EAC4933A}" type="pres">
      <dgm:prSet presAssocID="{F8CFE55E-2DC9-7042-A752-554AFBAFCBA8}" presName="cycle" presStyleCnt="0">
        <dgm:presLayoutVars>
          <dgm:chMax val="1"/>
          <dgm:dir/>
          <dgm:animLvl val="ctr"/>
          <dgm:resizeHandles val="exact"/>
        </dgm:presLayoutVars>
      </dgm:prSet>
      <dgm:spPr/>
      <dgm:t>
        <a:bodyPr/>
        <a:lstStyle/>
        <a:p>
          <a:endParaRPr lang="en-US"/>
        </a:p>
      </dgm:t>
    </dgm:pt>
    <dgm:pt modelId="{0A123B4F-7A26-B346-8723-8611E2407321}" type="pres">
      <dgm:prSet presAssocID="{5273589C-D77A-EC43-96A5-330CF32AAD3A}" presName="centerShape" presStyleLbl="node0" presStyleIdx="0" presStyleCnt="1"/>
      <dgm:spPr/>
      <dgm:t>
        <a:bodyPr/>
        <a:lstStyle/>
        <a:p>
          <a:endParaRPr lang="en-US"/>
        </a:p>
      </dgm:t>
    </dgm:pt>
    <dgm:pt modelId="{6404A2C1-CC69-8646-885D-B85879C85405}" type="pres">
      <dgm:prSet presAssocID="{4108C1B3-C6FA-9840-9DAA-34F50C5E3E3B}" presName="parTrans" presStyleLbl="bgSibTrans2D1" presStyleIdx="0" presStyleCnt="7"/>
      <dgm:spPr/>
      <dgm:t>
        <a:bodyPr/>
        <a:lstStyle/>
        <a:p>
          <a:endParaRPr lang="en-US"/>
        </a:p>
      </dgm:t>
    </dgm:pt>
    <dgm:pt modelId="{38B2EA2D-97E2-7E4B-BADF-3A40020C8604}" type="pres">
      <dgm:prSet presAssocID="{593DE139-5A3C-D64C-96AE-A7134DEE9FD8}" presName="node" presStyleLbl="node1" presStyleIdx="0" presStyleCnt="7">
        <dgm:presLayoutVars>
          <dgm:bulletEnabled val="1"/>
        </dgm:presLayoutVars>
      </dgm:prSet>
      <dgm:spPr/>
      <dgm:t>
        <a:bodyPr/>
        <a:lstStyle/>
        <a:p>
          <a:endParaRPr lang="en-US"/>
        </a:p>
      </dgm:t>
    </dgm:pt>
    <dgm:pt modelId="{9ED899C3-F732-A442-8ED0-70ADE9FEB44D}" type="pres">
      <dgm:prSet presAssocID="{BB26DBA9-E8CB-3444-B293-F1EBEEC88392}" presName="parTrans" presStyleLbl="bgSibTrans2D1" presStyleIdx="1" presStyleCnt="7"/>
      <dgm:spPr/>
      <dgm:t>
        <a:bodyPr/>
        <a:lstStyle/>
        <a:p>
          <a:endParaRPr lang="en-US"/>
        </a:p>
      </dgm:t>
    </dgm:pt>
    <dgm:pt modelId="{B0213C2C-80E6-C340-9E61-830AF23139D0}" type="pres">
      <dgm:prSet presAssocID="{541FB9D1-E00F-534F-A8E7-A3051E497C17}" presName="node" presStyleLbl="node1" presStyleIdx="1" presStyleCnt="7" custScaleX="110293" custScaleY="118624" custRadScaleRad="102740" custRadScaleInc="-11075">
        <dgm:presLayoutVars>
          <dgm:bulletEnabled val="1"/>
        </dgm:presLayoutVars>
      </dgm:prSet>
      <dgm:spPr/>
      <dgm:t>
        <a:bodyPr/>
        <a:lstStyle/>
        <a:p>
          <a:endParaRPr lang="en-US"/>
        </a:p>
      </dgm:t>
    </dgm:pt>
    <dgm:pt modelId="{C9B36D18-3B4C-2346-BEB9-557FCB13955A}" type="pres">
      <dgm:prSet presAssocID="{7C8DBB10-542C-9648-A9F1-CE9DEC0FF69C}" presName="parTrans" presStyleLbl="bgSibTrans2D1" presStyleIdx="2" presStyleCnt="7"/>
      <dgm:spPr/>
      <dgm:t>
        <a:bodyPr/>
        <a:lstStyle/>
        <a:p>
          <a:endParaRPr lang="en-US"/>
        </a:p>
      </dgm:t>
    </dgm:pt>
    <dgm:pt modelId="{0344B263-19D0-D546-995C-60869739AD78}" type="pres">
      <dgm:prSet presAssocID="{69193D98-5005-E04F-B887-31507F4A7C5C}" presName="node" presStyleLbl="node1" presStyleIdx="2" presStyleCnt="7">
        <dgm:presLayoutVars>
          <dgm:bulletEnabled val="1"/>
        </dgm:presLayoutVars>
      </dgm:prSet>
      <dgm:spPr/>
      <dgm:t>
        <a:bodyPr/>
        <a:lstStyle/>
        <a:p>
          <a:endParaRPr lang="en-US"/>
        </a:p>
      </dgm:t>
    </dgm:pt>
    <dgm:pt modelId="{F9CB346E-0F52-4442-AC94-16B44962F30B}" type="pres">
      <dgm:prSet presAssocID="{1B128265-A3B0-954B-A5F7-1428AD740925}" presName="parTrans" presStyleLbl="bgSibTrans2D1" presStyleIdx="3" presStyleCnt="7"/>
      <dgm:spPr/>
      <dgm:t>
        <a:bodyPr/>
        <a:lstStyle/>
        <a:p>
          <a:endParaRPr lang="en-US"/>
        </a:p>
      </dgm:t>
    </dgm:pt>
    <dgm:pt modelId="{BE81E51A-3A75-E845-9F01-F9A564E1FFC3}" type="pres">
      <dgm:prSet presAssocID="{BB1C8725-E49E-EA46-909D-3BE329F29CB8}" presName="node" presStyleLbl="node1" presStyleIdx="3" presStyleCnt="7">
        <dgm:presLayoutVars>
          <dgm:bulletEnabled val="1"/>
        </dgm:presLayoutVars>
      </dgm:prSet>
      <dgm:spPr/>
      <dgm:t>
        <a:bodyPr/>
        <a:lstStyle/>
        <a:p>
          <a:endParaRPr lang="en-US"/>
        </a:p>
      </dgm:t>
    </dgm:pt>
    <dgm:pt modelId="{6AB9140B-1F0B-C24A-9268-5EECDC14889A}" type="pres">
      <dgm:prSet presAssocID="{1EFA811A-77BE-6F42-BFF2-94131CF02E09}" presName="parTrans" presStyleLbl="bgSibTrans2D1" presStyleIdx="4" presStyleCnt="7"/>
      <dgm:spPr/>
      <dgm:t>
        <a:bodyPr/>
        <a:lstStyle/>
        <a:p>
          <a:endParaRPr lang="en-US"/>
        </a:p>
      </dgm:t>
    </dgm:pt>
    <dgm:pt modelId="{CB54BE73-DFD0-CA4F-A6C8-D5D7D7926B10}" type="pres">
      <dgm:prSet presAssocID="{48791CD9-7776-504C-BEDD-F4CDFCCDA5BA}" presName="node" presStyleLbl="node1" presStyleIdx="4" presStyleCnt="7">
        <dgm:presLayoutVars>
          <dgm:bulletEnabled val="1"/>
        </dgm:presLayoutVars>
      </dgm:prSet>
      <dgm:spPr/>
      <dgm:t>
        <a:bodyPr/>
        <a:lstStyle/>
        <a:p>
          <a:endParaRPr lang="en-US"/>
        </a:p>
      </dgm:t>
    </dgm:pt>
    <dgm:pt modelId="{A5F029DD-BF5B-A145-8C9A-98E64589BA30}" type="pres">
      <dgm:prSet presAssocID="{4C61737B-3B05-1145-A97B-63F324AC78FB}" presName="parTrans" presStyleLbl="bgSibTrans2D1" presStyleIdx="5" presStyleCnt="7"/>
      <dgm:spPr/>
      <dgm:t>
        <a:bodyPr/>
        <a:lstStyle/>
        <a:p>
          <a:endParaRPr lang="en-US"/>
        </a:p>
      </dgm:t>
    </dgm:pt>
    <dgm:pt modelId="{9045D45C-57FE-5144-A057-5697A2DEE058}" type="pres">
      <dgm:prSet presAssocID="{A209AFA7-771F-D44D-9910-677F5E645C8D}" presName="node" presStyleLbl="node1" presStyleIdx="5" presStyleCnt="7">
        <dgm:presLayoutVars>
          <dgm:bulletEnabled val="1"/>
        </dgm:presLayoutVars>
      </dgm:prSet>
      <dgm:spPr/>
      <dgm:t>
        <a:bodyPr/>
        <a:lstStyle/>
        <a:p>
          <a:endParaRPr lang="en-US"/>
        </a:p>
      </dgm:t>
    </dgm:pt>
    <dgm:pt modelId="{3230D77C-E82D-8648-AD51-F677DA869151}" type="pres">
      <dgm:prSet presAssocID="{3CDEE006-05E3-404A-9A91-6C0F7F8CFF6C}" presName="parTrans" presStyleLbl="bgSibTrans2D1" presStyleIdx="6" presStyleCnt="7"/>
      <dgm:spPr/>
      <dgm:t>
        <a:bodyPr/>
        <a:lstStyle/>
        <a:p>
          <a:endParaRPr lang="en-US"/>
        </a:p>
      </dgm:t>
    </dgm:pt>
    <dgm:pt modelId="{DF87DD1B-4B88-8D4E-8432-DAE77210E13C}" type="pres">
      <dgm:prSet presAssocID="{A9AA4D53-095F-C246-85B8-38FB64991106}" presName="node" presStyleLbl="node1" presStyleIdx="6" presStyleCnt="7">
        <dgm:presLayoutVars>
          <dgm:bulletEnabled val="1"/>
        </dgm:presLayoutVars>
      </dgm:prSet>
      <dgm:spPr/>
      <dgm:t>
        <a:bodyPr/>
        <a:lstStyle/>
        <a:p>
          <a:endParaRPr lang="en-US"/>
        </a:p>
      </dgm:t>
    </dgm:pt>
  </dgm:ptLst>
  <dgm:cxnLst>
    <dgm:cxn modelId="{066E3C4E-139B-49F0-93D3-A37D26B54DDA}" type="presOf" srcId="{1B128265-A3B0-954B-A5F7-1428AD740925}" destId="{F9CB346E-0F52-4442-AC94-16B44962F30B}" srcOrd="0" destOrd="0" presId="urn:microsoft.com/office/officeart/2005/8/layout/radial4"/>
    <dgm:cxn modelId="{A8084F65-F63A-46FD-AF22-A9AFB0DE73D0}" type="presOf" srcId="{593DE139-5A3C-D64C-96AE-A7134DEE9FD8}" destId="{38B2EA2D-97E2-7E4B-BADF-3A40020C8604}" srcOrd="0" destOrd="0" presId="urn:microsoft.com/office/officeart/2005/8/layout/radial4"/>
    <dgm:cxn modelId="{2152513B-01E2-4399-A2B1-D992373C8FBA}" type="presOf" srcId="{F8CFE55E-2DC9-7042-A752-554AFBAFCBA8}" destId="{F60B900B-1ED4-3849-87AA-B628EAC4933A}" srcOrd="0" destOrd="0" presId="urn:microsoft.com/office/officeart/2005/8/layout/radial4"/>
    <dgm:cxn modelId="{47AD95B9-F6C3-446B-AE17-D75FE79855BF}" type="presOf" srcId="{541FB9D1-E00F-534F-A8E7-A3051E497C17}" destId="{B0213C2C-80E6-C340-9E61-830AF23139D0}" srcOrd="0" destOrd="0" presId="urn:microsoft.com/office/officeart/2005/8/layout/radial4"/>
    <dgm:cxn modelId="{3ED84F0F-14AD-419F-99E6-A575A1614954}" type="presOf" srcId="{1EFA811A-77BE-6F42-BFF2-94131CF02E09}" destId="{6AB9140B-1F0B-C24A-9268-5EECDC14889A}" srcOrd="0" destOrd="0" presId="urn:microsoft.com/office/officeart/2005/8/layout/radial4"/>
    <dgm:cxn modelId="{63EFC603-9894-D74E-9004-1E5691D5D084}" srcId="{5273589C-D77A-EC43-96A5-330CF32AAD3A}" destId="{593DE139-5A3C-D64C-96AE-A7134DEE9FD8}" srcOrd="0" destOrd="0" parTransId="{4108C1B3-C6FA-9840-9DAA-34F50C5E3E3B}" sibTransId="{3D3D4F3B-3492-A54A-B790-D07EBF752B9F}"/>
    <dgm:cxn modelId="{FA87C654-1678-4AB0-B878-9E5F0632E458}" type="presOf" srcId="{5273589C-D77A-EC43-96A5-330CF32AAD3A}" destId="{0A123B4F-7A26-B346-8723-8611E2407321}" srcOrd="0" destOrd="0" presId="urn:microsoft.com/office/officeart/2005/8/layout/radial4"/>
    <dgm:cxn modelId="{14176DD1-6AD6-D441-8E64-612543546323}" srcId="{5273589C-D77A-EC43-96A5-330CF32AAD3A}" destId="{A9AA4D53-095F-C246-85B8-38FB64991106}" srcOrd="6" destOrd="0" parTransId="{3CDEE006-05E3-404A-9A91-6C0F7F8CFF6C}" sibTransId="{CA6C8080-FB5C-9545-AB79-B2FF42BED2C9}"/>
    <dgm:cxn modelId="{48F27C2D-1E39-5148-A648-AA45BAA76151}" srcId="{F8CFE55E-2DC9-7042-A752-554AFBAFCBA8}" destId="{5273589C-D77A-EC43-96A5-330CF32AAD3A}" srcOrd="0" destOrd="0" parTransId="{A8529BC9-33A9-7740-8F57-164385DCEC43}" sibTransId="{BD3D1D4C-08B4-1E4C-8C82-A3D97319FA31}"/>
    <dgm:cxn modelId="{8A05D85A-174F-704A-91BF-87EBFC7ED061}" srcId="{5273589C-D77A-EC43-96A5-330CF32AAD3A}" destId="{BB1C8725-E49E-EA46-909D-3BE329F29CB8}" srcOrd="3" destOrd="0" parTransId="{1B128265-A3B0-954B-A5F7-1428AD740925}" sibTransId="{A9CA7BD1-0426-A043-B381-059232DCB1A5}"/>
    <dgm:cxn modelId="{B561CBC8-7A42-4DD0-B9C1-2C2F1442C64B}" type="presOf" srcId="{A209AFA7-771F-D44D-9910-677F5E645C8D}" destId="{9045D45C-57FE-5144-A057-5697A2DEE058}" srcOrd="0" destOrd="0" presId="urn:microsoft.com/office/officeart/2005/8/layout/radial4"/>
    <dgm:cxn modelId="{42A9CB0E-1479-154F-A91B-171AED036759}" srcId="{5273589C-D77A-EC43-96A5-330CF32AAD3A}" destId="{541FB9D1-E00F-534F-A8E7-A3051E497C17}" srcOrd="1" destOrd="0" parTransId="{BB26DBA9-E8CB-3444-B293-F1EBEEC88392}" sibTransId="{44B08E2C-1BDC-0144-A1A2-27400527E800}"/>
    <dgm:cxn modelId="{195AFED1-F484-4922-976B-996AE0E4863A}" type="presOf" srcId="{3CDEE006-05E3-404A-9A91-6C0F7F8CFF6C}" destId="{3230D77C-E82D-8648-AD51-F677DA869151}" srcOrd="0" destOrd="0" presId="urn:microsoft.com/office/officeart/2005/8/layout/radial4"/>
    <dgm:cxn modelId="{2745C596-B78C-49C6-BE59-4BA857F49EC0}" type="presOf" srcId="{4C61737B-3B05-1145-A97B-63F324AC78FB}" destId="{A5F029DD-BF5B-A145-8C9A-98E64589BA30}" srcOrd="0" destOrd="0" presId="urn:microsoft.com/office/officeart/2005/8/layout/radial4"/>
    <dgm:cxn modelId="{85428BB3-6027-48F0-8E1C-19209AA7972D}" type="presOf" srcId="{BB26DBA9-E8CB-3444-B293-F1EBEEC88392}" destId="{9ED899C3-F732-A442-8ED0-70ADE9FEB44D}" srcOrd="0" destOrd="0" presId="urn:microsoft.com/office/officeart/2005/8/layout/radial4"/>
    <dgm:cxn modelId="{4E056DC4-F47B-4344-8395-B86198212B37}" type="presOf" srcId="{4108C1B3-C6FA-9840-9DAA-34F50C5E3E3B}" destId="{6404A2C1-CC69-8646-885D-B85879C85405}" srcOrd="0" destOrd="0" presId="urn:microsoft.com/office/officeart/2005/8/layout/radial4"/>
    <dgm:cxn modelId="{3F9A41CA-A260-43FF-9936-ED01918F5104}" type="presOf" srcId="{7C8DBB10-542C-9648-A9F1-CE9DEC0FF69C}" destId="{C9B36D18-3B4C-2346-BEB9-557FCB13955A}" srcOrd="0" destOrd="0" presId="urn:microsoft.com/office/officeart/2005/8/layout/radial4"/>
    <dgm:cxn modelId="{BB6F7301-4C09-184B-A8AC-350415A1FD59}" srcId="{5273589C-D77A-EC43-96A5-330CF32AAD3A}" destId="{48791CD9-7776-504C-BEDD-F4CDFCCDA5BA}" srcOrd="4" destOrd="0" parTransId="{1EFA811A-77BE-6F42-BFF2-94131CF02E09}" sibTransId="{A2197047-E044-0845-B695-BE0351F0F97B}"/>
    <dgm:cxn modelId="{895AD177-220D-D140-A135-6A40C0504FFE}" srcId="{5273589C-D77A-EC43-96A5-330CF32AAD3A}" destId="{69193D98-5005-E04F-B887-31507F4A7C5C}" srcOrd="2" destOrd="0" parTransId="{7C8DBB10-542C-9648-A9F1-CE9DEC0FF69C}" sibTransId="{41FDFB64-F625-224D-B4D2-6B2C31537E80}"/>
    <dgm:cxn modelId="{93F63A3A-B116-4AD0-9050-C70F2C398256}" type="presOf" srcId="{BB1C8725-E49E-EA46-909D-3BE329F29CB8}" destId="{BE81E51A-3A75-E845-9F01-F9A564E1FFC3}" srcOrd="0" destOrd="0" presId="urn:microsoft.com/office/officeart/2005/8/layout/radial4"/>
    <dgm:cxn modelId="{69376A2E-1436-46E8-84B9-A576B7023D80}" type="presOf" srcId="{A9AA4D53-095F-C246-85B8-38FB64991106}" destId="{DF87DD1B-4B88-8D4E-8432-DAE77210E13C}" srcOrd="0" destOrd="0" presId="urn:microsoft.com/office/officeart/2005/8/layout/radial4"/>
    <dgm:cxn modelId="{6B6427C4-F99F-4A37-BA24-0426B5A713F7}" type="presOf" srcId="{69193D98-5005-E04F-B887-31507F4A7C5C}" destId="{0344B263-19D0-D546-995C-60869739AD78}" srcOrd="0" destOrd="0" presId="urn:microsoft.com/office/officeart/2005/8/layout/radial4"/>
    <dgm:cxn modelId="{5354EAC3-EE06-40D8-933F-420AB04FA568}" type="presOf" srcId="{48791CD9-7776-504C-BEDD-F4CDFCCDA5BA}" destId="{CB54BE73-DFD0-CA4F-A6C8-D5D7D7926B10}" srcOrd="0" destOrd="0" presId="urn:microsoft.com/office/officeart/2005/8/layout/radial4"/>
    <dgm:cxn modelId="{525FCDF2-20D9-AF46-97F8-C1E62EAE743F}" srcId="{5273589C-D77A-EC43-96A5-330CF32AAD3A}" destId="{A209AFA7-771F-D44D-9910-677F5E645C8D}" srcOrd="5" destOrd="0" parTransId="{4C61737B-3B05-1145-A97B-63F324AC78FB}" sibTransId="{38086628-8515-EF4F-AB2B-E8B73C9163D6}"/>
    <dgm:cxn modelId="{49EE3DC3-10C7-4092-8CA0-7D75F341E29B}" type="presParOf" srcId="{F60B900B-1ED4-3849-87AA-B628EAC4933A}" destId="{0A123B4F-7A26-B346-8723-8611E2407321}" srcOrd="0" destOrd="0" presId="urn:microsoft.com/office/officeart/2005/8/layout/radial4"/>
    <dgm:cxn modelId="{346AD2CE-E7D2-4A69-BEA8-6DBA5CDC4120}" type="presParOf" srcId="{F60B900B-1ED4-3849-87AA-B628EAC4933A}" destId="{6404A2C1-CC69-8646-885D-B85879C85405}" srcOrd="1" destOrd="0" presId="urn:microsoft.com/office/officeart/2005/8/layout/radial4"/>
    <dgm:cxn modelId="{3765BFA8-E9D0-4661-AA86-715276AF96C9}" type="presParOf" srcId="{F60B900B-1ED4-3849-87AA-B628EAC4933A}" destId="{38B2EA2D-97E2-7E4B-BADF-3A40020C8604}" srcOrd="2" destOrd="0" presId="urn:microsoft.com/office/officeart/2005/8/layout/radial4"/>
    <dgm:cxn modelId="{C78CA1C4-3626-43DC-8805-ECE999757C46}" type="presParOf" srcId="{F60B900B-1ED4-3849-87AA-B628EAC4933A}" destId="{9ED899C3-F732-A442-8ED0-70ADE9FEB44D}" srcOrd="3" destOrd="0" presId="urn:microsoft.com/office/officeart/2005/8/layout/radial4"/>
    <dgm:cxn modelId="{5F9C0776-F4F5-49C5-9FA2-CC070EE96CF2}" type="presParOf" srcId="{F60B900B-1ED4-3849-87AA-B628EAC4933A}" destId="{B0213C2C-80E6-C340-9E61-830AF23139D0}" srcOrd="4" destOrd="0" presId="urn:microsoft.com/office/officeart/2005/8/layout/radial4"/>
    <dgm:cxn modelId="{A34082D9-AAA5-4789-8106-C12AAA00A44E}" type="presParOf" srcId="{F60B900B-1ED4-3849-87AA-B628EAC4933A}" destId="{C9B36D18-3B4C-2346-BEB9-557FCB13955A}" srcOrd="5" destOrd="0" presId="urn:microsoft.com/office/officeart/2005/8/layout/radial4"/>
    <dgm:cxn modelId="{88198AB3-51A9-4326-BE51-1FF2944177F3}" type="presParOf" srcId="{F60B900B-1ED4-3849-87AA-B628EAC4933A}" destId="{0344B263-19D0-D546-995C-60869739AD78}" srcOrd="6" destOrd="0" presId="urn:microsoft.com/office/officeart/2005/8/layout/radial4"/>
    <dgm:cxn modelId="{94479E62-ECC8-4458-A894-04454B52DD7F}" type="presParOf" srcId="{F60B900B-1ED4-3849-87AA-B628EAC4933A}" destId="{F9CB346E-0F52-4442-AC94-16B44962F30B}" srcOrd="7" destOrd="0" presId="urn:microsoft.com/office/officeart/2005/8/layout/radial4"/>
    <dgm:cxn modelId="{327D339A-321D-45FB-8DC9-58E777784D1B}" type="presParOf" srcId="{F60B900B-1ED4-3849-87AA-B628EAC4933A}" destId="{BE81E51A-3A75-E845-9F01-F9A564E1FFC3}" srcOrd="8" destOrd="0" presId="urn:microsoft.com/office/officeart/2005/8/layout/radial4"/>
    <dgm:cxn modelId="{F47E9862-BF56-4089-8334-E9CDA2F45C73}" type="presParOf" srcId="{F60B900B-1ED4-3849-87AA-B628EAC4933A}" destId="{6AB9140B-1F0B-C24A-9268-5EECDC14889A}" srcOrd="9" destOrd="0" presId="urn:microsoft.com/office/officeart/2005/8/layout/radial4"/>
    <dgm:cxn modelId="{598E06D6-DAF9-4485-9A79-1CC4570DF62C}" type="presParOf" srcId="{F60B900B-1ED4-3849-87AA-B628EAC4933A}" destId="{CB54BE73-DFD0-CA4F-A6C8-D5D7D7926B10}" srcOrd="10" destOrd="0" presId="urn:microsoft.com/office/officeart/2005/8/layout/radial4"/>
    <dgm:cxn modelId="{6B9DFBD9-9FBA-423B-8E95-7B6C4197FF31}" type="presParOf" srcId="{F60B900B-1ED4-3849-87AA-B628EAC4933A}" destId="{A5F029DD-BF5B-A145-8C9A-98E64589BA30}" srcOrd="11" destOrd="0" presId="urn:microsoft.com/office/officeart/2005/8/layout/radial4"/>
    <dgm:cxn modelId="{40CAEE1E-F247-4E90-8CAC-2EB31312CD16}" type="presParOf" srcId="{F60B900B-1ED4-3849-87AA-B628EAC4933A}" destId="{9045D45C-57FE-5144-A057-5697A2DEE058}" srcOrd="12" destOrd="0" presId="urn:microsoft.com/office/officeart/2005/8/layout/radial4"/>
    <dgm:cxn modelId="{5EE31C39-8927-4155-9AEE-97DFB6D1BC78}" type="presParOf" srcId="{F60B900B-1ED4-3849-87AA-B628EAC4933A}" destId="{3230D77C-E82D-8648-AD51-F677DA869151}" srcOrd="13" destOrd="0" presId="urn:microsoft.com/office/officeart/2005/8/layout/radial4"/>
    <dgm:cxn modelId="{603C4AF3-BF6E-4A0C-92B6-8786FA9063D1}" type="presParOf" srcId="{F60B900B-1ED4-3849-87AA-B628EAC4933A}" destId="{DF87DD1B-4B88-8D4E-8432-DAE77210E13C}"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2FAA-A1BE-D543-843D-40FACE55E95B}">
      <dsp:nvSpPr>
        <dsp:cNvPr id="0" name=""/>
        <dsp:cNvSpPr/>
      </dsp:nvSpPr>
      <dsp:spPr>
        <a:xfrm rot="5400000">
          <a:off x="381508" y="1953283"/>
          <a:ext cx="1145098" cy="1905418"/>
        </a:xfrm>
        <a:prstGeom prst="corner">
          <a:avLst>
            <a:gd name="adj1" fmla="val 16120"/>
            <a:gd name="adj2" fmla="val 16110"/>
          </a:avLst>
        </a:prstGeom>
        <a:blipFill rotWithShape="0">
          <a:blip xmlns:r="http://schemas.openxmlformats.org/officeDocument/2006/relationships" r:embed="rId1">
            <a:duotone>
              <a:schemeClr val="accent1">
                <a:shade val="80000"/>
                <a:hueOff val="0"/>
                <a:satOff val="0"/>
                <a:lumOff val="0"/>
                <a:alphaOff val="0"/>
                <a:shade val="22000"/>
                <a:satMod val="160000"/>
              </a:schemeClr>
              <a:schemeClr val="accent1">
                <a:shade val="80000"/>
                <a:hueOff val="0"/>
                <a:satOff val="0"/>
                <a:lumOff val="0"/>
                <a:alphaOff val="0"/>
                <a:shade val="45000"/>
                <a:satMod val="100000"/>
              </a:schemeClr>
            </a:duotone>
          </a:blip>
          <a:tile tx="0" ty="0" sx="65000" sy="65000" flip="none" algn="ctr"/>
        </a:blipFill>
        <a:ln w="9525" cap="flat" cmpd="sng" algn="ctr">
          <a:solidFill>
            <a:schemeClr val="accent1">
              <a:shade val="80000"/>
              <a:hueOff val="0"/>
              <a:satOff val="0"/>
              <a:lumOff val="0"/>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shade val="80000"/>
              <a:hueOff val="0"/>
              <a:satOff val="0"/>
              <a:lumOff val="0"/>
              <a:alphaOff val="0"/>
              <a:tint val="10000"/>
              <a:satMod val="130000"/>
            </a:schemeClr>
          </a:contourClr>
        </a:sp3d>
      </dsp:spPr>
      <dsp:style>
        <a:lnRef idx="1">
          <a:scrgbClr r="0" g="0" b="0"/>
        </a:lnRef>
        <a:fillRef idx="3">
          <a:scrgbClr r="0" g="0" b="0"/>
        </a:fillRef>
        <a:effectRef idx="3">
          <a:scrgbClr r="0" g="0" b="0"/>
        </a:effectRef>
        <a:fontRef idx="minor">
          <a:schemeClr val="lt1"/>
        </a:fontRef>
      </dsp:style>
    </dsp:sp>
    <dsp:sp modelId="{877266AD-665F-0B46-BF9F-CE96A445B93F}">
      <dsp:nvSpPr>
        <dsp:cNvPr id="0" name=""/>
        <dsp:cNvSpPr/>
      </dsp:nvSpPr>
      <dsp:spPr>
        <a:xfrm>
          <a:off x="233360" y="2522593"/>
          <a:ext cx="1634228" cy="1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latin typeface="Arial Narrow"/>
              <a:cs typeface="Arial Narrow"/>
            </a:rPr>
            <a:t>1. Competitive markets must  accommodate state laws and  policies in order for markets to be sustainable over the long-term</a:t>
          </a:r>
          <a:endParaRPr lang="en-US" sz="1800" kern="1200" dirty="0">
            <a:latin typeface="Arial Narrow"/>
            <a:cs typeface="Arial Narrow"/>
          </a:endParaRPr>
        </a:p>
      </dsp:txBody>
      <dsp:txXfrm>
        <a:off x="233360" y="2522593"/>
        <a:ext cx="1634228" cy="1507875"/>
      </dsp:txXfrm>
    </dsp:sp>
    <dsp:sp modelId="{6C5F6CB7-C544-8B4D-B687-1869E2174CF1}">
      <dsp:nvSpPr>
        <dsp:cNvPr id="0" name=""/>
        <dsp:cNvSpPr/>
      </dsp:nvSpPr>
      <dsp:spPr>
        <a:xfrm>
          <a:off x="1586015" y="1813004"/>
          <a:ext cx="324570" cy="324570"/>
        </a:xfrm>
        <a:prstGeom prst="triangle">
          <a:avLst>
            <a:gd name="adj" fmla="val 100000"/>
          </a:avLst>
        </a:prstGeom>
        <a:blipFill rotWithShape="0">
          <a:blip xmlns:r="http://schemas.openxmlformats.org/officeDocument/2006/relationships" r:embed="rId1">
            <a:duotone>
              <a:schemeClr val="accent1">
                <a:shade val="80000"/>
                <a:hueOff val="118259"/>
                <a:satOff val="-6641"/>
                <a:lumOff val="5727"/>
                <a:alphaOff val="0"/>
                <a:shade val="22000"/>
                <a:satMod val="160000"/>
              </a:schemeClr>
              <a:schemeClr val="accent1">
                <a:shade val="80000"/>
                <a:hueOff val="118259"/>
                <a:satOff val="-6641"/>
                <a:lumOff val="5727"/>
                <a:alphaOff val="0"/>
                <a:shade val="45000"/>
                <a:satMod val="100000"/>
              </a:schemeClr>
            </a:duotone>
          </a:blip>
          <a:tile tx="0" ty="0" sx="65000" sy="65000" flip="none" algn="ctr"/>
        </a:blipFill>
        <a:ln w="9525" cap="flat" cmpd="sng" algn="ctr">
          <a:solidFill>
            <a:schemeClr val="accent1">
              <a:shade val="80000"/>
              <a:hueOff val="118259"/>
              <a:satOff val="-6641"/>
              <a:lumOff val="5727"/>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shade val="80000"/>
              <a:hueOff val="118259"/>
              <a:satOff val="-6641"/>
              <a:lumOff val="5727"/>
              <a:alphaOff val="0"/>
              <a:tint val="10000"/>
              <a:satMod val="130000"/>
            </a:schemeClr>
          </a:contourClr>
        </a:sp3d>
      </dsp:spPr>
      <dsp:style>
        <a:lnRef idx="1">
          <a:scrgbClr r="0" g="0" b="0"/>
        </a:lnRef>
        <a:fillRef idx="3">
          <a:scrgbClr r="0" g="0" b="0"/>
        </a:fillRef>
        <a:effectRef idx="3">
          <a:scrgbClr r="0" g="0" b="0"/>
        </a:effectRef>
        <a:fontRef idx="minor">
          <a:schemeClr val="lt1"/>
        </a:fontRef>
      </dsp:style>
    </dsp:sp>
    <dsp:sp modelId="{B9055249-70D6-5446-823B-BCC7B39558AC}">
      <dsp:nvSpPr>
        <dsp:cNvPr id="0" name=""/>
        <dsp:cNvSpPr/>
      </dsp:nvSpPr>
      <dsp:spPr>
        <a:xfrm rot="5400000">
          <a:off x="2487397" y="1432179"/>
          <a:ext cx="1145098" cy="1905418"/>
        </a:xfrm>
        <a:prstGeom prst="corner">
          <a:avLst>
            <a:gd name="adj1" fmla="val 16120"/>
            <a:gd name="adj2" fmla="val 16110"/>
          </a:avLst>
        </a:prstGeom>
        <a:blipFill rotWithShape="0">
          <a:blip xmlns:r="http://schemas.openxmlformats.org/officeDocument/2006/relationships" r:embed="rId1">
            <a:duotone>
              <a:schemeClr val="accent1">
                <a:shade val="80000"/>
                <a:hueOff val="236519"/>
                <a:satOff val="-13281"/>
                <a:lumOff val="11454"/>
                <a:alphaOff val="0"/>
                <a:shade val="22000"/>
                <a:satMod val="160000"/>
              </a:schemeClr>
              <a:schemeClr val="accent1">
                <a:shade val="80000"/>
                <a:hueOff val="236519"/>
                <a:satOff val="-13281"/>
                <a:lumOff val="11454"/>
                <a:alphaOff val="0"/>
                <a:shade val="45000"/>
                <a:satMod val="100000"/>
              </a:schemeClr>
            </a:duotone>
          </a:blip>
          <a:tile tx="0" ty="0" sx="65000" sy="65000" flip="none" algn="ctr"/>
        </a:blipFill>
        <a:ln w="9525" cap="flat" cmpd="sng" algn="ctr">
          <a:solidFill>
            <a:schemeClr val="accent1">
              <a:shade val="80000"/>
              <a:hueOff val="236519"/>
              <a:satOff val="-13281"/>
              <a:lumOff val="11454"/>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shade val="80000"/>
              <a:hueOff val="236519"/>
              <a:satOff val="-13281"/>
              <a:lumOff val="11454"/>
              <a:alphaOff val="0"/>
              <a:tint val="10000"/>
              <a:satMod val="130000"/>
            </a:schemeClr>
          </a:contourClr>
        </a:sp3d>
      </dsp:spPr>
      <dsp:style>
        <a:lnRef idx="1">
          <a:scrgbClr r="0" g="0" b="0"/>
        </a:lnRef>
        <a:fillRef idx="3">
          <a:scrgbClr r="0" g="0" b="0"/>
        </a:fillRef>
        <a:effectRef idx="3">
          <a:scrgbClr r="0" g="0" b="0"/>
        </a:effectRef>
        <a:fontRef idx="minor">
          <a:schemeClr val="lt1"/>
        </a:fontRef>
      </dsp:style>
    </dsp:sp>
    <dsp:sp modelId="{DF91583A-23E6-3E41-919F-34D75E3F1C0F}">
      <dsp:nvSpPr>
        <dsp:cNvPr id="0" name=""/>
        <dsp:cNvSpPr/>
      </dsp:nvSpPr>
      <dsp:spPr>
        <a:xfrm>
          <a:off x="2362205" y="2001488"/>
          <a:ext cx="1588315" cy="1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latin typeface="Arial Narrow"/>
              <a:cs typeface="Arial Narrow"/>
            </a:rPr>
            <a:t>2. States must execute state laws as enacted by their legislatures</a:t>
          </a:r>
          <a:endParaRPr lang="en-US" sz="1800" kern="1200" dirty="0">
            <a:latin typeface="Arial Narrow"/>
            <a:cs typeface="Arial Narrow"/>
          </a:endParaRPr>
        </a:p>
      </dsp:txBody>
      <dsp:txXfrm>
        <a:off x="2362205" y="2001488"/>
        <a:ext cx="1588315" cy="1507875"/>
      </dsp:txXfrm>
    </dsp:sp>
    <dsp:sp modelId="{A15C9CA6-EE7B-364C-BF43-3A0B10C85A65}">
      <dsp:nvSpPr>
        <dsp:cNvPr id="0" name=""/>
        <dsp:cNvSpPr/>
      </dsp:nvSpPr>
      <dsp:spPr>
        <a:xfrm>
          <a:off x="3691903" y="1291900"/>
          <a:ext cx="324570" cy="324570"/>
        </a:xfrm>
        <a:prstGeom prst="triangle">
          <a:avLst>
            <a:gd name="adj" fmla="val 100000"/>
          </a:avLst>
        </a:prstGeom>
        <a:blipFill rotWithShape="0">
          <a:blip xmlns:r="http://schemas.openxmlformats.org/officeDocument/2006/relationships" r:embed="rId1">
            <a:duotone>
              <a:schemeClr val="accent1">
                <a:shade val="80000"/>
                <a:hueOff val="354778"/>
                <a:satOff val="-19922"/>
                <a:lumOff val="17181"/>
                <a:alphaOff val="0"/>
                <a:shade val="22000"/>
                <a:satMod val="160000"/>
              </a:schemeClr>
              <a:schemeClr val="accent1">
                <a:shade val="80000"/>
                <a:hueOff val="354778"/>
                <a:satOff val="-19922"/>
                <a:lumOff val="17181"/>
                <a:alphaOff val="0"/>
                <a:shade val="45000"/>
                <a:satMod val="100000"/>
              </a:schemeClr>
            </a:duotone>
          </a:blip>
          <a:tile tx="0" ty="0" sx="65000" sy="65000" flip="none" algn="ctr"/>
        </a:blipFill>
        <a:ln w="9525" cap="flat" cmpd="sng" algn="ctr">
          <a:solidFill>
            <a:schemeClr val="accent1">
              <a:shade val="80000"/>
              <a:hueOff val="354778"/>
              <a:satOff val="-19922"/>
              <a:lumOff val="17181"/>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shade val="80000"/>
              <a:hueOff val="354778"/>
              <a:satOff val="-19922"/>
              <a:lumOff val="17181"/>
              <a:alphaOff val="0"/>
              <a:tint val="10000"/>
              <a:satMod val="130000"/>
            </a:schemeClr>
          </a:contourClr>
        </a:sp3d>
      </dsp:spPr>
      <dsp:style>
        <a:lnRef idx="1">
          <a:scrgbClr r="0" g="0" b="0"/>
        </a:lnRef>
        <a:fillRef idx="3">
          <a:scrgbClr r="0" g="0" b="0"/>
        </a:fillRef>
        <a:effectRef idx="3">
          <a:scrgbClr r="0" g="0" b="0"/>
        </a:effectRef>
        <a:fontRef idx="minor">
          <a:schemeClr val="lt1"/>
        </a:fontRef>
      </dsp:style>
    </dsp:sp>
    <dsp:sp modelId="{500B5D9D-A7D8-9342-8B24-C78DA61E6EF0}">
      <dsp:nvSpPr>
        <dsp:cNvPr id="0" name=""/>
        <dsp:cNvSpPr/>
      </dsp:nvSpPr>
      <dsp:spPr>
        <a:xfrm rot="5400000">
          <a:off x="4593285" y="911075"/>
          <a:ext cx="1145098" cy="1905418"/>
        </a:xfrm>
        <a:prstGeom prst="corner">
          <a:avLst>
            <a:gd name="adj1" fmla="val 16120"/>
            <a:gd name="adj2" fmla="val 16110"/>
          </a:avLst>
        </a:prstGeom>
        <a:blipFill rotWithShape="0">
          <a:blip xmlns:r="http://schemas.openxmlformats.org/officeDocument/2006/relationships" r:embed="rId1">
            <a:duotone>
              <a:schemeClr val="accent1">
                <a:shade val="80000"/>
                <a:hueOff val="473037"/>
                <a:satOff val="-26563"/>
                <a:lumOff val="22907"/>
                <a:alphaOff val="0"/>
                <a:shade val="22000"/>
                <a:satMod val="160000"/>
              </a:schemeClr>
              <a:schemeClr val="accent1">
                <a:shade val="80000"/>
                <a:hueOff val="473037"/>
                <a:satOff val="-26563"/>
                <a:lumOff val="22907"/>
                <a:alphaOff val="0"/>
                <a:shade val="45000"/>
                <a:satMod val="100000"/>
              </a:schemeClr>
            </a:duotone>
          </a:blip>
          <a:tile tx="0" ty="0" sx="65000" sy="65000" flip="none" algn="ctr"/>
        </a:blipFill>
        <a:ln w="9525" cap="flat" cmpd="sng" algn="ctr">
          <a:solidFill>
            <a:schemeClr val="accent1">
              <a:shade val="80000"/>
              <a:hueOff val="473037"/>
              <a:satOff val="-26563"/>
              <a:lumOff val="22907"/>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shade val="80000"/>
              <a:hueOff val="473037"/>
              <a:satOff val="-26563"/>
              <a:lumOff val="22907"/>
              <a:alphaOff val="0"/>
              <a:tint val="10000"/>
              <a:satMod val="130000"/>
            </a:schemeClr>
          </a:contourClr>
        </a:sp3d>
      </dsp:spPr>
      <dsp:style>
        <a:lnRef idx="1">
          <a:scrgbClr r="0" g="0" b="0"/>
        </a:lnRef>
        <a:fillRef idx="3">
          <a:scrgbClr r="0" g="0" b="0"/>
        </a:fillRef>
        <a:effectRef idx="3">
          <a:scrgbClr r="0" g="0" b="0"/>
        </a:effectRef>
        <a:fontRef idx="minor">
          <a:schemeClr val="lt1"/>
        </a:fontRef>
      </dsp:style>
    </dsp:sp>
    <dsp:sp modelId="{452D537C-627E-AB4C-83CE-6936D7CD76B1}">
      <dsp:nvSpPr>
        <dsp:cNvPr id="0" name=""/>
        <dsp:cNvSpPr/>
      </dsp:nvSpPr>
      <dsp:spPr>
        <a:xfrm>
          <a:off x="4402140" y="1480384"/>
          <a:ext cx="1720222" cy="1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latin typeface="Arial Narrow"/>
              <a:cs typeface="Arial Narrow"/>
            </a:rPr>
            <a:t>3. Litigation around wholesale market rules won’t eliminate state energy and environmental laws </a:t>
          </a:r>
          <a:endParaRPr lang="en-US" sz="1800" kern="1200" dirty="0">
            <a:latin typeface="Arial Narrow"/>
            <a:cs typeface="Arial Narrow"/>
          </a:endParaRPr>
        </a:p>
      </dsp:txBody>
      <dsp:txXfrm>
        <a:off x="4402140" y="1480384"/>
        <a:ext cx="1720222" cy="1507875"/>
      </dsp:txXfrm>
    </dsp:sp>
    <dsp:sp modelId="{FFB94F6E-194F-8542-9F27-6190521D6761}">
      <dsp:nvSpPr>
        <dsp:cNvPr id="0" name=""/>
        <dsp:cNvSpPr/>
      </dsp:nvSpPr>
      <dsp:spPr>
        <a:xfrm>
          <a:off x="5797792" y="770796"/>
          <a:ext cx="324570" cy="324570"/>
        </a:xfrm>
        <a:prstGeom prst="triangle">
          <a:avLst>
            <a:gd name="adj" fmla="val 100000"/>
          </a:avLst>
        </a:prstGeom>
        <a:blipFill rotWithShape="0">
          <a:blip xmlns:r="http://schemas.openxmlformats.org/officeDocument/2006/relationships" r:embed="rId1">
            <a:duotone>
              <a:schemeClr val="accent1">
                <a:shade val="80000"/>
                <a:hueOff val="591296"/>
                <a:satOff val="-33203"/>
                <a:lumOff val="28634"/>
                <a:alphaOff val="0"/>
                <a:shade val="22000"/>
                <a:satMod val="160000"/>
              </a:schemeClr>
              <a:schemeClr val="accent1">
                <a:shade val="80000"/>
                <a:hueOff val="591296"/>
                <a:satOff val="-33203"/>
                <a:lumOff val="28634"/>
                <a:alphaOff val="0"/>
                <a:shade val="45000"/>
                <a:satMod val="100000"/>
              </a:schemeClr>
            </a:duotone>
          </a:blip>
          <a:tile tx="0" ty="0" sx="65000" sy="65000" flip="none" algn="ctr"/>
        </a:blipFill>
        <a:ln w="9525" cap="flat" cmpd="sng" algn="ctr">
          <a:solidFill>
            <a:schemeClr val="accent1">
              <a:shade val="80000"/>
              <a:hueOff val="591296"/>
              <a:satOff val="-33203"/>
              <a:lumOff val="28634"/>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shade val="80000"/>
              <a:hueOff val="591296"/>
              <a:satOff val="-33203"/>
              <a:lumOff val="28634"/>
              <a:alphaOff val="0"/>
              <a:tint val="10000"/>
              <a:satMod val="130000"/>
            </a:schemeClr>
          </a:contourClr>
        </a:sp3d>
      </dsp:spPr>
      <dsp:style>
        <a:lnRef idx="1">
          <a:scrgbClr r="0" g="0" b="0"/>
        </a:lnRef>
        <a:fillRef idx="3">
          <a:scrgbClr r="0" g="0" b="0"/>
        </a:fillRef>
        <a:effectRef idx="3">
          <a:scrgbClr r="0" g="0" b="0"/>
        </a:effectRef>
        <a:fontRef idx="minor">
          <a:schemeClr val="lt1"/>
        </a:fontRef>
      </dsp:style>
    </dsp:sp>
    <dsp:sp modelId="{C045EB3C-A863-6044-901F-B8DA901D8776}">
      <dsp:nvSpPr>
        <dsp:cNvPr id="0" name=""/>
        <dsp:cNvSpPr/>
      </dsp:nvSpPr>
      <dsp:spPr>
        <a:xfrm rot="5400000">
          <a:off x="6699174" y="389970"/>
          <a:ext cx="1145098" cy="1905418"/>
        </a:xfrm>
        <a:prstGeom prst="corner">
          <a:avLst>
            <a:gd name="adj1" fmla="val 16120"/>
            <a:gd name="adj2" fmla="val 16110"/>
          </a:avLst>
        </a:prstGeom>
        <a:blipFill rotWithShape="0">
          <a:blip xmlns:r="http://schemas.openxmlformats.org/officeDocument/2006/relationships" r:embed="rId1">
            <a:duotone>
              <a:schemeClr val="accent1">
                <a:shade val="80000"/>
                <a:hueOff val="709556"/>
                <a:satOff val="-39844"/>
                <a:lumOff val="34361"/>
                <a:alphaOff val="0"/>
                <a:shade val="22000"/>
                <a:satMod val="160000"/>
              </a:schemeClr>
              <a:schemeClr val="accent1">
                <a:shade val="80000"/>
                <a:hueOff val="709556"/>
                <a:satOff val="-39844"/>
                <a:lumOff val="34361"/>
                <a:alphaOff val="0"/>
                <a:shade val="45000"/>
                <a:satMod val="100000"/>
              </a:schemeClr>
            </a:duotone>
          </a:blip>
          <a:tile tx="0" ty="0" sx="65000" sy="65000" flip="none" algn="ctr"/>
        </a:blipFill>
        <a:ln w="9525" cap="flat" cmpd="sng" algn="ctr">
          <a:solidFill>
            <a:schemeClr val="accent1">
              <a:shade val="80000"/>
              <a:hueOff val="709556"/>
              <a:satOff val="-39844"/>
              <a:lumOff val="34361"/>
              <a:alphaOff val="0"/>
            </a:schemeClr>
          </a:solidFill>
          <a:prstDash val="solid"/>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shade val="80000"/>
              <a:hueOff val="709556"/>
              <a:satOff val="-39844"/>
              <a:lumOff val="34361"/>
              <a:alphaOff val="0"/>
              <a:tint val="10000"/>
              <a:satMod val="130000"/>
            </a:schemeClr>
          </a:contourClr>
        </a:sp3d>
      </dsp:spPr>
      <dsp:style>
        <a:lnRef idx="1">
          <a:scrgbClr r="0" g="0" b="0"/>
        </a:lnRef>
        <a:fillRef idx="3">
          <a:scrgbClr r="0" g="0" b="0"/>
        </a:fillRef>
        <a:effectRef idx="3">
          <a:scrgbClr r="0" g="0" b="0"/>
        </a:effectRef>
        <a:fontRef idx="minor">
          <a:schemeClr val="lt1"/>
        </a:fontRef>
      </dsp:style>
    </dsp:sp>
    <dsp:sp modelId="{FC4DE6F7-1166-3841-8BDE-F64F21E130FC}">
      <dsp:nvSpPr>
        <dsp:cNvPr id="0" name=""/>
        <dsp:cNvSpPr/>
      </dsp:nvSpPr>
      <dsp:spPr>
        <a:xfrm>
          <a:off x="6508028" y="959280"/>
          <a:ext cx="1720222" cy="150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solidFill>
                <a:schemeClr val="tx2"/>
              </a:solidFill>
              <a:latin typeface="Arial Narrow"/>
              <a:cs typeface="Arial Narrow"/>
            </a:rPr>
            <a:t>NEPOOL IMAPP </a:t>
          </a:r>
        </a:p>
        <a:p>
          <a:pPr lvl="0" algn="l" defTabSz="800100" rtl="0">
            <a:lnSpc>
              <a:spcPct val="90000"/>
            </a:lnSpc>
            <a:spcBef>
              <a:spcPct val="0"/>
            </a:spcBef>
            <a:spcAft>
              <a:spcPct val="35000"/>
            </a:spcAft>
          </a:pPr>
          <a:r>
            <a:rPr lang="en-US" sz="1800" b="1" kern="1200" dirty="0" smtClean="0">
              <a:solidFill>
                <a:schemeClr val="tx2"/>
              </a:solidFill>
              <a:latin typeface="Arial Narrow"/>
              <a:cs typeface="Arial Narrow"/>
            </a:rPr>
            <a:t>NESCOE Mechanisms 2.0</a:t>
          </a:r>
        </a:p>
        <a:p>
          <a:pPr lvl="0" algn="l" defTabSz="800100" rtl="0">
            <a:lnSpc>
              <a:spcPct val="90000"/>
            </a:lnSpc>
            <a:spcBef>
              <a:spcPct val="0"/>
            </a:spcBef>
            <a:spcAft>
              <a:spcPct val="35000"/>
            </a:spcAft>
          </a:pPr>
          <a:r>
            <a:rPr lang="en-US" sz="1800" b="1" kern="1200" dirty="0" smtClean="0">
              <a:solidFill>
                <a:schemeClr val="tx2"/>
              </a:solidFill>
              <a:latin typeface="Arial Narrow"/>
              <a:cs typeface="Arial Narrow"/>
            </a:rPr>
            <a:t>State Plans and Activities</a:t>
          </a:r>
        </a:p>
        <a:p>
          <a:pPr lvl="0" algn="l" defTabSz="800100" rtl="0">
            <a:lnSpc>
              <a:spcPct val="90000"/>
            </a:lnSpc>
            <a:spcBef>
              <a:spcPct val="0"/>
            </a:spcBef>
            <a:spcAft>
              <a:spcPct val="35000"/>
            </a:spcAft>
          </a:pPr>
          <a:endParaRPr lang="en-US" sz="1600" b="1" kern="1200" dirty="0">
            <a:latin typeface="Arial Narrow"/>
            <a:cs typeface="Arial Narrow"/>
          </a:endParaRPr>
        </a:p>
      </dsp:txBody>
      <dsp:txXfrm>
        <a:off x="6508028" y="959280"/>
        <a:ext cx="1720222" cy="1507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69F14-BFFF-C948-B4DE-82F751DA1FBF}">
      <dsp:nvSpPr>
        <dsp:cNvPr id="0" name=""/>
        <dsp:cNvSpPr/>
      </dsp:nvSpPr>
      <dsp:spPr>
        <a:xfrm>
          <a:off x="23" y="111749"/>
          <a:ext cx="2235224" cy="547200"/>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Arial Narrow"/>
              <a:cs typeface="Arial Narrow"/>
            </a:rPr>
            <a:t>Scenario Analysis</a:t>
          </a:r>
          <a:endParaRPr lang="en-US" sz="1900" kern="1200" dirty="0">
            <a:latin typeface="Arial Narrow"/>
            <a:cs typeface="Arial Narrow"/>
          </a:endParaRPr>
        </a:p>
      </dsp:txBody>
      <dsp:txXfrm>
        <a:off x="23" y="111749"/>
        <a:ext cx="2235224" cy="547200"/>
      </dsp:txXfrm>
    </dsp:sp>
    <dsp:sp modelId="{843FEE62-07E1-D149-9E49-C1E4D9BE0A6E}">
      <dsp:nvSpPr>
        <dsp:cNvPr id="0" name=""/>
        <dsp:cNvSpPr/>
      </dsp:nvSpPr>
      <dsp:spPr>
        <a:xfrm>
          <a:off x="23" y="658949"/>
          <a:ext cx="2235224" cy="362314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Base Case</a:t>
          </a:r>
          <a:endParaRPr lang="en-US" sz="1900" kern="1200" dirty="0">
            <a:latin typeface="Arial Narrow"/>
            <a:cs typeface="Arial Narrow"/>
          </a:endParaRPr>
        </a:p>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Expanded RPS</a:t>
          </a:r>
          <a:endParaRPr lang="en-US" sz="1900" kern="1200" dirty="0">
            <a:latin typeface="Arial Narrow"/>
            <a:cs typeface="Arial Narrow"/>
          </a:endParaRPr>
        </a:p>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Clean Energy Imports</a:t>
          </a:r>
          <a:endParaRPr lang="en-US" sz="1900" kern="1200" dirty="0">
            <a:latin typeface="Arial Narrow"/>
            <a:cs typeface="Arial Narrow"/>
          </a:endParaRPr>
        </a:p>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Nuclear Retirements</a:t>
          </a:r>
          <a:endParaRPr lang="en-US" sz="1900" kern="1200" dirty="0">
            <a:latin typeface="Arial Narrow"/>
            <a:cs typeface="Arial Narrow"/>
          </a:endParaRPr>
        </a:p>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Combined Renewable and Clean Energy</a:t>
          </a:r>
          <a:endParaRPr lang="en-US" sz="1900" kern="1200" dirty="0">
            <a:latin typeface="Arial Narrow"/>
            <a:cs typeface="Arial Narrow"/>
          </a:endParaRPr>
        </a:p>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Alternative Transmission</a:t>
          </a:r>
          <a:endParaRPr lang="en-US" sz="1900" kern="1200" dirty="0">
            <a:latin typeface="Arial Narrow"/>
            <a:cs typeface="Arial Narrow"/>
          </a:endParaRPr>
        </a:p>
      </dsp:txBody>
      <dsp:txXfrm>
        <a:off x="23" y="658949"/>
        <a:ext cx="2235224" cy="3623142"/>
      </dsp:txXfrm>
    </dsp:sp>
    <dsp:sp modelId="{077459B7-83F9-D945-AD24-D0448763E618}">
      <dsp:nvSpPr>
        <dsp:cNvPr id="0" name=""/>
        <dsp:cNvSpPr/>
      </dsp:nvSpPr>
      <dsp:spPr>
        <a:xfrm>
          <a:off x="2548179" y="111749"/>
          <a:ext cx="2235224" cy="547200"/>
        </a:xfrm>
        <a:prstGeom prst="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w="9525"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Arial Narrow"/>
              <a:cs typeface="Arial Narrow"/>
            </a:rPr>
            <a:t>Mechanism Analysis</a:t>
          </a:r>
          <a:endParaRPr lang="en-US" sz="1900" kern="1200" dirty="0">
            <a:latin typeface="Arial Narrow"/>
            <a:cs typeface="Arial Narrow"/>
          </a:endParaRPr>
        </a:p>
      </dsp:txBody>
      <dsp:txXfrm>
        <a:off x="2548179" y="111749"/>
        <a:ext cx="2235224" cy="547200"/>
      </dsp:txXfrm>
    </dsp:sp>
    <dsp:sp modelId="{20FA6BD2-5074-0048-AF4C-38719815906F}">
      <dsp:nvSpPr>
        <dsp:cNvPr id="0" name=""/>
        <dsp:cNvSpPr/>
      </dsp:nvSpPr>
      <dsp:spPr>
        <a:xfrm>
          <a:off x="2548179" y="658949"/>
          <a:ext cx="2235224" cy="362314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Mechanisms</a:t>
          </a:r>
          <a:endParaRPr lang="en-US" sz="1900" kern="1200" dirty="0">
            <a:latin typeface="Arial Narrow"/>
            <a:cs typeface="Arial Narrow"/>
          </a:endParaRPr>
        </a:p>
        <a:p>
          <a:pPr marL="342900" lvl="2" indent="-171450" algn="l" defTabSz="844550">
            <a:lnSpc>
              <a:spcPct val="90000"/>
            </a:lnSpc>
            <a:spcBef>
              <a:spcPct val="0"/>
            </a:spcBef>
            <a:spcAft>
              <a:spcPct val="15000"/>
            </a:spcAft>
            <a:buChar char="••"/>
          </a:pPr>
          <a:r>
            <a:rPr lang="en-US" sz="1900" kern="1200" dirty="0" smtClean="0">
              <a:latin typeface="Arial Narrow"/>
              <a:cs typeface="Arial Narrow"/>
            </a:rPr>
            <a:t>RPS</a:t>
          </a:r>
          <a:endParaRPr lang="en-US" sz="1900" kern="1200" dirty="0">
            <a:latin typeface="Arial Narrow"/>
            <a:cs typeface="Arial Narrow"/>
          </a:endParaRPr>
        </a:p>
        <a:p>
          <a:pPr marL="342900" lvl="2" indent="-171450" algn="l" defTabSz="844550">
            <a:lnSpc>
              <a:spcPct val="90000"/>
            </a:lnSpc>
            <a:spcBef>
              <a:spcPct val="0"/>
            </a:spcBef>
            <a:spcAft>
              <a:spcPct val="15000"/>
            </a:spcAft>
            <a:buChar char="••"/>
          </a:pPr>
          <a:r>
            <a:rPr lang="en-US" sz="1900" kern="1200" dirty="0" smtClean="0">
              <a:latin typeface="Arial Narrow"/>
              <a:cs typeface="Arial Narrow"/>
            </a:rPr>
            <a:t>CES</a:t>
          </a:r>
          <a:endParaRPr lang="en-US" sz="1900" kern="1200" dirty="0">
            <a:latin typeface="Arial Narrow"/>
            <a:cs typeface="Arial Narrow"/>
          </a:endParaRPr>
        </a:p>
        <a:p>
          <a:pPr marL="342900" lvl="2" indent="-171450" algn="l" defTabSz="844550">
            <a:lnSpc>
              <a:spcPct val="90000"/>
            </a:lnSpc>
            <a:spcBef>
              <a:spcPct val="0"/>
            </a:spcBef>
            <a:spcAft>
              <a:spcPct val="15000"/>
            </a:spcAft>
            <a:buChar char="••"/>
          </a:pPr>
          <a:r>
            <a:rPr lang="en-US" sz="1900" kern="1200" dirty="0" smtClean="0">
              <a:latin typeface="Arial Narrow"/>
              <a:cs typeface="Arial Narrow"/>
            </a:rPr>
            <a:t>PPA</a:t>
          </a:r>
          <a:endParaRPr lang="en-US" sz="1900" kern="1200" dirty="0">
            <a:latin typeface="Arial Narrow"/>
            <a:cs typeface="Arial Narrow"/>
          </a:endParaRPr>
        </a:p>
        <a:p>
          <a:pPr marL="342900" lvl="2" indent="-171450" algn="l" defTabSz="844550">
            <a:lnSpc>
              <a:spcPct val="90000"/>
            </a:lnSpc>
            <a:spcBef>
              <a:spcPct val="0"/>
            </a:spcBef>
            <a:spcAft>
              <a:spcPct val="15000"/>
            </a:spcAft>
            <a:buChar char="••"/>
          </a:pPr>
          <a:r>
            <a:rPr lang="en-US" sz="1900" kern="1200" dirty="0" smtClean="0">
              <a:latin typeface="Arial Narrow"/>
              <a:cs typeface="Arial Narrow"/>
            </a:rPr>
            <a:t>Strategic Transmission</a:t>
          </a:r>
          <a:endParaRPr lang="en-US" sz="1900" kern="1200" dirty="0">
            <a:latin typeface="Arial Narrow"/>
            <a:cs typeface="Arial Narrow"/>
          </a:endParaRPr>
        </a:p>
        <a:p>
          <a:pPr marL="342900" lvl="2" indent="-171450" algn="l" defTabSz="844550">
            <a:lnSpc>
              <a:spcPct val="90000"/>
            </a:lnSpc>
            <a:spcBef>
              <a:spcPct val="0"/>
            </a:spcBef>
            <a:spcAft>
              <a:spcPct val="15000"/>
            </a:spcAft>
            <a:buChar char="••"/>
          </a:pPr>
          <a:r>
            <a:rPr lang="en-US" sz="1900" kern="1200" dirty="0" smtClean="0">
              <a:latin typeface="Arial Narrow"/>
              <a:cs typeface="Arial Narrow"/>
            </a:rPr>
            <a:t>Centralized Procurement</a:t>
          </a:r>
          <a:endParaRPr lang="en-US" sz="1900" kern="1200" dirty="0">
            <a:latin typeface="Arial Narrow"/>
            <a:cs typeface="Arial Narrow"/>
          </a:endParaRPr>
        </a:p>
        <a:p>
          <a:pPr marL="342900" lvl="2" indent="-171450" algn="l" defTabSz="844550">
            <a:lnSpc>
              <a:spcPct val="90000"/>
            </a:lnSpc>
            <a:spcBef>
              <a:spcPct val="0"/>
            </a:spcBef>
            <a:spcAft>
              <a:spcPct val="15000"/>
            </a:spcAft>
            <a:buChar char="••"/>
          </a:pPr>
          <a:r>
            <a:rPr lang="en-US" sz="1900" kern="1200" dirty="0" smtClean="0">
              <a:latin typeface="Arial Narrow"/>
              <a:cs typeface="Arial Narrow"/>
            </a:rPr>
            <a:t>Others?</a:t>
          </a:r>
          <a:endParaRPr lang="en-US" sz="1900" kern="1200" dirty="0">
            <a:latin typeface="Arial Narrow"/>
            <a:cs typeface="Arial Narrow"/>
          </a:endParaRPr>
        </a:p>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Costs and</a:t>
          </a:r>
          <a:r>
            <a:rPr lang="en-US" sz="1900" kern="1200" baseline="0" dirty="0" smtClean="0">
              <a:latin typeface="Arial Narrow"/>
              <a:cs typeface="Arial Narrow"/>
            </a:rPr>
            <a:t> </a:t>
          </a:r>
          <a:r>
            <a:rPr lang="en-US" sz="1900" kern="1200" dirty="0" smtClean="0">
              <a:latin typeface="Arial Narrow"/>
              <a:cs typeface="Arial Narrow"/>
            </a:rPr>
            <a:t>Impacts</a:t>
          </a:r>
          <a:endParaRPr lang="en-US" sz="1900" kern="1200" dirty="0">
            <a:latin typeface="Arial Narrow"/>
            <a:cs typeface="Arial Narrow"/>
          </a:endParaRPr>
        </a:p>
        <a:p>
          <a:pPr marL="171450" lvl="1" indent="-171450" algn="l" defTabSz="844550">
            <a:lnSpc>
              <a:spcPct val="90000"/>
            </a:lnSpc>
            <a:spcBef>
              <a:spcPct val="0"/>
            </a:spcBef>
            <a:spcAft>
              <a:spcPct val="15000"/>
            </a:spcAft>
            <a:buChar char="••"/>
          </a:pPr>
          <a:r>
            <a:rPr lang="en-US" sz="1900" kern="1200" dirty="0" smtClean="0">
              <a:latin typeface="Arial Narrow"/>
              <a:cs typeface="Arial Narrow"/>
            </a:rPr>
            <a:t>Policy Goal Achievement</a:t>
          </a:r>
          <a:endParaRPr lang="en-US" sz="1900" kern="1200" dirty="0">
            <a:latin typeface="Arial Narrow"/>
            <a:cs typeface="Arial Narrow"/>
          </a:endParaRPr>
        </a:p>
      </dsp:txBody>
      <dsp:txXfrm>
        <a:off x="2548179" y="658949"/>
        <a:ext cx="2235224" cy="3623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9AADE-EBAE-A346-A8E0-CE97D9E40391}">
      <dsp:nvSpPr>
        <dsp:cNvPr id="0" name=""/>
        <dsp:cNvSpPr/>
      </dsp:nvSpPr>
      <dsp:spPr>
        <a:xfrm>
          <a:off x="1458171" y="1217746"/>
          <a:ext cx="1488357" cy="1488357"/>
        </a:xfrm>
        <a:prstGeom prst="gear9">
          <a:avLst/>
        </a:prstGeom>
        <a:gradFill rotWithShape="0">
          <a:gsLst>
            <a:gs pos="0">
              <a:srgbClr val="9BBB59">
                <a:alpha val="90000"/>
                <a:hueOff val="0"/>
                <a:satOff val="0"/>
                <a:lumOff val="0"/>
                <a:alphaOff val="0"/>
                <a:tint val="100000"/>
                <a:shade val="100000"/>
                <a:satMod val="130000"/>
              </a:srgbClr>
            </a:gs>
            <a:gs pos="100000">
              <a:srgbClr val="9BBB59">
                <a:alpha val="9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solidFill>
                <a:srgbClr val="000000"/>
              </a:solidFill>
              <a:latin typeface="Calibri"/>
              <a:ea typeface="+mn-ea"/>
              <a:cs typeface="+mn-cs"/>
            </a:rPr>
            <a:t>Energy</a:t>
          </a:r>
        </a:p>
      </dsp:txBody>
      <dsp:txXfrm>
        <a:off x="1757397" y="1566387"/>
        <a:ext cx="889905" cy="765046"/>
      </dsp:txXfrm>
    </dsp:sp>
    <dsp:sp modelId="{006A4303-0888-0547-A1AA-7B0276A1D620}">
      <dsp:nvSpPr>
        <dsp:cNvPr id="0" name=""/>
        <dsp:cNvSpPr/>
      </dsp:nvSpPr>
      <dsp:spPr>
        <a:xfrm>
          <a:off x="592218" y="865953"/>
          <a:ext cx="1082441" cy="1082441"/>
        </a:xfrm>
        <a:prstGeom prst="gear6">
          <a:avLst/>
        </a:prstGeom>
        <a:gradFill rotWithShape="0">
          <a:gsLst>
            <a:gs pos="0">
              <a:srgbClr val="9BBB59">
                <a:alpha val="90000"/>
                <a:hueOff val="0"/>
                <a:satOff val="0"/>
                <a:lumOff val="0"/>
                <a:alphaOff val="-20000"/>
                <a:tint val="100000"/>
                <a:shade val="100000"/>
                <a:satMod val="130000"/>
              </a:srgbClr>
            </a:gs>
            <a:gs pos="100000">
              <a:srgbClr val="9BBB59">
                <a:alpha val="90000"/>
                <a:hueOff val="0"/>
                <a:satOff val="0"/>
                <a:lumOff val="0"/>
                <a:alphaOff val="-2000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solidFill>
                <a:sysClr val="windowText" lastClr="000000"/>
              </a:solidFill>
              <a:latin typeface="Calibri"/>
              <a:ea typeface="+mn-ea"/>
              <a:cs typeface="+mn-cs"/>
            </a:rPr>
            <a:t>Capacity</a:t>
          </a:r>
          <a:endParaRPr lang="en-US" sz="500" kern="1200" dirty="0">
            <a:solidFill>
              <a:sysClr val="windowText" lastClr="000000"/>
            </a:solidFill>
            <a:latin typeface="Calibri"/>
            <a:ea typeface="+mn-ea"/>
            <a:cs typeface="+mn-cs"/>
          </a:endParaRPr>
        </a:p>
      </dsp:txBody>
      <dsp:txXfrm>
        <a:off x="864726" y="1140108"/>
        <a:ext cx="537425" cy="534131"/>
      </dsp:txXfrm>
    </dsp:sp>
    <dsp:sp modelId="{95450F72-6AA7-E24A-9282-556980CDAEAF}">
      <dsp:nvSpPr>
        <dsp:cNvPr id="0" name=""/>
        <dsp:cNvSpPr/>
      </dsp:nvSpPr>
      <dsp:spPr>
        <a:xfrm rot="21306827">
          <a:off x="1235112" y="217144"/>
          <a:ext cx="1060571" cy="1060571"/>
        </a:xfrm>
        <a:prstGeom prst="gear6">
          <a:avLst/>
        </a:prstGeom>
        <a:gradFill rotWithShape="0">
          <a:gsLst>
            <a:gs pos="0">
              <a:srgbClr val="9BBB59">
                <a:alpha val="90000"/>
                <a:hueOff val="0"/>
                <a:satOff val="0"/>
                <a:lumOff val="0"/>
                <a:alphaOff val="-40000"/>
                <a:tint val="100000"/>
                <a:shade val="100000"/>
                <a:satMod val="130000"/>
              </a:srgbClr>
            </a:gs>
            <a:gs pos="100000">
              <a:srgbClr val="9BBB59">
                <a:alpha val="90000"/>
                <a:hueOff val="0"/>
                <a:satOff val="0"/>
                <a:lumOff val="0"/>
                <a:alphaOff val="-4000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solidFill>
                <a:sysClr val="windowText" lastClr="000000"/>
              </a:solidFill>
              <a:latin typeface="Calibri"/>
              <a:ea typeface="+mn-ea"/>
              <a:cs typeface="+mn-cs"/>
            </a:rPr>
            <a:t>Emissions</a:t>
          </a:r>
          <a:endParaRPr lang="en-US" sz="500" kern="1200" dirty="0">
            <a:solidFill>
              <a:sysClr val="windowText" lastClr="000000"/>
            </a:solidFill>
            <a:latin typeface="Calibri"/>
            <a:ea typeface="+mn-ea"/>
            <a:cs typeface="+mn-cs"/>
          </a:endParaRPr>
        </a:p>
      </dsp:txBody>
      <dsp:txXfrm rot="-20700000">
        <a:off x="1617606" y="600543"/>
        <a:ext cx="295584" cy="293772"/>
      </dsp:txXfrm>
    </dsp:sp>
    <dsp:sp modelId="{B4145747-869E-184E-987F-CED0EC27667C}">
      <dsp:nvSpPr>
        <dsp:cNvPr id="0" name=""/>
        <dsp:cNvSpPr/>
      </dsp:nvSpPr>
      <dsp:spPr>
        <a:xfrm>
          <a:off x="1328157" y="1001871"/>
          <a:ext cx="1905097" cy="1905097"/>
        </a:xfrm>
        <a:prstGeom prst="circularArrow">
          <a:avLst>
            <a:gd name="adj1" fmla="val 4687"/>
            <a:gd name="adj2" fmla="val 299029"/>
            <a:gd name="adj3" fmla="val 2465390"/>
            <a:gd name="adj4" fmla="val 15975346"/>
            <a:gd name="adj5" fmla="val 5469"/>
          </a:avLst>
        </a:prstGeom>
        <a:gradFill rotWithShape="0">
          <a:gsLst>
            <a:gs pos="0">
              <a:srgbClr val="9BBB59">
                <a:shade val="90000"/>
                <a:hueOff val="0"/>
                <a:satOff val="0"/>
                <a:lumOff val="0"/>
                <a:alphaOff val="0"/>
                <a:tint val="100000"/>
                <a:shade val="100000"/>
                <a:satMod val="130000"/>
              </a:srgbClr>
            </a:gs>
            <a:gs pos="100000">
              <a:srgbClr val="9BBB59">
                <a:shade val="9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165E910-F3D4-E742-912A-2D3F903180BD}">
      <dsp:nvSpPr>
        <dsp:cNvPr id="0" name=""/>
        <dsp:cNvSpPr/>
      </dsp:nvSpPr>
      <dsp:spPr>
        <a:xfrm>
          <a:off x="400519" y="632836"/>
          <a:ext cx="1384172" cy="1384172"/>
        </a:xfrm>
        <a:prstGeom prst="leftCircularArrow">
          <a:avLst>
            <a:gd name="adj1" fmla="val 6452"/>
            <a:gd name="adj2" fmla="val 429999"/>
            <a:gd name="adj3" fmla="val 10489124"/>
            <a:gd name="adj4" fmla="val 14837806"/>
            <a:gd name="adj5" fmla="val 7527"/>
          </a:avLst>
        </a:prstGeom>
        <a:gradFill rotWithShape="0">
          <a:gsLst>
            <a:gs pos="0">
              <a:srgbClr val="9BBB59">
                <a:shade val="90000"/>
                <a:hueOff val="140170"/>
                <a:satOff val="-3004"/>
                <a:lumOff val="15406"/>
                <a:alphaOff val="0"/>
                <a:tint val="100000"/>
                <a:shade val="100000"/>
                <a:satMod val="130000"/>
              </a:srgbClr>
            </a:gs>
            <a:gs pos="100000">
              <a:srgbClr val="9BBB59">
                <a:shade val="90000"/>
                <a:hueOff val="140170"/>
                <a:satOff val="-3004"/>
                <a:lumOff val="1540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6C8E0C-187F-4B4A-8DBF-F104F6676B36}">
      <dsp:nvSpPr>
        <dsp:cNvPr id="0" name=""/>
        <dsp:cNvSpPr/>
      </dsp:nvSpPr>
      <dsp:spPr>
        <a:xfrm>
          <a:off x="953174" y="-106739"/>
          <a:ext cx="1492416" cy="1492416"/>
        </a:xfrm>
        <a:prstGeom prst="circularArrow">
          <a:avLst>
            <a:gd name="adj1" fmla="val 5984"/>
            <a:gd name="adj2" fmla="val 394124"/>
            <a:gd name="adj3" fmla="val 13313824"/>
            <a:gd name="adj4" fmla="val 10508221"/>
            <a:gd name="adj5" fmla="val 6981"/>
          </a:avLst>
        </a:prstGeom>
        <a:gradFill rotWithShape="0">
          <a:gsLst>
            <a:gs pos="0">
              <a:srgbClr val="9BBB59">
                <a:shade val="90000"/>
                <a:hueOff val="280340"/>
                <a:satOff val="-6007"/>
                <a:lumOff val="30812"/>
                <a:alphaOff val="0"/>
                <a:tint val="100000"/>
                <a:shade val="100000"/>
                <a:satMod val="130000"/>
              </a:srgbClr>
            </a:gs>
            <a:gs pos="100000">
              <a:srgbClr val="9BBB59">
                <a:shade val="90000"/>
                <a:hueOff val="280340"/>
                <a:satOff val="-6007"/>
                <a:lumOff val="30812"/>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B0E58-3C79-914D-9B7A-88E96D9177D8}">
      <dsp:nvSpPr>
        <dsp:cNvPr id="0" name=""/>
        <dsp:cNvSpPr/>
      </dsp:nvSpPr>
      <dsp:spPr>
        <a:xfrm>
          <a:off x="1267" y="602809"/>
          <a:ext cx="1544644" cy="617857"/>
        </a:xfrm>
        <a:prstGeom prst="chevron">
          <a:avLst/>
        </a:prstGeom>
        <a:gradFill rotWithShape="0">
          <a:gsLst>
            <a:gs pos="0">
              <a:srgbClr val="9BBB59">
                <a:shade val="50000"/>
                <a:hueOff val="0"/>
                <a:satOff val="0"/>
                <a:lumOff val="0"/>
                <a:alphaOff val="0"/>
                <a:tint val="50000"/>
                <a:satMod val="300000"/>
              </a:srgbClr>
            </a:gs>
            <a:gs pos="35000">
              <a:srgbClr val="9BBB59">
                <a:shade val="50000"/>
                <a:hueOff val="0"/>
                <a:satOff val="0"/>
                <a:lumOff val="0"/>
                <a:alphaOff val="0"/>
                <a:tint val="37000"/>
                <a:satMod val="300000"/>
              </a:srgbClr>
            </a:gs>
            <a:gs pos="100000">
              <a:srgbClr val="9BBB59">
                <a:shade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latin typeface="Calibri"/>
              <a:ea typeface="+mn-ea"/>
              <a:cs typeface="+mn-cs"/>
            </a:rPr>
            <a:t>Prices</a:t>
          </a:r>
          <a:endParaRPr lang="en-US" sz="1100" kern="1200" dirty="0">
            <a:solidFill>
              <a:sysClr val="windowText" lastClr="000000"/>
            </a:solidFill>
            <a:latin typeface="Calibri"/>
            <a:ea typeface="+mn-ea"/>
            <a:cs typeface="+mn-cs"/>
          </a:endParaRPr>
        </a:p>
      </dsp:txBody>
      <dsp:txXfrm>
        <a:off x="310196" y="602809"/>
        <a:ext cx="926787" cy="617857"/>
      </dsp:txXfrm>
    </dsp:sp>
    <dsp:sp modelId="{3974F77F-B6A7-584D-A2FC-C5FCFF1D4749}">
      <dsp:nvSpPr>
        <dsp:cNvPr id="0" name=""/>
        <dsp:cNvSpPr/>
      </dsp:nvSpPr>
      <dsp:spPr>
        <a:xfrm>
          <a:off x="1391447" y="602809"/>
          <a:ext cx="1544644" cy="617857"/>
        </a:xfrm>
        <a:prstGeom prst="chevron">
          <a:avLst/>
        </a:prstGeom>
        <a:gradFill rotWithShape="0">
          <a:gsLst>
            <a:gs pos="0">
              <a:srgbClr val="9BBB59">
                <a:shade val="50000"/>
                <a:hueOff val="178370"/>
                <a:satOff val="-2846"/>
                <a:lumOff val="27405"/>
                <a:alphaOff val="0"/>
                <a:tint val="50000"/>
                <a:satMod val="300000"/>
              </a:srgbClr>
            </a:gs>
            <a:gs pos="35000">
              <a:srgbClr val="9BBB59">
                <a:shade val="50000"/>
                <a:hueOff val="178370"/>
                <a:satOff val="-2846"/>
                <a:lumOff val="27405"/>
                <a:alphaOff val="0"/>
                <a:tint val="37000"/>
                <a:satMod val="300000"/>
              </a:srgbClr>
            </a:gs>
            <a:gs pos="100000">
              <a:srgbClr val="9BBB59">
                <a:shade val="50000"/>
                <a:hueOff val="178370"/>
                <a:satOff val="-2846"/>
                <a:lumOff val="2740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latin typeface="Calibri"/>
              <a:ea typeface="+mn-ea"/>
              <a:cs typeface="+mn-cs"/>
            </a:rPr>
            <a:t>Emissions</a:t>
          </a:r>
          <a:endParaRPr lang="en-US" sz="1100" kern="1200" dirty="0">
            <a:solidFill>
              <a:sysClr val="windowText" lastClr="000000"/>
            </a:solidFill>
            <a:latin typeface="Calibri"/>
            <a:ea typeface="+mn-ea"/>
            <a:cs typeface="+mn-cs"/>
          </a:endParaRPr>
        </a:p>
      </dsp:txBody>
      <dsp:txXfrm>
        <a:off x="1700376" y="602809"/>
        <a:ext cx="926787" cy="617857"/>
      </dsp:txXfrm>
    </dsp:sp>
    <dsp:sp modelId="{6381FAA7-6751-2247-B074-DE27B7EF93D4}">
      <dsp:nvSpPr>
        <dsp:cNvPr id="0" name=""/>
        <dsp:cNvSpPr/>
      </dsp:nvSpPr>
      <dsp:spPr>
        <a:xfrm>
          <a:off x="2781627" y="602809"/>
          <a:ext cx="1544644" cy="617857"/>
        </a:xfrm>
        <a:prstGeom prst="chevron">
          <a:avLst/>
        </a:prstGeom>
        <a:gradFill rotWithShape="0">
          <a:gsLst>
            <a:gs pos="0">
              <a:srgbClr val="9BBB59">
                <a:shade val="50000"/>
                <a:hueOff val="178370"/>
                <a:satOff val="-2846"/>
                <a:lumOff val="27405"/>
                <a:alphaOff val="0"/>
                <a:tint val="50000"/>
                <a:satMod val="300000"/>
              </a:srgbClr>
            </a:gs>
            <a:gs pos="35000">
              <a:srgbClr val="9BBB59">
                <a:shade val="50000"/>
                <a:hueOff val="178370"/>
                <a:satOff val="-2846"/>
                <a:lumOff val="27405"/>
                <a:alphaOff val="0"/>
                <a:tint val="37000"/>
                <a:satMod val="300000"/>
              </a:srgbClr>
            </a:gs>
            <a:gs pos="100000">
              <a:srgbClr val="9BBB59">
                <a:shade val="50000"/>
                <a:hueOff val="178370"/>
                <a:satOff val="-2846"/>
                <a:lumOff val="27405"/>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ysClr val="windowText" lastClr="000000"/>
              </a:solidFill>
              <a:latin typeface="Calibri"/>
              <a:ea typeface="+mn-ea"/>
              <a:cs typeface="+mn-cs"/>
            </a:rPr>
            <a:t>Residual Revenue Requirements</a:t>
          </a:r>
          <a:endParaRPr lang="en-US" sz="1100" kern="1200" dirty="0">
            <a:solidFill>
              <a:sysClr val="windowText" lastClr="000000"/>
            </a:solidFill>
            <a:latin typeface="Calibri"/>
            <a:ea typeface="+mn-ea"/>
            <a:cs typeface="+mn-cs"/>
          </a:endParaRPr>
        </a:p>
      </dsp:txBody>
      <dsp:txXfrm>
        <a:off x="3090556" y="602809"/>
        <a:ext cx="926787" cy="6178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46013-FEDB-8141-98C8-14C0C940F90D}">
      <dsp:nvSpPr>
        <dsp:cNvPr id="0" name=""/>
        <dsp:cNvSpPr/>
      </dsp:nvSpPr>
      <dsp:spPr>
        <a:xfrm>
          <a:off x="-3421748" y="-526143"/>
          <a:ext cx="4079867" cy="4079867"/>
        </a:xfrm>
        <a:prstGeom prst="blockArc">
          <a:avLst>
            <a:gd name="adj1" fmla="val 18900000"/>
            <a:gd name="adj2" fmla="val 2700000"/>
            <a:gd name="adj3" fmla="val 529"/>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52D746D-BAEF-A246-8751-735307BFE383}">
      <dsp:nvSpPr>
        <dsp:cNvPr id="0" name=""/>
        <dsp:cNvSpPr/>
      </dsp:nvSpPr>
      <dsp:spPr>
        <a:xfrm>
          <a:off x="288766" y="189163"/>
          <a:ext cx="2644215"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489"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ysClr val="window" lastClr="FFFFFF"/>
              </a:solidFill>
              <a:latin typeface="Calibri"/>
              <a:ea typeface="+mn-ea"/>
              <a:cs typeface="+mn-cs"/>
            </a:rPr>
            <a:t>Renewable</a:t>
          </a:r>
          <a:r>
            <a:rPr lang="en-US" sz="1300" kern="1200" baseline="0" dirty="0" smtClean="0">
              <a:solidFill>
                <a:sysClr val="window" lastClr="FFFFFF"/>
              </a:solidFill>
              <a:latin typeface="Calibri"/>
              <a:ea typeface="+mn-ea"/>
              <a:cs typeface="+mn-cs"/>
            </a:rPr>
            <a:t> Portfolio </a:t>
          </a:r>
          <a:r>
            <a:rPr lang="en-US" sz="1300" kern="1200" dirty="0" smtClean="0">
              <a:solidFill>
                <a:sysClr val="window" lastClr="FFFFFF"/>
              </a:solidFill>
              <a:latin typeface="Calibri"/>
              <a:ea typeface="+mn-ea"/>
              <a:cs typeface="+mn-cs"/>
            </a:rPr>
            <a:t>Standard</a:t>
          </a:r>
          <a:endParaRPr lang="en-US" sz="1300" kern="1200" dirty="0">
            <a:solidFill>
              <a:sysClr val="window" lastClr="FFFFFF"/>
            </a:solidFill>
            <a:latin typeface="Calibri"/>
            <a:ea typeface="+mn-ea"/>
            <a:cs typeface="+mn-cs"/>
          </a:endParaRPr>
        </a:p>
      </dsp:txBody>
      <dsp:txXfrm>
        <a:off x="288766" y="189163"/>
        <a:ext cx="2644215" cy="378568"/>
      </dsp:txXfrm>
    </dsp:sp>
    <dsp:sp modelId="{ECA7EFC6-F1BC-0D4B-9E54-3EE5BFDAC1F1}">
      <dsp:nvSpPr>
        <dsp:cNvPr id="0" name=""/>
        <dsp:cNvSpPr/>
      </dsp:nvSpPr>
      <dsp:spPr>
        <a:xfrm>
          <a:off x="52161" y="141842"/>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25C7E91-3EEC-A64E-99CF-545A8F7CE629}">
      <dsp:nvSpPr>
        <dsp:cNvPr id="0" name=""/>
        <dsp:cNvSpPr/>
      </dsp:nvSpPr>
      <dsp:spPr>
        <a:xfrm>
          <a:off x="560037" y="756834"/>
          <a:ext cx="2372944"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489"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ysClr val="window" lastClr="FFFFFF"/>
              </a:solidFill>
              <a:latin typeface="Calibri"/>
              <a:ea typeface="+mn-ea"/>
              <a:cs typeface="+mn-cs"/>
            </a:rPr>
            <a:t>Clean Energy Standard</a:t>
          </a:r>
          <a:endParaRPr lang="en-US" sz="1300" kern="1200" dirty="0">
            <a:solidFill>
              <a:sysClr val="window" lastClr="FFFFFF"/>
            </a:solidFill>
            <a:latin typeface="Calibri"/>
            <a:ea typeface="+mn-ea"/>
            <a:cs typeface="+mn-cs"/>
          </a:endParaRPr>
        </a:p>
      </dsp:txBody>
      <dsp:txXfrm>
        <a:off x="560037" y="756834"/>
        <a:ext cx="2372944" cy="378568"/>
      </dsp:txXfrm>
    </dsp:sp>
    <dsp:sp modelId="{D6D0E3F0-35E2-2649-8BB4-7016516236C0}">
      <dsp:nvSpPr>
        <dsp:cNvPr id="0" name=""/>
        <dsp:cNvSpPr/>
      </dsp:nvSpPr>
      <dsp:spPr>
        <a:xfrm>
          <a:off x="323432" y="709513"/>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7708F08-17C9-2F4F-8D28-47E1563601E6}">
      <dsp:nvSpPr>
        <dsp:cNvPr id="0" name=""/>
        <dsp:cNvSpPr/>
      </dsp:nvSpPr>
      <dsp:spPr>
        <a:xfrm>
          <a:off x="643296" y="1324505"/>
          <a:ext cx="2289686"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489"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ysClr val="window" lastClr="FFFFFF"/>
              </a:solidFill>
              <a:latin typeface="Calibri"/>
              <a:ea typeface="+mn-ea"/>
              <a:cs typeface="+mn-cs"/>
            </a:rPr>
            <a:t>Power Purchase Agreement</a:t>
          </a:r>
        </a:p>
      </dsp:txBody>
      <dsp:txXfrm>
        <a:off x="643296" y="1324505"/>
        <a:ext cx="2289686" cy="378568"/>
      </dsp:txXfrm>
    </dsp:sp>
    <dsp:sp modelId="{F5CDEC85-5481-804F-A238-2B7A4073804C}">
      <dsp:nvSpPr>
        <dsp:cNvPr id="0" name=""/>
        <dsp:cNvSpPr/>
      </dsp:nvSpPr>
      <dsp:spPr>
        <a:xfrm>
          <a:off x="406690" y="1277184"/>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C325D49-8DE2-6347-9E91-FC639B60390A}">
      <dsp:nvSpPr>
        <dsp:cNvPr id="0" name=""/>
        <dsp:cNvSpPr/>
      </dsp:nvSpPr>
      <dsp:spPr>
        <a:xfrm>
          <a:off x="560037" y="1892176"/>
          <a:ext cx="2372944"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489"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ysClr val="window" lastClr="FFFFFF"/>
              </a:solidFill>
              <a:latin typeface="Calibri"/>
              <a:ea typeface="+mn-ea"/>
              <a:cs typeface="+mn-cs"/>
            </a:rPr>
            <a:t>Strategic Transmission </a:t>
          </a:r>
          <a:endParaRPr lang="en-US" sz="1300" kern="1200" dirty="0">
            <a:solidFill>
              <a:sysClr val="window" lastClr="FFFFFF"/>
            </a:solidFill>
            <a:latin typeface="Calibri"/>
            <a:ea typeface="+mn-ea"/>
            <a:cs typeface="+mn-cs"/>
          </a:endParaRPr>
        </a:p>
      </dsp:txBody>
      <dsp:txXfrm>
        <a:off x="560037" y="1892176"/>
        <a:ext cx="2372944" cy="378568"/>
      </dsp:txXfrm>
    </dsp:sp>
    <dsp:sp modelId="{1EE36D5C-C6DC-6046-A712-67E8297CB1E3}">
      <dsp:nvSpPr>
        <dsp:cNvPr id="0" name=""/>
        <dsp:cNvSpPr/>
      </dsp:nvSpPr>
      <dsp:spPr>
        <a:xfrm>
          <a:off x="323432" y="1844855"/>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D01AAC4-E37A-4049-B58B-F66C826C4399}">
      <dsp:nvSpPr>
        <dsp:cNvPr id="0" name=""/>
        <dsp:cNvSpPr/>
      </dsp:nvSpPr>
      <dsp:spPr>
        <a:xfrm>
          <a:off x="288766" y="2459848"/>
          <a:ext cx="2644215" cy="37856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489"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solidFill>
                <a:sysClr val="window" lastClr="FFFFFF"/>
              </a:solidFill>
              <a:latin typeface="Calibri"/>
              <a:ea typeface="+mn-ea"/>
              <a:cs typeface="+mn-cs"/>
            </a:rPr>
            <a:t>Central</a:t>
          </a:r>
          <a:r>
            <a:rPr lang="en-US" sz="1300" kern="1200" baseline="0" dirty="0" smtClean="0">
              <a:solidFill>
                <a:sysClr val="window" lastClr="FFFFFF"/>
              </a:solidFill>
              <a:latin typeface="Calibri"/>
              <a:ea typeface="+mn-ea"/>
              <a:cs typeface="+mn-cs"/>
            </a:rPr>
            <a:t>ized Procurement</a:t>
          </a:r>
          <a:endParaRPr lang="en-US" sz="1300" kern="1200" dirty="0">
            <a:solidFill>
              <a:sysClr val="window" lastClr="FFFFFF"/>
            </a:solidFill>
            <a:latin typeface="Calibri"/>
            <a:ea typeface="+mn-ea"/>
            <a:cs typeface="+mn-cs"/>
          </a:endParaRPr>
        </a:p>
      </dsp:txBody>
      <dsp:txXfrm>
        <a:off x="288766" y="2459848"/>
        <a:ext cx="2644215" cy="378568"/>
      </dsp:txXfrm>
    </dsp:sp>
    <dsp:sp modelId="{A4315F8E-9315-1C46-880A-C6CBAA480F00}">
      <dsp:nvSpPr>
        <dsp:cNvPr id="0" name=""/>
        <dsp:cNvSpPr/>
      </dsp:nvSpPr>
      <dsp:spPr>
        <a:xfrm>
          <a:off x="52161" y="2412527"/>
          <a:ext cx="473210" cy="473210"/>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23B4F-7A26-B346-8723-8611E2407321}">
      <dsp:nvSpPr>
        <dsp:cNvPr id="0" name=""/>
        <dsp:cNvSpPr/>
      </dsp:nvSpPr>
      <dsp:spPr>
        <a:xfrm>
          <a:off x="2910767" y="2980436"/>
          <a:ext cx="1918340" cy="1918340"/>
        </a:xfrm>
        <a:prstGeom prst="ellipse">
          <a:avLst/>
        </a:pr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ysClr val="window" lastClr="FFFFFF"/>
              </a:solidFill>
              <a:latin typeface="Arial Narrow"/>
              <a:ea typeface="+mn-ea"/>
              <a:cs typeface="+mn-cs"/>
            </a:rPr>
            <a:t>Solutions? </a:t>
          </a:r>
          <a:endParaRPr lang="en-US" sz="2700" kern="1200" dirty="0">
            <a:solidFill>
              <a:sysClr val="window" lastClr="FFFFFF"/>
            </a:solidFill>
            <a:latin typeface="Arial Narrow"/>
            <a:ea typeface="+mn-ea"/>
            <a:cs typeface="+mn-cs"/>
          </a:endParaRPr>
        </a:p>
      </dsp:txBody>
      <dsp:txXfrm>
        <a:off x="3191701" y="3261370"/>
        <a:ext cx="1356472" cy="1356472"/>
      </dsp:txXfrm>
    </dsp:sp>
    <dsp:sp modelId="{6404A2C1-CC69-8646-885D-B85879C85405}">
      <dsp:nvSpPr>
        <dsp:cNvPr id="0" name=""/>
        <dsp:cNvSpPr/>
      </dsp:nvSpPr>
      <dsp:spPr>
        <a:xfrm rot="10800000">
          <a:off x="673527" y="3666242"/>
          <a:ext cx="2114192" cy="546727"/>
        </a:xfrm>
        <a:prstGeom prst="leftArrow">
          <a:avLst>
            <a:gd name="adj1" fmla="val 60000"/>
            <a:gd name="adj2" fmla="val 50000"/>
          </a:avLst>
        </a:prstGeom>
        <a:solidFill>
          <a:srgbClr val="8064A2">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8B2EA2D-97E2-7E4B-BADF-3A40020C8604}">
      <dsp:nvSpPr>
        <dsp:cNvPr id="0" name=""/>
        <dsp:cNvSpPr/>
      </dsp:nvSpPr>
      <dsp:spPr>
        <a:xfrm>
          <a:off x="2108" y="3402471"/>
          <a:ext cx="1342838" cy="1074270"/>
        </a:xfrm>
        <a:prstGeom prst="roundRect">
          <a:avLst>
            <a:gd name="adj" fmla="val 10000"/>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Arial Narrow"/>
              <a:ea typeface="+mn-ea"/>
              <a:cs typeface="+mn-cs"/>
            </a:rPr>
            <a:t>Market impact analysis </a:t>
          </a:r>
          <a:endParaRPr lang="en-US" sz="1500" kern="1200" dirty="0">
            <a:solidFill>
              <a:sysClr val="window" lastClr="FFFFFF"/>
            </a:solidFill>
            <a:latin typeface="Arial Narrow"/>
            <a:ea typeface="+mn-ea"/>
            <a:cs typeface="+mn-cs"/>
          </a:endParaRPr>
        </a:p>
      </dsp:txBody>
      <dsp:txXfrm>
        <a:off x="33572" y="3433935"/>
        <a:ext cx="1279910" cy="1011342"/>
      </dsp:txXfrm>
    </dsp:sp>
    <dsp:sp modelId="{9ED899C3-F732-A442-8ED0-70ADE9FEB44D}">
      <dsp:nvSpPr>
        <dsp:cNvPr id="0" name=""/>
        <dsp:cNvSpPr/>
      </dsp:nvSpPr>
      <dsp:spPr>
        <a:xfrm rot="12429129">
          <a:off x="826794" y="2668872"/>
          <a:ext cx="2196956" cy="546727"/>
        </a:xfrm>
        <a:prstGeom prst="leftArrow">
          <a:avLst>
            <a:gd name="adj1" fmla="val 60000"/>
            <a:gd name="adj2" fmla="val 50000"/>
          </a:avLst>
        </a:prstGeom>
        <a:solidFill>
          <a:srgbClr val="8064A2">
            <a:hueOff val="-744128"/>
            <a:satOff val="4483"/>
            <a:lumOff val="359"/>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0213C2C-80E6-C340-9E61-830AF23139D0}">
      <dsp:nvSpPr>
        <dsp:cNvPr id="0" name=""/>
        <dsp:cNvSpPr/>
      </dsp:nvSpPr>
      <dsp:spPr>
        <a:xfrm>
          <a:off x="207320" y="1803769"/>
          <a:ext cx="1481056" cy="1274342"/>
        </a:xfrm>
        <a:prstGeom prst="roundRect">
          <a:avLst>
            <a:gd name="adj" fmla="val 10000"/>
          </a:avLst>
        </a:prstGeom>
        <a:solidFill>
          <a:srgbClr val="8064A2">
            <a:hueOff val="-744128"/>
            <a:satOff val="4483"/>
            <a:lumOff val="359"/>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Arial Narrow"/>
              <a:ea typeface="+mn-ea"/>
              <a:cs typeface="+mn-cs"/>
            </a:rPr>
            <a:t>NEPOOL Economic Study &amp; </a:t>
          </a:r>
        </a:p>
        <a:p>
          <a:pPr lvl="0" algn="ctr" defTabSz="666750">
            <a:lnSpc>
              <a:spcPct val="90000"/>
            </a:lnSpc>
            <a:spcBef>
              <a:spcPct val="0"/>
            </a:spcBef>
            <a:spcAft>
              <a:spcPct val="35000"/>
            </a:spcAft>
          </a:pPr>
          <a:r>
            <a:rPr lang="en-US" sz="1500" kern="1200" dirty="0" smtClean="0">
              <a:solidFill>
                <a:sysClr val="window" lastClr="FFFFFF"/>
              </a:solidFill>
              <a:latin typeface="Arial Narrow"/>
              <a:ea typeface="+mn-ea"/>
              <a:cs typeface="+mn-cs"/>
            </a:rPr>
            <a:t>Markets + Policies Discussion  </a:t>
          </a:r>
          <a:endParaRPr lang="en-US" sz="1500" kern="1200" dirty="0">
            <a:solidFill>
              <a:sysClr val="window" lastClr="FFFFFF"/>
            </a:solidFill>
            <a:latin typeface="Arial Narrow"/>
            <a:ea typeface="+mn-ea"/>
            <a:cs typeface="+mn-cs"/>
          </a:endParaRPr>
        </a:p>
      </dsp:txBody>
      <dsp:txXfrm>
        <a:off x="244644" y="1841093"/>
        <a:ext cx="1406408" cy="1199694"/>
      </dsp:txXfrm>
    </dsp:sp>
    <dsp:sp modelId="{C9B36D18-3B4C-2346-BEB9-557FCB13955A}">
      <dsp:nvSpPr>
        <dsp:cNvPr id="0" name=""/>
        <dsp:cNvSpPr/>
      </dsp:nvSpPr>
      <dsp:spPr>
        <a:xfrm rot="14400000">
          <a:off x="1743184" y="1813542"/>
          <a:ext cx="2114192" cy="546727"/>
        </a:xfrm>
        <a:prstGeom prst="leftArrow">
          <a:avLst>
            <a:gd name="adj1" fmla="val 60000"/>
            <a:gd name="adj2" fmla="val 50000"/>
          </a:avLst>
        </a:prstGeom>
        <a:solidFill>
          <a:srgbClr val="8064A2">
            <a:hueOff val="-1488257"/>
            <a:satOff val="8966"/>
            <a:lumOff val="719"/>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344B263-19D0-D546-995C-60869739AD78}">
      <dsp:nvSpPr>
        <dsp:cNvPr id="0" name=""/>
        <dsp:cNvSpPr/>
      </dsp:nvSpPr>
      <dsp:spPr>
        <a:xfrm>
          <a:off x="1600313" y="634298"/>
          <a:ext cx="1342838" cy="1074270"/>
        </a:xfrm>
        <a:prstGeom prst="roundRect">
          <a:avLst>
            <a:gd name="adj" fmla="val 10000"/>
          </a:avLst>
        </a:prstGeom>
        <a:solidFill>
          <a:srgbClr val="8064A2">
            <a:hueOff val="-1488257"/>
            <a:satOff val="8966"/>
            <a:lumOff val="719"/>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Arial Narrow"/>
              <a:ea typeface="+mn-ea"/>
              <a:cs typeface="+mn-cs"/>
            </a:rPr>
            <a:t>Market participant, advocates ideas + proposals</a:t>
          </a:r>
          <a:endParaRPr lang="en-US" sz="1500" kern="1200" dirty="0">
            <a:solidFill>
              <a:sysClr val="window" lastClr="FFFFFF"/>
            </a:solidFill>
            <a:latin typeface="Arial Narrow"/>
            <a:ea typeface="+mn-ea"/>
            <a:cs typeface="+mn-cs"/>
          </a:endParaRPr>
        </a:p>
      </dsp:txBody>
      <dsp:txXfrm>
        <a:off x="1631777" y="665762"/>
        <a:ext cx="1279910" cy="1011342"/>
      </dsp:txXfrm>
    </dsp:sp>
    <dsp:sp modelId="{F9CB346E-0F52-4442-AC94-16B44962F30B}">
      <dsp:nvSpPr>
        <dsp:cNvPr id="0" name=""/>
        <dsp:cNvSpPr/>
      </dsp:nvSpPr>
      <dsp:spPr>
        <a:xfrm rot="16200000">
          <a:off x="2812841" y="1526928"/>
          <a:ext cx="2114192" cy="546727"/>
        </a:xfrm>
        <a:prstGeom prst="leftArrow">
          <a:avLst>
            <a:gd name="adj1" fmla="val 60000"/>
            <a:gd name="adj2" fmla="val 50000"/>
          </a:avLst>
        </a:prstGeom>
        <a:solidFill>
          <a:srgbClr val="8064A2">
            <a:hueOff val="-2232385"/>
            <a:satOff val="13449"/>
            <a:lumOff val="1078"/>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E81E51A-3A75-E845-9F01-F9A564E1FFC3}">
      <dsp:nvSpPr>
        <dsp:cNvPr id="0" name=""/>
        <dsp:cNvSpPr/>
      </dsp:nvSpPr>
      <dsp:spPr>
        <a:xfrm>
          <a:off x="3198518" y="206060"/>
          <a:ext cx="1342838" cy="1074270"/>
        </a:xfrm>
        <a:prstGeom prst="roundRect">
          <a:avLst>
            <a:gd name="adj" fmla="val 10000"/>
          </a:avLst>
        </a:prstGeom>
        <a:solidFill>
          <a:srgbClr val="8064A2">
            <a:hueOff val="-2232385"/>
            <a:satOff val="13449"/>
            <a:lumOff val="107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Arial Narrow"/>
              <a:ea typeface="+mn-ea"/>
              <a:cs typeface="+mn-cs"/>
            </a:rPr>
            <a:t>Other stakeholder analysis </a:t>
          </a:r>
          <a:endParaRPr lang="en-US" sz="1500" kern="1200" dirty="0">
            <a:solidFill>
              <a:sysClr val="window" lastClr="FFFFFF"/>
            </a:solidFill>
            <a:latin typeface="Arial Narrow"/>
            <a:ea typeface="+mn-ea"/>
            <a:cs typeface="+mn-cs"/>
          </a:endParaRPr>
        </a:p>
      </dsp:txBody>
      <dsp:txXfrm>
        <a:off x="3229982" y="237524"/>
        <a:ext cx="1279910" cy="1011342"/>
      </dsp:txXfrm>
    </dsp:sp>
    <dsp:sp modelId="{6AB9140B-1F0B-C24A-9268-5EECDC14889A}">
      <dsp:nvSpPr>
        <dsp:cNvPr id="0" name=""/>
        <dsp:cNvSpPr/>
      </dsp:nvSpPr>
      <dsp:spPr>
        <a:xfrm rot="18000000">
          <a:off x="3882499" y="1813542"/>
          <a:ext cx="2114192" cy="546727"/>
        </a:xfrm>
        <a:prstGeom prst="leftArrow">
          <a:avLst>
            <a:gd name="adj1" fmla="val 60000"/>
            <a:gd name="adj2" fmla="val 50000"/>
          </a:avLst>
        </a:prstGeom>
        <a:solidFill>
          <a:srgbClr val="8064A2">
            <a:hueOff val="-2976513"/>
            <a:satOff val="17933"/>
            <a:lumOff val="1437"/>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B54BE73-DFD0-CA4F-A6C8-D5D7D7926B10}">
      <dsp:nvSpPr>
        <dsp:cNvPr id="0" name=""/>
        <dsp:cNvSpPr/>
      </dsp:nvSpPr>
      <dsp:spPr>
        <a:xfrm>
          <a:off x="4796724" y="634298"/>
          <a:ext cx="1342838" cy="1074270"/>
        </a:xfrm>
        <a:prstGeom prst="roundRect">
          <a:avLst>
            <a:gd name="adj" fmla="val 10000"/>
          </a:avLst>
        </a:prstGeom>
        <a:solidFill>
          <a:srgbClr val="8064A2">
            <a:hueOff val="-2976513"/>
            <a:satOff val="17933"/>
            <a:lumOff val="1437"/>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Calibri"/>
              <a:ea typeface="+mn-ea"/>
              <a:cs typeface="+mn-cs"/>
            </a:rPr>
            <a:t>Discussion + debates </a:t>
          </a:r>
          <a:endParaRPr lang="en-US" sz="1500" kern="1200" dirty="0">
            <a:solidFill>
              <a:sysClr val="window" lastClr="FFFFFF"/>
            </a:solidFill>
            <a:latin typeface="Calibri"/>
            <a:ea typeface="+mn-ea"/>
            <a:cs typeface="+mn-cs"/>
          </a:endParaRPr>
        </a:p>
      </dsp:txBody>
      <dsp:txXfrm>
        <a:off x="4828188" y="665762"/>
        <a:ext cx="1279910" cy="1011342"/>
      </dsp:txXfrm>
    </dsp:sp>
    <dsp:sp modelId="{A5F029DD-BF5B-A145-8C9A-98E64589BA30}">
      <dsp:nvSpPr>
        <dsp:cNvPr id="0" name=""/>
        <dsp:cNvSpPr/>
      </dsp:nvSpPr>
      <dsp:spPr>
        <a:xfrm rot="19800000">
          <a:off x="4665542" y="2596585"/>
          <a:ext cx="2114192" cy="546727"/>
        </a:xfrm>
        <a:prstGeom prst="leftArrow">
          <a:avLst>
            <a:gd name="adj1" fmla="val 60000"/>
            <a:gd name="adj2" fmla="val 50000"/>
          </a:avLst>
        </a:prstGeom>
        <a:solidFill>
          <a:srgbClr val="8064A2">
            <a:hueOff val="-3720641"/>
            <a:satOff val="22416"/>
            <a:lumOff val="1797"/>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045D45C-57FE-5144-A057-5697A2DEE058}">
      <dsp:nvSpPr>
        <dsp:cNvPr id="0" name=""/>
        <dsp:cNvSpPr/>
      </dsp:nvSpPr>
      <dsp:spPr>
        <a:xfrm>
          <a:off x="5966691" y="1804265"/>
          <a:ext cx="1342838" cy="1074270"/>
        </a:xfrm>
        <a:prstGeom prst="roundRect">
          <a:avLst>
            <a:gd name="adj" fmla="val 10000"/>
          </a:avLst>
        </a:prstGeom>
        <a:solidFill>
          <a:srgbClr val="8064A2">
            <a:hueOff val="-3720641"/>
            <a:satOff val="22416"/>
            <a:lumOff val="1797"/>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Arial Narrow"/>
              <a:ea typeface="+mn-ea"/>
              <a:cs typeface="+mn-cs"/>
            </a:rPr>
            <a:t>NESCOE Clean Energy Mechanisms 2.0 Analysis </a:t>
          </a:r>
          <a:endParaRPr lang="en-US" sz="1500" kern="1200" dirty="0">
            <a:solidFill>
              <a:sysClr val="window" lastClr="FFFFFF"/>
            </a:solidFill>
            <a:latin typeface="Arial Narrow"/>
            <a:ea typeface="+mn-ea"/>
            <a:cs typeface="+mn-cs"/>
          </a:endParaRPr>
        </a:p>
      </dsp:txBody>
      <dsp:txXfrm>
        <a:off x="5998155" y="1835729"/>
        <a:ext cx="1279910" cy="1011342"/>
      </dsp:txXfrm>
    </dsp:sp>
    <dsp:sp modelId="{3230D77C-E82D-8648-AD51-F677DA869151}">
      <dsp:nvSpPr>
        <dsp:cNvPr id="0" name=""/>
        <dsp:cNvSpPr/>
      </dsp:nvSpPr>
      <dsp:spPr>
        <a:xfrm>
          <a:off x="4952156" y="3666242"/>
          <a:ext cx="2114192" cy="546727"/>
        </a:xfrm>
        <a:prstGeom prst="leftArrow">
          <a:avLst>
            <a:gd name="adj1" fmla="val 60000"/>
            <a:gd name="adj2" fmla="val 50000"/>
          </a:avLst>
        </a:prstGeom>
        <a:solidFill>
          <a:srgbClr val="8064A2">
            <a:hueOff val="-4464770"/>
            <a:satOff val="26899"/>
            <a:lumOff val="2156"/>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F87DD1B-4B88-8D4E-8432-DAE77210E13C}">
      <dsp:nvSpPr>
        <dsp:cNvPr id="0" name=""/>
        <dsp:cNvSpPr/>
      </dsp:nvSpPr>
      <dsp:spPr>
        <a:xfrm>
          <a:off x="6394929" y="3402471"/>
          <a:ext cx="1342838" cy="1074270"/>
        </a:xfrm>
        <a:prstGeom prst="roundRect">
          <a:avLst>
            <a:gd name="adj" fmla="val 10000"/>
          </a:avLst>
        </a:prstGeom>
        <a:solidFill>
          <a:srgbClr val="8064A2">
            <a:hueOff val="-4464770"/>
            <a:satOff val="26899"/>
            <a:lumOff val="215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 lastClr="FFFFFF"/>
              </a:solidFill>
              <a:latin typeface="Arial Narrow"/>
              <a:ea typeface="+mn-ea"/>
              <a:cs typeface="+mn-cs"/>
            </a:rPr>
            <a:t>Consumer impact analysis </a:t>
          </a:r>
          <a:endParaRPr lang="en-US" sz="1500" kern="1200" dirty="0">
            <a:solidFill>
              <a:sysClr val="window" lastClr="FFFFFF"/>
            </a:solidFill>
            <a:latin typeface="Arial Narrow"/>
            <a:ea typeface="+mn-ea"/>
            <a:cs typeface="+mn-cs"/>
          </a:endParaRPr>
        </a:p>
      </dsp:txBody>
      <dsp:txXfrm>
        <a:off x="6426393" y="3433935"/>
        <a:ext cx="1279910" cy="101134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21C0C4-CF45-4B59-AE31-E5DA111FA1E4}" type="datetimeFigureOut">
              <a:rPr lang="en-US" smtClean="0"/>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CD2CB6-7B4C-4C14-B3EF-DD3C3D5B7ADE}" type="slidenum">
              <a:rPr lang="en-US" smtClean="0"/>
              <a:t>‹#›</a:t>
            </a:fld>
            <a:endParaRPr lang="en-US" dirty="0"/>
          </a:p>
        </p:txBody>
      </p:sp>
    </p:spTree>
    <p:extLst>
      <p:ext uri="{BB962C8B-B14F-4D97-AF65-F5344CB8AC3E}">
        <p14:creationId xmlns:p14="http://schemas.microsoft.com/office/powerpoint/2010/main" val="83674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estlaw.com/Link/Document/FullText?findType=L&amp;pubNum=1000042&amp;cite=MAST164S94A&amp;originatingDoc=I41144b53646211e6a807ad48145ed9f1&amp;refType=LQ&amp;originationContext=document&amp;vr=3.0&amp;rs=cblt1.0&amp;transitionType=DocumentItem&amp;contextData=(sc.Searc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42AF0-1105-4E84-8FE7-CA2A320F2B25}"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26676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 London Economics International will provide analysis of New England wholesale electricity market dynamics. This will include long term modeling of the New England energy and capacity markets under various hypothetical future market conditions. </a:t>
            </a:r>
            <a:endParaRPr lang="en-US" dirty="0"/>
          </a:p>
        </p:txBody>
      </p:sp>
      <p:sp>
        <p:nvSpPr>
          <p:cNvPr id="4" name="Slide Number Placeholder 3"/>
          <p:cNvSpPr>
            <a:spLocks noGrp="1"/>
          </p:cNvSpPr>
          <p:nvPr>
            <p:ph type="sldNum" sz="quarter" idx="10"/>
          </p:nvPr>
        </p:nvSpPr>
        <p:spPr/>
        <p:txBody>
          <a:bodyPr/>
          <a:lstStyle/>
          <a:p>
            <a:fld id="{BB062BF9-A543-6142-845C-666D0B1516E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1216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D2CB6-7B4C-4C14-B3EF-DD3C3D5B7ADE}" type="slidenum">
              <a:rPr lang="en-US" smtClean="0"/>
              <a:t>15</a:t>
            </a:fld>
            <a:endParaRPr lang="en-US" dirty="0"/>
          </a:p>
        </p:txBody>
      </p:sp>
    </p:spTree>
    <p:extLst>
      <p:ext uri="{BB962C8B-B14F-4D97-AF65-F5344CB8AC3E}">
        <p14:creationId xmlns:p14="http://schemas.microsoft.com/office/powerpoint/2010/main" val="247078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1267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D2CB6-7B4C-4C14-B3EF-DD3C3D5B7ADE}" type="slidenum">
              <a:rPr lang="en-US" smtClean="0"/>
              <a:t>3</a:t>
            </a:fld>
            <a:endParaRPr lang="en-US" dirty="0"/>
          </a:p>
        </p:txBody>
      </p:sp>
    </p:spTree>
    <p:extLst>
      <p:ext uri="{BB962C8B-B14F-4D97-AF65-F5344CB8AC3E}">
        <p14:creationId xmlns:p14="http://schemas.microsoft.com/office/powerpoint/2010/main" val="360887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15000"/>
              </a:lnSpc>
            </a:pPr>
            <a:r>
              <a:rPr lang="en-US" b="0" i="0" dirty="0" smtClean="0">
                <a:solidFill>
                  <a:srgbClr val="444444"/>
                </a:solidFill>
                <a:effectLst/>
                <a:latin typeface="Verdana"/>
              </a:rPr>
              <a:t>''Distribution company''</a:t>
            </a:r>
          </a:p>
          <a:p>
            <a:pPr marL="171441" indent="-171441">
              <a:lnSpc>
                <a:spcPct val="115000"/>
              </a:lnSpc>
              <a:buFont typeface="Arial" panose="020B0604020202020204" pitchFamily="34" charset="0"/>
              <a:buChar char="•"/>
            </a:pPr>
            <a:r>
              <a:rPr lang="en-US" b="0" i="0" dirty="0" smtClean="0">
                <a:solidFill>
                  <a:srgbClr val="444444"/>
                </a:solidFill>
                <a:effectLst/>
                <a:latin typeface="Verdana"/>
              </a:rPr>
              <a:t>company engaging in the distribution of electricity or owning, operating or controlling distribution facilities; provided, however, that a distribution company shall not include any entity which owns or operates plant or equipment used to produce electricity, steam and chilled water, or an affiliate engaged solely in the provision of such electricity, steam and chilled water, where the electricity produced by such entity or its affiliate is primarily for the benefit of hospitals and non-profit educational institutions, and where such plant or equipment was in operation before January 1, 1986.</a:t>
            </a:r>
            <a:r>
              <a:rPr lang="en-US" dirty="0">
                <a:latin typeface="Times New Roman"/>
                <a:ea typeface="Calibri"/>
                <a:cs typeface="Times New Roman"/>
              </a:rPr>
              <a:t> </a:t>
            </a:r>
            <a:endParaRPr lang="en-US" sz="1100" dirty="0">
              <a:ea typeface="Calibri"/>
              <a:cs typeface="Times New Roman"/>
            </a:endParaRPr>
          </a:p>
          <a:p>
            <a:pPr>
              <a:lnSpc>
                <a:spcPct val="115000"/>
              </a:lnSpc>
            </a:pPr>
            <a:endParaRPr lang="en-US" dirty="0">
              <a:latin typeface="Times New Roman"/>
              <a:ea typeface="Calibri"/>
              <a:cs typeface="Times New Roman"/>
            </a:endParaRPr>
          </a:p>
          <a:p>
            <a:pPr>
              <a:lnSpc>
                <a:spcPct val="115000"/>
              </a:lnSpc>
            </a:pPr>
            <a:r>
              <a:rPr lang="en-US" dirty="0">
                <a:latin typeface="Times New Roman"/>
                <a:ea typeface="Calibri"/>
                <a:cs typeface="Times New Roman"/>
              </a:rPr>
              <a:t>“Offshore wind energy generation”</a:t>
            </a:r>
          </a:p>
          <a:p>
            <a:pPr marL="171441" indent="-171441">
              <a:lnSpc>
                <a:spcPct val="115000"/>
              </a:lnSpc>
              <a:buFont typeface="Arial" panose="020B0604020202020204" pitchFamily="34" charset="0"/>
              <a:buChar char="•"/>
            </a:pPr>
            <a:r>
              <a:rPr lang="en-US" sz="1100" dirty="0"/>
              <a:t>offshore electric generating resources derived from 330 wind that: (i) are Class I renewable energy generating sources, as defined in section 11F of 331 chapter 25A of the General Laws; (ii) have a commercial operations date on or after January 1, 332 2018, that has been verified by the department of energy resources; and (iii) operate in a 333 designated wind energy area for which an initial federal lease was issued on a competitive basis 334 after January 1, 2012.</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“Clean energy generation”</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defined to include (i) firm service hydropower OR (ii) onshore wind &amp; solar firmed by hydropower OR (iii) stand-alone onshore wind &amp; solar.</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specifies that the hydropower is “firm” (e.g. 365 24/7)</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“Long term Contract”– 15 to 20 years</a:t>
            </a:r>
          </a:p>
          <a:p>
            <a:pPr marL="171441" indent="-171441">
              <a:lnSpc>
                <a:spcPct val="115000"/>
              </a:lnSpc>
              <a:buFont typeface="Arial" panose="020B0604020202020204" pitchFamily="34" charset="0"/>
              <a:buChar char="•"/>
            </a:pPr>
            <a:r>
              <a:rPr lang="en-US" sz="1100" dirty="0"/>
              <a:t>a contract for a period of 15 to 20 years for offshore wind energy 317 generation pursuant to section 83C or for clean energy generation pursuant to section 83D</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Role of Independent Evaluator</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Assist DOER with determining whether a proposal is reasonable;</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To ensure no undue influence by affiliated companies, shall file a report with  the DPU analyzing solicitation and bid selection process</a:t>
            </a:r>
            <a:endParaRPr lang="en-US" sz="11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2039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imes New Roman"/>
                <a:ea typeface="Calibri"/>
                <a:cs typeface="Times New Roman"/>
              </a:rPr>
              <a:t>The levelized price per MWh of wind contracts must decline following the first procurement. </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Utilities are required to retire environmental attributes of hydropower in MA for GWSA</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DOER is given broad authority to:</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jointly propose timetable and method of solicitations (develop RFP) with utilities;</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determine if solicitations are “reasonable,” in consultation with independent evaluator;</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terminate solicitations &amp; determine if additional solicitations are necessary;</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select the winning bidder in the event of a disagreement;</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contract for the independent evaluator;</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require utilities to keep RECs from offshore wind procurement to meet the GWSA; and</a:t>
            </a:r>
            <a:endParaRPr lang="en-US" sz="1100" dirty="0">
              <a:ea typeface="Calibri"/>
              <a:cs typeface="Times New Roman"/>
            </a:endParaRPr>
          </a:p>
          <a:p>
            <a:pPr marL="342881" indent="-342881">
              <a:lnSpc>
                <a:spcPct val="115000"/>
              </a:lnSpc>
              <a:buFont typeface="Symbol"/>
              <a:buChar char=""/>
            </a:pPr>
            <a:r>
              <a:rPr lang="en-US" dirty="0">
                <a:latin typeface="Times New Roman"/>
                <a:ea typeface="Calibri"/>
                <a:cs typeface="Times New Roman"/>
              </a:rPr>
              <a:t>promulgate regulations</a:t>
            </a:r>
            <a:endParaRPr lang="en-US" sz="11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4780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15000"/>
              </a:lnSpc>
            </a:pPr>
            <a:r>
              <a:rPr lang="en-US" dirty="0">
                <a:latin typeface="Times New Roman"/>
                <a:ea typeface="Calibri"/>
                <a:cs typeface="Times New Roman"/>
              </a:rPr>
              <a:t>SECTION 8  Definition of Energy Storage System</a:t>
            </a:r>
            <a:endParaRPr lang="en-US" sz="1100" dirty="0">
              <a:ea typeface="Calibri"/>
              <a:cs typeface="Times New Roman"/>
            </a:endParaRPr>
          </a:p>
          <a:p>
            <a:pPr>
              <a:lnSpc>
                <a:spcPct val="115000"/>
              </a:lnSpc>
            </a:pPr>
            <a:r>
              <a:rPr lang="en-US" dirty="0">
                <a:latin typeface="Times New Roman"/>
                <a:ea typeface="Calibri"/>
                <a:cs typeface="Times New Roman"/>
              </a:rPr>
              <a:t>G.L. c. 164 § 1 to define an “energy storage system” as a commercial technology capable of absorbing, storing, and dispatching energy that: </a:t>
            </a:r>
            <a:endParaRPr lang="en-US" sz="1100" dirty="0">
              <a:ea typeface="Calibri"/>
              <a:cs typeface="Times New Roman"/>
            </a:endParaRPr>
          </a:p>
          <a:p>
            <a:pPr>
              <a:lnSpc>
                <a:spcPct val="115000"/>
              </a:lnSpc>
            </a:pPr>
            <a:r>
              <a:rPr lang="en-US" dirty="0">
                <a:latin typeface="Times New Roman"/>
                <a:ea typeface="Calibri"/>
                <a:cs typeface="Times New Roman"/>
              </a:rPr>
              <a:t>(i) reduces GHG emissions,</a:t>
            </a:r>
            <a:endParaRPr lang="en-US" sz="1100" dirty="0">
              <a:ea typeface="Calibri"/>
              <a:cs typeface="Times New Roman"/>
            </a:endParaRPr>
          </a:p>
          <a:p>
            <a:pPr>
              <a:lnSpc>
                <a:spcPct val="115000"/>
              </a:lnSpc>
            </a:pPr>
            <a:r>
              <a:rPr lang="en-US" dirty="0">
                <a:latin typeface="Times New Roman"/>
                <a:ea typeface="Calibri"/>
                <a:cs typeface="Times New Roman"/>
              </a:rPr>
              <a:t>(ii) reduces demand for peak electrical generation,</a:t>
            </a:r>
            <a:endParaRPr lang="en-US" sz="1100" dirty="0">
              <a:ea typeface="Calibri"/>
              <a:cs typeface="Times New Roman"/>
            </a:endParaRPr>
          </a:p>
          <a:p>
            <a:pPr>
              <a:lnSpc>
                <a:spcPct val="115000"/>
              </a:lnSpc>
            </a:pPr>
            <a:r>
              <a:rPr lang="en-US" dirty="0">
                <a:latin typeface="Times New Roman"/>
                <a:ea typeface="Calibri"/>
                <a:cs typeface="Times New Roman"/>
              </a:rPr>
              <a:t>(iii) substitutes for investments in generation, transmission, or distribution assets, or </a:t>
            </a:r>
            <a:endParaRPr lang="en-US" sz="1100" dirty="0">
              <a:ea typeface="Calibri"/>
              <a:cs typeface="Times New Roman"/>
            </a:endParaRPr>
          </a:p>
          <a:p>
            <a:pPr>
              <a:lnSpc>
                <a:spcPct val="115000"/>
              </a:lnSpc>
            </a:pPr>
            <a:r>
              <a:rPr lang="en-US" dirty="0">
                <a:latin typeface="Times New Roman"/>
                <a:ea typeface="Calibri"/>
                <a:cs typeface="Times New Roman"/>
              </a:rPr>
              <a:t>(iv) improves the reliability of the distribution grid. Requires energy storage systems to also: </a:t>
            </a:r>
            <a:endParaRPr lang="en-US" sz="1100" dirty="0">
              <a:ea typeface="Calibri"/>
              <a:cs typeface="Times New Roman"/>
            </a:endParaRPr>
          </a:p>
          <a:p>
            <a:pPr marL="457174">
              <a:lnSpc>
                <a:spcPct val="115000"/>
              </a:lnSpc>
            </a:pPr>
            <a:r>
              <a:rPr lang="en-US" dirty="0">
                <a:latin typeface="Times New Roman"/>
                <a:ea typeface="Calibri"/>
                <a:cs typeface="Times New Roman"/>
              </a:rPr>
              <a:t>(1) use mechanical, chemical or thermal processes to </a:t>
            </a:r>
            <a:endParaRPr lang="en-US" sz="1100" dirty="0">
              <a:ea typeface="Calibri"/>
              <a:cs typeface="Times New Roman"/>
            </a:endParaRPr>
          </a:p>
          <a:p>
            <a:pPr marL="914350">
              <a:lnSpc>
                <a:spcPct val="115000"/>
              </a:lnSpc>
            </a:pPr>
            <a:r>
              <a:rPr lang="en-US" dirty="0">
                <a:latin typeface="Times New Roman"/>
                <a:ea typeface="Calibri"/>
                <a:cs typeface="Times New Roman"/>
              </a:rPr>
              <a:t>(a) store energy, </a:t>
            </a:r>
            <a:endParaRPr lang="en-US" sz="1100" dirty="0">
              <a:ea typeface="Calibri"/>
              <a:cs typeface="Times New Roman"/>
            </a:endParaRPr>
          </a:p>
          <a:p>
            <a:pPr marL="914350">
              <a:lnSpc>
                <a:spcPct val="115000"/>
              </a:lnSpc>
            </a:pPr>
            <a:r>
              <a:rPr lang="en-US" dirty="0">
                <a:latin typeface="Times New Roman"/>
                <a:ea typeface="Calibri"/>
                <a:cs typeface="Times New Roman"/>
              </a:rPr>
              <a:t>(b) store renewable energy and </a:t>
            </a:r>
            <a:endParaRPr lang="en-US" sz="1100" dirty="0">
              <a:ea typeface="Calibri"/>
              <a:cs typeface="Times New Roman"/>
            </a:endParaRPr>
          </a:p>
          <a:p>
            <a:pPr marL="914350">
              <a:lnSpc>
                <a:spcPct val="115000"/>
              </a:lnSpc>
            </a:pPr>
            <a:r>
              <a:rPr lang="en-US" dirty="0">
                <a:latin typeface="Times New Roman"/>
                <a:ea typeface="Calibri"/>
                <a:cs typeface="Times New Roman"/>
              </a:rPr>
              <a:t>(c) capture or harness waste energy for later use; and </a:t>
            </a:r>
            <a:endParaRPr lang="en-US" sz="1100" dirty="0">
              <a:ea typeface="Calibri"/>
              <a:cs typeface="Times New Roman"/>
            </a:endParaRPr>
          </a:p>
          <a:p>
            <a:pPr marL="457174">
              <a:lnSpc>
                <a:spcPct val="115000"/>
              </a:lnSpc>
            </a:pPr>
            <a:r>
              <a:rPr lang="en-US" dirty="0">
                <a:latin typeface="Times New Roman"/>
                <a:ea typeface="Calibri"/>
                <a:cs typeface="Times New Roman"/>
              </a:rPr>
              <a:t>(2) store thermal energy for later direct heating or cooling.  </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SECTION 9. Energy Storage and Utility Ownership</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Amends the definition of “generation facility” in G.L. c. 164 § 1 to clarify that an energy storage system procured by a distribution company for support in delivering energy service to end users is not a generation facility to ensure consistency with electricity restructuring.</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SECTION 15. DOER Voluntary Determination on Energy Storage Targets</a:t>
            </a:r>
            <a:endParaRPr lang="en-US" sz="1100" dirty="0">
              <a:ea typeface="Calibri"/>
              <a:cs typeface="Times New Roman"/>
            </a:endParaRPr>
          </a:p>
          <a:p>
            <a:pPr>
              <a:lnSpc>
                <a:spcPct val="115000"/>
              </a:lnSpc>
            </a:pPr>
            <a:r>
              <a:rPr lang="en-US" dirty="0">
                <a:latin typeface="Times New Roman"/>
                <a:ea typeface="Calibri"/>
                <a:cs typeface="Times New Roman"/>
              </a:rPr>
              <a:t> </a:t>
            </a:r>
            <a:endParaRPr lang="en-US" sz="1100" dirty="0">
              <a:ea typeface="Calibri"/>
              <a:cs typeface="Times New Roman"/>
            </a:endParaRPr>
          </a:p>
          <a:p>
            <a:pPr>
              <a:lnSpc>
                <a:spcPct val="115000"/>
              </a:lnSpc>
            </a:pPr>
            <a:r>
              <a:rPr lang="en-US" dirty="0">
                <a:latin typeface="Times New Roman"/>
                <a:ea typeface="Calibri"/>
                <a:cs typeface="Times New Roman"/>
              </a:rPr>
              <a:t>Requires DOER to determine, by December 31, 2016, if it is appropriate to set targets for electric companies to procure energy storage systems, to be achieved by January 1, 2020. If DOER deems it appropriate, further requires the targets to be adopted by July 1, 2017 to be revaluated no less once every 3 years.</a:t>
            </a:r>
            <a:endParaRPr lang="en-US" sz="11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6851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1(e):</a:t>
            </a:r>
          </a:p>
          <a:p>
            <a:pPr defTabSz="914350">
              <a:defRPr/>
            </a:pPr>
            <a:r>
              <a:rPr lang="en-US" dirty="0"/>
              <a:t>publish, within two years of this Order, and update every five years thereafter, a comprehensive energy plan which shall include and be based upon reasonable projections of the Commonwealth’s energy demands for electricity, transportation, and thermal conditioning, and include strategies for meeting these demands in a regional context, prioritizing meeting energy demand through conservation, energy efficiency, and other demand-reduction resources in a manner that contributes to the Commonwealth meeting each of these limits</a:t>
            </a:r>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4694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dirty="0">
                <a:latin typeface="Times New Roman"/>
                <a:ea typeface="Times New Roman"/>
                <a:cs typeface="Times New Roman"/>
              </a:rPr>
              <a:t>The Court made clear, from the first sentence of the </a:t>
            </a:r>
            <a:r>
              <a:rPr lang="en-US" b="1" i="1" u="sng" dirty="0">
                <a:latin typeface="Times New Roman"/>
                <a:ea typeface="Times New Roman"/>
                <a:cs typeface="Times New Roman"/>
              </a:rPr>
              <a:t>Kain</a:t>
            </a:r>
            <a:r>
              <a:rPr lang="en-US" dirty="0">
                <a:latin typeface="Times New Roman"/>
                <a:ea typeface="Times New Roman"/>
                <a:cs typeface="Times New Roman"/>
              </a:rPr>
              <a:t> opinion, that its decision was focused on subsection 3(d) of the statute:</a:t>
            </a:r>
            <a:endParaRPr lang="en-US" sz="1100" dirty="0">
              <a:ea typeface="Calibri"/>
              <a:cs typeface="Times New Roman"/>
            </a:endParaRPr>
          </a:p>
          <a:p>
            <a:pPr algn="just">
              <a:lnSpc>
                <a:spcPct val="115000"/>
              </a:lnSpc>
            </a:pPr>
            <a:r>
              <a:rPr lang="en-US" dirty="0">
                <a:latin typeface="Times New Roman"/>
                <a:ea typeface="Times New Roman"/>
                <a:cs typeface="Times New Roman"/>
              </a:rPr>
              <a:t> </a:t>
            </a:r>
            <a:endParaRPr lang="en-US" sz="1100" dirty="0">
              <a:ea typeface="Calibri"/>
              <a:cs typeface="Times New Roman"/>
            </a:endParaRPr>
          </a:p>
          <a:p>
            <a:pPr marL="457174" marR="457174" algn="just">
              <a:lnSpc>
                <a:spcPct val="115000"/>
              </a:lnSpc>
            </a:pPr>
            <a:r>
              <a:rPr lang="en-US" dirty="0">
                <a:latin typeface="Times New Roman"/>
                <a:ea typeface="Times New Roman"/>
                <a:cs typeface="Times New Roman"/>
              </a:rPr>
              <a:t>In this case, we are asked to decide whether the Department of Environmental Protection (department) has fulfilled its statutory mandate under G. L. c. 21N, § 3 (d) (§ 3 [d]), which provides that the department “shall promulgate regulations establishing a desired level of declining annual aggregate emission limits for sources or categories of sources that emit greenhouse gas emissions.”</a:t>
            </a:r>
            <a:endParaRPr lang="en-US" sz="1100" dirty="0">
              <a:ea typeface="Calibri"/>
              <a:cs typeface="Times New Roman"/>
            </a:endParaRPr>
          </a:p>
          <a:p>
            <a:pPr algn="just">
              <a:lnSpc>
                <a:spcPct val="115000"/>
              </a:lnSpc>
            </a:pPr>
            <a:r>
              <a:rPr lang="en-US" dirty="0">
                <a:latin typeface="Times New Roman"/>
                <a:ea typeface="Times New Roman"/>
                <a:cs typeface="Times New Roman"/>
              </a:rPr>
              <a:t> </a:t>
            </a:r>
            <a:endParaRPr lang="en-US" sz="1100" dirty="0">
              <a:ea typeface="Calibri"/>
              <a:cs typeface="Times New Roman"/>
            </a:endParaRPr>
          </a:p>
          <a:p>
            <a:pPr algn="just">
              <a:lnSpc>
                <a:spcPct val="115000"/>
              </a:lnSpc>
            </a:pPr>
            <a:r>
              <a:rPr lang="en-US" dirty="0">
                <a:latin typeface="Times New Roman"/>
                <a:ea typeface="Times New Roman"/>
                <a:cs typeface="Times New Roman"/>
              </a:rPr>
              <a:t>Engie/15-37</a:t>
            </a:r>
            <a:endParaRPr lang="en-US" sz="1100" dirty="0">
              <a:ea typeface="Calibri"/>
              <a:cs typeface="Times New Roman"/>
            </a:endParaRPr>
          </a:p>
          <a:p>
            <a:pPr algn="just">
              <a:lnSpc>
                <a:spcPct val="115000"/>
              </a:lnSpc>
            </a:pPr>
            <a:r>
              <a:rPr lang="en-US" dirty="0">
                <a:latin typeface="Times New Roman"/>
                <a:ea typeface="Times New Roman"/>
                <a:cs typeface="Times New Roman"/>
              </a:rPr>
              <a:t>SJC disagreed that the order of the DPU is an improperly promulgated rule or regulation. </a:t>
            </a:r>
            <a:endParaRPr lang="en-US" sz="1100" dirty="0">
              <a:ea typeface="Calibri"/>
              <a:cs typeface="Times New Roman"/>
            </a:endParaRPr>
          </a:p>
          <a:p>
            <a:pPr algn="just">
              <a:lnSpc>
                <a:spcPct val="115000"/>
              </a:lnSpc>
            </a:pPr>
            <a:r>
              <a:rPr lang="en-US" dirty="0">
                <a:latin typeface="Times New Roman"/>
                <a:ea typeface="Times New Roman"/>
                <a:cs typeface="Times New Roman"/>
              </a:rPr>
              <a:t> </a:t>
            </a:r>
            <a:endParaRPr lang="en-US" sz="1100" dirty="0">
              <a:ea typeface="Calibri"/>
              <a:cs typeface="Times New Roman"/>
            </a:endParaRPr>
          </a:p>
          <a:p>
            <a:pPr algn="just">
              <a:lnSpc>
                <a:spcPct val="115000"/>
              </a:lnSpc>
            </a:pPr>
            <a:r>
              <a:rPr lang="en-US" dirty="0">
                <a:latin typeface="Times New Roman"/>
                <a:ea typeface="Times New Roman"/>
                <a:cs typeface="Times New Roman"/>
              </a:rPr>
              <a:t>We nevertheless reach the statutory question presented by the plaintiffs, and conclude that the order is invalid in light of the statutory language and purpose of </a:t>
            </a:r>
            <a:r>
              <a:rPr lang="en-US" dirty="0">
                <a:latin typeface="Times New Roman"/>
                <a:ea typeface="Times New Roman"/>
                <a:cs typeface="Times New Roman"/>
                <a:hlinkClick r:id="rId3"/>
              </a:rPr>
              <a:t>G.L. c. 164, § 94A</a:t>
            </a:r>
            <a:r>
              <a:rPr lang="en-US" dirty="0">
                <a:latin typeface="Times New Roman"/>
                <a:ea typeface="Times New Roman"/>
                <a:cs typeface="Times New Roman"/>
              </a:rPr>
              <a:t>, as amended by the restructuring act, because, among other things, it would undermine the main objectives of the act and reexpose ratepayers to the types of financial risks from which the Legislature sought to protect them.</a:t>
            </a:r>
            <a:endParaRPr lang="en-US" sz="1100"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3306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7115">
              <a:defRPr/>
            </a:pPr>
            <a:r>
              <a:rPr lang="en-US" sz="1800" dirty="0"/>
              <a:t>Technology and market landscape: Included not only info on the technology but how energy storage can be used to solve Massachusetts energy challenges</a:t>
            </a:r>
          </a:p>
          <a:p>
            <a:endParaRPr lang="en-US" dirty="0"/>
          </a:p>
        </p:txBody>
      </p:sp>
      <p:sp>
        <p:nvSpPr>
          <p:cNvPr id="4" name="Slide Number Placeholder 3"/>
          <p:cNvSpPr>
            <a:spLocks noGrp="1"/>
          </p:cNvSpPr>
          <p:nvPr>
            <p:ph type="sldNum" sz="quarter" idx="10"/>
          </p:nvPr>
        </p:nvSpPr>
        <p:spPr/>
        <p:txBody>
          <a:bodyPr/>
          <a:lstStyle/>
          <a:p>
            <a:fld id="{36D42AF0-1105-4E84-8FE7-CA2A320F2B25}"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0223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A389615-D33C-4143-AFE4-4AF322AD767A}" type="datetime1">
              <a:rPr lang="en-US" smtClean="0">
                <a:solidFill>
                  <a:srgbClr val="04617B"/>
                </a:solidFill>
              </a:rPr>
              <a:pPr/>
              <a:t>9/29/2016</a:t>
            </a:fld>
            <a:endParaRPr lang="en-US" dirty="0">
              <a:solidFill>
                <a:srgbClr val="04617B"/>
              </a:solidFill>
            </a:endParaRPr>
          </a:p>
        </p:txBody>
      </p:sp>
      <p:sp>
        <p:nvSpPr>
          <p:cNvPr id="17" name="Footer Placeholder 16"/>
          <p:cNvSpPr>
            <a:spLocks noGrp="1"/>
          </p:cNvSpPr>
          <p:nvPr>
            <p:ph type="ftr" sz="quarter" idx="11"/>
          </p:nvPr>
        </p:nvSpPr>
        <p:spPr/>
        <p:txBody>
          <a:bodyPr/>
          <a:lstStyle/>
          <a:p>
            <a:endParaRPr lang="en-US" dirty="0">
              <a:solidFill>
                <a:srgbClr val="04617B"/>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4E0ADAF-8534-4CD7-B9D2-3DF51FA01A79}"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417838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88ACFC-B9A1-4BE4-9C21-5CC3D4F21B1C}" type="datetime1">
              <a:rPr lang="en-US" smtClean="0">
                <a:solidFill>
                  <a:srgbClr val="04617B"/>
                </a:solidFill>
              </a:rPr>
              <a:pPr/>
              <a:t>9/29/2016</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34E0ADAF-8534-4CD7-B9D2-3DF51FA01A79}" type="slidenum">
              <a:rPr lang="en-US" smtClean="0"/>
              <a:pPr/>
              <a:t>‹#›</a:t>
            </a:fld>
            <a:endParaRPr lang="en-US" dirty="0"/>
          </a:p>
        </p:txBody>
      </p:sp>
    </p:spTree>
    <p:extLst>
      <p:ext uri="{BB962C8B-B14F-4D97-AF65-F5344CB8AC3E}">
        <p14:creationId xmlns:p14="http://schemas.microsoft.com/office/powerpoint/2010/main" val="99372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0AF54-D8EC-43C6-9AE6-5E4E06332F75}" type="datetime1">
              <a:rPr lang="en-US" smtClean="0">
                <a:solidFill>
                  <a:srgbClr val="04617B"/>
                </a:solidFill>
              </a:rPr>
              <a:pPr/>
              <a:t>9/29/2016</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34E0ADAF-8534-4CD7-B9D2-3DF51FA01A79}" type="slidenum">
              <a:rPr lang="en-US" smtClean="0"/>
              <a:pPr/>
              <a:t>‹#›</a:t>
            </a:fld>
            <a:endParaRPr lang="en-US" dirty="0"/>
          </a:p>
        </p:txBody>
      </p:sp>
    </p:spTree>
    <p:extLst>
      <p:ext uri="{BB962C8B-B14F-4D97-AF65-F5344CB8AC3E}">
        <p14:creationId xmlns:p14="http://schemas.microsoft.com/office/powerpoint/2010/main" val="265792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70C680-E994-4391-AF71-81B187AE0DA4}" type="datetime1">
              <a:rPr lang="en-US" smtClean="0">
                <a:solidFill>
                  <a:srgbClr val="04617B"/>
                </a:solidFill>
              </a:rPr>
              <a:pPr/>
              <a:t>9/29/2016</a:t>
            </a:fld>
            <a:endParaRPr lang="en-US" dirty="0">
              <a:solidFill>
                <a:srgbClr val="04617B"/>
              </a:solidFill>
            </a:endParaRPr>
          </a:p>
        </p:txBody>
      </p:sp>
      <p:sp>
        <p:nvSpPr>
          <p:cNvPr id="5" name="Footer Placeholder 4"/>
          <p:cNvSpPr>
            <a:spLocks noGrp="1"/>
          </p:cNvSpPr>
          <p:nvPr>
            <p:ph type="ftr" sz="quarter" idx="11"/>
          </p:nvPr>
        </p:nvSpPr>
        <p:spPr/>
        <p:txBody>
          <a:bodyPr/>
          <a:lstStyle/>
          <a:p>
            <a:endParaRPr lang="en-US" dirty="0">
              <a:solidFill>
                <a:srgbClr val="04617B"/>
              </a:solidFill>
            </a:endParaRPr>
          </a:p>
        </p:txBody>
      </p:sp>
      <p:sp>
        <p:nvSpPr>
          <p:cNvPr id="6" name="Slide Number Placeholder 5"/>
          <p:cNvSpPr>
            <a:spLocks noGrp="1"/>
          </p:cNvSpPr>
          <p:nvPr>
            <p:ph type="sldNum" sz="quarter" idx="12"/>
          </p:nvPr>
        </p:nvSpPr>
        <p:spPr/>
        <p:txBody>
          <a:bodyPr/>
          <a:lstStyle/>
          <a:p>
            <a:fld id="{34E0ADAF-8534-4CD7-B9D2-3DF51FA01A79}"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1956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1DC675-3D99-4434-9ECB-F7AD9FAFC1AB}" type="datetime1">
              <a:rPr lang="en-US" smtClean="0">
                <a:solidFill>
                  <a:srgbClr val="04617B"/>
                </a:solidFill>
              </a:rPr>
              <a:pPr/>
              <a:t>9/29/2016</a:t>
            </a:fld>
            <a:endParaRPr lang="en-US" dirty="0">
              <a:solidFill>
                <a:srgbClr val="04617B"/>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dirty="0">
              <a:solidFill>
                <a:srgbClr val="04617B"/>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34E0ADAF-8534-4CD7-B9D2-3DF51FA01A79}" type="slidenum">
              <a:rPr lang="en-US" smtClean="0"/>
              <a:pPr/>
              <a:t>‹#›</a:t>
            </a:fld>
            <a:endParaRPr lang="en-US" dirty="0"/>
          </a:p>
        </p:txBody>
      </p:sp>
    </p:spTree>
    <p:extLst>
      <p:ext uri="{BB962C8B-B14F-4D97-AF65-F5344CB8AC3E}">
        <p14:creationId xmlns:p14="http://schemas.microsoft.com/office/powerpoint/2010/main" val="22850950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5FC0125-4B8E-4C9F-AD53-A25678C82FD9}" type="datetime1">
              <a:rPr lang="en-US" smtClean="0">
                <a:solidFill>
                  <a:srgbClr val="04617B"/>
                </a:solidFill>
              </a:rPr>
              <a:pPr/>
              <a:t>9/29/2016</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34E0ADAF-8534-4CD7-B9D2-3DF51FA01A79}"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174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856A03D-7E25-4914-96CC-08B31A8DBDF4}" type="datetime1">
              <a:rPr lang="en-US" smtClean="0">
                <a:solidFill>
                  <a:srgbClr val="04617B"/>
                </a:solidFill>
              </a:rPr>
              <a:pPr/>
              <a:t>9/29/2016</a:t>
            </a:fld>
            <a:endParaRPr lang="en-US" dirty="0">
              <a:solidFill>
                <a:srgbClr val="04617B"/>
              </a:solidFill>
            </a:endParaRPr>
          </a:p>
        </p:txBody>
      </p:sp>
      <p:sp>
        <p:nvSpPr>
          <p:cNvPr id="8" name="Footer Placeholder 7"/>
          <p:cNvSpPr>
            <a:spLocks noGrp="1"/>
          </p:cNvSpPr>
          <p:nvPr>
            <p:ph type="ftr" sz="quarter" idx="11"/>
          </p:nvPr>
        </p:nvSpPr>
        <p:spPr/>
        <p:txBody>
          <a:bodyPr/>
          <a:lstStyle/>
          <a:p>
            <a:endParaRPr lang="en-US" dirty="0">
              <a:solidFill>
                <a:srgbClr val="04617B"/>
              </a:solidFill>
            </a:endParaRPr>
          </a:p>
        </p:txBody>
      </p:sp>
      <p:sp>
        <p:nvSpPr>
          <p:cNvPr id="9" name="Slide Number Placeholder 8"/>
          <p:cNvSpPr>
            <a:spLocks noGrp="1"/>
          </p:cNvSpPr>
          <p:nvPr>
            <p:ph type="sldNum" sz="quarter" idx="12"/>
          </p:nvPr>
        </p:nvSpPr>
        <p:spPr/>
        <p:txBody>
          <a:bodyPr/>
          <a:lstStyle/>
          <a:p>
            <a:fld id="{34E0ADAF-8534-4CD7-B9D2-3DF51FA01A79}"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15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B0588F-6062-4285-B00C-0A262E265EDF}" type="datetime1">
              <a:rPr lang="en-US" smtClean="0">
                <a:solidFill>
                  <a:srgbClr val="04617B"/>
                </a:solidFill>
              </a:rPr>
              <a:pPr/>
              <a:t>9/29/2016</a:t>
            </a:fld>
            <a:endParaRPr lang="en-US" dirty="0">
              <a:solidFill>
                <a:srgbClr val="04617B"/>
              </a:solidFill>
            </a:endParaRPr>
          </a:p>
        </p:txBody>
      </p:sp>
      <p:sp>
        <p:nvSpPr>
          <p:cNvPr id="4" name="Footer Placeholder 3"/>
          <p:cNvSpPr>
            <a:spLocks noGrp="1"/>
          </p:cNvSpPr>
          <p:nvPr>
            <p:ph type="ftr" sz="quarter" idx="11"/>
          </p:nvPr>
        </p:nvSpPr>
        <p:spPr/>
        <p:txBody>
          <a:bodyPr/>
          <a:lstStyle/>
          <a:p>
            <a:endParaRPr lang="en-US" dirty="0">
              <a:solidFill>
                <a:srgbClr val="04617B"/>
              </a:solidFill>
            </a:endParaRPr>
          </a:p>
        </p:txBody>
      </p:sp>
      <p:sp>
        <p:nvSpPr>
          <p:cNvPr id="5" name="Slide Number Placeholder 4"/>
          <p:cNvSpPr>
            <a:spLocks noGrp="1"/>
          </p:cNvSpPr>
          <p:nvPr>
            <p:ph type="sldNum" sz="quarter" idx="12"/>
          </p:nvPr>
        </p:nvSpPr>
        <p:spPr/>
        <p:txBody>
          <a:bodyPr/>
          <a:lstStyle/>
          <a:p>
            <a:fld id="{34E0ADAF-8534-4CD7-B9D2-3DF51FA01A79}" type="slidenum">
              <a:rPr lang="en-US" smtClean="0"/>
              <a:pPr/>
              <a:t>‹#›</a:t>
            </a:fld>
            <a:endParaRPr lang="en-US" dirty="0"/>
          </a:p>
        </p:txBody>
      </p:sp>
    </p:spTree>
    <p:extLst>
      <p:ext uri="{BB962C8B-B14F-4D97-AF65-F5344CB8AC3E}">
        <p14:creationId xmlns:p14="http://schemas.microsoft.com/office/powerpoint/2010/main" val="332077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718AC-86AB-4A30-9E61-CD054E532306}" type="datetime1">
              <a:rPr lang="en-US" smtClean="0">
                <a:solidFill>
                  <a:srgbClr val="04617B"/>
                </a:solidFill>
              </a:rPr>
              <a:pPr/>
              <a:t>9/29/2016</a:t>
            </a:fld>
            <a:endParaRPr lang="en-US" dirty="0">
              <a:solidFill>
                <a:srgbClr val="04617B"/>
              </a:solidFill>
            </a:endParaRPr>
          </a:p>
        </p:txBody>
      </p:sp>
      <p:sp>
        <p:nvSpPr>
          <p:cNvPr id="3" name="Footer Placeholder 2"/>
          <p:cNvSpPr>
            <a:spLocks noGrp="1"/>
          </p:cNvSpPr>
          <p:nvPr>
            <p:ph type="ftr" sz="quarter" idx="11"/>
          </p:nvPr>
        </p:nvSpPr>
        <p:spPr/>
        <p:txBody>
          <a:bodyPr/>
          <a:lstStyle/>
          <a:p>
            <a:endParaRPr lang="en-US" dirty="0">
              <a:solidFill>
                <a:srgbClr val="04617B"/>
              </a:solidFill>
            </a:endParaRPr>
          </a:p>
        </p:txBody>
      </p:sp>
      <p:sp>
        <p:nvSpPr>
          <p:cNvPr id="4" name="Slide Number Placeholder 3"/>
          <p:cNvSpPr>
            <a:spLocks noGrp="1"/>
          </p:cNvSpPr>
          <p:nvPr>
            <p:ph type="sldNum" sz="quarter" idx="12"/>
          </p:nvPr>
        </p:nvSpPr>
        <p:spPr/>
        <p:txBody>
          <a:bodyPr/>
          <a:lstStyle/>
          <a:p>
            <a:fld id="{34E0ADAF-8534-4CD7-B9D2-3DF51FA01A79}" type="slidenum">
              <a:rPr lang="en-US" smtClean="0"/>
              <a:pPr/>
              <a:t>‹#›</a:t>
            </a:fld>
            <a:endParaRPr lang="en-US" dirty="0"/>
          </a:p>
        </p:txBody>
      </p:sp>
    </p:spTree>
    <p:extLst>
      <p:ext uri="{BB962C8B-B14F-4D97-AF65-F5344CB8AC3E}">
        <p14:creationId xmlns:p14="http://schemas.microsoft.com/office/powerpoint/2010/main" val="114427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9C5E4C-7657-4896-9415-D6305121D2BC}" type="datetime1">
              <a:rPr lang="en-US" smtClean="0">
                <a:solidFill>
                  <a:srgbClr val="04617B"/>
                </a:solidFill>
              </a:rPr>
              <a:pPr/>
              <a:t>9/29/2016</a:t>
            </a:fld>
            <a:endParaRPr lang="en-US" dirty="0">
              <a:solidFill>
                <a:srgbClr val="04617B"/>
              </a:solidFill>
            </a:endParaRPr>
          </a:p>
        </p:txBody>
      </p:sp>
      <p:sp>
        <p:nvSpPr>
          <p:cNvPr id="6" name="Footer Placeholder 5"/>
          <p:cNvSpPr>
            <a:spLocks noGrp="1"/>
          </p:cNvSpPr>
          <p:nvPr>
            <p:ph type="ftr" sz="quarter" idx="11"/>
          </p:nvPr>
        </p:nvSpPr>
        <p:spPr/>
        <p:txBody>
          <a:bodyPr/>
          <a:lstStyle/>
          <a:p>
            <a:endParaRPr lang="en-US" dirty="0">
              <a:solidFill>
                <a:srgbClr val="04617B"/>
              </a:solidFill>
            </a:endParaRPr>
          </a:p>
        </p:txBody>
      </p:sp>
      <p:sp>
        <p:nvSpPr>
          <p:cNvPr id="7" name="Slide Number Placeholder 6"/>
          <p:cNvSpPr>
            <a:spLocks noGrp="1"/>
          </p:cNvSpPr>
          <p:nvPr>
            <p:ph type="sldNum" sz="quarter" idx="12"/>
          </p:nvPr>
        </p:nvSpPr>
        <p:spPr/>
        <p:txBody>
          <a:bodyPr/>
          <a:lstStyle/>
          <a:p>
            <a:fld id="{34E0ADAF-8534-4CD7-B9D2-3DF51FA01A79}"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84312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54799C5-E504-4C9F-A4B4-BC72B12B7B81}" type="datetime1">
              <a:rPr lang="en-US" smtClean="0">
                <a:solidFill>
                  <a:srgbClr val="04617B"/>
                </a:solidFill>
              </a:rPr>
              <a:pPr/>
              <a:t>9/29/2016</a:t>
            </a:fld>
            <a:endParaRPr lang="en-US" dirty="0">
              <a:solidFill>
                <a:srgbClr val="04617B"/>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dirty="0">
              <a:solidFill>
                <a:srgbClr val="04617B"/>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34E0ADAF-8534-4CD7-B9D2-3DF51FA01A79}"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55963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1212E88-3581-4B1B-AC0B-0BA859B41248}" type="datetime1">
              <a:rPr lang="en-US" smtClean="0">
                <a:solidFill>
                  <a:srgbClr val="04617B"/>
                </a:solidFill>
              </a:rPr>
              <a:pPr/>
              <a:t>9/29/2016</a:t>
            </a:fld>
            <a:endParaRPr lang="en-US" dirty="0">
              <a:solidFill>
                <a:srgbClr val="04617B"/>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solidFill>
                <a:srgbClr val="04617B"/>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4E0ADAF-8534-4CD7-B9D2-3DF51FA01A79}" type="slidenum">
              <a:rPr lang="en-US" smtClean="0"/>
              <a:pPr/>
              <a:t>‹#›</a:t>
            </a:fld>
            <a:endParaRPr lang="en-US" dirty="0"/>
          </a:p>
        </p:txBody>
      </p:sp>
    </p:spTree>
    <p:extLst>
      <p:ext uri="{BB962C8B-B14F-4D97-AF65-F5344CB8AC3E}">
        <p14:creationId xmlns:p14="http://schemas.microsoft.com/office/powerpoint/2010/main" val="32994626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www.nescoe.com" TargetMode="External"/><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6.tiff"/><Relationship Id="rId18" Type="http://schemas.microsoft.com/office/2007/relationships/diagramDrawing" Target="../diagrams/drawing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diagramColors" Target="../diagrams/colors5.xml"/><Relationship Id="rId2" Type="http://schemas.openxmlformats.org/officeDocument/2006/relationships/notesSlide" Target="../notesSlides/notesSlide11.xml"/><Relationship Id="rId16" Type="http://schemas.openxmlformats.org/officeDocument/2006/relationships/diagramQuickStyle" Target="../diagrams/quickStyle5.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Layout" Target="../diagrams/layout5.xml"/><Relationship Id="rId10" Type="http://schemas.openxmlformats.org/officeDocument/2006/relationships/diagramQuickStyle" Target="../diagrams/quickStyle4.xml"/><Relationship Id="rId19" Type="http://schemas.openxmlformats.org/officeDocument/2006/relationships/image" Target="../media/image7.tiff"/><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352800"/>
            <a:ext cx="6400800" cy="1600200"/>
          </a:xfrm>
        </p:spPr>
        <p:txBody>
          <a:bodyPr>
            <a:normAutofit/>
          </a:bodyPr>
          <a:lstStyle/>
          <a:p>
            <a:r>
              <a:rPr lang="en-US" sz="3600" dirty="0" smtClean="0">
                <a:solidFill>
                  <a:schemeClr val="accent5">
                    <a:lumMod val="50000"/>
                  </a:schemeClr>
                </a:solidFill>
              </a:rPr>
              <a:t>Ned Bartlett</a:t>
            </a:r>
          </a:p>
          <a:p>
            <a:r>
              <a:rPr lang="en-US" sz="3600" dirty="0" smtClean="0">
                <a:solidFill>
                  <a:schemeClr val="accent5">
                    <a:lumMod val="50000"/>
                  </a:schemeClr>
                </a:solidFill>
              </a:rPr>
              <a:t>September 30, 2016</a:t>
            </a:r>
            <a:endParaRPr lang="en-US" sz="3600" dirty="0">
              <a:solidFill>
                <a:schemeClr val="accent5">
                  <a:lumMod val="50000"/>
                </a:schemeClr>
              </a:solidFill>
            </a:endParaRPr>
          </a:p>
        </p:txBody>
      </p:sp>
      <p:sp>
        <p:nvSpPr>
          <p:cNvPr id="6" name="Slide Number Placeholder 5"/>
          <p:cNvSpPr>
            <a:spLocks noGrp="1"/>
          </p:cNvSpPr>
          <p:nvPr>
            <p:ph type="sldNum" sz="quarter" idx="12"/>
          </p:nvPr>
        </p:nvSpPr>
        <p:spPr/>
        <p:txBody>
          <a:bodyPr/>
          <a:lstStyle/>
          <a:p>
            <a:fld id="{34E0ADAF-8534-4CD7-B9D2-3DF51FA01A79}" type="slidenum">
              <a:rPr lang="en-US" smtClean="0"/>
              <a:pPr/>
              <a:t>1</a:t>
            </a:fld>
            <a:endParaRPr lang="en-US" dirty="0"/>
          </a:p>
        </p:txBody>
      </p:sp>
      <p:sp>
        <p:nvSpPr>
          <p:cNvPr id="2" name="Title 1"/>
          <p:cNvSpPr>
            <a:spLocks noGrp="1"/>
          </p:cNvSpPr>
          <p:nvPr>
            <p:ph type="ctrTitle"/>
          </p:nvPr>
        </p:nvSpPr>
        <p:spPr>
          <a:xfrm>
            <a:off x="609600" y="1752600"/>
            <a:ext cx="7848600" cy="990600"/>
          </a:xfrm>
        </p:spPr>
        <p:txBody>
          <a:bodyPr>
            <a:normAutofit fontScale="90000"/>
          </a:bodyPr>
          <a:lstStyle/>
          <a:p>
            <a:pPr marL="0" marR="0">
              <a:lnSpc>
                <a:spcPct val="115000"/>
              </a:lnSpc>
              <a:spcBef>
                <a:spcPts val="0"/>
              </a:spcBef>
              <a:spcAft>
                <a:spcPts val="0"/>
              </a:spcAft>
            </a:pPr>
            <a:r>
              <a:rPr lang="en-US" sz="3100" dirty="0" smtClean="0">
                <a:latin typeface="Times New Roman"/>
                <a:ea typeface="Calibri"/>
                <a:cs typeface="Times New Roman"/>
              </a:rPr>
              <a:t>New England Electricity Restructuring Roundtable</a:t>
            </a:r>
            <a:r>
              <a:rPr lang="en-US" sz="2700" dirty="0" smtClean="0">
                <a:latin typeface="Times New Roman"/>
                <a:ea typeface="Calibri"/>
                <a:cs typeface="Times New Roman"/>
              </a:rPr>
              <a:t/>
            </a:r>
            <a:br>
              <a:rPr lang="en-US" sz="2700" dirty="0" smtClean="0">
                <a:latin typeface="Times New Roman"/>
                <a:ea typeface="Calibri"/>
                <a:cs typeface="Times New Roman"/>
              </a:rPr>
            </a:br>
            <a:r>
              <a:rPr lang="en-US" sz="2700" dirty="0" smtClean="0">
                <a:latin typeface="Times New Roman"/>
                <a:ea typeface="Calibri"/>
                <a:cs typeface="Times New Roman"/>
              </a:rPr>
              <a:t>Connecting the Dots: Major New England Energy Initiatives</a:t>
            </a:r>
            <a:endParaRPr lang="en-US" sz="2700" dirty="0">
              <a:effectLst/>
              <a:latin typeface="Calibri"/>
              <a:ea typeface="Calibri"/>
              <a:cs typeface="Times New Roman"/>
            </a:endParaRPr>
          </a:p>
        </p:txBody>
      </p:sp>
      <p:pic>
        <p:nvPicPr>
          <p:cNvPr id="4" name="Picture 3" descr="eea_logo.jpg"/>
          <p:cNvPicPr>
            <a:picLocks noChangeAspect="1"/>
          </p:cNvPicPr>
          <p:nvPr/>
        </p:nvPicPr>
        <p:blipFill>
          <a:blip r:embed="rId3" cstate="print"/>
          <a:stretch>
            <a:fillRect/>
          </a:stretch>
        </p:blipFill>
        <p:spPr>
          <a:xfrm>
            <a:off x="3657600" y="4724400"/>
            <a:ext cx="1752600" cy="1752600"/>
          </a:xfrm>
          <a:prstGeom prst="rect">
            <a:avLst/>
          </a:prstGeom>
        </p:spPr>
      </p:pic>
      <p:pic>
        <p:nvPicPr>
          <p:cNvPr id="5" name="Picture 4" descr="mq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152400"/>
            <a:ext cx="1066800" cy="1066800"/>
          </a:xfrm>
          <a:prstGeom prst="rect">
            <a:avLst/>
          </a:prstGeom>
        </p:spPr>
      </p:pic>
    </p:spTree>
    <p:extLst>
      <p:ext uri="{BB962C8B-B14F-4D97-AF65-F5344CB8AC3E}">
        <p14:creationId xmlns:p14="http://schemas.microsoft.com/office/powerpoint/2010/main" val="772341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1557" y="274638"/>
            <a:ext cx="7772400" cy="1143000"/>
          </a:xfrm>
          <a:solidFill>
            <a:schemeClr val="accent1">
              <a:alpha val="90000"/>
            </a:schemeClr>
          </a:solidFill>
        </p:spPr>
        <p:txBody>
          <a:bodyPr anchor="ctr">
            <a:normAutofit/>
          </a:bodyPr>
          <a:lstStyle/>
          <a:p>
            <a:pPr algn="ctr"/>
            <a:r>
              <a:rPr lang="en-US" sz="3600" dirty="0" smtClean="0">
                <a:solidFill>
                  <a:schemeClr val="bg1"/>
                </a:solidFill>
                <a:latin typeface="Times New Roman" panose="02020603050405020304" pitchFamily="18" charset="0"/>
                <a:cs typeface="Times New Roman" panose="02020603050405020304" pitchFamily="18" charset="0"/>
              </a:rPr>
              <a:t>Energy Study </a:t>
            </a:r>
            <a:r>
              <a:rPr lang="en-US" sz="3600" dirty="0">
                <a:solidFill>
                  <a:schemeClr val="bg1"/>
                </a:solidFill>
                <a:latin typeface="Times New Roman" panose="02020603050405020304" pitchFamily="18" charset="0"/>
                <a:cs typeface="Times New Roman" panose="02020603050405020304" pitchFamily="18" charset="0"/>
              </a:rPr>
              <a:t>Recommendations</a:t>
            </a:r>
          </a:p>
        </p:txBody>
      </p:sp>
      <p:sp>
        <p:nvSpPr>
          <p:cNvPr id="4" name="Slide Number Placeholder 3"/>
          <p:cNvSpPr>
            <a:spLocks noGrp="1"/>
          </p:cNvSpPr>
          <p:nvPr>
            <p:ph type="sldNum" sz="quarter" idx="12"/>
          </p:nvPr>
        </p:nvSpPr>
        <p:spPr/>
        <p:txBody>
          <a:bodyPr/>
          <a:lstStyle/>
          <a:p>
            <a:fld id="{4681EBF6-1EEF-4E93-8B11-51B9CB06F3CA}" type="slidenum">
              <a:rPr lang="en-US" smtClean="0"/>
              <a:pPr/>
              <a:t>10</a:t>
            </a:fld>
            <a:endParaRPr lang="en-US" dirty="0"/>
          </a:p>
        </p:txBody>
      </p:sp>
      <p:sp>
        <p:nvSpPr>
          <p:cNvPr id="6" name="Content Placeholder 2"/>
          <p:cNvSpPr txBox="1">
            <a:spLocks/>
          </p:cNvSpPr>
          <p:nvPr/>
        </p:nvSpPr>
        <p:spPr>
          <a:xfrm>
            <a:off x="857250" y="1593669"/>
            <a:ext cx="7952286" cy="281940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IN" sz="1800" dirty="0" smtClean="0">
                <a:solidFill>
                  <a:prstClr val="black"/>
                </a:solidFill>
                <a:latin typeface="Times New Roman" panose="02020603050405020304" pitchFamily="18" charset="0"/>
                <a:cs typeface="Times New Roman" panose="02020603050405020304" pitchFamily="18" charset="0"/>
              </a:rPr>
              <a:t>The Commonwealth can nurture the energy storage industry and grow the deployment of storage in Massachusetts through programs and initiatives</a:t>
            </a:r>
          </a:p>
          <a:p>
            <a:pPr lvl="1">
              <a:buClr>
                <a:srgbClr val="009DD9"/>
              </a:buClr>
              <a:buSzPct val="85000"/>
              <a:buFont typeface="Times New Roman" panose="02020603050405020304" pitchFamily="18" charset="0"/>
              <a:buChar char="●"/>
              <a:defRPr/>
            </a:pPr>
            <a:r>
              <a:rPr lang="en-US" sz="1600" dirty="0" smtClean="0">
                <a:solidFill>
                  <a:prstClr val="black"/>
                </a:solidFill>
                <a:latin typeface="Times New Roman" panose="02020603050405020304" pitchFamily="18" charset="0"/>
                <a:cs typeface="Times New Roman" panose="02020603050405020304" pitchFamily="18" charset="0"/>
              </a:rPr>
              <a:t>Funding </a:t>
            </a:r>
            <a:r>
              <a:rPr lang="en-US" sz="1600" dirty="0">
                <a:solidFill>
                  <a:prstClr val="black"/>
                </a:solidFill>
                <a:latin typeface="Times New Roman" panose="02020603050405020304" pitchFamily="18" charset="0"/>
                <a:cs typeface="Times New Roman" panose="02020603050405020304" pitchFamily="18" charset="0"/>
              </a:rPr>
              <a:t>for Demonstration projects </a:t>
            </a:r>
            <a:endParaRPr lang="en-US" sz="1600" dirty="0" smtClean="0">
              <a:solidFill>
                <a:prstClr val="black"/>
              </a:solidFill>
              <a:latin typeface="Times New Roman" panose="02020603050405020304" pitchFamily="18" charset="0"/>
              <a:cs typeface="Times New Roman" panose="02020603050405020304" pitchFamily="18" charset="0"/>
            </a:endParaRPr>
          </a:p>
          <a:p>
            <a:pPr lvl="1">
              <a:buClr>
                <a:srgbClr val="009DD9"/>
              </a:buClr>
              <a:buSzPct val="85000"/>
              <a:buFont typeface="Times New Roman" panose="02020603050405020304" pitchFamily="18" charset="0"/>
              <a:buChar char="●"/>
              <a:defRPr/>
            </a:pPr>
            <a:r>
              <a:rPr lang="en-US" sz="1600" dirty="0" smtClean="0">
                <a:solidFill>
                  <a:prstClr val="black"/>
                </a:solidFill>
                <a:latin typeface="Times New Roman" panose="02020603050405020304" pitchFamily="18" charset="0"/>
                <a:cs typeface="Times New Roman" panose="02020603050405020304" pitchFamily="18" charset="0"/>
              </a:rPr>
              <a:t>Establish </a:t>
            </a:r>
            <a:r>
              <a:rPr lang="en-US" sz="1600" dirty="0">
                <a:solidFill>
                  <a:prstClr val="black"/>
                </a:solidFill>
                <a:latin typeface="Times New Roman" panose="02020603050405020304" pitchFamily="18" charset="0"/>
                <a:cs typeface="Times New Roman" panose="02020603050405020304" pitchFamily="18" charset="0"/>
              </a:rPr>
              <a:t>and Clarify Regulatory Treatment of Utility </a:t>
            </a:r>
            <a:r>
              <a:rPr lang="en-US" sz="1600" dirty="0" smtClean="0">
                <a:solidFill>
                  <a:prstClr val="black"/>
                </a:solidFill>
                <a:latin typeface="Times New Roman" panose="02020603050405020304" pitchFamily="18" charset="0"/>
                <a:cs typeface="Times New Roman" panose="02020603050405020304" pitchFamily="18" charset="0"/>
              </a:rPr>
              <a:t>Storage</a:t>
            </a:r>
          </a:p>
          <a:p>
            <a:pPr lvl="1">
              <a:buClr>
                <a:srgbClr val="009DD9"/>
              </a:buClr>
              <a:buSzPct val="85000"/>
              <a:buFont typeface="Times New Roman" panose="02020603050405020304" pitchFamily="18" charset="0"/>
              <a:buChar char="●"/>
              <a:defRPr/>
            </a:pPr>
            <a:r>
              <a:rPr lang="en-US" sz="1600" dirty="0" smtClean="0">
                <a:solidFill>
                  <a:prstClr val="black"/>
                </a:solidFill>
                <a:latin typeface="Times New Roman" panose="02020603050405020304" pitchFamily="18" charset="0"/>
                <a:cs typeface="Times New Roman" panose="02020603050405020304" pitchFamily="18" charset="0"/>
              </a:rPr>
              <a:t>Grant </a:t>
            </a:r>
            <a:r>
              <a:rPr lang="en-US" sz="1600" dirty="0">
                <a:solidFill>
                  <a:prstClr val="black"/>
                </a:solidFill>
                <a:latin typeface="Times New Roman" panose="02020603050405020304" pitchFamily="18" charset="0"/>
                <a:cs typeface="Times New Roman" panose="02020603050405020304" pitchFamily="18" charset="0"/>
              </a:rPr>
              <a:t>and Rebate Programs  </a:t>
            </a:r>
            <a:endParaRPr lang="en-US" sz="1600" dirty="0" smtClean="0">
              <a:solidFill>
                <a:prstClr val="black"/>
              </a:solidFill>
              <a:latin typeface="Times New Roman" panose="02020603050405020304" pitchFamily="18" charset="0"/>
              <a:cs typeface="Times New Roman" panose="02020603050405020304" pitchFamily="18" charset="0"/>
            </a:endParaRPr>
          </a:p>
          <a:p>
            <a:pPr lvl="1">
              <a:buClr>
                <a:srgbClr val="009DD9"/>
              </a:buClr>
              <a:buSzPct val="85000"/>
              <a:buFont typeface="Times New Roman" panose="02020603050405020304" pitchFamily="18" charset="0"/>
              <a:buChar char="●"/>
              <a:defRPr/>
            </a:pPr>
            <a:r>
              <a:rPr lang="en-US" sz="1600" dirty="0" smtClean="0">
                <a:solidFill>
                  <a:prstClr val="black"/>
                </a:solidFill>
                <a:latin typeface="Times New Roman" panose="02020603050405020304" pitchFamily="18" charset="0"/>
                <a:cs typeface="Times New Roman" panose="02020603050405020304" pitchFamily="18" charset="0"/>
              </a:rPr>
              <a:t>Storage </a:t>
            </a:r>
            <a:r>
              <a:rPr lang="en-US" sz="1600" dirty="0">
                <a:solidFill>
                  <a:prstClr val="black"/>
                </a:solidFill>
                <a:latin typeface="Times New Roman" panose="02020603050405020304" pitchFamily="18" charset="0"/>
                <a:cs typeface="Times New Roman" panose="02020603050405020304" pitchFamily="18" charset="0"/>
              </a:rPr>
              <a:t>in State Portfolio </a:t>
            </a:r>
            <a:r>
              <a:rPr lang="en-US" sz="1600" dirty="0" smtClean="0">
                <a:solidFill>
                  <a:prstClr val="black"/>
                </a:solidFill>
                <a:latin typeface="Times New Roman" panose="02020603050405020304" pitchFamily="18" charset="0"/>
                <a:cs typeface="Times New Roman" panose="02020603050405020304" pitchFamily="18" charset="0"/>
              </a:rPr>
              <a:t>Standards</a:t>
            </a:r>
          </a:p>
          <a:p>
            <a:pPr lvl="1">
              <a:buClr>
                <a:srgbClr val="009DD9"/>
              </a:buClr>
              <a:buSzPct val="85000"/>
              <a:buFont typeface="Times New Roman" panose="02020603050405020304" pitchFamily="18" charset="0"/>
              <a:buChar char="●"/>
              <a:defRPr/>
            </a:pPr>
            <a:r>
              <a:rPr lang="en-US" sz="1600" dirty="0" smtClean="0">
                <a:solidFill>
                  <a:prstClr val="black"/>
                </a:solidFill>
                <a:latin typeface="Times New Roman" panose="02020603050405020304" pitchFamily="18" charset="0"/>
                <a:cs typeface="Times New Roman" panose="02020603050405020304" pitchFamily="18" charset="0"/>
              </a:rPr>
              <a:t>Paired </a:t>
            </a:r>
            <a:r>
              <a:rPr lang="en-US" sz="1600" dirty="0">
                <a:solidFill>
                  <a:prstClr val="black"/>
                </a:solidFill>
                <a:latin typeface="Times New Roman" panose="02020603050405020304" pitchFamily="18" charset="0"/>
                <a:cs typeface="Times New Roman" panose="02020603050405020304" pitchFamily="18" charset="0"/>
              </a:rPr>
              <a:t>with Clean Energy </a:t>
            </a:r>
            <a:r>
              <a:rPr lang="en-US" sz="1600" dirty="0" smtClean="0">
                <a:solidFill>
                  <a:prstClr val="black"/>
                </a:solidFill>
                <a:latin typeface="Times New Roman" panose="02020603050405020304" pitchFamily="18" charset="0"/>
                <a:cs typeface="Times New Roman" panose="02020603050405020304" pitchFamily="18" charset="0"/>
              </a:rPr>
              <a:t>procurements</a:t>
            </a:r>
          </a:p>
          <a:p>
            <a:pPr lvl="1">
              <a:buClr>
                <a:srgbClr val="009DD9"/>
              </a:buClr>
              <a:buSzPct val="85000"/>
              <a:buFont typeface="Times New Roman" panose="02020603050405020304" pitchFamily="18" charset="0"/>
              <a:buChar char="●"/>
              <a:defRPr/>
            </a:pPr>
            <a:r>
              <a:rPr lang="en-US" sz="1600" dirty="0" smtClean="0">
                <a:solidFill>
                  <a:prstClr val="black"/>
                </a:solidFill>
                <a:latin typeface="Times New Roman" panose="02020603050405020304" pitchFamily="18" charset="0"/>
                <a:cs typeface="Times New Roman" panose="02020603050405020304" pitchFamily="18" charset="0"/>
              </a:rPr>
              <a:t>ISO </a:t>
            </a:r>
            <a:r>
              <a:rPr lang="en-US" sz="1600" dirty="0">
                <a:solidFill>
                  <a:prstClr val="black"/>
                </a:solidFill>
                <a:latin typeface="Times New Roman" panose="02020603050405020304" pitchFamily="18" charset="0"/>
                <a:cs typeface="Times New Roman" panose="02020603050405020304" pitchFamily="18" charset="0"/>
              </a:rPr>
              <a:t>Market </a:t>
            </a:r>
            <a:r>
              <a:rPr lang="en-US" sz="1600" dirty="0" smtClean="0">
                <a:solidFill>
                  <a:prstClr val="black"/>
                </a:solidFill>
                <a:latin typeface="Times New Roman" panose="02020603050405020304" pitchFamily="18" charset="0"/>
                <a:cs typeface="Times New Roman" panose="02020603050405020304" pitchFamily="18" charset="0"/>
              </a:rPr>
              <a:t>Rules</a:t>
            </a:r>
          </a:p>
          <a:p>
            <a:pPr lvl="1">
              <a:buClr>
                <a:srgbClr val="009DD9"/>
              </a:buClr>
              <a:buSzPct val="85000"/>
              <a:buFont typeface="Times New Roman" panose="02020603050405020304" pitchFamily="18" charset="0"/>
              <a:buChar char="●"/>
              <a:defRPr/>
            </a:pPr>
            <a:r>
              <a:rPr lang="en-US" sz="1600" dirty="0" smtClean="0">
                <a:solidFill>
                  <a:prstClr val="black"/>
                </a:solidFill>
                <a:latin typeface="Times New Roman" panose="02020603050405020304" pitchFamily="18" charset="0"/>
                <a:cs typeface="Times New Roman" panose="02020603050405020304" pitchFamily="18" charset="0"/>
              </a:rPr>
              <a:t>Initiatives </a:t>
            </a:r>
            <a:r>
              <a:rPr lang="en-US" sz="1600" dirty="0">
                <a:solidFill>
                  <a:prstClr val="black"/>
                </a:solidFill>
                <a:latin typeface="Times New Roman" panose="02020603050405020304" pitchFamily="18" charset="0"/>
                <a:cs typeface="Times New Roman" panose="02020603050405020304" pitchFamily="18" charset="0"/>
              </a:rPr>
              <a:t>to Grow Companies</a:t>
            </a:r>
          </a:p>
          <a:p>
            <a:pPr lvl="1">
              <a:defRPr/>
            </a:pPr>
            <a:endParaRPr lang="en-US" sz="1400" b="1" dirty="0" smtClean="0">
              <a:solidFill>
                <a:prstClr val="black"/>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r>
              <a:rPr lang="en-US" sz="1400" b="1" i="1" dirty="0">
                <a:solidFill>
                  <a:srgbClr val="0070C0"/>
                </a:solidFill>
              </a:rPr>
              <a:t>	</a:t>
            </a:r>
            <a:endParaRPr lang="en-IN" sz="1400" i="1" dirty="0">
              <a:solidFill>
                <a:sysClr val="windowText" lastClr="000000"/>
              </a:solidFill>
            </a:endParaRPr>
          </a:p>
        </p:txBody>
      </p:sp>
      <p:sp>
        <p:nvSpPr>
          <p:cNvPr id="7" name="TextBox 6"/>
          <p:cNvSpPr txBox="1"/>
          <p:nvPr/>
        </p:nvSpPr>
        <p:spPr>
          <a:xfrm>
            <a:off x="726304" y="4495800"/>
            <a:ext cx="8214179" cy="1676400"/>
          </a:xfrm>
          <a:prstGeom prst="rect">
            <a:avLst/>
          </a:prstGeom>
          <a:noFill/>
          <a:ln>
            <a:noFill/>
          </a:ln>
        </p:spPr>
        <p:txBody>
          <a:bodyPr vert="horz" lIns="91440" tIns="45720" rIns="91440" bIns="45720" rtlCol="0">
            <a:noAutofit/>
          </a:bodyPr>
          <a:lstStyle>
            <a:defPPr>
              <a:defRPr lang="en-US"/>
            </a:defPPr>
            <a:lvl1pPr indent="0" algn="ctr" defTabSz="914400">
              <a:lnSpc>
                <a:spcPct val="90000"/>
              </a:lnSpc>
              <a:spcBef>
                <a:spcPts val="1000"/>
              </a:spcBef>
              <a:buFont typeface="Arial" panose="020B0604020202020204" pitchFamily="34" charset="0"/>
              <a:buNone/>
              <a:defRPr>
                <a:solidFill>
                  <a:prstClr val="black"/>
                </a:soli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spcBef>
                <a:spcPts val="0"/>
              </a:spcBef>
              <a:spcAft>
                <a:spcPts val="600"/>
              </a:spcAft>
            </a:pPr>
            <a:r>
              <a:rPr lang="en-US" dirty="0">
                <a:latin typeface="Times New Roman" panose="02020603050405020304" pitchFamily="18" charset="0"/>
                <a:cs typeface="Times New Roman" panose="02020603050405020304" pitchFamily="18" charset="0"/>
              </a:rPr>
              <a:t>If adopted, </a:t>
            </a:r>
            <a:r>
              <a:rPr lang="en-US" dirty="0" smtClean="0">
                <a:latin typeface="Times New Roman" panose="02020603050405020304" pitchFamily="18" charset="0"/>
                <a:cs typeface="Times New Roman" panose="02020603050405020304" pitchFamily="18" charset="0"/>
              </a:rPr>
              <a:t>the Study </a:t>
            </a:r>
            <a:r>
              <a:rPr lang="en-US" dirty="0">
                <a:latin typeface="Times New Roman" panose="02020603050405020304" pitchFamily="18" charset="0"/>
                <a:cs typeface="Times New Roman" panose="02020603050405020304" pitchFamily="18" charset="0"/>
              </a:rPr>
              <a:t>recommendations </a:t>
            </a:r>
            <a:r>
              <a:rPr lang="en-US" dirty="0" smtClean="0">
                <a:latin typeface="Times New Roman" panose="02020603050405020304" pitchFamily="18" charset="0"/>
                <a:cs typeface="Times New Roman" panose="02020603050405020304" pitchFamily="18" charset="0"/>
              </a:rPr>
              <a:t>have the potential to yield:</a:t>
            </a:r>
          </a:p>
          <a:p>
            <a:pPr marL="1028700" lvl="1" indent="-342900">
              <a:spcBef>
                <a:spcPts val="0"/>
              </a:spcBef>
              <a:spcAft>
                <a:spcPts val="600"/>
              </a:spcAft>
              <a:buClr>
                <a:srgbClr val="009DD9"/>
              </a:buClr>
              <a:buSzPct val="85000"/>
              <a:buFont typeface="Times New Roman" panose="02020603050405020304" pitchFamily="18" charset="0"/>
              <a:buChar char="●"/>
            </a:pPr>
            <a:r>
              <a:rPr lang="en-US" sz="1600" dirty="0" smtClean="0">
                <a:solidFill>
                  <a:prstClr val="black"/>
                </a:solidFill>
                <a:latin typeface="Times New Roman" panose="02020603050405020304" pitchFamily="18" charset="0"/>
                <a:cs typeface="Times New Roman" panose="02020603050405020304" pitchFamily="18" charset="0"/>
              </a:rPr>
              <a:t>600 </a:t>
            </a:r>
            <a:r>
              <a:rPr lang="en-US" sz="1600" dirty="0">
                <a:solidFill>
                  <a:prstClr val="black"/>
                </a:solidFill>
                <a:latin typeface="Times New Roman" panose="02020603050405020304" pitchFamily="18" charset="0"/>
                <a:cs typeface="Times New Roman" panose="02020603050405020304" pitchFamily="18" charset="0"/>
              </a:rPr>
              <a:t>MW of new energy storage </a:t>
            </a:r>
            <a:r>
              <a:rPr lang="en-US" sz="1600" dirty="0" smtClean="0">
                <a:solidFill>
                  <a:prstClr val="black"/>
                </a:solidFill>
                <a:latin typeface="Times New Roman" panose="02020603050405020304" pitchFamily="18" charset="0"/>
                <a:cs typeface="Times New Roman" panose="02020603050405020304" pitchFamily="18" charset="0"/>
              </a:rPr>
              <a:t>by </a:t>
            </a:r>
            <a:r>
              <a:rPr lang="en-US" sz="1600" dirty="0">
                <a:solidFill>
                  <a:prstClr val="black"/>
                </a:solidFill>
                <a:latin typeface="Times New Roman" panose="02020603050405020304" pitchFamily="18" charset="0"/>
                <a:cs typeface="Times New Roman" panose="02020603050405020304" pitchFamily="18" charset="0"/>
              </a:rPr>
              <a:t>2025 </a:t>
            </a:r>
          </a:p>
          <a:p>
            <a:pPr marL="1028700" lvl="1" indent="-342900">
              <a:spcBef>
                <a:spcPts val="0"/>
              </a:spcBef>
              <a:spcAft>
                <a:spcPts val="600"/>
              </a:spcAft>
              <a:buClr>
                <a:srgbClr val="009DD9"/>
              </a:buClr>
              <a:buSzPct val="85000"/>
              <a:buFont typeface="Times New Roman" panose="02020603050405020304" pitchFamily="18" charset="0"/>
              <a:buChar char="●"/>
            </a:pPr>
            <a:r>
              <a:rPr lang="en-US" sz="1600" dirty="0" smtClean="0">
                <a:solidFill>
                  <a:prstClr val="black"/>
                </a:solidFill>
                <a:latin typeface="Times New Roman" panose="02020603050405020304" pitchFamily="18" charset="0"/>
                <a:cs typeface="Times New Roman" panose="02020603050405020304" pitchFamily="18" charset="0"/>
              </a:rPr>
              <a:t>$</a:t>
            </a:r>
            <a:r>
              <a:rPr lang="en-US" sz="1600" dirty="0">
                <a:solidFill>
                  <a:prstClr val="black"/>
                </a:solidFill>
                <a:latin typeface="Times New Roman" panose="02020603050405020304" pitchFamily="18" charset="0"/>
                <a:cs typeface="Times New Roman" panose="02020603050405020304" pitchFamily="18" charset="0"/>
              </a:rPr>
              <a:t>800 million in cost savings to ratepayers </a:t>
            </a:r>
          </a:p>
          <a:p>
            <a:pPr marL="1028700" lvl="1" indent="-342900">
              <a:spcBef>
                <a:spcPts val="0"/>
              </a:spcBef>
              <a:spcAft>
                <a:spcPts val="600"/>
              </a:spcAft>
              <a:buClr>
                <a:srgbClr val="009DD9"/>
              </a:buClr>
              <a:buSzPct val="85000"/>
              <a:buFont typeface="Times New Roman" panose="02020603050405020304" pitchFamily="18" charset="0"/>
              <a:buChar char="●"/>
            </a:pPr>
            <a:r>
              <a:rPr lang="en-US" sz="1600" dirty="0" smtClean="0">
                <a:solidFill>
                  <a:prstClr val="black"/>
                </a:solidFill>
                <a:latin typeface="Times New Roman" panose="02020603050405020304" pitchFamily="18" charset="0"/>
                <a:cs typeface="Times New Roman" panose="02020603050405020304" pitchFamily="18" charset="0"/>
              </a:rPr>
              <a:t>350,000 </a:t>
            </a:r>
            <a:r>
              <a:rPr lang="en-US" sz="1600" dirty="0">
                <a:solidFill>
                  <a:prstClr val="black"/>
                </a:solidFill>
                <a:latin typeface="Times New Roman" panose="02020603050405020304" pitchFamily="18" charset="0"/>
                <a:cs typeface="Times New Roman" panose="02020603050405020304" pitchFamily="18" charset="0"/>
              </a:rPr>
              <a:t>metric tons reduction in GHG emissions over a 10 year time span </a:t>
            </a:r>
          </a:p>
          <a:p>
            <a:pPr marL="1028700" lvl="1" indent="-342900">
              <a:spcBef>
                <a:spcPts val="0"/>
              </a:spcBef>
              <a:spcAft>
                <a:spcPts val="600"/>
              </a:spcAft>
              <a:buClr>
                <a:srgbClr val="009DD9"/>
              </a:buClr>
              <a:buSzPct val="85000"/>
              <a:buFont typeface="Times New Roman" panose="02020603050405020304" pitchFamily="18" charset="0"/>
              <a:buChar char="●"/>
            </a:pPr>
            <a:r>
              <a:rPr lang="en-US" sz="1600" dirty="0" smtClean="0">
                <a:solidFill>
                  <a:prstClr val="black"/>
                </a:solidFill>
                <a:latin typeface="Times New Roman" panose="02020603050405020304" pitchFamily="18" charset="0"/>
                <a:cs typeface="Times New Roman" panose="02020603050405020304" pitchFamily="18" charset="0"/>
              </a:rPr>
              <a:t>Equal </a:t>
            </a:r>
            <a:r>
              <a:rPr lang="en-US" sz="1600" dirty="0">
                <a:solidFill>
                  <a:prstClr val="black"/>
                </a:solidFill>
                <a:latin typeface="Times New Roman" panose="02020603050405020304" pitchFamily="18" charset="0"/>
                <a:cs typeface="Times New Roman" panose="02020603050405020304" pitchFamily="18" charset="0"/>
              </a:rPr>
              <a:t>to taking over 73,000 cars off the </a:t>
            </a:r>
            <a:r>
              <a:rPr lang="en-US" sz="1600" dirty="0" smtClean="0">
                <a:solidFill>
                  <a:prstClr val="black"/>
                </a:solidFill>
                <a:latin typeface="Times New Roman" panose="02020603050405020304" pitchFamily="18" charset="0"/>
                <a:cs typeface="Times New Roman" panose="02020603050405020304" pitchFamily="18" charset="0"/>
              </a:rPr>
              <a:t>road</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9" name="TextBox 8"/>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948026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32481A-4381-498B-8A4E-EB06C002DB72}" type="slidenum">
              <a:rPr lang="en-US" smtClean="0">
                <a:solidFill>
                  <a:schemeClr val="bg1"/>
                </a:solidFill>
              </a:rPr>
              <a:pPr/>
              <a:t>11</a:t>
            </a:fld>
            <a:endParaRPr lang="en-US" dirty="0">
              <a:solidFill>
                <a:schemeClr val="bg1"/>
              </a:solidFill>
            </a:endParaRPr>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711126284"/>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9798" y="228600"/>
            <a:ext cx="8650631" cy="1107996"/>
          </a:xfrm>
          <a:prstGeom prst="rect">
            <a:avLst/>
          </a:prstGeom>
          <a:solidFill>
            <a:schemeClr val="accent1">
              <a:alpha val="90000"/>
            </a:schemeClr>
          </a:solidFill>
        </p:spPr>
        <p:txBody>
          <a:bodyPr wrap="square" rtlCol="0" anchor="ctr">
            <a:spAutoFit/>
          </a:bodyPr>
          <a:lstStyle/>
          <a:p>
            <a:pPr lvl="0" algn="ctr"/>
            <a:r>
              <a:rPr lang="en-US" sz="3200" dirty="0">
                <a:solidFill>
                  <a:prstClr val="white"/>
                </a:solidFill>
                <a:latin typeface="Times New Roman" panose="02020603050405020304" pitchFamily="18" charset="0"/>
                <a:cs typeface="Times New Roman" panose="02020603050405020304" pitchFamily="18" charset="0"/>
              </a:rPr>
              <a:t>Forward Movement on State Policies + Wholesale Markets</a:t>
            </a:r>
          </a:p>
        </p:txBody>
      </p:sp>
      <p:sp>
        <p:nvSpPr>
          <p:cNvPr id="6" name="TextBox 5"/>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8" name="TextBox 7"/>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9" name="TextBox 8"/>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1384628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solidFill>
                  <a:schemeClr val="bg1"/>
                </a:solidFill>
              </a:rPr>
              <a:t>12</a:t>
            </a:r>
            <a:endParaRPr lang="en-US" dirty="0">
              <a:solidFill>
                <a:schemeClr val="bg1"/>
              </a:solidFill>
            </a:endParaRPr>
          </a:p>
        </p:txBody>
      </p:sp>
      <p:pic>
        <p:nvPicPr>
          <p:cNvPr id="7" name="Content Placeholder 6"/>
          <p:cNvPicPr>
            <a:picLocks noGrp="1" noChangeAspect="1"/>
          </p:cNvPicPr>
          <p:nvPr>
            <p:ph sz="quarter" idx="1"/>
          </p:nvPr>
        </p:nvPicPr>
        <p:blipFill>
          <a:blip r:embed="rId2"/>
          <a:stretch>
            <a:fillRect/>
          </a:stretch>
        </p:blipFill>
        <p:spPr>
          <a:xfrm>
            <a:off x="609600" y="1079326"/>
            <a:ext cx="3810000" cy="4635674"/>
          </a:xfrm>
          <a:prstGeom prst="rect">
            <a:avLst/>
          </a:prstGeom>
          <a:ln>
            <a:solidFill>
              <a:schemeClr val="tx1"/>
            </a:solidFill>
          </a:ln>
        </p:spPr>
      </p:pic>
      <p:sp>
        <p:nvSpPr>
          <p:cNvPr id="2" name="TextBox 1"/>
          <p:cNvSpPr txBox="1"/>
          <p:nvPr/>
        </p:nvSpPr>
        <p:spPr>
          <a:xfrm>
            <a:off x="5181600" y="1371600"/>
            <a:ext cx="3657600" cy="4154984"/>
          </a:xfrm>
          <a:prstGeom prst="rect">
            <a:avLst/>
          </a:prstGeom>
          <a:noFill/>
        </p:spPr>
        <p:txBody>
          <a:bodyPr wrap="square" rtlCol="0">
            <a:spAutoFit/>
          </a:bodyPr>
          <a:lstStyle/>
          <a:p>
            <a:pPr algn="ctr"/>
            <a:r>
              <a:rPr lang="en-US" sz="2000" dirty="0">
                <a:solidFill>
                  <a:prstClr val="black"/>
                </a:solidFill>
                <a:latin typeface="Arial Narrow"/>
                <a:cs typeface="Arial Narrow"/>
              </a:rPr>
              <a:t>Continued analysis of a range of mechanisms that could support public policy resources,</a:t>
            </a:r>
          </a:p>
          <a:p>
            <a:pPr algn="ctr"/>
            <a:r>
              <a:rPr lang="en-US" sz="2000" dirty="0">
                <a:solidFill>
                  <a:prstClr val="black"/>
                </a:solidFill>
                <a:latin typeface="Arial Narrow"/>
                <a:cs typeface="Arial Narrow"/>
              </a:rPr>
              <a:t> such as, for example:</a:t>
            </a:r>
          </a:p>
          <a:p>
            <a:pPr algn="ctr"/>
            <a:endParaRPr lang="en-US" sz="2000" dirty="0">
              <a:solidFill>
                <a:prstClr val="black"/>
              </a:solidFill>
              <a:latin typeface="Arial Narrow"/>
              <a:cs typeface="Arial Narrow"/>
            </a:endParaRPr>
          </a:p>
          <a:p>
            <a:pPr marL="742950" lvl="1" indent="-285750">
              <a:spcBef>
                <a:spcPts val="600"/>
              </a:spcBef>
              <a:buFont typeface="Arial" charset="0"/>
              <a:buChar char="•"/>
            </a:pPr>
            <a:r>
              <a:rPr lang="en-US" dirty="0">
                <a:solidFill>
                  <a:prstClr val="black"/>
                </a:solidFill>
                <a:latin typeface="Arial Narrow"/>
                <a:cs typeface="Arial Narrow"/>
              </a:rPr>
              <a:t>renewable portfolio &amp; clean energy standards </a:t>
            </a:r>
          </a:p>
          <a:p>
            <a:pPr marL="742950" lvl="1" indent="-285750">
              <a:spcBef>
                <a:spcPts val="600"/>
              </a:spcBef>
              <a:buFont typeface="Arial" charset="0"/>
              <a:buChar char="•"/>
            </a:pPr>
            <a:r>
              <a:rPr lang="en-US" dirty="0">
                <a:solidFill>
                  <a:prstClr val="black"/>
                </a:solidFill>
                <a:latin typeface="Arial Narrow"/>
                <a:cs typeface="Arial Narrow"/>
              </a:rPr>
              <a:t>power purchase agreements</a:t>
            </a:r>
          </a:p>
          <a:p>
            <a:pPr marL="742950" lvl="1" indent="-285750">
              <a:spcBef>
                <a:spcPts val="600"/>
              </a:spcBef>
              <a:buFont typeface="Arial" charset="0"/>
              <a:buChar char="•"/>
            </a:pPr>
            <a:r>
              <a:rPr lang="en-US" dirty="0">
                <a:solidFill>
                  <a:prstClr val="black"/>
                </a:solidFill>
                <a:latin typeface="Arial Narrow"/>
                <a:cs typeface="Arial Narrow"/>
              </a:rPr>
              <a:t>strategic transmission investments </a:t>
            </a:r>
          </a:p>
          <a:p>
            <a:pPr marL="742950" lvl="1" indent="-285750">
              <a:spcBef>
                <a:spcPts val="600"/>
              </a:spcBef>
              <a:buFont typeface="Arial" charset="0"/>
              <a:buChar char="•"/>
            </a:pPr>
            <a:r>
              <a:rPr lang="en-US" dirty="0">
                <a:solidFill>
                  <a:prstClr val="black"/>
                </a:solidFill>
                <a:latin typeface="Arial Narrow"/>
                <a:cs typeface="Arial Narrow"/>
              </a:rPr>
              <a:t>centralized auction-based procurement </a:t>
            </a:r>
          </a:p>
          <a:p>
            <a:endParaRPr lang="en-US" dirty="0">
              <a:solidFill>
                <a:prstClr val="black"/>
              </a:solidFill>
            </a:endParaRPr>
          </a:p>
        </p:txBody>
      </p:sp>
      <p:sp>
        <p:nvSpPr>
          <p:cNvPr id="3" name="TextBox 2"/>
          <p:cNvSpPr txBox="1"/>
          <p:nvPr/>
        </p:nvSpPr>
        <p:spPr>
          <a:xfrm>
            <a:off x="2326236" y="5791200"/>
            <a:ext cx="4919436" cy="369332"/>
          </a:xfrm>
          <a:prstGeom prst="rect">
            <a:avLst/>
          </a:prstGeom>
          <a:noFill/>
        </p:spPr>
        <p:txBody>
          <a:bodyPr wrap="none" rtlCol="0">
            <a:spAutoFit/>
          </a:bodyPr>
          <a:lstStyle/>
          <a:p>
            <a:pPr algn="ctr"/>
            <a:r>
              <a:rPr lang="en-US" dirty="0">
                <a:solidFill>
                  <a:prstClr val="black"/>
                </a:solidFill>
                <a:latin typeface="Arial Narrow"/>
                <a:cs typeface="Arial Narrow"/>
              </a:rPr>
              <a:t>Information at </a:t>
            </a:r>
            <a:r>
              <a:rPr lang="en-US" dirty="0">
                <a:solidFill>
                  <a:prstClr val="black"/>
                </a:solidFill>
                <a:latin typeface="Arial Narrow"/>
                <a:cs typeface="Arial Narrow"/>
                <a:hlinkClick r:id="rId3"/>
              </a:rPr>
              <a:t>www.nescoe.com</a:t>
            </a:r>
            <a:r>
              <a:rPr lang="en-US" dirty="0">
                <a:solidFill>
                  <a:prstClr val="black"/>
                </a:solidFill>
                <a:latin typeface="Arial Narrow"/>
                <a:cs typeface="Arial Narrow"/>
              </a:rPr>
              <a:t> in the Resource Center </a:t>
            </a:r>
          </a:p>
        </p:txBody>
      </p:sp>
      <p:cxnSp>
        <p:nvCxnSpPr>
          <p:cNvPr id="8" name="Straight Connector 7"/>
          <p:cNvCxnSpPr/>
          <p:nvPr/>
        </p:nvCxnSpPr>
        <p:spPr>
          <a:xfrm>
            <a:off x="4876800" y="1066800"/>
            <a:ext cx="0" cy="4724400"/>
          </a:xfrm>
          <a:prstGeom prst="line">
            <a:avLst/>
          </a:prstGeom>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409906" y="6160532"/>
            <a:ext cx="4735621" cy="261610"/>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Slide prepared and approved for use by NESCOE </a:t>
            </a:r>
            <a:endParaRPr lang="en-US" sz="11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63083" y="6528763"/>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3650166" y="6528764"/>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3" name="TextBox 12"/>
          <p:cNvSpPr txBox="1"/>
          <p:nvPr/>
        </p:nvSpPr>
        <p:spPr>
          <a:xfrm>
            <a:off x="4873083" y="6528762"/>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4" name="TextBox 13"/>
          <p:cNvSpPr txBox="1"/>
          <p:nvPr/>
        </p:nvSpPr>
        <p:spPr>
          <a:xfrm>
            <a:off x="6625683" y="6528761"/>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
        <p:nvSpPr>
          <p:cNvPr id="15" name="Title 2"/>
          <p:cNvSpPr>
            <a:spLocks noGrp="1"/>
          </p:cNvSpPr>
          <p:nvPr>
            <p:ph type="title"/>
          </p:nvPr>
        </p:nvSpPr>
        <p:spPr>
          <a:xfrm>
            <a:off x="762000" y="228600"/>
            <a:ext cx="7467600" cy="685800"/>
          </a:xfrm>
          <a:solidFill>
            <a:schemeClr val="accent1">
              <a:alpha val="90000"/>
            </a:schemeClr>
          </a:solidFill>
        </p:spPr>
        <p:txBody>
          <a:bodyPr anchor="ctr">
            <a:normAutofit/>
          </a:bodyPr>
          <a:lstStyle/>
          <a:p>
            <a:pPr algn="ctr"/>
            <a:r>
              <a:rPr lang="en-US" sz="3200" dirty="0" smtClean="0">
                <a:solidFill>
                  <a:schemeClr val="bg1"/>
                </a:solidFill>
                <a:latin typeface="Times New Roman" panose="02020603050405020304" pitchFamily="18" charset="0"/>
                <a:cs typeface="Times New Roman" panose="02020603050405020304" pitchFamily="18" charset="0"/>
              </a:rPr>
              <a:t>NESCOE Mechanisms 1.0 + 2.0</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316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765705"/>
          </a:xfrm>
          <a:solidFill>
            <a:schemeClr val="accent1">
              <a:alpha val="90000"/>
            </a:schemeClr>
          </a:solidFill>
        </p:spPr>
        <p:txBody>
          <a:bodyPr anchor="ctr">
            <a:normAutofit/>
          </a:bodyPr>
          <a:lstStyle/>
          <a:p>
            <a:pPr algn="ctr"/>
            <a:r>
              <a:rPr lang="en-US" sz="3600" dirty="0" smtClean="0">
                <a:solidFill>
                  <a:schemeClr val="bg1"/>
                </a:solidFill>
                <a:latin typeface="Times New Roman" panose="02020603050405020304" pitchFamily="18" charset="0"/>
                <a:cs typeface="Times New Roman" panose="02020603050405020304" pitchFamily="18" charset="0"/>
              </a:rPr>
              <a:t>Mechanisms 2.0 Analysis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152400" y="6256226"/>
            <a:ext cx="457200" cy="457200"/>
          </a:xfrm>
        </p:spPr>
        <p:txBody>
          <a:bodyPr/>
          <a:lstStyle/>
          <a:p>
            <a:fld id="{FE32481A-4381-498B-8A4E-EB06C002DB72}" type="slidenum">
              <a:rPr lang="en-US" smtClean="0">
                <a:solidFill>
                  <a:schemeClr val="bg1"/>
                </a:solidFill>
              </a:rPr>
              <a:pPr/>
              <a:t>13</a:t>
            </a:fld>
            <a:endParaRPr lang="en-US" dirty="0">
              <a:solidFill>
                <a:schemeClr val="bg1"/>
              </a:solidFill>
            </a:endParaRPr>
          </a:p>
        </p:txBody>
      </p:sp>
      <p:sp>
        <p:nvSpPr>
          <p:cNvPr id="3" name="Content Placeholder 2"/>
          <p:cNvSpPr>
            <a:spLocks noGrp="1"/>
          </p:cNvSpPr>
          <p:nvPr>
            <p:ph sz="quarter" idx="1"/>
          </p:nvPr>
        </p:nvSpPr>
        <p:spPr>
          <a:xfrm>
            <a:off x="649512" y="5457792"/>
            <a:ext cx="7854212" cy="762000"/>
          </a:xfrm>
          <a:solidFill>
            <a:srgbClr val="FFFF9E"/>
          </a:solidFill>
          <a:ln>
            <a:noFill/>
          </a:ln>
        </p:spPr>
        <p:txBody>
          <a:bodyPr>
            <a:noAutofit/>
          </a:bodyPr>
          <a:lstStyle/>
          <a:p>
            <a:pPr marL="0" indent="0" algn="ctr">
              <a:buNone/>
            </a:pPr>
            <a:r>
              <a:rPr lang="en-US" sz="1600" b="0" dirty="0" smtClean="0">
                <a:latin typeface="Arial Narrow"/>
                <a:cs typeface="Arial Narrow"/>
              </a:rPr>
              <a:t>The production of information about hypothetical scenarios or mechanisms does not indicate and should not be interpreted as indicating any state or states’ preference for any particular scenario or mechanism. </a:t>
            </a:r>
            <a:r>
              <a:rPr lang="en-US" sz="1600" b="0" i="1" dirty="0" smtClean="0">
                <a:solidFill>
                  <a:schemeClr val="accent2"/>
                </a:solidFill>
                <a:latin typeface="Arial Narrow"/>
                <a:cs typeface="Arial Narrow"/>
              </a:rPr>
              <a:t>Further, hypothetical information is not a plan.  It is simply information</a:t>
            </a:r>
            <a:r>
              <a:rPr lang="en-US" sz="1600" b="0" dirty="0" smtClean="0">
                <a:solidFill>
                  <a:schemeClr val="accent2"/>
                </a:solidFill>
                <a:latin typeface="Arial Narrow"/>
                <a:cs typeface="Arial Narrow"/>
              </a:rPr>
              <a:t>. </a:t>
            </a:r>
          </a:p>
        </p:txBody>
      </p:sp>
      <p:graphicFrame>
        <p:nvGraphicFramePr>
          <p:cNvPr id="4" name="Diagram 3"/>
          <p:cNvGraphicFramePr/>
          <p:nvPr>
            <p:extLst>
              <p:ext uri="{D42A27DB-BD31-4B8C-83A1-F6EECF244321}">
                <p14:modId xmlns:p14="http://schemas.microsoft.com/office/powerpoint/2010/main" val="3193757161"/>
              </p:ext>
            </p:extLst>
          </p:nvPr>
        </p:nvGraphicFramePr>
        <p:xfrm>
          <a:off x="558085" y="1066801"/>
          <a:ext cx="4783428" cy="4393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791200" y="1828800"/>
            <a:ext cx="2590800" cy="584776"/>
          </a:xfrm>
          <a:prstGeom prst="rect">
            <a:avLst/>
          </a:prstGeom>
          <a:solidFill>
            <a:schemeClr val="tx2"/>
          </a:solidFill>
        </p:spPr>
        <p:txBody>
          <a:bodyPr wrap="square" rtlCol="0" anchor="ctr">
            <a:spAutoFit/>
          </a:bodyPr>
          <a:lstStyle/>
          <a:p>
            <a:pPr algn="ctr"/>
            <a:r>
              <a:rPr lang="en-US" sz="1600" dirty="0">
                <a:solidFill>
                  <a:prstClr val="white"/>
                </a:solidFill>
                <a:latin typeface="Arial Narrow"/>
                <a:ea typeface="Times New Roman" charset="0"/>
                <a:cs typeface="Arial Narrow"/>
              </a:rPr>
              <a:t>Clean Energy Mechanisms 2.0 Study</a:t>
            </a:r>
          </a:p>
        </p:txBody>
      </p:sp>
      <p:sp>
        <p:nvSpPr>
          <p:cNvPr id="7" name="TextBox 6"/>
          <p:cNvSpPr txBox="1"/>
          <p:nvPr/>
        </p:nvSpPr>
        <p:spPr>
          <a:xfrm>
            <a:off x="6248400" y="2924131"/>
            <a:ext cx="1676399" cy="307777"/>
          </a:xfrm>
          <a:prstGeom prst="rect">
            <a:avLst/>
          </a:prstGeom>
          <a:noFill/>
        </p:spPr>
        <p:txBody>
          <a:bodyPr wrap="square" rtlCol="0" anchor="ctr">
            <a:spAutoFit/>
          </a:bodyPr>
          <a:lstStyle/>
          <a:p>
            <a:pPr algn="ctr"/>
            <a:r>
              <a:rPr lang="en-US" sz="1400" dirty="0">
                <a:solidFill>
                  <a:prstClr val="black"/>
                </a:solidFill>
                <a:latin typeface="Arial Narrow"/>
                <a:ea typeface="Times New Roman" charset="0"/>
                <a:cs typeface="Arial Narrow"/>
              </a:rPr>
              <a:t>Fourth Quarter 2016</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8226" y="4191000"/>
            <a:ext cx="1356573" cy="513369"/>
          </a:xfrm>
          <a:prstGeom prst="rect">
            <a:avLst/>
          </a:prstGeom>
        </p:spPr>
      </p:pic>
      <p:sp>
        <p:nvSpPr>
          <p:cNvPr id="9" name="Right Arrow 8"/>
          <p:cNvSpPr/>
          <p:nvPr/>
        </p:nvSpPr>
        <p:spPr>
          <a:xfrm rot="19946842">
            <a:off x="5159444" y="4103302"/>
            <a:ext cx="1410236" cy="579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ight Arrow 9"/>
          <p:cNvSpPr/>
          <p:nvPr/>
        </p:nvSpPr>
        <p:spPr>
          <a:xfrm rot="20626109">
            <a:off x="1089307" y="4630802"/>
            <a:ext cx="1446364" cy="579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195084" y="6267151"/>
            <a:ext cx="4735621" cy="261610"/>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Slide prepared and approved for use by NESCOE </a:t>
            </a:r>
            <a:endParaRPr lang="en-US" sz="11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63083" y="6528763"/>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3" name="TextBox 12"/>
          <p:cNvSpPr txBox="1"/>
          <p:nvPr/>
        </p:nvSpPr>
        <p:spPr>
          <a:xfrm>
            <a:off x="3650166" y="6528764"/>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4" name="TextBox 13"/>
          <p:cNvSpPr txBox="1"/>
          <p:nvPr/>
        </p:nvSpPr>
        <p:spPr>
          <a:xfrm>
            <a:off x="4873083" y="6528762"/>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5" name="TextBox 14"/>
          <p:cNvSpPr txBox="1"/>
          <p:nvPr/>
        </p:nvSpPr>
        <p:spPr>
          <a:xfrm>
            <a:off x="6625683" y="6528761"/>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1145979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1142" y="152400"/>
            <a:ext cx="8115300" cy="685800"/>
          </a:xfrm>
          <a:solidFill>
            <a:schemeClr val="accent1">
              <a:alpha val="90000"/>
            </a:schemeClr>
          </a:solidFill>
        </p:spPr>
        <p:txBody>
          <a:bodyPr anchor="ctr">
            <a:normAutofit/>
          </a:bodyPr>
          <a:lstStyle/>
          <a:p>
            <a:pPr algn="ctr"/>
            <a:r>
              <a:rPr lang="en-US" sz="3200" dirty="0">
                <a:solidFill>
                  <a:schemeClr val="bg1"/>
                </a:solidFill>
                <a:latin typeface="Times New Roman" panose="02020603050405020304" pitchFamily="18" charset="0"/>
                <a:cs typeface="Times New Roman" panose="02020603050405020304" pitchFamily="18" charset="0"/>
              </a:rPr>
              <a:t>Mechanisms 2.0 </a:t>
            </a:r>
            <a:r>
              <a:rPr lang="en-US" sz="3200" dirty="0" smtClean="0">
                <a:solidFill>
                  <a:schemeClr val="bg1"/>
                </a:solidFill>
                <a:latin typeface="Times New Roman" panose="02020603050405020304" pitchFamily="18" charset="0"/>
                <a:cs typeface="Times New Roman" panose="02020603050405020304" pitchFamily="18" charset="0"/>
              </a:rPr>
              <a:t>Analysis Approach</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FE32481A-4381-498B-8A4E-EB06C002DB72}" type="slidenum">
              <a:rPr lang="en-US" smtClean="0">
                <a:solidFill>
                  <a:schemeClr val="bg1"/>
                </a:solidFill>
              </a:rPr>
              <a:pPr/>
              <a:t>14</a:t>
            </a:fld>
            <a:endParaRPr lang="en-US" dirty="0">
              <a:solidFill>
                <a:schemeClr val="bg1"/>
              </a:solidFill>
            </a:endParaRPr>
          </a:p>
        </p:txBody>
      </p:sp>
      <p:sp>
        <p:nvSpPr>
          <p:cNvPr id="12" name="TextBox 11"/>
          <p:cNvSpPr txBox="1"/>
          <p:nvPr/>
        </p:nvSpPr>
        <p:spPr>
          <a:xfrm>
            <a:off x="2310982" y="6288409"/>
            <a:ext cx="4735621" cy="261610"/>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Slide prepared and approved for use by NESCOE </a:t>
            </a:r>
            <a:endParaRPr lang="en-US" sz="11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063083" y="6528763"/>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4" name="TextBox 13"/>
          <p:cNvSpPr txBox="1"/>
          <p:nvPr/>
        </p:nvSpPr>
        <p:spPr>
          <a:xfrm>
            <a:off x="3650166" y="6528764"/>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6" name="TextBox 15"/>
          <p:cNvSpPr txBox="1"/>
          <p:nvPr/>
        </p:nvSpPr>
        <p:spPr>
          <a:xfrm>
            <a:off x="4873083" y="6528762"/>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8" name="TextBox 17"/>
          <p:cNvSpPr txBox="1"/>
          <p:nvPr/>
        </p:nvSpPr>
        <p:spPr>
          <a:xfrm>
            <a:off x="6625683" y="6528761"/>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graphicFrame>
        <p:nvGraphicFramePr>
          <p:cNvPr id="19" name="Content Placeholder 3"/>
          <p:cNvGraphicFramePr>
            <a:graphicFrameLocks/>
          </p:cNvGraphicFramePr>
          <p:nvPr>
            <p:extLst>
              <p:ext uri="{D42A27DB-BD31-4B8C-83A1-F6EECF244321}">
                <p14:modId xmlns:p14="http://schemas.microsoft.com/office/powerpoint/2010/main" val="1607764872"/>
              </p:ext>
            </p:extLst>
          </p:nvPr>
        </p:nvGraphicFramePr>
        <p:xfrm>
          <a:off x="2008269" y="3635836"/>
          <a:ext cx="3186953" cy="270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6"/>
          <p:cNvGraphicFramePr>
            <a:graphicFrameLocks/>
          </p:cNvGraphicFramePr>
          <p:nvPr>
            <p:extLst>
              <p:ext uri="{D42A27DB-BD31-4B8C-83A1-F6EECF244321}">
                <p14:modId xmlns:p14="http://schemas.microsoft.com/office/powerpoint/2010/main" val="1825640674"/>
              </p:ext>
            </p:extLst>
          </p:nvPr>
        </p:nvGraphicFramePr>
        <p:xfrm>
          <a:off x="1371600" y="2332628"/>
          <a:ext cx="4327539" cy="1823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5400" y="3810000"/>
            <a:ext cx="863960" cy="2286000"/>
          </a:xfrm>
          <a:prstGeom prst="rect">
            <a:avLst/>
          </a:prstGeom>
        </p:spPr>
      </p:pic>
      <p:graphicFrame>
        <p:nvGraphicFramePr>
          <p:cNvPr id="22" name="Diagram 21"/>
          <p:cNvGraphicFramePr/>
          <p:nvPr>
            <p:extLst>
              <p:ext uri="{D42A27DB-BD31-4B8C-83A1-F6EECF244321}">
                <p14:modId xmlns:p14="http://schemas.microsoft.com/office/powerpoint/2010/main" val="1440406576"/>
              </p:ext>
            </p:extLst>
          </p:nvPr>
        </p:nvGraphicFramePr>
        <p:xfrm>
          <a:off x="5486400" y="1828800"/>
          <a:ext cx="2971800" cy="302758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3" name="TextBox 22"/>
          <p:cNvSpPr txBox="1"/>
          <p:nvPr/>
        </p:nvSpPr>
        <p:spPr>
          <a:xfrm>
            <a:off x="5943600" y="914400"/>
            <a:ext cx="2438400" cy="1077218"/>
          </a:xfrm>
          <a:prstGeom prst="rect">
            <a:avLst/>
          </a:prstGeom>
          <a:solidFill>
            <a:srgbClr val="4BACC6">
              <a:lumMod val="40000"/>
              <a:lumOff val="60000"/>
            </a:srgbClr>
          </a:solidFill>
          <a:ln>
            <a:solidFill>
              <a:srgbClr val="C0504D"/>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rPr>
              <a:t>Mechanism Analysis provides information to evaluate possible paths forward to meet objectives</a:t>
            </a:r>
          </a:p>
        </p:txBody>
      </p:sp>
      <p:sp>
        <p:nvSpPr>
          <p:cNvPr id="24" name="TextBox 23"/>
          <p:cNvSpPr txBox="1"/>
          <p:nvPr/>
        </p:nvSpPr>
        <p:spPr>
          <a:xfrm>
            <a:off x="1676400" y="2209800"/>
            <a:ext cx="3429000" cy="646331"/>
          </a:xfrm>
          <a:prstGeom prst="rect">
            <a:avLst/>
          </a:prstGeom>
          <a:solidFill>
            <a:srgbClr val="9BBB59">
              <a:lumMod val="40000"/>
              <a:lumOff val="60000"/>
            </a:srgbClr>
          </a:solidFill>
          <a:ln>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rPr>
              <a:t> Scenario Analysis provides data only from predefined scenarios </a:t>
            </a:r>
          </a:p>
        </p:txBody>
      </p:sp>
      <p:pic>
        <p:nvPicPr>
          <p:cNvPr id="25" name="Picture 24"/>
          <p:cNvPicPr/>
          <p:nvPr/>
        </p:nvPicPr>
        <p:blipFill>
          <a:blip r:embed="rId19">
            <a:extLst>
              <a:ext uri="{28A0092B-C50C-407E-A947-70E740481C1C}">
                <a14:useLocalDpi xmlns:a14="http://schemas.microsoft.com/office/drawing/2010/main" val="0"/>
              </a:ext>
            </a:extLst>
          </a:blip>
          <a:stretch>
            <a:fillRect/>
          </a:stretch>
        </p:blipFill>
        <p:spPr>
          <a:xfrm>
            <a:off x="5638800" y="4876800"/>
            <a:ext cx="2362200" cy="685800"/>
          </a:xfrm>
          <a:prstGeom prst="rect">
            <a:avLst/>
          </a:prstGeom>
        </p:spPr>
      </p:pic>
    </p:spTree>
    <p:extLst>
      <p:ext uri="{BB962C8B-B14F-4D97-AF65-F5344CB8AC3E}">
        <p14:creationId xmlns:p14="http://schemas.microsoft.com/office/powerpoint/2010/main" val="1148509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944562"/>
          </a:xfrm>
          <a:solidFill>
            <a:schemeClr val="accent1">
              <a:alpha val="90000"/>
            </a:schemeClr>
          </a:solidFill>
        </p:spPr>
        <p:txBody>
          <a:bodyPr anchor="ctr">
            <a:noAutofit/>
          </a:bodyPr>
          <a:lstStyle/>
          <a:p>
            <a:pPr algn="ctr"/>
            <a:r>
              <a:rPr lang="en-US" sz="3200" dirty="0" smtClean="0">
                <a:solidFill>
                  <a:schemeClr val="bg1"/>
                </a:solidFill>
                <a:latin typeface="Times New Roman" panose="02020603050405020304" pitchFamily="18" charset="0"/>
                <a:cs typeface="Times New Roman" panose="02020603050405020304" pitchFamily="18" charset="0"/>
              </a:rPr>
              <a:t>Analysis, Studies and Discussion In Looking for Solutions </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E32481A-4381-498B-8A4E-EB06C002DB72}" type="slidenum">
              <a:rPr lang="en-US" smtClean="0">
                <a:solidFill>
                  <a:schemeClr val="bg1"/>
                </a:solidFill>
              </a:rPr>
              <a:pPr/>
              <a:t>15</a:t>
            </a:fld>
            <a:endParaRPr lang="en-US" dirty="0">
              <a:solidFill>
                <a:schemeClr val="bg1"/>
              </a:solidFill>
            </a:endParaRPr>
          </a:p>
        </p:txBody>
      </p:sp>
      <p:sp>
        <p:nvSpPr>
          <p:cNvPr id="6" name="TextBox 5"/>
          <p:cNvSpPr txBox="1"/>
          <p:nvPr/>
        </p:nvSpPr>
        <p:spPr>
          <a:xfrm>
            <a:off x="2438400" y="6284276"/>
            <a:ext cx="4735621" cy="261610"/>
          </a:xfrm>
          <a:prstGeom prst="rect">
            <a:avLst/>
          </a:prstGeom>
          <a:noFill/>
        </p:spPr>
        <p:txBody>
          <a:bodyPr wrap="square" rtlCol="0">
            <a:spAutoFit/>
          </a:bodyPr>
          <a:lstStyle/>
          <a:p>
            <a:pPr algn="ctr"/>
            <a:r>
              <a:rPr lang="en-US" sz="1100" dirty="0" smtClean="0">
                <a:latin typeface="Times New Roman" panose="02020603050405020304" pitchFamily="18" charset="0"/>
                <a:cs typeface="Times New Roman" panose="02020603050405020304" pitchFamily="18" charset="0"/>
              </a:rPr>
              <a:t>Slide prepared and approved for use by NESCOE </a:t>
            </a:r>
            <a:endParaRPr lang="en-US"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63083" y="6528763"/>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8" name="TextBox 7"/>
          <p:cNvSpPr txBox="1"/>
          <p:nvPr/>
        </p:nvSpPr>
        <p:spPr>
          <a:xfrm>
            <a:off x="3650166" y="6528764"/>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9" name="TextBox 8"/>
          <p:cNvSpPr txBox="1"/>
          <p:nvPr/>
        </p:nvSpPr>
        <p:spPr>
          <a:xfrm>
            <a:off x="4873083" y="6528762"/>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6625683" y="6528761"/>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graphicFrame>
        <p:nvGraphicFramePr>
          <p:cNvPr id="11" name="Diagram 10"/>
          <p:cNvGraphicFramePr/>
          <p:nvPr>
            <p:extLst>
              <p:ext uri="{D42A27DB-BD31-4B8C-83A1-F6EECF244321}">
                <p14:modId xmlns:p14="http://schemas.microsoft.com/office/powerpoint/2010/main" val="4179651937"/>
              </p:ext>
            </p:extLst>
          </p:nvPr>
        </p:nvGraphicFramePr>
        <p:xfrm>
          <a:off x="762000" y="1311234"/>
          <a:ext cx="7739876" cy="5104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718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a:solidFill>
            <a:srgbClr val="0070C0">
              <a:alpha val="90000"/>
            </a:srgbClr>
          </a:solidFill>
        </p:spPr>
        <p:txBody>
          <a:bodyPr anchor="ctr">
            <a:normAutofit fontScale="90000"/>
          </a:bodyPr>
          <a:lstStyle/>
          <a:p>
            <a:pPr algn="ctr"/>
            <a:r>
              <a:rPr lang="en-US" dirty="0">
                <a:solidFill>
                  <a:schemeClr val="bg1"/>
                </a:solidFill>
                <a:latin typeface="Times New Roman"/>
                <a:ea typeface="Calibri"/>
              </a:rPr>
              <a:t>Overview of Massachusetts Energy Issues in 2016</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34E0ADAF-8534-4CD7-B9D2-3DF51FA01A79}" type="slidenum">
              <a:rPr lang="en-US" smtClean="0"/>
              <a:pPr/>
              <a:t>2</a:t>
            </a:fld>
            <a:endParaRPr lang="en-US" dirty="0"/>
          </a:p>
        </p:txBody>
      </p:sp>
      <p:sp>
        <p:nvSpPr>
          <p:cNvPr id="4" name="Content Placeholder 3"/>
          <p:cNvSpPr>
            <a:spLocks noGrp="1"/>
          </p:cNvSpPr>
          <p:nvPr>
            <p:ph sz="quarter" idx="1"/>
          </p:nvPr>
        </p:nvSpPr>
        <p:spPr>
          <a:xfrm>
            <a:off x="685800" y="1447800"/>
            <a:ext cx="7772400" cy="4572000"/>
          </a:xfrm>
        </p:spPr>
        <p:txBody>
          <a:bodyPr>
            <a:normAutofit fontScale="70000" lnSpcReduction="20000"/>
          </a:bodyPr>
          <a:lstStyle/>
          <a:p>
            <a:pPr marL="0" marR="0" lvl="0" indent="0">
              <a:lnSpc>
                <a:spcPct val="115000"/>
              </a:lnSpc>
              <a:spcBef>
                <a:spcPts val="0"/>
              </a:spcBef>
              <a:spcAft>
                <a:spcPts val="0"/>
              </a:spcAft>
              <a:buNone/>
            </a:pPr>
            <a:endParaRPr lang="en-US" sz="2200" dirty="0" smtClean="0">
              <a:latin typeface="Times New Roman"/>
              <a:ea typeface="Calibri"/>
              <a:cs typeface="Times New Roman"/>
            </a:endParaRPr>
          </a:p>
          <a:p>
            <a:pPr marL="0" marR="0" lvl="0" indent="0">
              <a:lnSpc>
                <a:spcPct val="115000"/>
              </a:lnSpc>
              <a:spcBef>
                <a:spcPts val="0"/>
              </a:spcBef>
              <a:spcAft>
                <a:spcPts val="0"/>
              </a:spcAft>
              <a:buNone/>
            </a:pPr>
            <a:r>
              <a:rPr lang="en-US" sz="2200" dirty="0" smtClean="0">
                <a:latin typeface="Times New Roman"/>
                <a:ea typeface="Calibri"/>
                <a:cs typeface="Times New Roman"/>
              </a:rPr>
              <a:t>Chapter 75 of the Acts of 2016 – An Act </a:t>
            </a:r>
            <a:r>
              <a:rPr lang="en-US" sz="2200" dirty="0" smtClean="0">
                <a:latin typeface="Times New Roman"/>
                <a:ea typeface="Calibri"/>
                <a:cs typeface="Times New Roman"/>
              </a:rPr>
              <a:t>Relative to </a:t>
            </a:r>
            <a:r>
              <a:rPr lang="en-US" sz="2200" dirty="0" smtClean="0">
                <a:latin typeface="Times New Roman"/>
                <a:ea typeface="Calibri"/>
                <a:cs typeface="Times New Roman"/>
              </a:rPr>
              <a:t>Solar Energy</a:t>
            </a:r>
          </a:p>
          <a:p>
            <a:pPr marL="0" marR="0" lvl="0" indent="0">
              <a:lnSpc>
                <a:spcPct val="115000"/>
              </a:lnSpc>
              <a:spcBef>
                <a:spcPts val="0"/>
              </a:spcBef>
              <a:spcAft>
                <a:spcPts val="0"/>
              </a:spcAft>
              <a:buNone/>
            </a:pPr>
            <a:endParaRPr lang="en-US" sz="2200" dirty="0" smtClean="0">
              <a:latin typeface="Times New Roman"/>
              <a:ea typeface="Calibri"/>
              <a:cs typeface="Times New Roman"/>
            </a:endParaRPr>
          </a:p>
          <a:p>
            <a:pPr marL="0" marR="0" lvl="0" indent="0">
              <a:lnSpc>
                <a:spcPct val="115000"/>
              </a:lnSpc>
              <a:spcBef>
                <a:spcPts val="0"/>
              </a:spcBef>
              <a:spcAft>
                <a:spcPts val="0"/>
              </a:spcAft>
              <a:buNone/>
            </a:pPr>
            <a:r>
              <a:rPr lang="en-US" sz="2200" dirty="0" smtClean="0">
                <a:latin typeface="Times New Roman"/>
                <a:ea typeface="Calibri"/>
                <a:cs typeface="Times New Roman"/>
              </a:rPr>
              <a:t>Chapter 188 of the Acts of 2016 </a:t>
            </a:r>
            <a:r>
              <a:rPr lang="en-US" sz="2200" dirty="0">
                <a:latin typeface="Times New Roman"/>
                <a:ea typeface="Calibri"/>
                <a:cs typeface="Times New Roman"/>
              </a:rPr>
              <a:t>- An Act Relative to Energy Diversity</a:t>
            </a:r>
            <a:endParaRPr lang="en-US" sz="2200" dirty="0">
              <a:latin typeface="Calibri"/>
              <a:ea typeface="Calibri"/>
              <a:cs typeface="Times New Roman"/>
            </a:endParaRPr>
          </a:p>
          <a:p>
            <a:pPr marL="0" marR="0" lvl="0" indent="0">
              <a:lnSpc>
                <a:spcPct val="115000"/>
              </a:lnSpc>
              <a:spcBef>
                <a:spcPts val="0"/>
              </a:spcBef>
              <a:spcAft>
                <a:spcPts val="0"/>
              </a:spcAft>
              <a:buNone/>
            </a:pPr>
            <a:endParaRPr lang="en-US" sz="2200" dirty="0" smtClean="0">
              <a:latin typeface="Times New Roman"/>
              <a:ea typeface="Calibri"/>
              <a:cs typeface="Times New Roman"/>
            </a:endParaRPr>
          </a:p>
          <a:p>
            <a:pPr marL="0" marR="0" lvl="0" indent="0">
              <a:lnSpc>
                <a:spcPct val="115000"/>
              </a:lnSpc>
              <a:spcBef>
                <a:spcPts val="0"/>
              </a:spcBef>
              <a:spcAft>
                <a:spcPts val="0"/>
              </a:spcAft>
              <a:buNone/>
            </a:pPr>
            <a:r>
              <a:rPr lang="en-US" sz="2200" dirty="0" smtClean="0">
                <a:latin typeface="Times New Roman"/>
                <a:ea typeface="Calibri"/>
                <a:cs typeface="Times New Roman"/>
              </a:rPr>
              <a:t>Executive </a:t>
            </a:r>
            <a:r>
              <a:rPr lang="en-US" sz="2200" dirty="0">
                <a:latin typeface="Times New Roman"/>
                <a:ea typeface="Calibri"/>
                <a:cs typeface="Times New Roman"/>
              </a:rPr>
              <a:t>Order </a:t>
            </a:r>
            <a:r>
              <a:rPr lang="en-US" sz="2200" dirty="0" smtClean="0">
                <a:latin typeface="Times New Roman"/>
                <a:ea typeface="Calibri"/>
                <a:cs typeface="Times New Roman"/>
              </a:rPr>
              <a:t>569</a:t>
            </a:r>
            <a:r>
              <a:rPr lang="en-US" sz="2200" dirty="0">
                <a:latin typeface="Times New Roman"/>
                <a:ea typeface="Calibri"/>
                <a:cs typeface="Times New Roman"/>
              </a:rPr>
              <a:t> </a:t>
            </a:r>
            <a:r>
              <a:rPr lang="en-US" sz="2200" dirty="0" smtClean="0">
                <a:latin typeface="Times New Roman"/>
                <a:ea typeface="Calibri"/>
                <a:cs typeface="Times New Roman"/>
              </a:rPr>
              <a:t>- Establishing </a:t>
            </a:r>
            <a:r>
              <a:rPr lang="en-US" sz="2200" dirty="0">
                <a:latin typeface="Times New Roman"/>
                <a:ea typeface="Calibri"/>
                <a:cs typeface="Times New Roman"/>
              </a:rPr>
              <a:t>an Integrated Climate Strategy for the Commonwealth</a:t>
            </a:r>
            <a:endParaRPr lang="en-US" sz="2200" dirty="0">
              <a:latin typeface="Calibri"/>
              <a:ea typeface="Calibri"/>
              <a:cs typeface="Times New Roman"/>
            </a:endParaRPr>
          </a:p>
          <a:p>
            <a:pPr marL="0" marR="0" lvl="0" indent="0">
              <a:lnSpc>
                <a:spcPct val="115000"/>
              </a:lnSpc>
              <a:spcBef>
                <a:spcPts val="0"/>
              </a:spcBef>
              <a:spcAft>
                <a:spcPts val="0"/>
              </a:spcAft>
              <a:buNone/>
            </a:pPr>
            <a:endParaRPr lang="en-US" sz="2200" dirty="0" smtClean="0">
              <a:latin typeface="Times New Roman"/>
              <a:ea typeface="Calibri"/>
              <a:cs typeface="Times New Roman"/>
            </a:endParaRPr>
          </a:p>
          <a:p>
            <a:pPr marL="0" marR="0" lvl="0" indent="0">
              <a:lnSpc>
                <a:spcPct val="115000"/>
              </a:lnSpc>
              <a:spcBef>
                <a:spcPts val="0"/>
              </a:spcBef>
              <a:spcAft>
                <a:spcPts val="0"/>
              </a:spcAft>
              <a:buNone/>
            </a:pPr>
            <a:r>
              <a:rPr lang="en-US" sz="2200" dirty="0" smtClean="0">
                <a:latin typeface="Times New Roman"/>
                <a:ea typeface="Calibri"/>
                <a:cs typeface="Times New Roman"/>
              </a:rPr>
              <a:t>SJC </a:t>
            </a:r>
            <a:r>
              <a:rPr lang="en-US" sz="2200" dirty="0">
                <a:latin typeface="Times New Roman"/>
                <a:ea typeface="Calibri"/>
                <a:cs typeface="Times New Roman"/>
              </a:rPr>
              <a:t>Decisions </a:t>
            </a:r>
            <a:endParaRPr lang="en-US" sz="2200" dirty="0">
              <a:latin typeface="Calibri"/>
              <a:ea typeface="Calibri"/>
              <a:cs typeface="Times New Roman"/>
            </a:endParaRPr>
          </a:p>
          <a:p>
            <a:pPr lvl="1">
              <a:lnSpc>
                <a:spcPct val="115000"/>
              </a:lnSpc>
              <a:spcBef>
                <a:spcPts val="0"/>
              </a:spcBef>
            </a:pPr>
            <a:r>
              <a:rPr lang="en-US" sz="2000" i="1" u="sng" dirty="0" smtClean="0">
                <a:latin typeface="Times New Roman"/>
                <a:ea typeface="Calibri"/>
                <a:cs typeface="Times New Roman"/>
              </a:rPr>
              <a:t>Kain </a:t>
            </a:r>
            <a:r>
              <a:rPr lang="en-US" sz="2000" i="1" u="sng" dirty="0">
                <a:latin typeface="Times New Roman"/>
                <a:ea typeface="Calibri"/>
                <a:cs typeface="Times New Roman"/>
              </a:rPr>
              <a:t>v. Department of Environmental Protection (</a:t>
            </a:r>
            <a:r>
              <a:rPr lang="en-US" sz="2000" i="1" u="sng" dirty="0" smtClean="0">
                <a:latin typeface="Times New Roman"/>
                <a:ea typeface="Calibri"/>
                <a:cs typeface="Times New Roman"/>
              </a:rPr>
              <a:t>May, 2016)</a:t>
            </a:r>
            <a:endParaRPr lang="en-US" sz="2000" dirty="0" smtClean="0">
              <a:latin typeface="Calibri"/>
              <a:ea typeface="Calibri"/>
              <a:cs typeface="Times New Roman"/>
            </a:endParaRPr>
          </a:p>
          <a:p>
            <a:pPr lvl="1">
              <a:lnSpc>
                <a:spcPct val="115000"/>
              </a:lnSpc>
              <a:spcBef>
                <a:spcPts val="0"/>
              </a:spcBef>
            </a:pPr>
            <a:r>
              <a:rPr lang="en-US" sz="2000" i="1" u="sng" dirty="0" smtClean="0">
                <a:latin typeface="Times New Roman"/>
                <a:ea typeface="Calibri"/>
                <a:cs typeface="Times New Roman"/>
              </a:rPr>
              <a:t>Engie </a:t>
            </a:r>
            <a:r>
              <a:rPr lang="en-US" sz="2000" i="1" u="sng" dirty="0">
                <a:latin typeface="Times New Roman"/>
                <a:ea typeface="Calibri"/>
                <a:cs typeface="Times New Roman"/>
              </a:rPr>
              <a:t>Gas &amp; LNG, LLC v. Department of Public Utilities (</a:t>
            </a:r>
            <a:r>
              <a:rPr lang="en-US" sz="2000" i="1" u="sng" dirty="0" smtClean="0">
                <a:latin typeface="Times New Roman"/>
                <a:ea typeface="Calibri"/>
                <a:cs typeface="Times New Roman"/>
              </a:rPr>
              <a:t>August, </a:t>
            </a:r>
            <a:r>
              <a:rPr lang="en-US" sz="2000" i="1" u="sng" dirty="0">
                <a:latin typeface="Times New Roman"/>
                <a:ea typeface="Calibri"/>
                <a:cs typeface="Times New Roman"/>
              </a:rPr>
              <a:t>2016)</a:t>
            </a:r>
            <a:endParaRPr lang="en-US" sz="2000" dirty="0">
              <a:latin typeface="Calibri"/>
              <a:ea typeface="Calibri"/>
              <a:cs typeface="Times New Roman"/>
            </a:endParaRPr>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Release of State of Charge: MA Energy Storage Initiative</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NESCOE Mechanisms 2.0</a:t>
            </a:r>
          </a:p>
          <a:p>
            <a:pPr marL="0" indent="0">
              <a:buNone/>
            </a:pP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Integrating Markets and Public Policies (IMAPP) – NEPOOL Process</a:t>
            </a:r>
            <a:r>
              <a:rPr lang="en-US" sz="2200" b="1" dirty="0" smtClean="0">
                <a:latin typeface="Times New Roman" panose="02020603050405020304" pitchFamily="18" charset="0"/>
                <a:cs typeface="Times New Roman" panose="02020603050405020304" pitchFamily="18" charset="0"/>
              </a:rPr>
              <a:t/>
            </a:r>
            <a:br>
              <a:rPr lang="en-US" sz="2200" b="1" dirty="0" smtClean="0">
                <a:latin typeface="Times New Roman" panose="02020603050405020304" pitchFamily="18" charset="0"/>
                <a:cs typeface="Times New Roman" panose="02020603050405020304" pitchFamily="18" charset="0"/>
              </a:rPr>
            </a:br>
            <a:endParaRPr lang="en-US" sz="2200" b="1"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RGGI and 3 State RFP</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43000" y="6308471"/>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7" name="TextBox 6"/>
          <p:cNvSpPr txBox="1"/>
          <p:nvPr/>
        </p:nvSpPr>
        <p:spPr>
          <a:xfrm>
            <a:off x="3730083" y="6308472"/>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8" name="TextBox 7"/>
          <p:cNvSpPr txBox="1"/>
          <p:nvPr/>
        </p:nvSpPr>
        <p:spPr>
          <a:xfrm>
            <a:off x="4953000" y="6308470"/>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9" name="TextBox 8"/>
          <p:cNvSpPr txBox="1"/>
          <p:nvPr/>
        </p:nvSpPr>
        <p:spPr>
          <a:xfrm>
            <a:off x="6705600" y="6308469"/>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2409189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t">
            <a:normAutofit fontScale="90000"/>
          </a:bodyPr>
          <a:lstStyle/>
          <a:p>
            <a:pPr lvl="0" algn="ctr">
              <a:defRPr/>
            </a:pPr>
            <a:r>
              <a:rPr lang="en-US" sz="3600" dirty="0">
                <a:solidFill>
                  <a:schemeClr val="bg1"/>
                </a:solidFill>
                <a:latin typeface="Times New Roman" panose="02020603050405020304" pitchFamily="18" charset="0"/>
                <a:ea typeface="+mn-ea"/>
                <a:cs typeface="Times New Roman" panose="02020603050405020304" pitchFamily="18" charset="0"/>
              </a:rPr>
              <a:t>Solar Legislation and Next Generation Solar Incentive Program</a:t>
            </a:r>
            <a:r>
              <a:rPr lang="en-US" sz="2000" b="1" dirty="0">
                <a:solidFill>
                  <a:srgbClr val="008000"/>
                </a:solidFill>
                <a:latin typeface="Calibri"/>
                <a:ea typeface="+mn-ea"/>
                <a:cs typeface="+mn-cs"/>
              </a:rPr>
              <a:t/>
            </a:r>
            <a:br>
              <a:rPr lang="en-US" sz="2000" b="1" dirty="0">
                <a:solidFill>
                  <a:srgbClr val="008000"/>
                </a:solidFill>
                <a:latin typeface="Calibri"/>
                <a:ea typeface="+mn-ea"/>
                <a:cs typeface="+mn-cs"/>
              </a:rPr>
            </a:br>
            <a:endParaRPr lang="en-US" dirty="0"/>
          </a:p>
        </p:txBody>
      </p:sp>
      <p:sp>
        <p:nvSpPr>
          <p:cNvPr id="3" name="Slide Number Placeholder 2"/>
          <p:cNvSpPr>
            <a:spLocks noGrp="1"/>
          </p:cNvSpPr>
          <p:nvPr>
            <p:ph type="sldNum" sz="quarter" idx="12"/>
          </p:nvPr>
        </p:nvSpPr>
        <p:spPr/>
        <p:txBody>
          <a:bodyPr/>
          <a:lstStyle/>
          <a:p>
            <a:fld id="{34E0ADAF-8534-4CD7-B9D2-3DF51FA01A79}" type="slidenum">
              <a:rPr lang="en-US" smtClean="0"/>
              <a:pPr/>
              <a:t>3</a:t>
            </a:fld>
            <a:endParaRPr lang="en-US" dirty="0"/>
          </a:p>
        </p:txBody>
      </p:sp>
      <p:sp>
        <p:nvSpPr>
          <p:cNvPr id="4" name="Content Placeholder 3"/>
          <p:cNvSpPr>
            <a:spLocks noGrp="1"/>
          </p:cNvSpPr>
          <p:nvPr>
            <p:ph sz="quarter" idx="1"/>
          </p:nvPr>
        </p:nvSpPr>
        <p:spPr>
          <a:xfrm>
            <a:off x="851675" y="1447800"/>
            <a:ext cx="7987525" cy="5045334"/>
          </a:xfrm>
        </p:spPr>
        <p:txBody>
          <a:bodyPr>
            <a:normAutofit fontScale="70000" lnSpcReduction="20000"/>
          </a:bodyPr>
          <a:lstStyle/>
          <a:p>
            <a:pPr marL="0" lvl="0" indent="0">
              <a:spcBef>
                <a:spcPts val="0"/>
              </a:spcBef>
              <a:buClrTx/>
              <a:buSzTx/>
              <a:buNone/>
            </a:pPr>
            <a:r>
              <a:rPr lang="en-US" sz="2300" dirty="0">
                <a:solidFill>
                  <a:prstClr val="black"/>
                </a:solidFill>
                <a:latin typeface="Times New Roman" panose="02020603050405020304" pitchFamily="18" charset="0"/>
                <a:cs typeface="Times New Roman" panose="02020603050405020304" pitchFamily="18" charset="0"/>
              </a:rPr>
              <a:t>Chapter 75 of the Acts of 2016 – An Act Relative to Solar Energy</a:t>
            </a:r>
          </a:p>
          <a:p>
            <a:pPr marL="742950" lvl="1" indent="-285750">
              <a:spcBef>
                <a:spcPts val="0"/>
              </a:spcBef>
              <a:buFont typeface="Calibri" panose="020F0502020204030204" pitchFamily="34" charset="0"/>
              <a:buChar char="●"/>
            </a:pPr>
            <a:endParaRPr lang="en-US" sz="2300" dirty="0" smtClean="0">
              <a:solidFill>
                <a:prstClr val="black"/>
              </a:solidFill>
              <a:latin typeface="Times New Roman" panose="02020603050405020304" pitchFamily="18" charset="0"/>
              <a:cs typeface="Times New Roman" panose="02020603050405020304" pitchFamily="18" charset="0"/>
            </a:endParaRP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I</a:t>
            </a:r>
            <a:r>
              <a:rPr lang="en-US" sz="2300" dirty="0" smtClean="0">
                <a:solidFill>
                  <a:prstClr val="black"/>
                </a:solidFill>
                <a:latin typeface="Times New Roman" panose="02020603050405020304" pitchFamily="18" charset="0"/>
                <a:cs typeface="Times New Roman" panose="02020603050405020304" pitchFamily="18" charset="0"/>
              </a:rPr>
              <a:t>ncreased </a:t>
            </a:r>
            <a:r>
              <a:rPr lang="en-US" sz="2300" dirty="0">
                <a:solidFill>
                  <a:prstClr val="black"/>
                </a:solidFill>
                <a:latin typeface="Times New Roman" panose="02020603050405020304" pitchFamily="18" charset="0"/>
                <a:cs typeface="Times New Roman" panose="02020603050405020304" pitchFamily="18" charset="0"/>
              </a:rPr>
              <a:t>public and private net metering caps by 3% each</a:t>
            </a: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C</a:t>
            </a:r>
            <a:r>
              <a:rPr lang="en-US" sz="2300" dirty="0" smtClean="0">
                <a:solidFill>
                  <a:prstClr val="black"/>
                </a:solidFill>
                <a:latin typeface="Times New Roman" panose="02020603050405020304" pitchFamily="18" charset="0"/>
                <a:cs typeface="Times New Roman" panose="02020603050405020304" pitchFamily="18" charset="0"/>
              </a:rPr>
              <a:t>reated </a:t>
            </a:r>
            <a:r>
              <a:rPr lang="en-US" sz="2300" dirty="0">
                <a:solidFill>
                  <a:prstClr val="black"/>
                </a:solidFill>
                <a:latin typeface="Times New Roman" panose="02020603050405020304" pitchFamily="18" charset="0"/>
                <a:cs typeface="Times New Roman" panose="02020603050405020304" pitchFamily="18" charset="0"/>
              </a:rPr>
              <a:t>“market net metering credit” </a:t>
            </a:r>
            <a:r>
              <a:rPr lang="en-US" sz="2300" dirty="0" smtClean="0">
                <a:solidFill>
                  <a:prstClr val="black"/>
                </a:solidFill>
                <a:latin typeface="Times New Roman" panose="02020603050405020304" pitchFamily="18" charset="0"/>
                <a:cs typeface="Times New Roman" panose="02020603050405020304" pitchFamily="18" charset="0"/>
              </a:rPr>
              <a:t>- </a:t>
            </a:r>
            <a:r>
              <a:rPr lang="en-US" sz="2300" dirty="0">
                <a:solidFill>
                  <a:prstClr val="black"/>
                </a:solidFill>
                <a:latin typeface="Times New Roman" panose="02020603050405020304" pitchFamily="18" charset="0"/>
                <a:cs typeface="Times New Roman" panose="02020603050405020304" pitchFamily="18" charset="0"/>
              </a:rPr>
              <a:t>reduces private net metering credit rate 40%</a:t>
            </a: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D</a:t>
            </a:r>
            <a:r>
              <a:rPr lang="en-US" sz="2300" dirty="0" smtClean="0">
                <a:solidFill>
                  <a:prstClr val="black"/>
                </a:solidFill>
                <a:latin typeface="Times New Roman" panose="02020603050405020304" pitchFamily="18" charset="0"/>
                <a:cs typeface="Times New Roman" panose="02020603050405020304" pitchFamily="18" charset="0"/>
              </a:rPr>
              <a:t>irected </a:t>
            </a:r>
            <a:r>
              <a:rPr lang="en-US" sz="2300" dirty="0">
                <a:solidFill>
                  <a:prstClr val="black"/>
                </a:solidFill>
                <a:latin typeface="Times New Roman" panose="02020603050405020304" pitchFamily="18" charset="0"/>
                <a:cs typeface="Times New Roman" panose="02020603050405020304" pitchFamily="18" charset="0"/>
              </a:rPr>
              <a:t>DOER to: </a:t>
            </a:r>
          </a:p>
          <a:p>
            <a:pPr marL="1200150" lvl="2" indent="-285750">
              <a:spcBef>
                <a:spcPts val="0"/>
              </a:spcBef>
              <a:buClr>
                <a:schemeClr val="accent2"/>
              </a:buClr>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a:t>
            </a:r>
            <a:r>
              <a:rPr lang="en-US" sz="2300" i="1" dirty="0">
                <a:solidFill>
                  <a:prstClr val="black"/>
                </a:solidFill>
                <a:latin typeface="Times New Roman" panose="02020603050405020304" pitchFamily="18" charset="0"/>
                <a:cs typeface="Times New Roman" panose="02020603050405020304" pitchFamily="18" charset="0"/>
              </a:rPr>
              <a:t>Adopt rules and regulations that lower the cost of the commonwealth’s solar incentive programs for ratepayers;</a:t>
            </a:r>
            <a:r>
              <a:rPr lang="en-US" sz="2300" dirty="0">
                <a:solidFill>
                  <a:prstClr val="black"/>
                </a:solidFill>
                <a:latin typeface="Times New Roman" panose="02020603050405020304" pitchFamily="18" charset="0"/>
                <a:cs typeface="Times New Roman" panose="02020603050405020304" pitchFamily="18" charset="0"/>
              </a:rPr>
              <a:t>” and</a:t>
            </a:r>
          </a:p>
          <a:p>
            <a:pPr marL="1200150" lvl="2" indent="-285750">
              <a:spcBef>
                <a:spcPts val="0"/>
              </a:spcBef>
              <a:buClr>
                <a:schemeClr val="accent2"/>
              </a:buClr>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a:t>
            </a:r>
            <a:r>
              <a:rPr lang="en-US" sz="2300" i="1" dirty="0">
                <a:solidFill>
                  <a:prstClr val="black"/>
                </a:solidFill>
                <a:latin typeface="Times New Roman" panose="02020603050405020304" pitchFamily="18" charset="0"/>
                <a:cs typeface="Times New Roman" panose="02020603050405020304" pitchFamily="18" charset="0"/>
              </a:rPr>
              <a:t>develop a statewide solar incentive program to encourage the continued development of solar renewable energy generating sources…throughout the commonwealth</a:t>
            </a:r>
            <a:r>
              <a:rPr lang="en-US" sz="2300" dirty="0">
                <a:solidFill>
                  <a:prstClr val="black"/>
                </a:solidFill>
                <a:latin typeface="Times New Roman" panose="02020603050405020304" pitchFamily="18" charset="0"/>
                <a:cs typeface="Times New Roman" panose="02020603050405020304" pitchFamily="18" charset="0"/>
              </a:rPr>
              <a:t>” </a:t>
            </a:r>
          </a:p>
          <a:p>
            <a:pPr marL="0" lvl="0" indent="0">
              <a:spcBef>
                <a:spcPts val="0"/>
              </a:spcBef>
              <a:buClrTx/>
              <a:buSzTx/>
              <a:buNone/>
            </a:pPr>
            <a:endParaRPr lang="en-US" sz="23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en-US" sz="2300" dirty="0">
                <a:solidFill>
                  <a:prstClr val="black"/>
                </a:solidFill>
                <a:latin typeface="Times New Roman" panose="02020603050405020304" pitchFamily="18" charset="0"/>
                <a:cs typeface="Times New Roman" panose="02020603050405020304" pitchFamily="18" charset="0"/>
              </a:rPr>
              <a:t>Private net metering projects that apply for net metering after September 26, 2016 will receive the new market net metering credit rate</a:t>
            </a:r>
          </a:p>
          <a:p>
            <a:pPr marL="457200" lvl="1" indent="0">
              <a:spcBef>
                <a:spcPts val="0"/>
              </a:spcBef>
              <a:buClrTx/>
              <a:buSzTx/>
              <a:buNone/>
            </a:pPr>
            <a:endParaRPr lang="en-US" sz="23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ClrTx/>
              <a:buSzTx/>
              <a:buNone/>
            </a:pPr>
            <a:r>
              <a:rPr lang="en-US" sz="2300" dirty="0">
                <a:solidFill>
                  <a:prstClr val="black"/>
                </a:solidFill>
                <a:latin typeface="Times New Roman" panose="02020603050405020304" pitchFamily="18" charset="0"/>
                <a:cs typeface="Times New Roman" panose="02020603050405020304" pitchFamily="18" charset="0"/>
              </a:rPr>
              <a:t>Next Generation Solar Incentive Program Straw Proposal</a:t>
            </a:r>
          </a:p>
          <a:p>
            <a:pPr marL="742950" lvl="1" indent="-285750">
              <a:spcBef>
                <a:spcPts val="0"/>
              </a:spcBef>
              <a:buFont typeface="Calibri" panose="020F0502020204030204" pitchFamily="34" charset="0"/>
              <a:buChar char="●"/>
            </a:pPr>
            <a:endParaRPr lang="en-US" sz="2300" dirty="0" smtClean="0">
              <a:solidFill>
                <a:prstClr val="black"/>
              </a:solidFill>
              <a:latin typeface="Times New Roman" panose="02020603050405020304" pitchFamily="18" charset="0"/>
              <a:cs typeface="Times New Roman" panose="02020603050405020304" pitchFamily="18" charset="0"/>
            </a:endParaRP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R</a:t>
            </a:r>
            <a:r>
              <a:rPr lang="en-US" sz="2300" dirty="0" smtClean="0">
                <a:solidFill>
                  <a:prstClr val="black"/>
                </a:solidFill>
                <a:latin typeface="Times New Roman" panose="02020603050405020304" pitchFamily="18" charset="0"/>
                <a:cs typeface="Times New Roman" panose="02020603050405020304" pitchFamily="18" charset="0"/>
              </a:rPr>
              <a:t>eleased </a:t>
            </a:r>
            <a:r>
              <a:rPr lang="en-US" sz="2300" dirty="0">
                <a:solidFill>
                  <a:prstClr val="black"/>
                </a:solidFill>
                <a:latin typeface="Times New Roman" panose="02020603050405020304" pitchFamily="18" charset="0"/>
                <a:cs typeface="Times New Roman" panose="02020603050405020304" pitchFamily="18" charset="0"/>
              </a:rPr>
              <a:t>by DOER last Friday (9/23/16) at a public stakeholder meeting</a:t>
            </a: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P</a:t>
            </a:r>
            <a:r>
              <a:rPr lang="en-US" sz="2300" dirty="0" smtClean="0">
                <a:solidFill>
                  <a:prstClr val="black"/>
                </a:solidFill>
                <a:latin typeface="Times New Roman" panose="02020603050405020304" pitchFamily="18" charset="0"/>
                <a:cs typeface="Times New Roman" panose="02020603050405020304" pitchFamily="18" charset="0"/>
              </a:rPr>
              <a:t>roposal </a:t>
            </a:r>
            <a:r>
              <a:rPr lang="en-US" sz="2300" dirty="0">
                <a:solidFill>
                  <a:prstClr val="black"/>
                </a:solidFill>
                <a:latin typeface="Times New Roman" panose="02020603050405020304" pitchFamily="18" charset="0"/>
                <a:cs typeface="Times New Roman" panose="02020603050405020304" pitchFamily="18" charset="0"/>
              </a:rPr>
              <a:t>and audio from the meeting are available on DOER’s website </a:t>
            </a: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Ongoing stakeholder engagement meetings throughout the fall as DOER works to build consensus around the program design</a:t>
            </a: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W</a:t>
            </a:r>
            <a:r>
              <a:rPr lang="en-US" sz="2300" dirty="0" smtClean="0">
                <a:solidFill>
                  <a:prstClr val="black"/>
                </a:solidFill>
                <a:latin typeface="Times New Roman" panose="02020603050405020304" pitchFamily="18" charset="0"/>
                <a:cs typeface="Times New Roman" panose="02020603050405020304" pitchFamily="18" charset="0"/>
              </a:rPr>
              <a:t>ritten </a:t>
            </a:r>
            <a:r>
              <a:rPr lang="en-US" sz="2300" dirty="0">
                <a:solidFill>
                  <a:prstClr val="black"/>
                </a:solidFill>
                <a:latin typeface="Times New Roman" panose="02020603050405020304" pitchFamily="18" charset="0"/>
                <a:cs typeface="Times New Roman" panose="02020603050405020304" pitchFamily="18" charset="0"/>
              </a:rPr>
              <a:t>public comments accepted through Friday, </a:t>
            </a:r>
            <a:r>
              <a:rPr lang="en-US" sz="2300" u="sng" dirty="0">
                <a:solidFill>
                  <a:prstClr val="black"/>
                </a:solidFill>
                <a:latin typeface="Times New Roman" panose="02020603050405020304" pitchFamily="18" charset="0"/>
                <a:cs typeface="Times New Roman" panose="02020603050405020304" pitchFamily="18" charset="0"/>
              </a:rPr>
              <a:t>October 28, 2016</a:t>
            </a: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F</a:t>
            </a:r>
            <a:r>
              <a:rPr lang="en-US" sz="2300" dirty="0" smtClean="0">
                <a:solidFill>
                  <a:prstClr val="black"/>
                </a:solidFill>
                <a:latin typeface="Times New Roman" panose="02020603050405020304" pitchFamily="18" charset="0"/>
                <a:cs typeface="Times New Roman" panose="02020603050405020304" pitchFamily="18" charset="0"/>
              </a:rPr>
              <a:t>ormal </a:t>
            </a:r>
            <a:r>
              <a:rPr lang="en-US" sz="2300" dirty="0">
                <a:solidFill>
                  <a:prstClr val="black"/>
                </a:solidFill>
                <a:latin typeface="Times New Roman" panose="02020603050405020304" pitchFamily="18" charset="0"/>
                <a:cs typeface="Times New Roman" panose="02020603050405020304" pitchFamily="18" charset="0"/>
              </a:rPr>
              <a:t>rulemaking and tariff proceedings at both DOER and the DPU are anticipated to start in early 2017</a:t>
            </a:r>
          </a:p>
          <a:p>
            <a:pPr marL="742950" lvl="1" indent="-285750">
              <a:spcBef>
                <a:spcPts val="0"/>
              </a:spcBef>
              <a:buFont typeface="Calibri" panose="020F0502020204030204" pitchFamily="34" charset="0"/>
              <a:buChar char="●"/>
            </a:pPr>
            <a:r>
              <a:rPr lang="en-US" sz="2300" dirty="0">
                <a:solidFill>
                  <a:prstClr val="black"/>
                </a:solidFill>
                <a:latin typeface="Times New Roman" panose="02020603050405020304" pitchFamily="18" charset="0"/>
                <a:cs typeface="Times New Roman" panose="02020603050405020304" pitchFamily="18" charset="0"/>
              </a:rPr>
              <a:t>T</a:t>
            </a:r>
            <a:r>
              <a:rPr lang="en-US" sz="2300" dirty="0" smtClean="0">
                <a:solidFill>
                  <a:prstClr val="black"/>
                </a:solidFill>
                <a:latin typeface="Times New Roman" panose="02020603050405020304" pitchFamily="18" charset="0"/>
                <a:cs typeface="Times New Roman" panose="02020603050405020304" pitchFamily="18" charset="0"/>
              </a:rPr>
              <a:t>argeting </a:t>
            </a:r>
            <a:r>
              <a:rPr lang="en-US" sz="2300" dirty="0">
                <a:solidFill>
                  <a:prstClr val="black"/>
                </a:solidFill>
                <a:latin typeface="Times New Roman" panose="02020603050405020304" pitchFamily="18" charset="0"/>
                <a:cs typeface="Times New Roman" panose="02020603050405020304" pitchFamily="18" charset="0"/>
              </a:rPr>
              <a:t>summer 2017 to launch the new incentive program</a:t>
            </a:r>
          </a:p>
          <a:p>
            <a:endParaRPr lang="en-US" dirty="0"/>
          </a:p>
        </p:txBody>
      </p:sp>
      <p:sp>
        <p:nvSpPr>
          <p:cNvPr id="5" name="TextBox 4"/>
          <p:cNvSpPr txBox="1"/>
          <p:nvPr/>
        </p:nvSpPr>
        <p:spPr>
          <a:xfrm>
            <a:off x="1143000" y="6308471"/>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6" name="TextBox 5"/>
          <p:cNvSpPr txBox="1"/>
          <p:nvPr/>
        </p:nvSpPr>
        <p:spPr>
          <a:xfrm>
            <a:off x="3730083" y="6308472"/>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7" name="TextBox 6"/>
          <p:cNvSpPr txBox="1"/>
          <p:nvPr/>
        </p:nvSpPr>
        <p:spPr>
          <a:xfrm>
            <a:off x="4953000" y="6308470"/>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8" name="TextBox 7"/>
          <p:cNvSpPr txBox="1"/>
          <p:nvPr/>
        </p:nvSpPr>
        <p:spPr>
          <a:xfrm>
            <a:off x="6705600" y="6308469"/>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82983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90000"/>
            </a:schemeClr>
          </a:solidFill>
        </p:spPr>
        <p:txBody>
          <a:bodyPr anchor="ctr">
            <a:normAutofit/>
          </a:bodyPr>
          <a:lstStyle/>
          <a:p>
            <a:pPr algn="ctr"/>
            <a:r>
              <a:rPr lang="en-US" sz="2800" dirty="0" smtClean="0">
                <a:solidFill>
                  <a:schemeClr val="bg1"/>
                </a:solidFill>
                <a:latin typeface="Times New Roman"/>
                <a:ea typeface="Calibri"/>
              </a:rPr>
              <a:t>Chapter 188 of the Acts of 2016 - </a:t>
            </a:r>
            <a:r>
              <a:rPr lang="en-US" sz="2800" dirty="0">
                <a:solidFill>
                  <a:schemeClr val="bg1"/>
                </a:solidFill>
                <a:latin typeface="Times New Roman"/>
                <a:ea typeface="Calibri"/>
              </a:rPr>
              <a:t>Offshore Wind &amp; Clean Energy Generation Procurements</a:t>
            </a:r>
            <a:endParaRPr lang="en-US" sz="2800" dirty="0">
              <a:solidFill>
                <a:schemeClr val="bg1"/>
              </a:solidFill>
            </a:endParaRPr>
          </a:p>
        </p:txBody>
      </p:sp>
      <p:sp>
        <p:nvSpPr>
          <p:cNvPr id="3" name="Slide Number Placeholder 2"/>
          <p:cNvSpPr>
            <a:spLocks noGrp="1"/>
          </p:cNvSpPr>
          <p:nvPr>
            <p:ph type="sldNum" sz="quarter" idx="12"/>
          </p:nvPr>
        </p:nvSpPr>
        <p:spPr/>
        <p:txBody>
          <a:bodyPr/>
          <a:lstStyle/>
          <a:p>
            <a:fld id="{34E0ADAF-8534-4CD7-B9D2-3DF51FA01A79}" type="slidenum">
              <a:rPr lang="en-US" smtClean="0"/>
              <a:pPr/>
              <a:t>4</a:t>
            </a:fld>
            <a:endParaRPr lang="en-US" dirty="0"/>
          </a:p>
        </p:txBody>
      </p:sp>
      <p:sp>
        <p:nvSpPr>
          <p:cNvPr id="4" name="Content Placeholder 3"/>
          <p:cNvSpPr>
            <a:spLocks noGrp="1"/>
          </p:cNvSpPr>
          <p:nvPr>
            <p:ph sz="quarter" idx="1"/>
          </p:nvPr>
        </p:nvSpPr>
        <p:spPr>
          <a:xfrm>
            <a:off x="914400" y="1387731"/>
            <a:ext cx="8001000" cy="5105400"/>
          </a:xfrm>
        </p:spPr>
        <p:txBody>
          <a:bodyPr>
            <a:normAutofit fontScale="70000" lnSpcReduction="20000"/>
          </a:bodyPr>
          <a:lstStyle/>
          <a:p>
            <a:pPr marL="0" marR="0" indent="0">
              <a:lnSpc>
                <a:spcPct val="115000"/>
              </a:lnSpc>
              <a:spcBef>
                <a:spcPts val="0"/>
              </a:spcBef>
              <a:spcAft>
                <a:spcPts val="0"/>
              </a:spcAft>
              <a:buNone/>
            </a:pPr>
            <a:endParaRPr lang="en-US" sz="2800" u="sng" dirty="0" smtClean="0">
              <a:latin typeface="Times New Roman"/>
              <a:ea typeface="Calibri"/>
              <a:cs typeface="Times New Roman"/>
            </a:endParaRPr>
          </a:p>
          <a:p>
            <a:pPr marL="0" marR="0" indent="0">
              <a:lnSpc>
                <a:spcPct val="115000"/>
              </a:lnSpc>
              <a:spcBef>
                <a:spcPts val="0"/>
              </a:spcBef>
              <a:spcAft>
                <a:spcPts val="0"/>
              </a:spcAft>
              <a:buNone/>
            </a:pPr>
            <a:r>
              <a:rPr lang="en-US" sz="2800" u="sng" dirty="0" smtClean="0">
                <a:latin typeface="Times New Roman"/>
                <a:ea typeface="Calibri"/>
                <a:cs typeface="Times New Roman"/>
              </a:rPr>
              <a:t>Every </a:t>
            </a:r>
            <a:r>
              <a:rPr lang="en-US" sz="2800" u="sng" dirty="0">
                <a:latin typeface="Times New Roman"/>
                <a:ea typeface="Calibri"/>
                <a:cs typeface="Times New Roman"/>
              </a:rPr>
              <a:t>“distribution company”</a:t>
            </a:r>
            <a:r>
              <a:rPr lang="en-US" sz="2800" dirty="0">
                <a:latin typeface="Times New Roman"/>
                <a:ea typeface="Calibri"/>
                <a:cs typeface="Times New Roman"/>
              </a:rPr>
              <a:t> shall jointly and competitively solicit proposals for “offshore wind energy generation” and “clean energy </a:t>
            </a:r>
            <a:r>
              <a:rPr lang="en-US" sz="2800" dirty="0" smtClean="0">
                <a:latin typeface="Times New Roman"/>
                <a:ea typeface="Calibri"/>
                <a:cs typeface="Times New Roman"/>
              </a:rPr>
              <a:t>generation,” </a:t>
            </a:r>
            <a:r>
              <a:rPr lang="en-US" sz="2800" dirty="0">
                <a:latin typeface="Times New Roman"/>
                <a:ea typeface="Calibri"/>
                <a:cs typeface="Times New Roman"/>
              </a:rPr>
              <a:t>and provided reasonable proposals are received, </a:t>
            </a:r>
            <a:r>
              <a:rPr lang="en-US" sz="2800" u="sng" dirty="0">
                <a:latin typeface="Times New Roman"/>
                <a:ea typeface="Calibri"/>
                <a:cs typeface="Times New Roman"/>
              </a:rPr>
              <a:t>shall</a:t>
            </a:r>
            <a:r>
              <a:rPr lang="en-US" sz="2800" dirty="0">
                <a:latin typeface="Times New Roman"/>
                <a:ea typeface="Calibri"/>
                <a:cs typeface="Times New Roman"/>
              </a:rPr>
              <a:t> enter into cost-effective “long-term contracts.”</a:t>
            </a:r>
            <a:endParaRPr lang="en-US" sz="2400" dirty="0">
              <a:latin typeface="Calibri"/>
              <a:ea typeface="Calibri"/>
              <a:cs typeface="Times New Roman"/>
            </a:endParaRPr>
          </a:p>
          <a:p>
            <a:pPr marL="0" marR="0" indent="0">
              <a:lnSpc>
                <a:spcPct val="115000"/>
              </a:lnSpc>
              <a:spcBef>
                <a:spcPts val="0"/>
              </a:spcBef>
              <a:spcAft>
                <a:spcPts val="0"/>
              </a:spcAft>
              <a:buNone/>
            </a:pPr>
            <a:r>
              <a:rPr lang="en-US" sz="2800" dirty="0">
                <a:latin typeface="Times New Roman"/>
                <a:ea typeface="Calibri"/>
                <a:cs typeface="Times New Roman"/>
              </a:rPr>
              <a:t> </a:t>
            </a:r>
            <a:endParaRPr lang="en-US" sz="2400" dirty="0">
              <a:latin typeface="Calibri"/>
              <a:ea typeface="Calibri"/>
              <a:cs typeface="Times New Roman"/>
            </a:endParaRPr>
          </a:p>
          <a:p>
            <a:pPr marL="0" marR="0" indent="0">
              <a:lnSpc>
                <a:spcPct val="115000"/>
              </a:lnSpc>
              <a:spcBef>
                <a:spcPts val="0"/>
              </a:spcBef>
              <a:spcAft>
                <a:spcPts val="0"/>
              </a:spcAft>
              <a:buNone/>
            </a:pPr>
            <a:r>
              <a:rPr lang="en-US" sz="2800" dirty="0">
                <a:latin typeface="Times New Roman"/>
                <a:ea typeface="Calibri"/>
                <a:cs typeface="Times New Roman"/>
              </a:rPr>
              <a:t>The distribution companies and the Department of Energy Resources (DOER) will jointly propose the timetable and method of the solicitations of long term contracts using a competitive bid process</a:t>
            </a:r>
            <a:endParaRPr lang="en-US" sz="2400" dirty="0">
              <a:latin typeface="Calibri"/>
              <a:ea typeface="Calibri"/>
              <a:cs typeface="Times New Roman"/>
            </a:endParaRPr>
          </a:p>
          <a:p>
            <a:pPr marL="0" marR="0" indent="0">
              <a:lnSpc>
                <a:spcPct val="115000"/>
              </a:lnSpc>
              <a:spcBef>
                <a:spcPts val="0"/>
              </a:spcBef>
              <a:spcAft>
                <a:spcPts val="0"/>
              </a:spcAft>
              <a:buNone/>
            </a:pPr>
            <a:endParaRPr lang="en-US" sz="2400" dirty="0">
              <a:latin typeface="Calibri"/>
              <a:ea typeface="Calibri"/>
              <a:cs typeface="Times New Roman"/>
            </a:endParaRPr>
          </a:p>
          <a:p>
            <a:pPr marL="0" marR="0" indent="0">
              <a:lnSpc>
                <a:spcPct val="115000"/>
              </a:lnSpc>
              <a:spcBef>
                <a:spcPts val="0"/>
              </a:spcBef>
              <a:spcAft>
                <a:spcPts val="0"/>
              </a:spcAft>
              <a:buNone/>
            </a:pPr>
            <a:r>
              <a:rPr lang="en-US" sz="2800" dirty="0">
                <a:latin typeface="Times New Roman"/>
                <a:ea typeface="Calibri"/>
                <a:cs typeface="Times New Roman"/>
              </a:rPr>
              <a:t>Determining reasonableness of proposals</a:t>
            </a:r>
            <a:endParaRPr lang="en-US" sz="2400" dirty="0">
              <a:latin typeface="Calibri"/>
              <a:ea typeface="Calibri"/>
              <a:cs typeface="Times New Roman"/>
            </a:endParaRPr>
          </a:p>
          <a:p>
            <a:pPr marL="0" marR="0" indent="0">
              <a:lnSpc>
                <a:spcPct val="115000"/>
              </a:lnSpc>
              <a:spcBef>
                <a:spcPts val="0"/>
              </a:spcBef>
              <a:spcAft>
                <a:spcPts val="0"/>
              </a:spcAft>
              <a:buNone/>
            </a:pPr>
            <a:endParaRPr lang="en-US" sz="2400" dirty="0">
              <a:latin typeface="Calibri"/>
              <a:ea typeface="Calibri"/>
              <a:cs typeface="Times New Roman"/>
            </a:endParaRPr>
          </a:p>
          <a:p>
            <a:pPr marL="0" marR="0" indent="0">
              <a:lnSpc>
                <a:spcPct val="115000"/>
              </a:lnSpc>
              <a:spcBef>
                <a:spcPts val="0"/>
              </a:spcBef>
              <a:spcAft>
                <a:spcPts val="0"/>
              </a:spcAft>
              <a:buNone/>
            </a:pPr>
            <a:r>
              <a:rPr lang="en-US" sz="2800" dirty="0">
                <a:latin typeface="Times New Roman"/>
                <a:ea typeface="Calibri"/>
                <a:cs typeface="Times New Roman"/>
              </a:rPr>
              <a:t>Role of </a:t>
            </a:r>
            <a:r>
              <a:rPr lang="en-US" sz="2800" dirty="0" smtClean="0">
                <a:latin typeface="Times New Roman"/>
                <a:ea typeface="Calibri"/>
                <a:cs typeface="Times New Roman"/>
              </a:rPr>
              <a:t>Independent evaluator</a:t>
            </a:r>
            <a:endParaRPr lang="en-US" sz="2400" dirty="0">
              <a:latin typeface="Calibri"/>
              <a:ea typeface="Calibri"/>
              <a:cs typeface="Times New Roman"/>
            </a:endParaRPr>
          </a:p>
          <a:p>
            <a:pPr marL="0" marR="0" indent="0">
              <a:lnSpc>
                <a:spcPct val="115000"/>
              </a:lnSpc>
              <a:spcBef>
                <a:spcPts val="0"/>
              </a:spcBef>
              <a:spcAft>
                <a:spcPts val="0"/>
              </a:spcAft>
              <a:buNone/>
            </a:pPr>
            <a:endParaRPr lang="en-US" sz="2400" dirty="0">
              <a:latin typeface="Calibri"/>
              <a:ea typeface="Calibri"/>
              <a:cs typeface="Times New Roman"/>
            </a:endParaRPr>
          </a:p>
          <a:p>
            <a:pPr marL="0" marR="0" indent="0">
              <a:lnSpc>
                <a:spcPct val="115000"/>
              </a:lnSpc>
              <a:spcBef>
                <a:spcPts val="0"/>
              </a:spcBef>
              <a:spcAft>
                <a:spcPts val="0"/>
              </a:spcAft>
              <a:buNone/>
            </a:pPr>
            <a:r>
              <a:rPr lang="en-US" sz="2800" dirty="0">
                <a:latin typeface="Times New Roman"/>
                <a:ea typeface="Calibri"/>
                <a:cs typeface="Times New Roman"/>
              </a:rPr>
              <a:t>Department of Public Utilities (DPU) must:</a:t>
            </a:r>
            <a:endParaRPr lang="en-US" sz="2400" dirty="0">
              <a:latin typeface="Calibri"/>
              <a:ea typeface="Calibri"/>
              <a:cs typeface="Times New Roman"/>
            </a:endParaRPr>
          </a:p>
          <a:p>
            <a:pPr lvl="1">
              <a:lnSpc>
                <a:spcPct val="115000"/>
              </a:lnSpc>
              <a:spcBef>
                <a:spcPts val="0"/>
              </a:spcBef>
            </a:pPr>
            <a:r>
              <a:rPr lang="en-US" dirty="0">
                <a:latin typeface="Times New Roman"/>
                <a:ea typeface="Calibri"/>
                <a:cs typeface="Times New Roman"/>
              </a:rPr>
              <a:t>Review and approve the timetable and method of solicitations; and </a:t>
            </a:r>
            <a:endParaRPr lang="en-US" sz="2200" dirty="0">
              <a:latin typeface="Calibri"/>
              <a:ea typeface="Calibri"/>
              <a:cs typeface="Times New Roman"/>
            </a:endParaRPr>
          </a:p>
          <a:p>
            <a:pPr lvl="1">
              <a:lnSpc>
                <a:spcPct val="115000"/>
              </a:lnSpc>
              <a:spcBef>
                <a:spcPts val="0"/>
              </a:spcBef>
            </a:pPr>
            <a:r>
              <a:rPr lang="en-US" dirty="0">
                <a:latin typeface="Times New Roman"/>
                <a:ea typeface="Calibri"/>
                <a:cs typeface="Times New Roman"/>
              </a:rPr>
              <a:t>Approve all long term contracts and apportion cost among distribution companies</a:t>
            </a:r>
            <a:endParaRPr lang="en-US" sz="2200" dirty="0">
              <a:latin typeface="Calibri"/>
              <a:ea typeface="Calibri"/>
              <a:cs typeface="Times New Roman"/>
            </a:endParaRPr>
          </a:p>
          <a:p>
            <a:pPr marL="0" indent="0">
              <a:buNone/>
            </a:pPr>
            <a:endParaRPr lang="en-US" dirty="0"/>
          </a:p>
        </p:txBody>
      </p:sp>
      <p:sp>
        <p:nvSpPr>
          <p:cNvPr id="9" name="TextBox 8"/>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2440992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alpha val="90000"/>
            </a:srgbClr>
          </a:solidFill>
        </p:spPr>
        <p:txBody>
          <a:bodyPr>
            <a:normAutofit/>
          </a:bodyPr>
          <a:lstStyle/>
          <a:p>
            <a:pPr algn="ctr"/>
            <a:r>
              <a:rPr lang="en-US" sz="3200" dirty="0">
                <a:solidFill>
                  <a:schemeClr val="bg1"/>
                </a:solidFill>
                <a:latin typeface="Times New Roman" panose="02020603050405020304" pitchFamily="18" charset="0"/>
                <a:cs typeface="Times New Roman" panose="02020603050405020304" pitchFamily="18" charset="0"/>
              </a:rPr>
              <a:t>Solicitation Amounts and Procurement Deadlines</a:t>
            </a:r>
          </a:p>
        </p:txBody>
      </p:sp>
      <p:sp>
        <p:nvSpPr>
          <p:cNvPr id="3" name="Slide Number Placeholder 2"/>
          <p:cNvSpPr>
            <a:spLocks noGrp="1"/>
          </p:cNvSpPr>
          <p:nvPr>
            <p:ph type="sldNum" sz="quarter" idx="12"/>
          </p:nvPr>
        </p:nvSpPr>
        <p:spPr/>
        <p:txBody>
          <a:bodyPr/>
          <a:lstStyle/>
          <a:p>
            <a:fld id="{34E0ADAF-8534-4CD7-B9D2-3DF51FA01A79}" type="slidenum">
              <a:rPr lang="en-US" smtClean="0"/>
              <a:pPr/>
              <a:t>5</a:t>
            </a:fld>
            <a:endParaRPr lang="en-US" dirty="0"/>
          </a:p>
        </p:txBody>
      </p:sp>
      <p:sp>
        <p:nvSpPr>
          <p:cNvPr id="4" name="Content Placeholder 3"/>
          <p:cNvSpPr>
            <a:spLocks noGrp="1"/>
          </p:cNvSpPr>
          <p:nvPr>
            <p:ph sz="quarter" idx="1"/>
          </p:nvPr>
        </p:nvSpPr>
        <p:spPr>
          <a:xfrm>
            <a:off x="914400" y="1447800"/>
            <a:ext cx="7848600" cy="4876800"/>
          </a:xfrm>
        </p:spPr>
        <p:txBody>
          <a:bodyPr>
            <a:normAutofit fontScale="47500" lnSpcReduction="20000"/>
          </a:bodyPr>
          <a:lstStyle/>
          <a:p>
            <a:pPr marL="0" indent="0">
              <a:lnSpc>
                <a:spcPct val="115000"/>
              </a:lnSpc>
              <a:spcBef>
                <a:spcPts val="0"/>
              </a:spcBef>
              <a:buNone/>
            </a:pPr>
            <a:endParaRPr lang="en-US" sz="2800" dirty="0" smtClean="0">
              <a:latin typeface="Times New Roman"/>
              <a:ea typeface="Calibri"/>
              <a:cs typeface="Times New Roman"/>
            </a:endParaRPr>
          </a:p>
          <a:p>
            <a:pPr marL="0" indent="0">
              <a:lnSpc>
                <a:spcPct val="115000"/>
              </a:lnSpc>
              <a:spcBef>
                <a:spcPts val="0"/>
              </a:spcBef>
              <a:buNone/>
            </a:pPr>
            <a:r>
              <a:rPr lang="en-US" sz="4200" dirty="0" smtClean="0">
                <a:latin typeface="Times New Roman"/>
                <a:ea typeface="Calibri"/>
                <a:cs typeface="Times New Roman"/>
              </a:rPr>
              <a:t>“Clean energy </a:t>
            </a:r>
            <a:r>
              <a:rPr lang="en-US" sz="4200" dirty="0">
                <a:latin typeface="Times New Roman"/>
                <a:ea typeface="Calibri"/>
                <a:cs typeface="Times New Roman"/>
              </a:rPr>
              <a:t>g</a:t>
            </a:r>
            <a:r>
              <a:rPr lang="en-US" sz="4200" dirty="0" smtClean="0">
                <a:latin typeface="Times New Roman"/>
                <a:ea typeface="Calibri"/>
                <a:cs typeface="Times New Roman"/>
              </a:rPr>
              <a:t>eneration</a:t>
            </a:r>
            <a:r>
              <a:rPr lang="en-US" sz="4200" dirty="0">
                <a:latin typeface="Times New Roman"/>
                <a:ea typeface="Calibri"/>
                <a:cs typeface="Times New Roman"/>
              </a:rPr>
              <a:t>” - approximately 9,450,000 megawatt-hours (MWh) or about 1200MW</a:t>
            </a:r>
            <a:endParaRPr lang="en-US" sz="4200" dirty="0">
              <a:latin typeface="Calibri"/>
              <a:ea typeface="Calibri"/>
              <a:cs typeface="Times New Roman"/>
            </a:endParaRPr>
          </a:p>
          <a:p>
            <a:pPr lvl="1">
              <a:lnSpc>
                <a:spcPct val="115000"/>
              </a:lnSpc>
              <a:spcBef>
                <a:spcPts val="0"/>
              </a:spcBef>
            </a:pPr>
            <a:r>
              <a:rPr lang="en-US" sz="4200" dirty="0" smtClean="0">
                <a:latin typeface="Times New Roman"/>
                <a:ea typeface="Calibri"/>
                <a:cs typeface="Times New Roman"/>
              </a:rPr>
              <a:t>Solicit </a:t>
            </a:r>
            <a:r>
              <a:rPr lang="en-US" sz="4200" dirty="0">
                <a:latin typeface="Times New Roman"/>
                <a:ea typeface="Calibri"/>
                <a:cs typeface="Times New Roman"/>
              </a:rPr>
              <a:t>by April 1, 2017</a:t>
            </a:r>
            <a:endParaRPr lang="en-US" sz="4200" dirty="0">
              <a:latin typeface="Calibri"/>
              <a:ea typeface="Calibri"/>
              <a:cs typeface="Times New Roman"/>
            </a:endParaRPr>
          </a:p>
          <a:p>
            <a:pPr lvl="1">
              <a:lnSpc>
                <a:spcPct val="115000"/>
              </a:lnSpc>
              <a:spcBef>
                <a:spcPts val="0"/>
              </a:spcBef>
            </a:pPr>
            <a:r>
              <a:rPr lang="en-US" sz="4200" dirty="0" smtClean="0">
                <a:latin typeface="Times New Roman"/>
                <a:ea typeface="Calibri"/>
                <a:cs typeface="Times New Roman"/>
              </a:rPr>
              <a:t>Contract(s</a:t>
            </a:r>
            <a:r>
              <a:rPr lang="en-US" sz="4200" dirty="0">
                <a:latin typeface="Times New Roman"/>
                <a:ea typeface="Calibri"/>
                <a:cs typeface="Times New Roman"/>
              </a:rPr>
              <a:t>) no later than December 31, 2022</a:t>
            </a:r>
            <a:endParaRPr lang="en-US" sz="4200" dirty="0">
              <a:latin typeface="Calibri"/>
              <a:ea typeface="Calibri"/>
              <a:cs typeface="Times New Roman"/>
            </a:endParaRPr>
          </a:p>
          <a:p>
            <a:pPr marL="0" marR="0" indent="0">
              <a:lnSpc>
                <a:spcPct val="115000"/>
              </a:lnSpc>
              <a:spcBef>
                <a:spcPts val="0"/>
              </a:spcBef>
              <a:spcAft>
                <a:spcPts val="0"/>
              </a:spcAft>
              <a:buNone/>
            </a:pPr>
            <a:endParaRPr lang="en-US" sz="4200" dirty="0">
              <a:latin typeface="Calibri"/>
              <a:ea typeface="Calibri"/>
              <a:cs typeface="Times New Roman"/>
            </a:endParaRPr>
          </a:p>
          <a:p>
            <a:pPr marL="0" marR="0" indent="0">
              <a:lnSpc>
                <a:spcPct val="115000"/>
              </a:lnSpc>
              <a:spcBef>
                <a:spcPts val="0"/>
              </a:spcBef>
              <a:spcAft>
                <a:spcPts val="0"/>
              </a:spcAft>
              <a:buNone/>
            </a:pPr>
            <a:r>
              <a:rPr lang="en-US" sz="4200" dirty="0" smtClean="0">
                <a:latin typeface="Times New Roman"/>
                <a:ea typeface="Calibri"/>
                <a:cs typeface="Times New Roman"/>
              </a:rPr>
              <a:t>“Offshore wind </a:t>
            </a:r>
            <a:r>
              <a:rPr lang="en-US" sz="4200" dirty="0">
                <a:latin typeface="Times New Roman"/>
                <a:ea typeface="Calibri"/>
                <a:cs typeface="Times New Roman"/>
              </a:rPr>
              <a:t>energy generation” - approximately 1600 megawatts (MW) of aggregate nameplate capacity.</a:t>
            </a:r>
            <a:endParaRPr lang="en-US" sz="4200" dirty="0">
              <a:latin typeface="Calibri"/>
              <a:ea typeface="Calibri"/>
              <a:cs typeface="Times New Roman"/>
            </a:endParaRPr>
          </a:p>
          <a:p>
            <a:pPr lvl="1">
              <a:lnSpc>
                <a:spcPct val="115000"/>
              </a:lnSpc>
              <a:spcBef>
                <a:spcPts val="0"/>
              </a:spcBef>
            </a:pPr>
            <a:r>
              <a:rPr lang="en-US" sz="4200" dirty="0">
                <a:latin typeface="Times New Roman"/>
                <a:ea typeface="Calibri"/>
                <a:cs typeface="Times New Roman"/>
              </a:rPr>
              <a:t>Solicit by June 30, 2017</a:t>
            </a:r>
            <a:endParaRPr lang="en-US" sz="4200" dirty="0">
              <a:latin typeface="Calibri"/>
              <a:ea typeface="Calibri"/>
              <a:cs typeface="Times New Roman"/>
            </a:endParaRPr>
          </a:p>
          <a:p>
            <a:pPr lvl="1">
              <a:lnSpc>
                <a:spcPct val="115000"/>
              </a:lnSpc>
              <a:spcBef>
                <a:spcPts val="0"/>
              </a:spcBef>
            </a:pPr>
            <a:r>
              <a:rPr lang="en-US" sz="4200" dirty="0">
                <a:latin typeface="Times New Roman"/>
                <a:ea typeface="Calibri"/>
                <a:cs typeface="Times New Roman"/>
              </a:rPr>
              <a:t>Contract(s) no later than June 30, 2027</a:t>
            </a:r>
            <a:endParaRPr lang="en-US" sz="4200" dirty="0">
              <a:latin typeface="Calibri"/>
              <a:ea typeface="Calibri"/>
              <a:cs typeface="Times New Roman"/>
            </a:endParaRPr>
          </a:p>
          <a:p>
            <a:pPr lvl="1">
              <a:lnSpc>
                <a:spcPct val="115000"/>
              </a:lnSpc>
              <a:spcBef>
                <a:spcPts val="0"/>
              </a:spcBef>
            </a:pPr>
            <a:r>
              <a:rPr lang="en-US" sz="4200" dirty="0">
                <a:latin typeface="Times New Roman"/>
                <a:ea typeface="Calibri"/>
                <a:cs typeface="Times New Roman"/>
              </a:rPr>
              <a:t>Individual solicitations of no less than 400MW;</a:t>
            </a:r>
            <a:endParaRPr lang="en-US" sz="4200" dirty="0">
              <a:latin typeface="Calibri"/>
              <a:ea typeface="Calibri"/>
              <a:cs typeface="Times New Roman"/>
            </a:endParaRPr>
          </a:p>
          <a:p>
            <a:pPr lvl="1">
              <a:lnSpc>
                <a:spcPct val="115000"/>
              </a:lnSpc>
              <a:spcBef>
                <a:spcPts val="0"/>
              </a:spcBef>
            </a:pPr>
            <a:r>
              <a:rPr lang="en-US" sz="4200" dirty="0">
                <a:latin typeface="Times New Roman"/>
                <a:ea typeface="Calibri"/>
                <a:cs typeface="Times New Roman"/>
              </a:rPr>
              <a:t>Any subsequent solicitation shall occur within 24 months of a previous solicitation</a:t>
            </a:r>
            <a:endParaRPr lang="en-US" sz="4200" dirty="0">
              <a:latin typeface="Calibri"/>
              <a:ea typeface="Calibri"/>
              <a:cs typeface="Times New Roman"/>
            </a:endParaRPr>
          </a:p>
          <a:p>
            <a:pPr marL="0" marR="0" indent="0">
              <a:lnSpc>
                <a:spcPct val="115000"/>
              </a:lnSpc>
              <a:spcBef>
                <a:spcPts val="0"/>
              </a:spcBef>
              <a:spcAft>
                <a:spcPts val="0"/>
              </a:spcAft>
              <a:buNone/>
            </a:pPr>
            <a:r>
              <a:rPr lang="en-US" sz="4200" dirty="0">
                <a:latin typeface="Times New Roman"/>
                <a:ea typeface="Calibri"/>
                <a:cs typeface="Times New Roman"/>
              </a:rPr>
              <a:t> </a:t>
            </a:r>
            <a:endParaRPr lang="en-US" sz="4200" dirty="0">
              <a:latin typeface="Calibri"/>
              <a:ea typeface="Calibri"/>
              <a:cs typeface="Times New Roman"/>
            </a:endParaRPr>
          </a:p>
          <a:p>
            <a:pPr marL="0" marR="0" indent="0">
              <a:lnSpc>
                <a:spcPct val="115000"/>
              </a:lnSpc>
              <a:spcBef>
                <a:spcPts val="0"/>
              </a:spcBef>
              <a:spcAft>
                <a:spcPts val="0"/>
              </a:spcAft>
              <a:buNone/>
            </a:pPr>
            <a:r>
              <a:rPr lang="en-US" sz="4200" u="sng" dirty="0">
                <a:latin typeface="Times New Roman"/>
                <a:ea typeface="Calibri"/>
                <a:cs typeface="Times New Roman"/>
              </a:rPr>
              <a:t>May</a:t>
            </a:r>
            <a:r>
              <a:rPr lang="en-US" sz="4200" dirty="0">
                <a:latin typeface="Times New Roman"/>
                <a:ea typeface="Calibri"/>
                <a:cs typeface="Times New Roman"/>
              </a:rPr>
              <a:t> coordinate and jointly issue solicitations with other New England states</a:t>
            </a:r>
            <a:endParaRPr lang="en-US" sz="4200" dirty="0">
              <a:latin typeface="Calibri"/>
              <a:ea typeface="Calibri"/>
              <a:cs typeface="Times New Roman"/>
            </a:endParaRPr>
          </a:p>
          <a:p>
            <a:endParaRPr lang="en-US" dirty="0"/>
          </a:p>
        </p:txBody>
      </p:sp>
      <p:sp>
        <p:nvSpPr>
          <p:cNvPr id="9" name="TextBox 8"/>
          <p:cNvSpPr txBox="1"/>
          <p:nvPr/>
        </p:nvSpPr>
        <p:spPr>
          <a:xfrm>
            <a:off x="990600" y="6308468"/>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577683" y="6308469"/>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00600" y="6308467"/>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553200" y="6308466"/>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1500146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alpha val="90000"/>
            </a:srgbClr>
          </a:solidFill>
        </p:spPr>
        <p:txBody>
          <a:bodyPr anchor="ctr">
            <a:normAutofit fontScale="90000"/>
          </a:bodyPr>
          <a:lstStyle/>
          <a:p>
            <a:pPr algn="ctr"/>
            <a:r>
              <a:rPr lang="en-US" sz="3600" dirty="0">
                <a:solidFill>
                  <a:schemeClr val="bg1"/>
                </a:solidFill>
                <a:latin typeface="Times New Roman"/>
                <a:ea typeface="Calibri"/>
                <a:cs typeface="Times New Roman"/>
              </a:rPr>
              <a:t>Chapter 188 of the Acts of </a:t>
            </a:r>
            <a:r>
              <a:rPr lang="en-US" sz="3600" dirty="0" smtClean="0">
                <a:solidFill>
                  <a:schemeClr val="bg1"/>
                </a:solidFill>
                <a:latin typeface="Times New Roman"/>
                <a:ea typeface="Calibri"/>
                <a:cs typeface="Times New Roman"/>
              </a:rPr>
              <a:t>2016 </a:t>
            </a:r>
            <a:r>
              <a:rPr lang="en-US" sz="3600" dirty="0" smtClean="0">
                <a:solidFill>
                  <a:schemeClr val="bg1"/>
                </a:solidFill>
                <a:latin typeface="Times New Roman"/>
                <a:ea typeface="Calibri"/>
              </a:rPr>
              <a:t>– </a:t>
            </a:r>
            <a:r>
              <a:rPr lang="en-US" sz="3600" dirty="0">
                <a:solidFill>
                  <a:schemeClr val="bg1"/>
                </a:solidFill>
                <a:latin typeface="Times New Roman"/>
                <a:ea typeface="Calibri"/>
              </a:rPr>
              <a:t>Energy Storage Provisions</a:t>
            </a:r>
            <a:endParaRPr lang="en-US" sz="3600" dirty="0">
              <a:solidFill>
                <a:schemeClr val="bg1"/>
              </a:solidFill>
            </a:endParaRPr>
          </a:p>
        </p:txBody>
      </p:sp>
      <p:sp>
        <p:nvSpPr>
          <p:cNvPr id="3" name="Slide Number Placeholder 2"/>
          <p:cNvSpPr>
            <a:spLocks noGrp="1"/>
          </p:cNvSpPr>
          <p:nvPr>
            <p:ph type="sldNum" sz="quarter" idx="12"/>
          </p:nvPr>
        </p:nvSpPr>
        <p:spPr/>
        <p:txBody>
          <a:bodyPr/>
          <a:lstStyle/>
          <a:p>
            <a:fld id="{34E0ADAF-8534-4CD7-B9D2-3DF51FA01A79}" type="slidenum">
              <a:rPr lang="en-US" smtClean="0"/>
              <a:pPr/>
              <a:t>6</a:t>
            </a:fld>
            <a:endParaRPr lang="en-US" dirty="0"/>
          </a:p>
        </p:txBody>
      </p:sp>
      <p:sp>
        <p:nvSpPr>
          <p:cNvPr id="4" name="Content Placeholder 3"/>
          <p:cNvSpPr>
            <a:spLocks noGrp="1"/>
          </p:cNvSpPr>
          <p:nvPr>
            <p:ph sz="quarter" idx="1"/>
          </p:nvPr>
        </p:nvSpPr>
        <p:spPr/>
        <p:txBody>
          <a:bodyPr/>
          <a:lstStyle/>
          <a:p>
            <a:pPr marL="0" indent="0">
              <a:buNone/>
            </a:pP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Section </a:t>
            </a:r>
            <a:r>
              <a:rPr lang="en-US" sz="2100" dirty="0">
                <a:latin typeface="Times New Roman" panose="02020603050405020304" pitchFamily="18" charset="0"/>
                <a:cs typeface="Times New Roman" panose="02020603050405020304" pitchFamily="18" charset="0"/>
              </a:rPr>
              <a:t>8 - adds definition of “Energy Storage System” to G.L. c. 164 § 1 </a:t>
            </a:r>
          </a:p>
          <a:p>
            <a:pPr marL="0" indent="0">
              <a:buNone/>
            </a:pPr>
            <a:endParaRPr lang="en-US" sz="2100" dirty="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Section 9 - amends the definition of “generation facility” in G.L. c. 164 § 1</a:t>
            </a:r>
          </a:p>
          <a:p>
            <a:pPr marL="0" indent="0">
              <a:buNone/>
            </a:pPr>
            <a:endParaRPr lang="en-US" sz="2100" dirty="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Section 15 - DOER voluntary determination on energy storage targets for “electric companies”</a:t>
            </a:r>
          </a:p>
          <a:p>
            <a:pPr marL="0" indent="0">
              <a:buNone/>
            </a:pPr>
            <a:endParaRPr lang="en-US" sz="2100" dirty="0"/>
          </a:p>
        </p:txBody>
      </p:sp>
      <p:sp>
        <p:nvSpPr>
          <p:cNvPr id="11" name="TextBox 10"/>
          <p:cNvSpPr txBox="1"/>
          <p:nvPr/>
        </p:nvSpPr>
        <p:spPr>
          <a:xfrm>
            <a:off x="994317" y="6308468"/>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3581400" y="6308469"/>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3" name="TextBox 12"/>
          <p:cNvSpPr txBox="1"/>
          <p:nvPr/>
        </p:nvSpPr>
        <p:spPr>
          <a:xfrm>
            <a:off x="4804317" y="6308467"/>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4" name="TextBox 13"/>
          <p:cNvSpPr txBox="1"/>
          <p:nvPr/>
        </p:nvSpPr>
        <p:spPr>
          <a:xfrm>
            <a:off x="6556917" y="6308466"/>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2366628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alpha val="90000"/>
            </a:srgbClr>
          </a:solidFill>
        </p:spPr>
        <p:txBody>
          <a:bodyPr anchor="ctr">
            <a:noAutofit/>
          </a:bodyPr>
          <a:lstStyle/>
          <a:p>
            <a:pPr algn="ctr"/>
            <a:r>
              <a:rPr lang="en-US" sz="2800" dirty="0">
                <a:solidFill>
                  <a:schemeClr val="bg1"/>
                </a:solidFill>
                <a:latin typeface="Times New Roman"/>
                <a:ea typeface="Calibri"/>
              </a:rPr>
              <a:t>Executive Order 569 – Establishing an Integrated Climate Strategy for the Commonwealth</a:t>
            </a:r>
            <a:endParaRPr lang="en-US" sz="2800" dirty="0">
              <a:solidFill>
                <a:schemeClr val="bg1"/>
              </a:solidFill>
            </a:endParaRPr>
          </a:p>
        </p:txBody>
      </p:sp>
      <p:sp>
        <p:nvSpPr>
          <p:cNvPr id="3" name="Slide Number Placeholder 2"/>
          <p:cNvSpPr>
            <a:spLocks noGrp="1"/>
          </p:cNvSpPr>
          <p:nvPr>
            <p:ph type="sldNum" sz="quarter" idx="12"/>
          </p:nvPr>
        </p:nvSpPr>
        <p:spPr/>
        <p:txBody>
          <a:bodyPr/>
          <a:lstStyle/>
          <a:p>
            <a:fld id="{34E0ADAF-8534-4CD7-B9D2-3DF51FA01A79}" type="slidenum">
              <a:rPr lang="en-US" smtClean="0"/>
              <a:pPr/>
              <a:t>7</a:t>
            </a:fld>
            <a:endParaRPr lang="en-US" dirty="0"/>
          </a:p>
        </p:txBody>
      </p:sp>
      <p:sp>
        <p:nvSpPr>
          <p:cNvPr id="4" name="Content Placeholder 3"/>
          <p:cNvSpPr>
            <a:spLocks noGrp="1"/>
          </p:cNvSpPr>
          <p:nvPr>
            <p:ph sz="quarter" idx="1"/>
          </p:nvPr>
        </p:nvSpPr>
        <p:spPr/>
        <p:txBody>
          <a:bodyPr>
            <a:normAutofit fontScale="85000" lnSpcReduction="10000"/>
          </a:bodyPr>
          <a:lstStyle/>
          <a:p>
            <a:pPr marL="0" marR="0" indent="0">
              <a:lnSpc>
                <a:spcPct val="115000"/>
              </a:lnSpc>
              <a:spcBef>
                <a:spcPts val="0"/>
              </a:spcBef>
              <a:spcAft>
                <a:spcPts val="0"/>
              </a:spcAft>
              <a:buNone/>
            </a:pPr>
            <a:endParaRPr lang="en-US" dirty="0" smtClean="0">
              <a:latin typeface="Times New Roman"/>
              <a:ea typeface="Calibri"/>
              <a:cs typeface="Times New Roman"/>
            </a:endParaRPr>
          </a:p>
          <a:p>
            <a:pPr marL="0" marR="0" indent="0">
              <a:lnSpc>
                <a:spcPct val="115000"/>
              </a:lnSpc>
              <a:spcBef>
                <a:spcPts val="0"/>
              </a:spcBef>
              <a:spcAft>
                <a:spcPts val="0"/>
              </a:spcAft>
              <a:buNone/>
            </a:pPr>
            <a:r>
              <a:rPr lang="en-US" sz="2500" dirty="0" smtClean="0">
                <a:latin typeface="Times New Roman"/>
                <a:ea typeface="Calibri"/>
                <a:cs typeface="Times New Roman"/>
              </a:rPr>
              <a:t>Section 1 instructs </a:t>
            </a:r>
            <a:r>
              <a:rPr lang="en-US" sz="2500" dirty="0">
                <a:latin typeface="Times New Roman"/>
                <a:ea typeface="Calibri"/>
                <a:cs typeface="Times New Roman"/>
              </a:rPr>
              <a:t>Secretary of </a:t>
            </a:r>
            <a:r>
              <a:rPr lang="en-US" sz="2500" dirty="0" smtClean="0">
                <a:latin typeface="Times New Roman"/>
                <a:ea typeface="Calibri"/>
                <a:cs typeface="Times New Roman"/>
              </a:rPr>
              <a:t>Energy </a:t>
            </a:r>
            <a:r>
              <a:rPr lang="en-US" sz="2500" dirty="0">
                <a:latin typeface="Times New Roman"/>
                <a:ea typeface="Calibri"/>
                <a:cs typeface="Times New Roman"/>
              </a:rPr>
              <a:t>and Environmental Affairs to:</a:t>
            </a:r>
            <a:endParaRPr lang="en-US" sz="2500" dirty="0">
              <a:latin typeface="Calibri"/>
              <a:ea typeface="Calibri"/>
              <a:cs typeface="Times New Roman"/>
            </a:endParaRPr>
          </a:p>
          <a:p>
            <a:pPr marL="0" marR="0" indent="0">
              <a:lnSpc>
                <a:spcPct val="115000"/>
              </a:lnSpc>
              <a:spcBef>
                <a:spcPts val="0"/>
              </a:spcBef>
              <a:spcAft>
                <a:spcPts val="0"/>
              </a:spcAft>
              <a:buNone/>
            </a:pPr>
            <a:r>
              <a:rPr lang="en-US" sz="2500" dirty="0">
                <a:latin typeface="Times New Roman"/>
                <a:ea typeface="Calibri"/>
                <a:cs typeface="Times New Roman"/>
              </a:rPr>
              <a:t> </a:t>
            </a:r>
            <a:endParaRPr lang="en-US" sz="2500" dirty="0">
              <a:latin typeface="Calibri"/>
              <a:ea typeface="Calibri"/>
              <a:cs typeface="Times New Roman"/>
            </a:endParaRPr>
          </a:p>
          <a:p>
            <a:pPr marL="0" marR="0" indent="0">
              <a:lnSpc>
                <a:spcPct val="115000"/>
              </a:lnSpc>
              <a:spcBef>
                <a:spcPts val="0"/>
              </a:spcBef>
              <a:spcAft>
                <a:spcPts val="0"/>
              </a:spcAft>
              <a:buNone/>
            </a:pPr>
            <a:r>
              <a:rPr lang="en-US" sz="2500" dirty="0">
                <a:latin typeface="Times New Roman"/>
                <a:ea typeface="Calibri"/>
                <a:cs typeface="Times New Roman"/>
              </a:rPr>
              <a:t>(d) continue to lead on reform regional wholesale electric energy and capacity markets to ensure state mandates for clean energy are achieved in the most cost effective manner</a:t>
            </a:r>
            <a:endParaRPr lang="en-US" sz="2500" dirty="0">
              <a:latin typeface="Calibri"/>
              <a:ea typeface="Calibri"/>
              <a:cs typeface="Times New Roman"/>
            </a:endParaRPr>
          </a:p>
          <a:p>
            <a:pPr marL="0" marR="0" indent="0">
              <a:lnSpc>
                <a:spcPct val="115000"/>
              </a:lnSpc>
              <a:spcBef>
                <a:spcPts val="0"/>
              </a:spcBef>
              <a:spcAft>
                <a:spcPts val="0"/>
              </a:spcAft>
              <a:buNone/>
            </a:pPr>
            <a:endParaRPr lang="en-US" sz="2500" dirty="0">
              <a:latin typeface="Calibri"/>
              <a:ea typeface="Calibri"/>
              <a:cs typeface="Times New Roman"/>
            </a:endParaRPr>
          </a:p>
          <a:p>
            <a:pPr marL="0" marR="0" indent="0">
              <a:lnSpc>
                <a:spcPct val="115000"/>
              </a:lnSpc>
              <a:spcBef>
                <a:spcPts val="0"/>
              </a:spcBef>
              <a:spcAft>
                <a:spcPts val="0"/>
              </a:spcAft>
              <a:buNone/>
            </a:pPr>
            <a:r>
              <a:rPr lang="en-US" sz="2500" dirty="0">
                <a:latin typeface="Times New Roman"/>
                <a:ea typeface="Calibri"/>
                <a:cs typeface="Times New Roman"/>
              </a:rPr>
              <a:t>(e) publish within two years of signing this Order a comprehensive energy </a:t>
            </a:r>
            <a:r>
              <a:rPr lang="en-US" sz="2500" dirty="0" smtClean="0">
                <a:latin typeface="Times New Roman"/>
                <a:ea typeface="Calibri"/>
                <a:cs typeface="Times New Roman"/>
              </a:rPr>
              <a:t>plan</a:t>
            </a:r>
            <a:endParaRPr lang="en-US" sz="2500" dirty="0" smtClean="0">
              <a:latin typeface="Calibri"/>
              <a:ea typeface="Calibri"/>
              <a:cs typeface="Times New Roman"/>
            </a:endParaRPr>
          </a:p>
          <a:p>
            <a:pPr marL="0" marR="0" indent="0">
              <a:lnSpc>
                <a:spcPct val="115000"/>
              </a:lnSpc>
              <a:spcBef>
                <a:spcPts val="0"/>
              </a:spcBef>
              <a:spcAft>
                <a:spcPts val="0"/>
              </a:spcAft>
              <a:buNone/>
            </a:pPr>
            <a:r>
              <a:rPr lang="en-US" sz="2500" dirty="0">
                <a:latin typeface="Times New Roman"/>
                <a:ea typeface="Calibri"/>
                <a:cs typeface="Times New Roman"/>
              </a:rPr>
              <a:t> </a:t>
            </a:r>
            <a:endParaRPr lang="en-US" sz="2500" dirty="0">
              <a:latin typeface="Calibri"/>
              <a:ea typeface="Calibri"/>
              <a:cs typeface="Times New Roman"/>
            </a:endParaRPr>
          </a:p>
          <a:p>
            <a:pPr marL="0" marR="0" indent="0">
              <a:lnSpc>
                <a:spcPct val="115000"/>
              </a:lnSpc>
              <a:spcBef>
                <a:spcPts val="0"/>
              </a:spcBef>
              <a:spcAft>
                <a:spcPts val="0"/>
              </a:spcAft>
              <a:buNone/>
            </a:pPr>
            <a:r>
              <a:rPr lang="en-US" sz="2500" dirty="0">
                <a:latin typeface="Times New Roman"/>
                <a:ea typeface="Calibri"/>
                <a:cs typeface="Times New Roman"/>
              </a:rPr>
              <a:t>(f) ensure efforts to meet GHG emissions limits are consistent with and supportive of efforts to prepare for and adapt to the impacts of climate change an extreme weather events.</a:t>
            </a:r>
            <a:endParaRPr lang="en-US" sz="2500" dirty="0">
              <a:latin typeface="Calibri"/>
              <a:ea typeface="Calibri"/>
              <a:cs typeface="Times New Roman"/>
            </a:endParaRPr>
          </a:p>
          <a:p>
            <a:endParaRPr lang="en-US" dirty="0"/>
          </a:p>
        </p:txBody>
      </p:sp>
      <p:sp>
        <p:nvSpPr>
          <p:cNvPr id="9" name="TextBox 8"/>
          <p:cNvSpPr txBox="1"/>
          <p:nvPr/>
        </p:nvSpPr>
        <p:spPr>
          <a:xfrm>
            <a:off x="1063083" y="6308469"/>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650166" y="6308470"/>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873083" y="6308468"/>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625683" y="6308467"/>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4061981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alpha val="90000"/>
            </a:srgbClr>
          </a:solidFill>
        </p:spPr>
        <p:txBody>
          <a:bodyPr anchor="ctr">
            <a:normAutofit/>
          </a:bodyPr>
          <a:lstStyle/>
          <a:p>
            <a:pPr algn="ctr"/>
            <a:r>
              <a:rPr lang="en-US" sz="3200" dirty="0">
                <a:solidFill>
                  <a:schemeClr val="bg1"/>
                </a:solidFill>
                <a:latin typeface="Times New Roman"/>
                <a:ea typeface="Calibri"/>
              </a:rPr>
              <a:t>Recent Massachusetts Supreme Judicial Court </a:t>
            </a:r>
            <a:r>
              <a:rPr lang="en-US" sz="3200" dirty="0" smtClean="0">
                <a:solidFill>
                  <a:schemeClr val="bg1"/>
                </a:solidFill>
                <a:latin typeface="Times New Roman"/>
                <a:ea typeface="Calibri"/>
              </a:rPr>
              <a:t>Decisions </a:t>
            </a:r>
            <a:endParaRPr lang="en-US" sz="3200" dirty="0">
              <a:solidFill>
                <a:schemeClr val="bg1"/>
              </a:solidFill>
            </a:endParaRPr>
          </a:p>
        </p:txBody>
      </p:sp>
      <p:sp>
        <p:nvSpPr>
          <p:cNvPr id="3" name="Slide Number Placeholder 2"/>
          <p:cNvSpPr>
            <a:spLocks noGrp="1"/>
          </p:cNvSpPr>
          <p:nvPr>
            <p:ph type="sldNum" sz="quarter" idx="12"/>
          </p:nvPr>
        </p:nvSpPr>
        <p:spPr/>
        <p:txBody>
          <a:bodyPr/>
          <a:lstStyle/>
          <a:p>
            <a:fld id="{34E0ADAF-8534-4CD7-B9D2-3DF51FA01A79}" type="slidenum">
              <a:rPr lang="en-US" smtClean="0"/>
              <a:pPr/>
              <a:t>8</a:t>
            </a:fld>
            <a:endParaRPr lang="en-US" dirty="0"/>
          </a:p>
        </p:txBody>
      </p:sp>
      <p:sp>
        <p:nvSpPr>
          <p:cNvPr id="4" name="Content Placeholder 3"/>
          <p:cNvSpPr>
            <a:spLocks noGrp="1"/>
          </p:cNvSpPr>
          <p:nvPr>
            <p:ph sz="quarter" idx="1"/>
          </p:nvPr>
        </p:nvSpPr>
        <p:spPr/>
        <p:txBody>
          <a:bodyPr>
            <a:normAutofit fontScale="85000" lnSpcReduction="20000"/>
          </a:bodyPr>
          <a:lstStyle/>
          <a:p>
            <a:pPr marL="0" marR="0" indent="0">
              <a:lnSpc>
                <a:spcPct val="115000"/>
              </a:lnSpc>
              <a:spcBef>
                <a:spcPts val="0"/>
              </a:spcBef>
              <a:spcAft>
                <a:spcPts val="0"/>
              </a:spcAft>
              <a:buNone/>
            </a:pPr>
            <a:r>
              <a:rPr lang="en-US" sz="2800" i="1" u="sng" dirty="0">
                <a:latin typeface="Times New Roman"/>
                <a:ea typeface="Calibri"/>
                <a:cs typeface="Times New Roman"/>
              </a:rPr>
              <a:t>Kain v. Department of Environmental Protection (May 2016)</a:t>
            </a:r>
            <a:endParaRPr lang="en-US" sz="2400" dirty="0">
              <a:latin typeface="Calibri"/>
              <a:ea typeface="Calibri"/>
              <a:cs typeface="Times New Roman"/>
            </a:endParaRPr>
          </a:p>
          <a:p>
            <a:pPr marL="617220" lvl="1" indent="-342900">
              <a:lnSpc>
                <a:spcPct val="115000"/>
              </a:lnSpc>
              <a:spcBef>
                <a:spcPts val="0"/>
              </a:spcBef>
              <a:buFont typeface="Symbol"/>
              <a:buChar char=""/>
            </a:pPr>
            <a:r>
              <a:rPr lang="en-US" dirty="0">
                <a:latin typeface="Times New Roman"/>
                <a:ea typeface="Calibri"/>
                <a:cs typeface="Times New Roman"/>
              </a:rPr>
              <a:t>Interprets § 3(d) of the MA Global Warming Solution Act (G.L. c. 21N)</a:t>
            </a:r>
            <a:endParaRPr lang="en-US" sz="2200" dirty="0">
              <a:latin typeface="Calibri"/>
              <a:ea typeface="Calibri"/>
              <a:cs typeface="Times New Roman"/>
            </a:endParaRPr>
          </a:p>
          <a:p>
            <a:pPr marL="617220" lvl="1" indent="-342900">
              <a:lnSpc>
                <a:spcPct val="115000"/>
              </a:lnSpc>
              <a:spcBef>
                <a:spcPts val="0"/>
              </a:spcBef>
              <a:buFont typeface="Symbol"/>
              <a:buChar char=""/>
            </a:pPr>
            <a:r>
              <a:rPr lang="en-US" dirty="0">
                <a:latin typeface="Times New Roman"/>
                <a:ea typeface="Calibri"/>
                <a:cs typeface="Times New Roman"/>
              </a:rPr>
              <a:t>§3(d) provides that DEP “shall promulgate regulations establishing a desired level of declining annual aggregate emission limits for sources or categories of sources that emit greenhouse gas emissions.”</a:t>
            </a:r>
            <a:endParaRPr lang="en-US" sz="2200" dirty="0">
              <a:latin typeface="Calibri"/>
              <a:ea typeface="Calibri"/>
              <a:cs typeface="Times New Roman"/>
            </a:endParaRPr>
          </a:p>
          <a:p>
            <a:pPr marL="0" marR="0" indent="0">
              <a:lnSpc>
                <a:spcPct val="115000"/>
              </a:lnSpc>
              <a:spcBef>
                <a:spcPts val="0"/>
              </a:spcBef>
              <a:spcAft>
                <a:spcPts val="0"/>
              </a:spcAft>
              <a:buNone/>
            </a:pPr>
            <a:endParaRPr lang="en-US" sz="2400" dirty="0">
              <a:latin typeface="Calibri"/>
              <a:ea typeface="Calibri"/>
              <a:cs typeface="Times New Roman"/>
            </a:endParaRPr>
          </a:p>
          <a:p>
            <a:pPr marL="0" marR="0" indent="0">
              <a:lnSpc>
                <a:spcPct val="115000"/>
              </a:lnSpc>
              <a:spcBef>
                <a:spcPts val="0"/>
              </a:spcBef>
              <a:spcAft>
                <a:spcPts val="0"/>
              </a:spcAft>
              <a:buNone/>
            </a:pPr>
            <a:r>
              <a:rPr lang="en-US" sz="2800" i="1" u="sng" dirty="0">
                <a:latin typeface="Times New Roman"/>
                <a:ea typeface="Calibri"/>
                <a:cs typeface="Times New Roman"/>
              </a:rPr>
              <a:t>Engie Gas &amp; LNG, LLC v. Department of Public Utilities (August 2016)</a:t>
            </a:r>
            <a:endParaRPr lang="en-US" sz="2400" dirty="0">
              <a:latin typeface="Calibri"/>
              <a:ea typeface="Calibri"/>
              <a:cs typeface="Times New Roman"/>
            </a:endParaRPr>
          </a:p>
          <a:p>
            <a:pPr marL="617220" lvl="1" indent="-342900">
              <a:lnSpc>
                <a:spcPct val="115000"/>
              </a:lnSpc>
              <a:spcBef>
                <a:spcPts val="0"/>
              </a:spcBef>
              <a:buFont typeface="Symbol"/>
              <a:buChar char=""/>
            </a:pPr>
            <a:r>
              <a:rPr lang="en-US" dirty="0">
                <a:latin typeface="Times New Roman"/>
                <a:ea typeface="Calibri"/>
                <a:cs typeface="Times New Roman"/>
              </a:rPr>
              <a:t>Interprets statutory language and purpose of G.L. c. 164, § 94A </a:t>
            </a:r>
            <a:endParaRPr lang="en-US" sz="2200" dirty="0">
              <a:latin typeface="Calibri"/>
              <a:ea typeface="Calibri"/>
              <a:cs typeface="Times New Roman"/>
            </a:endParaRPr>
          </a:p>
          <a:p>
            <a:pPr marL="617220" lvl="1" indent="-342900">
              <a:lnSpc>
                <a:spcPct val="115000"/>
              </a:lnSpc>
              <a:spcBef>
                <a:spcPts val="0"/>
              </a:spcBef>
              <a:buFont typeface="Symbol"/>
              <a:buChar char=""/>
            </a:pPr>
            <a:r>
              <a:rPr lang="en-US" dirty="0">
                <a:latin typeface="Times New Roman"/>
                <a:ea typeface="Calibri"/>
                <a:cs typeface="Times New Roman"/>
              </a:rPr>
              <a:t>Invalidated DPU Order </a:t>
            </a:r>
            <a:r>
              <a:rPr lang="en-US" dirty="0">
                <a:latin typeface="Times New Roman"/>
                <a:ea typeface="Times New Roman"/>
                <a:cs typeface="Times New Roman"/>
              </a:rPr>
              <a:t>approving ratepayer-backed, long-term contracts for natural gas pipeline capacity entered into by electric distribution companies</a:t>
            </a:r>
            <a:endParaRPr lang="en-US" sz="2200" dirty="0">
              <a:latin typeface="Calibri"/>
              <a:ea typeface="Calibri"/>
              <a:cs typeface="Times New Roman"/>
            </a:endParaRPr>
          </a:p>
          <a:p>
            <a:endParaRPr lang="en-US" dirty="0"/>
          </a:p>
        </p:txBody>
      </p:sp>
      <p:sp>
        <p:nvSpPr>
          <p:cNvPr id="9" name="TextBox 8"/>
          <p:cNvSpPr txBox="1"/>
          <p:nvPr/>
        </p:nvSpPr>
        <p:spPr>
          <a:xfrm>
            <a:off x="1139283" y="6308459"/>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0" name="TextBox 9"/>
          <p:cNvSpPr txBox="1"/>
          <p:nvPr/>
        </p:nvSpPr>
        <p:spPr>
          <a:xfrm>
            <a:off x="3726366" y="6308460"/>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4949283" y="6308458"/>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6701883" y="6308457"/>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3048110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alpha val="90000"/>
            </a:schemeClr>
          </a:solidFill>
        </p:spPr>
        <p:txBody>
          <a:bodyPr anchor="ctr">
            <a:normAutofit/>
          </a:bodyPr>
          <a:lstStyle/>
          <a:p>
            <a:pPr algn="ctr"/>
            <a:r>
              <a:rPr lang="en-US" sz="3600" dirty="0">
                <a:solidFill>
                  <a:schemeClr val="bg1"/>
                </a:solidFill>
                <a:latin typeface="Times New Roman" panose="02020603050405020304" pitchFamily="18" charset="0"/>
                <a:cs typeface="Times New Roman" panose="02020603050405020304" pitchFamily="18" charset="0"/>
              </a:rPr>
              <a:t>Energy Storage </a:t>
            </a:r>
            <a:r>
              <a:rPr lang="en-US" sz="3600" dirty="0" smtClean="0">
                <a:solidFill>
                  <a:schemeClr val="bg1"/>
                </a:solidFill>
                <a:latin typeface="Times New Roman" panose="02020603050405020304" pitchFamily="18" charset="0"/>
                <a:cs typeface="Times New Roman" panose="02020603050405020304" pitchFamily="18" charset="0"/>
              </a:rPr>
              <a:t>Initiative and Study</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681EBF6-1EEF-4E93-8B11-51B9CB06F3CA}" type="slidenum">
              <a:rPr lang="en-US" smtClean="0"/>
              <a:pPr/>
              <a:t>9</a:t>
            </a:fld>
            <a:endParaRPr lang="en-US" dirty="0"/>
          </a:p>
        </p:txBody>
      </p:sp>
      <p:sp>
        <p:nvSpPr>
          <p:cNvPr id="7" name="Content Placeholder 2"/>
          <p:cNvSpPr txBox="1">
            <a:spLocks/>
          </p:cNvSpPr>
          <p:nvPr/>
        </p:nvSpPr>
        <p:spPr>
          <a:xfrm>
            <a:off x="906819" y="1524000"/>
            <a:ext cx="4430701" cy="47165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IN" sz="2000" b="1" dirty="0" smtClean="0">
                <a:solidFill>
                  <a:sysClr val="windowText" lastClr="000000"/>
                </a:solidFill>
                <a:latin typeface="Times New Roman" panose="02020603050405020304" pitchFamily="18" charset="0"/>
                <a:cs typeface="Times New Roman" panose="02020603050405020304" pitchFamily="18" charset="0"/>
              </a:rPr>
              <a:t>$10 million</a:t>
            </a:r>
            <a:r>
              <a:rPr lang="en-IN" sz="2000" dirty="0" smtClean="0">
                <a:solidFill>
                  <a:sysClr val="windowText" lastClr="000000"/>
                </a:solidFill>
                <a:latin typeface="Times New Roman" panose="02020603050405020304" pitchFamily="18" charset="0"/>
                <a:cs typeface="Times New Roman" panose="02020603050405020304" pitchFamily="18" charset="0"/>
              </a:rPr>
              <a:t> initiative launched in 2015</a:t>
            </a:r>
          </a:p>
          <a:p>
            <a:pPr lvl="1">
              <a:buClr>
                <a:srgbClr val="009DD9"/>
              </a:buClr>
              <a:buSzPct val="85000"/>
              <a:buFont typeface="Times New Roman" panose="02020603050405020304" pitchFamily="18" charset="0"/>
              <a:buChar char="●"/>
              <a:defRPr/>
            </a:pPr>
            <a:r>
              <a:rPr lang="en-US" sz="2000" i="1" dirty="0" smtClean="0">
                <a:solidFill>
                  <a:prstClr val="black"/>
                </a:solidFill>
                <a:latin typeface="Times New Roman" panose="02020603050405020304" pitchFamily="18" charset="0"/>
                <a:cs typeface="Times New Roman" panose="02020603050405020304" pitchFamily="18" charset="0"/>
              </a:rPr>
              <a:t>State </a:t>
            </a:r>
            <a:r>
              <a:rPr lang="en-US" sz="2000" i="1" dirty="0">
                <a:solidFill>
                  <a:prstClr val="black"/>
                </a:solidFill>
                <a:latin typeface="Times New Roman" panose="02020603050405020304" pitchFamily="18" charset="0"/>
                <a:cs typeface="Times New Roman" panose="02020603050405020304" pitchFamily="18" charset="0"/>
              </a:rPr>
              <a:t>of Charge</a:t>
            </a:r>
            <a:r>
              <a:rPr lang="en-IN" sz="2000" dirty="0" smtClean="0">
                <a:solidFill>
                  <a:sysClr val="windowText" lastClr="000000"/>
                </a:solidFill>
                <a:latin typeface="Times New Roman" panose="02020603050405020304" pitchFamily="18" charset="0"/>
                <a:cs typeface="Times New Roman" panose="02020603050405020304" pitchFamily="18" charset="0"/>
              </a:rPr>
              <a:t> study </a:t>
            </a:r>
          </a:p>
          <a:p>
            <a:pPr lvl="1">
              <a:buClr>
                <a:srgbClr val="009DD9"/>
              </a:buClr>
              <a:buSzPct val="85000"/>
              <a:buFont typeface="Times New Roman" panose="02020603050405020304" pitchFamily="18" charset="0"/>
              <a:buChar char="●"/>
              <a:defRPr/>
            </a:pPr>
            <a:r>
              <a:rPr lang="en-IN" sz="2000" dirty="0" smtClean="0">
                <a:solidFill>
                  <a:sysClr val="windowText" lastClr="000000"/>
                </a:solidFill>
                <a:latin typeface="Times New Roman" panose="02020603050405020304" pitchFamily="18" charset="0"/>
                <a:cs typeface="Times New Roman" panose="02020603050405020304" pitchFamily="18" charset="0"/>
              </a:rPr>
              <a:t>Demonstration projects</a:t>
            </a:r>
          </a:p>
          <a:p>
            <a:pPr marL="0" indent="0">
              <a:buFont typeface="Arial" panose="020B0604020202020204" pitchFamily="34" charset="0"/>
              <a:buNone/>
              <a:defRPr/>
            </a:pPr>
            <a:r>
              <a:rPr lang="en-IN" sz="2000" dirty="0" smtClean="0">
                <a:solidFill>
                  <a:sysClr val="windowText" lastClr="000000"/>
                </a:solidFill>
                <a:latin typeface="Times New Roman" panose="02020603050405020304" pitchFamily="18" charset="0"/>
                <a:cs typeface="Times New Roman" panose="02020603050405020304" pitchFamily="18" charset="0"/>
              </a:rPr>
              <a:t>Robust stakeholder engagement</a:t>
            </a:r>
          </a:p>
          <a:p>
            <a:pPr marL="0" lvl="1" indent="0">
              <a:spcBef>
                <a:spcPts val="1000"/>
              </a:spcBef>
              <a:buFont typeface="Arial" panose="020B0604020202020204" pitchFamily="34" charset="0"/>
              <a:buNone/>
              <a:defRPr/>
            </a:pPr>
            <a:r>
              <a:rPr lang="en-US" sz="2000" dirty="0" smtClean="0">
                <a:solidFill>
                  <a:prstClr val="black"/>
                </a:solidFill>
                <a:latin typeface="Times New Roman" panose="02020603050405020304" pitchFamily="18" charset="0"/>
                <a:cs typeface="Times New Roman" panose="02020603050405020304" pitchFamily="18" charset="0"/>
              </a:rPr>
              <a:t>Study details:</a:t>
            </a:r>
          </a:p>
          <a:p>
            <a:pPr marL="742950" lvl="2" indent="-285750">
              <a:spcBef>
                <a:spcPts val="1000"/>
              </a:spcBef>
              <a:buClr>
                <a:srgbClr val="009DD9"/>
              </a:buClr>
              <a:buSzPct val="85000"/>
              <a:buFont typeface="Times New Roman" panose="02020603050405020304" pitchFamily="18"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Technology and market landscape</a:t>
            </a:r>
          </a:p>
          <a:p>
            <a:pPr marL="742950" lvl="2" indent="-285750">
              <a:spcBef>
                <a:spcPts val="1000"/>
              </a:spcBef>
              <a:buClr>
                <a:srgbClr val="009DD9"/>
              </a:buClr>
              <a:buSzPct val="85000"/>
              <a:buFont typeface="Times New Roman" panose="02020603050405020304" pitchFamily="18"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Comprehensive modeling of the cost and benefits of deploying storage </a:t>
            </a:r>
          </a:p>
          <a:p>
            <a:pPr marL="742950" lvl="2" indent="-285750">
              <a:spcBef>
                <a:spcPts val="1000"/>
              </a:spcBef>
              <a:buClr>
                <a:srgbClr val="009DD9"/>
              </a:buClr>
              <a:buSzPct val="85000"/>
              <a:buFont typeface="Times New Roman" panose="02020603050405020304" pitchFamily="18"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Economic use cases of specific storage applications</a:t>
            </a:r>
          </a:p>
          <a:p>
            <a:pPr marL="742950" lvl="2" indent="-285750">
              <a:spcBef>
                <a:spcPts val="1000"/>
              </a:spcBef>
              <a:buClr>
                <a:srgbClr val="009DD9"/>
              </a:buClr>
              <a:buSzPct val="85000"/>
              <a:buFont typeface="Times New Roman" panose="02020603050405020304" pitchFamily="18"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Economic </a:t>
            </a:r>
            <a:r>
              <a:rPr lang="en-US" sz="1800" dirty="0">
                <a:solidFill>
                  <a:prstClr val="black"/>
                </a:solidFill>
                <a:latin typeface="Times New Roman" panose="02020603050405020304" pitchFamily="18" charset="0"/>
                <a:cs typeface="Times New Roman" panose="02020603050405020304" pitchFamily="18" charset="0"/>
              </a:rPr>
              <a:t>development opportunities </a:t>
            </a:r>
            <a:endParaRPr lang="en-US" sz="1800" dirty="0" smtClean="0">
              <a:solidFill>
                <a:prstClr val="black"/>
              </a:solidFill>
              <a:latin typeface="Times New Roman" panose="02020603050405020304" pitchFamily="18" charset="0"/>
              <a:cs typeface="Times New Roman" panose="02020603050405020304" pitchFamily="18" charset="0"/>
            </a:endParaRPr>
          </a:p>
          <a:p>
            <a:pPr marL="742950" lvl="2" indent="-285750">
              <a:spcBef>
                <a:spcPts val="1000"/>
              </a:spcBef>
              <a:buClr>
                <a:srgbClr val="009DD9"/>
              </a:buClr>
              <a:buSzPct val="85000"/>
              <a:buFont typeface="Times New Roman" panose="02020603050405020304" pitchFamily="18" charset="0"/>
              <a:buChar char="●"/>
              <a:defRPr/>
            </a:pPr>
            <a:r>
              <a:rPr lang="en-US" sz="1800" dirty="0">
                <a:solidFill>
                  <a:prstClr val="black"/>
                </a:solidFill>
                <a:latin typeface="Times New Roman" panose="02020603050405020304" pitchFamily="18" charset="0"/>
                <a:cs typeface="Times New Roman" panose="02020603050405020304" pitchFamily="18" charset="0"/>
              </a:rPr>
              <a:t>Policy and program recommendations to grow storage deployment and </a:t>
            </a:r>
            <a:r>
              <a:rPr lang="en-US" sz="1800" dirty="0" smtClean="0">
                <a:solidFill>
                  <a:prstClr val="black"/>
                </a:solidFill>
                <a:latin typeface="Times New Roman" panose="02020603050405020304" pitchFamily="18" charset="0"/>
                <a:cs typeface="Times New Roman" panose="02020603050405020304" pitchFamily="18" charset="0"/>
              </a:rPr>
              <a:t>industry in MA</a:t>
            </a:r>
            <a:endParaRPr lang="en-IN" sz="18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37521" y="1828800"/>
            <a:ext cx="3442447" cy="1797835"/>
          </a:xfrm>
          <a:prstGeom prst="rect">
            <a:avLst/>
          </a:prstGeom>
          <a:solidFill>
            <a:schemeClr val="accent4">
              <a:lumMod val="20000"/>
              <a:lumOff val="80000"/>
            </a:schemeClr>
          </a:solidFill>
          <a:ln>
            <a:solidFill>
              <a:schemeClr val="accent1"/>
            </a:solidFill>
          </a:ln>
        </p:spPr>
        <p:txBody>
          <a:bodyPr wrap="square" rtlCol="0" anchor="ctr">
            <a:noAutofit/>
          </a:bodyPr>
          <a:lstStyle/>
          <a:p>
            <a:pPr>
              <a:defRPr/>
            </a:pPr>
            <a:r>
              <a:rPr lang="en-US" sz="1600" b="1" i="1" dirty="0">
                <a:solidFill>
                  <a:prstClr val="black"/>
                </a:solidFill>
              </a:rPr>
              <a:t>“Massachusetts will continue to lead the way on clean energy, energy efficiency, and the adoption of innovative technologies such as energy storage.”</a:t>
            </a:r>
          </a:p>
          <a:p>
            <a:pPr>
              <a:defRPr/>
            </a:pPr>
            <a:r>
              <a:rPr lang="en-US" sz="1600" dirty="0" smtClean="0">
                <a:solidFill>
                  <a:prstClr val="black"/>
                </a:solidFill>
              </a:rPr>
              <a:t>Governor </a:t>
            </a:r>
            <a:r>
              <a:rPr lang="en-US" sz="1600" dirty="0">
                <a:solidFill>
                  <a:prstClr val="black"/>
                </a:solidFill>
              </a:rPr>
              <a:t>Baker, Feb 2016, </a:t>
            </a:r>
            <a:r>
              <a:rPr lang="en-US" sz="1600" dirty="0" smtClean="0">
                <a:solidFill>
                  <a:prstClr val="black"/>
                </a:solidFill>
              </a:rPr>
              <a:t> Accord </a:t>
            </a:r>
            <a:r>
              <a:rPr lang="en-US" sz="1600" dirty="0">
                <a:solidFill>
                  <a:prstClr val="black"/>
                </a:solidFill>
              </a:rPr>
              <a:t>for a New Energy Future Press Event</a:t>
            </a:r>
          </a:p>
        </p:txBody>
      </p:sp>
      <p:sp>
        <p:nvSpPr>
          <p:cNvPr id="9" name="TextBox 5"/>
          <p:cNvSpPr txBox="1">
            <a:spLocks noChangeArrowheads="1"/>
          </p:cNvSpPr>
          <p:nvPr/>
        </p:nvSpPr>
        <p:spPr bwMode="auto">
          <a:xfrm>
            <a:off x="5337521" y="3988136"/>
            <a:ext cx="3442447" cy="1794510"/>
          </a:xfrm>
          <a:prstGeom prst="rect">
            <a:avLst/>
          </a:prstGeom>
          <a:solidFill>
            <a:schemeClr val="accent4">
              <a:lumMod val="20000"/>
              <a:lumOff val="80000"/>
            </a:schemeClr>
          </a:solidFill>
          <a:ln>
            <a:solidFill>
              <a:schemeClr val="accent1"/>
            </a:solidFill>
          </a:ln>
        </p:spPr>
        <p:txBody>
          <a:bodyPr wrap="square" rtlCol="0" anchor="ctr">
            <a:noAutofit/>
          </a:bodyPr>
          <a:lstStyle>
            <a:defPPr>
              <a:defRPr lang="en-US"/>
            </a:defPPr>
            <a:lvl1pPr defTabSz="914400">
              <a:defRPr sz="1600">
                <a:solidFill>
                  <a:prstClr val="black"/>
                </a:solidFill>
              </a:defRPr>
            </a:lvl1pPr>
          </a:lstStyle>
          <a:p>
            <a:r>
              <a:rPr lang="en-US" b="1" i="1" dirty="0"/>
              <a:t>“Given the recent advances in energy storage technology and cost-effectiveness, it is hard to imagine a modern electric distribution system that does not include energy storage.” </a:t>
            </a:r>
          </a:p>
          <a:p>
            <a:r>
              <a:rPr lang="en-US" dirty="0"/>
              <a:t>Utility stakeholder perspective</a:t>
            </a:r>
          </a:p>
        </p:txBody>
      </p:sp>
      <p:sp>
        <p:nvSpPr>
          <p:cNvPr id="10" name="TextBox 9"/>
          <p:cNvSpPr txBox="1"/>
          <p:nvPr/>
        </p:nvSpPr>
        <p:spPr>
          <a:xfrm>
            <a:off x="1063083" y="6344095"/>
            <a:ext cx="2438400" cy="184666"/>
          </a:xfrm>
          <a:prstGeom prst="rect">
            <a:avLst/>
          </a:prstGeom>
          <a:solidFill>
            <a:srgbClr val="A5C249"/>
          </a:solidFill>
          <a:ln>
            <a:noFill/>
          </a:ln>
        </p:spPr>
        <p:txBody>
          <a:bodyPr wrap="square" rtlCol="0">
            <a:spAutoFit/>
          </a:bodyPr>
          <a:lstStyle/>
          <a:p>
            <a:pPr>
              <a:defRPr/>
            </a:pPr>
            <a:endParaRPr lang="en-US" kern="0" dirty="0">
              <a:solidFill>
                <a:prstClr val="black"/>
              </a:solidFill>
              <a:latin typeface="Calibri"/>
            </a:endParaRPr>
          </a:p>
        </p:txBody>
      </p:sp>
      <p:sp>
        <p:nvSpPr>
          <p:cNvPr id="11" name="TextBox 10"/>
          <p:cNvSpPr txBox="1"/>
          <p:nvPr/>
        </p:nvSpPr>
        <p:spPr>
          <a:xfrm>
            <a:off x="3650166" y="6344096"/>
            <a:ext cx="1143000" cy="184666"/>
          </a:xfrm>
          <a:prstGeom prst="rect">
            <a:avLst/>
          </a:prstGeom>
          <a:solidFill>
            <a:srgbClr val="7CCA62"/>
          </a:solidFill>
          <a:ln>
            <a:noFill/>
          </a:ln>
        </p:spPr>
        <p:txBody>
          <a:bodyPr wrap="square" rtlCol="0">
            <a:spAutoFit/>
          </a:bodyPr>
          <a:lstStyle/>
          <a:p>
            <a:pPr>
              <a:defRPr/>
            </a:pPr>
            <a:endParaRPr lang="en-US" kern="0" dirty="0">
              <a:solidFill>
                <a:prstClr val="black"/>
              </a:solidFill>
              <a:latin typeface="Calibri"/>
            </a:endParaRPr>
          </a:p>
        </p:txBody>
      </p:sp>
      <p:sp>
        <p:nvSpPr>
          <p:cNvPr id="12" name="TextBox 11"/>
          <p:cNvSpPr txBox="1"/>
          <p:nvPr/>
        </p:nvSpPr>
        <p:spPr>
          <a:xfrm>
            <a:off x="4873083" y="6344094"/>
            <a:ext cx="1676400" cy="184667"/>
          </a:xfrm>
          <a:prstGeom prst="rect">
            <a:avLst/>
          </a:prstGeom>
          <a:solidFill>
            <a:schemeClr val="bg2">
              <a:lumMod val="90000"/>
            </a:schemeClr>
          </a:solidFill>
        </p:spPr>
        <p:txBody>
          <a:bodyPr wrap="square" rtlCol="0">
            <a:spAutoFit/>
          </a:bodyPr>
          <a:lstStyle/>
          <a:p>
            <a:pPr>
              <a:defRPr/>
            </a:pPr>
            <a:endParaRPr lang="en-US" kern="0" dirty="0">
              <a:solidFill>
                <a:prstClr val="black"/>
              </a:solidFill>
              <a:latin typeface="Calibri"/>
            </a:endParaRPr>
          </a:p>
        </p:txBody>
      </p:sp>
      <p:sp>
        <p:nvSpPr>
          <p:cNvPr id="13" name="TextBox 12"/>
          <p:cNvSpPr txBox="1"/>
          <p:nvPr/>
        </p:nvSpPr>
        <p:spPr>
          <a:xfrm>
            <a:off x="6625683" y="6344093"/>
            <a:ext cx="1752600" cy="184665"/>
          </a:xfrm>
          <a:prstGeom prst="rect">
            <a:avLst/>
          </a:prstGeom>
          <a:solidFill>
            <a:srgbClr val="0F6FC6"/>
          </a:solidFill>
        </p:spPr>
        <p:txBody>
          <a:bodyPr wrap="square" rtlCol="0">
            <a:spAutoFit/>
          </a:bodyPr>
          <a:lstStyle/>
          <a:p>
            <a:pPr>
              <a:defRPr/>
            </a:pPr>
            <a:endParaRPr lang="en-US" kern="0" dirty="0">
              <a:solidFill>
                <a:prstClr val="black"/>
              </a:solidFill>
              <a:latin typeface="Calibri"/>
            </a:endParaRPr>
          </a:p>
        </p:txBody>
      </p:sp>
    </p:spTree>
    <p:extLst>
      <p:ext uri="{BB962C8B-B14F-4D97-AF65-F5344CB8AC3E}">
        <p14:creationId xmlns:p14="http://schemas.microsoft.com/office/powerpoint/2010/main" val="1353157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1573</Words>
  <Application>Microsoft Office PowerPoint</Application>
  <PresentationFormat>On-screen Show (4:3)</PresentationFormat>
  <Paragraphs>272</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New England Electricity Restructuring Roundtable Connecting the Dots: Major New England Energy Initiatives</vt:lpstr>
      <vt:lpstr>Overview of Massachusetts Energy Issues in 2016</vt:lpstr>
      <vt:lpstr>Solar Legislation and Next Generation Solar Incentive Program </vt:lpstr>
      <vt:lpstr>Chapter 188 of the Acts of 2016 - Offshore Wind &amp; Clean Energy Generation Procurements</vt:lpstr>
      <vt:lpstr>Solicitation Amounts and Procurement Deadlines</vt:lpstr>
      <vt:lpstr>Chapter 188 of the Acts of 2016 – Energy Storage Provisions</vt:lpstr>
      <vt:lpstr>Executive Order 569 – Establishing an Integrated Climate Strategy for the Commonwealth</vt:lpstr>
      <vt:lpstr>Recent Massachusetts Supreme Judicial Court Decisions </vt:lpstr>
      <vt:lpstr>Energy Storage Initiative and Study</vt:lpstr>
      <vt:lpstr>Energy Study Recommendations</vt:lpstr>
      <vt:lpstr>PowerPoint Presentation</vt:lpstr>
      <vt:lpstr>NESCOE Mechanisms 1.0 + 2.0</vt:lpstr>
      <vt:lpstr>Mechanisms 2.0 Analysis </vt:lpstr>
      <vt:lpstr>Mechanisms 2.0 Analysis Approach</vt:lpstr>
      <vt:lpstr>Analysis, Studies and Discussion In Looking for Solutions </vt:lpstr>
    </vt:vector>
  </TitlesOfParts>
  <Company>EOEEA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shealy</dc:creator>
  <cp:lastModifiedBy>shealy</cp:lastModifiedBy>
  <cp:revision>11</cp:revision>
  <cp:lastPrinted>2016-09-29T18:44:34Z</cp:lastPrinted>
  <dcterms:created xsi:type="dcterms:W3CDTF">2016-09-29T15:12:23Z</dcterms:created>
  <dcterms:modified xsi:type="dcterms:W3CDTF">2016-09-29T19:06:34Z</dcterms:modified>
</cp:coreProperties>
</file>