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0" r:id="rId6"/>
    <p:sldId id="267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, Abigail (PUC)" initials="AA(" lastIdx="1" clrIdx="0">
    <p:extLst>
      <p:ext uri="{19B8F6BF-5375-455C-9EA6-DF929625EA0E}">
        <p15:presenceInfo xmlns:p15="http://schemas.microsoft.com/office/powerpoint/2012/main" userId="S-1-5-21-759846103-4275010335-497404063-39431" providerId="AD"/>
      </p:ext>
    </p:extLst>
  </p:cmAuthor>
  <p:cmAuthor id="2" name="WilsonFrias, Cynthia (PUC)" initials="WC(" lastIdx="5" clrIdx="1">
    <p:extLst>
      <p:ext uri="{19B8F6BF-5375-455C-9EA6-DF929625EA0E}">
        <p15:presenceInfo xmlns:p15="http://schemas.microsoft.com/office/powerpoint/2012/main" userId="S-1-5-21-759846103-4275010335-497404063-91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48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BA9EE-79AD-4A79-A0BB-226E49608A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5A1F89-8E5D-4CB5-9490-534543022B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07285-ECA4-41F7-83B7-30646B2CF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DFA4-7F39-40D2-99F4-C453F7EA02F8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B2D6B-8B45-4917-8EE4-0A3A29E6E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7D27E-C48C-477B-95D1-A1C53722D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DB24-2A87-4D70-BF77-E77CD907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11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7B56E-E6FD-4215-AC59-BDB812F3A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C64A0C-36A9-45FB-9331-D8257E109A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8153E-5A2D-4735-9DA0-71B553FFB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DFA4-7F39-40D2-99F4-C453F7EA02F8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BBAC7-4BAA-4708-8D77-CEB851794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7859E-D0CE-4467-AF0F-C9893FA6A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DB24-2A87-4D70-BF77-E77CD907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7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0923D5-48A4-46B1-8A00-09C7F7F04E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58C315-1FCA-4A33-B3D0-E6A02EFF6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7F295-C44A-461E-977C-D7B04654C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DFA4-7F39-40D2-99F4-C453F7EA02F8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B166F-46FC-402B-B680-DFE696C5F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3EAD4-847C-4486-91D3-8CCD656DB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DB24-2A87-4D70-BF77-E77CD907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1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7C487-86F7-4A72-9AD7-CD7FA5745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F2688-10F1-45BC-B79B-42738D012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B377B-0CB6-409E-81D8-4E974DDFE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DFA4-7F39-40D2-99F4-C453F7EA02F8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107D2-0E18-4CA5-83D7-A7C6957ED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066FB-4809-4420-ACA7-9D229B8D2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DB24-2A87-4D70-BF77-E77CD907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20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014E7-6412-4C35-962E-97810A7B4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F0ACA3-07DD-4AD3-82D5-DD6541A69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61039-7DF5-483B-973E-F72F909D7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DFA4-7F39-40D2-99F4-C453F7EA02F8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7F1FA-AA92-494A-AB5B-6D6D9B36C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220B3-ED76-47A7-BC7C-D27044ABF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DB24-2A87-4D70-BF77-E77CD907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24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0A8F6-B149-4B88-8A5D-B9E31DF78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728AD-921E-45EF-BD58-132E473386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94BC48-837E-4002-B8F4-54DACDFCF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953841-AD7F-44FC-B01D-D8BE902FB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DFA4-7F39-40D2-99F4-C453F7EA02F8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ABCE85-0D69-41DC-A492-D91CD6A5F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A5FB77-F1E2-4A81-86FF-D590C763F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DB24-2A87-4D70-BF77-E77CD907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63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241FC-9A08-48F5-8834-BC10E3501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6F68D-5EB7-4263-8679-C5FD4399C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8EDA33-35FB-441A-B2C7-F6EBB1B441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87AC68-A666-4567-B5B8-8C267FEDB0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B4E770-0933-4613-86B4-5C7D31651B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B849A-96F1-4E45-A837-A496F6DD4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DFA4-7F39-40D2-99F4-C453F7EA02F8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A95565-C85F-4A15-9B20-4FBDC1E17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C131B7-14F8-47E3-9CE1-6E143AE9C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DB24-2A87-4D70-BF77-E77CD907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68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D43AD-7E43-4B71-882A-7E44B214E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341AF6-7D72-41B7-826A-93E2699BF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DFA4-7F39-40D2-99F4-C453F7EA02F8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FF073E-752C-4FAA-99F1-2CC9ACD64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7B99A-0274-4EC2-A634-2CA575FC7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DB24-2A87-4D70-BF77-E77CD907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60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97EA63-B198-4E98-9A96-C39591C9A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DFA4-7F39-40D2-99F4-C453F7EA02F8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D69434-E755-4C9F-A607-996A234B1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A80BCC-D3E1-4DF2-9731-D08C8B52F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DB24-2A87-4D70-BF77-E77CD907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30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580C4-DC88-4B5E-A62D-22F8C9040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F59CA-263F-4D58-8854-90978FB9B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76BC5-4968-4606-8908-780BB8FB5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BD6A1-3B53-4993-AE3C-E6D81E9AC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DFA4-7F39-40D2-99F4-C453F7EA02F8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41803-F64A-41EB-8515-C6432AA6C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D40C5-D51C-4E91-B48F-7F1C86061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DB24-2A87-4D70-BF77-E77CD907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5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293F9-81EF-43A7-BFE7-99B155E51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794A48-D3C2-4637-8930-2C72BF0CE1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7C426F-D0E2-4159-B865-44B2F55E66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2BBA92-B170-4912-96DA-4F019F8E9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DFA4-7F39-40D2-99F4-C453F7EA02F8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677815-9CB4-4545-A14B-8BB42A775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9C8B9C-DECD-422B-9021-1280316C6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DB24-2A87-4D70-BF77-E77CD907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46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7154AD-D9C3-4C56-9873-0627C5554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6B1C3-DF66-404C-9877-0B34C826F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56FCC-3473-4295-8417-78D18CCC2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EDFA4-7F39-40D2-99F4-C453F7EA02F8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9D632-E2D5-4386-AEB3-2E1961FB24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F5537-95C3-442B-8994-1A30F37304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3DB24-2A87-4D70-BF77-E77CD907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9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15398-FEEA-4A90-ADDC-CEA2961808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Perspective on Grid Modernization in Rhode Island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AA13A0-C554-488B-9ACB-931EC75B72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Abigail Anthony</a:t>
            </a:r>
          </a:p>
          <a:p>
            <a:r>
              <a:rPr lang="en-US" dirty="0"/>
              <a:t>Commissioner, Rhode Island Public Utilities Commission</a:t>
            </a:r>
          </a:p>
          <a:p>
            <a:endParaRPr lang="en-US" dirty="0"/>
          </a:p>
          <a:p>
            <a:r>
              <a:rPr lang="en-US" dirty="0"/>
              <a:t>October 12, 2018</a:t>
            </a:r>
          </a:p>
        </p:txBody>
      </p:sp>
    </p:spTree>
    <p:extLst>
      <p:ext uri="{BB962C8B-B14F-4D97-AF65-F5344CB8AC3E}">
        <p14:creationId xmlns:p14="http://schemas.microsoft.com/office/powerpoint/2010/main" val="1781805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E6D80-48EE-46DE-956C-16F6F2055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AABBF-BEF5-4AC6-B77D-0031174EF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April 2016-March 2017: Investigation into the Changing Distribution System &amp; the Modernization of Rates </a:t>
            </a:r>
          </a:p>
          <a:p>
            <a:r>
              <a:rPr lang="en-US" dirty="0"/>
              <a:t>October 2017: Following Investigation, PUC issues Guidance on Goals, Principles and Values for Matters involving the Narragansett Electric Company</a:t>
            </a:r>
          </a:p>
          <a:p>
            <a:r>
              <a:rPr lang="en-US" dirty="0"/>
              <a:t>November 2017: Base Distribution Rate Case &amp; Power Sector Transformation Application by National Grid </a:t>
            </a:r>
          </a:p>
          <a:p>
            <a:r>
              <a:rPr lang="en-US" dirty="0"/>
              <a:t>August 2018: Commission approves modified settlement in combined Base Distribution Rate Case and Power Sector Transformation proceeding.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261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A909D0-9954-460C-90E6-C01FDEC9E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Commission Guidance on Goals, Principles, and Values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FA9822-78DC-42C7-B818-567A9AA59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Three tools that contribute to the standard of review for all electric proposals (with respect to Narragansett Electric) brought by any party:</a:t>
            </a:r>
          </a:p>
          <a:p>
            <a:r>
              <a:rPr lang="en-US" dirty="0"/>
              <a:t>Goals for the Electric System</a:t>
            </a:r>
          </a:p>
          <a:p>
            <a:r>
              <a:rPr lang="en-US" dirty="0"/>
              <a:t>Rate Design Principles</a:t>
            </a:r>
          </a:p>
          <a:p>
            <a:r>
              <a:rPr lang="en-US" dirty="0"/>
              <a:t>Rhode Island Benefit Cost Framework</a:t>
            </a:r>
          </a:p>
          <a:p>
            <a:pPr lvl="1"/>
            <a:r>
              <a:rPr lang="en-US" dirty="0"/>
              <a:t>Power system</a:t>
            </a:r>
          </a:p>
          <a:p>
            <a:pPr lvl="1"/>
            <a:r>
              <a:rPr lang="en-US" dirty="0"/>
              <a:t>Society</a:t>
            </a:r>
          </a:p>
          <a:p>
            <a:pPr lvl="1"/>
            <a:r>
              <a:rPr lang="en-US" dirty="0"/>
              <a:t>Ratepayers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1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5EF42-5A6B-4A9F-95CD-A8A0F9E0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Grid Modernization in the Rate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9A74E-AE5B-4EE8-868A-B1E0EC8BE422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Settlement sought funding through base distribution rates in a three year rate plan. </a:t>
            </a:r>
          </a:p>
          <a:p>
            <a:pPr lvl="1"/>
            <a:r>
              <a:rPr lang="en-US" dirty="0"/>
              <a:t>System data portal</a:t>
            </a:r>
          </a:p>
          <a:p>
            <a:pPr lvl="1"/>
            <a:r>
              <a:rPr lang="en-US" dirty="0"/>
              <a:t>Control center enhancements</a:t>
            </a:r>
          </a:p>
          <a:p>
            <a:pPr lvl="1"/>
            <a:r>
              <a:rPr lang="en-US" dirty="0"/>
              <a:t>Operational data management, communications investments</a:t>
            </a:r>
          </a:p>
          <a:p>
            <a:pPr lvl="1"/>
            <a:r>
              <a:rPr lang="en-US" dirty="0"/>
              <a:t>Cybersecurity investments specific to grid modernization</a:t>
            </a:r>
          </a:p>
          <a:p>
            <a:r>
              <a:rPr lang="en-US" dirty="0"/>
              <a:t>Approved for RY1: System Data Portal, some GIS upgrades, RTU separation, and Advanced Metering Functionality business case </a:t>
            </a:r>
          </a:p>
          <a:p>
            <a:r>
              <a:rPr lang="en-US" dirty="0"/>
              <a:t>Next Steps: Require long-term Grid Modernization Plan &amp; AMF Business Case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68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95DF5-970A-4153-809B-390C800C5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&amp; Considerations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ED199-FE7A-4A27-80B3-2EDD1BF70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Bridge halfway: Need to understand the full range of investments that will be necessary to realize functionalities and benefits of a modern grid and AMF.</a:t>
            </a:r>
          </a:p>
          <a:p>
            <a:r>
              <a:rPr lang="en-US" dirty="0"/>
              <a:t>Future sunk costs: There are no sunk costs before costs are sunk. Need to balance risk and innovation.</a:t>
            </a:r>
          </a:p>
          <a:p>
            <a:r>
              <a:rPr lang="en-US" dirty="0"/>
              <a:t>Mitigating risks: Comprehensive cost-benefit analysis is necessary to control risks and provide evidence of the value of a modern grid, AMF, and rate designs.</a:t>
            </a:r>
          </a:p>
          <a:p>
            <a:r>
              <a:rPr lang="en-US" dirty="0"/>
              <a:t>Societal benefits: The surest way to demonstrate prudence is to show a majority of benefits accrue to ratepayers. What to do when most of the benefits are societal?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787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D47EA-A24F-4287-8634-8D625392F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 for grid modernization </a:t>
            </a:r>
            <a:br>
              <a:rPr lang="en-US" dirty="0"/>
            </a:br>
            <a:r>
              <a:rPr lang="en-US" dirty="0"/>
              <a:t>(…and AMF) (…and really all filings)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60627E-57AF-42BF-9450-1463C26EA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Demonstrates the imperative for investment</a:t>
            </a:r>
          </a:p>
          <a:p>
            <a:r>
              <a:rPr lang="en-US" dirty="0"/>
              <a:t>Comprehensive cost benefit analysis</a:t>
            </a:r>
          </a:p>
          <a:p>
            <a:r>
              <a:rPr lang="en-US" dirty="0"/>
              <a:t>Clearly understands and defines the objectives, goals, functionalities, and outcomes</a:t>
            </a:r>
          </a:p>
          <a:p>
            <a:r>
              <a:rPr lang="en-US" dirty="0"/>
              <a:t>Presents alternatives, and defends the preferred solution</a:t>
            </a:r>
          </a:p>
          <a:p>
            <a:r>
              <a:rPr lang="en-US" dirty="0"/>
              <a:t>Manages risk</a:t>
            </a:r>
          </a:p>
          <a:p>
            <a:r>
              <a:rPr lang="en-US" dirty="0"/>
              <a:t>Implementation plan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004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E6E0D-7FD9-4316-8F86-08EDA1DCF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Parting thoughts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871C882-8994-411D-B3C9-8E1332F2EC2D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When the distribution utility is the vehicle to advance public policy goals….</a:t>
            </a:r>
          </a:p>
          <a:p>
            <a:pPr lvl="1"/>
            <a:r>
              <a:rPr lang="en-US"/>
              <a:t>There is no lesser need for the company to demonstrate why the investment is needed; when it is needed; what it will achieve; and why it is the most cost-effective option.</a:t>
            </a:r>
          </a:p>
          <a:p>
            <a:pPr lvl="1"/>
            <a:r>
              <a:rPr lang="en-US"/>
              <a:t>The parties with a stake in the public policy goal should be clear and confident in how the plan and investments will achieve the goal. </a:t>
            </a:r>
          </a:p>
          <a:p>
            <a:pPr lvl="1"/>
            <a:r>
              <a:rPr lang="en-US"/>
              <a:t>We’ll lose public trust if we don’t have good evidence for asking ratepayers to make these investments. </a:t>
            </a:r>
          </a:p>
          <a:p>
            <a:pPr lvl="1"/>
            <a:endParaRPr lang="en-US"/>
          </a:p>
          <a:p>
            <a:endParaRPr lang="en-US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89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</TotalTime>
  <Words>456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Perspective on Grid Modernization in Rhode Island</vt:lpstr>
      <vt:lpstr>Timeline</vt:lpstr>
      <vt:lpstr>Commission Guidance on Goals, Principles, and Values </vt:lpstr>
      <vt:lpstr>Grid Modernization in the Rate Case</vt:lpstr>
      <vt:lpstr>Challenges &amp; Considerations </vt:lpstr>
      <vt:lpstr>Expectations for grid modernization  (…and AMF) (…and really all filings) </vt:lpstr>
      <vt:lpstr>Parting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Perspectives on Grid Modernization in Rhode Island</dc:title>
  <dc:creator>Anthony, Abigail (PUC)</dc:creator>
  <cp:lastModifiedBy>Anthony, Abigail (PUC)</cp:lastModifiedBy>
  <cp:revision>25</cp:revision>
  <dcterms:created xsi:type="dcterms:W3CDTF">2018-08-29T15:26:12Z</dcterms:created>
  <dcterms:modified xsi:type="dcterms:W3CDTF">2018-10-11T15:46:37Z</dcterms:modified>
</cp:coreProperties>
</file>