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3" r:id="rId1"/>
  </p:sldMasterIdLst>
  <p:notesMasterIdLst>
    <p:notesMasterId r:id="rId53"/>
  </p:notesMasterIdLst>
  <p:handoutMasterIdLst>
    <p:handoutMasterId r:id="rId54"/>
  </p:handoutMasterIdLst>
  <p:sldIdLst>
    <p:sldId id="256" r:id="rId2"/>
    <p:sldId id="282" r:id="rId3"/>
    <p:sldId id="306" r:id="rId4"/>
    <p:sldId id="283" r:id="rId5"/>
    <p:sldId id="290" r:id="rId6"/>
    <p:sldId id="295" r:id="rId7"/>
    <p:sldId id="291" r:id="rId8"/>
    <p:sldId id="292" r:id="rId9"/>
    <p:sldId id="293" r:id="rId10"/>
    <p:sldId id="349" r:id="rId11"/>
    <p:sldId id="314" r:id="rId12"/>
    <p:sldId id="336" r:id="rId13"/>
    <p:sldId id="317" r:id="rId14"/>
    <p:sldId id="296" r:id="rId15"/>
    <p:sldId id="337" r:id="rId16"/>
    <p:sldId id="313" r:id="rId17"/>
    <p:sldId id="346" r:id="rId18"/>
    <p:sldId id="350" r:id="rId19"/>
    <p:sldId id="311" r:id="rId20"/>
    <p:sldId id="308" r:id="rId21"/>
    <p:sldId id="352" r:id="rId22"/>
    <p:sldId id="356" r:id="rId23"/>
    <p:sldId id="307" r:id="rId24"/>
    <p:sldId id="316" r:id="rId25"/>
    <p:sldId id="319" r:id="rId26"/>
    <p:sldId id="341" r:id="rId27"/>
    <p:sldId id="338" r:id="rId28"/>
    <p:sldId id="339" r:id="rId29"/>
    <p:sldId id="342" r:id="rId30"/>
    <p:sldId id="358" r:id="rId31"/>
    <p:sldId id="277" r:id="rId32"/>
    <p:sldId id="303" r:id="rId33"/>
    <p:sldId id="312" r:id="rId34"/>
    <p:sldId id="309" r:id="rId35"/>
    <p:sldId id="318" r:id="rId36"/>
    <p:sldId id="327" r:id="rId37"/>
    <p:sldId id="328" r:id="rId38"/>
    <p:sldId id="326" r:id="rId39"/>
    <p:sldId id="331" r:id="rId40"/>
    <p:sldId id="332" r:id="rId41"/>
    <p:sldId id="320" r:id="rId42"/>
    <p:sldId id="321" r:id="rId43"/>
    <p:sldId id="330" r:id="rId44"/>
    <p:sldId id="333" r:id="rId45"/>
    <p:sldId id="345" r:id="rId46"/>
    <p:sldId id="324" r:id="rId47"/>
    <p:sldId id="325" r:id="rId48"/>
    <p:sldId id="340" r:id="rId49"/>
    <p:sldId id="343" r:id="rId50"/>
    <p:sldId id="344" r:id="rId51"/>
    <p:sldId id="357" r:id="rId52"/>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 A. Hoedl" initials="SAH" lastIdx="1" clrIdx="0">
    <p:extLst>
      <p:ext uri="{19B8F6BF-5375-455C-9EA6-DF929625EA0E}">
        <p15:presenceInfo xmlns:p15="http://schemas.microsoft.com/office/powerpoint/2012/main" xmlns="" userId="Seth A. Hoed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Grid="0">
      <p:cViewPr varScale="1">
        <p:scale>
          <a:sx n="97" d="100"/>
          <a:sy n="97" d="100"/>
        </p:scale>
        <p:origin x="-19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3136"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1"/>
            <a:ext cx="4003136" cy="351957"/>
          </a:xfrm>
          <a:prstGeom prst="rect">
            <a:avLst/>
          </a:prstGeom>
        </p:spPr>
        <p:txBody>
          <a:bodyPr vert="horz" lIns="91440" tIns="45720" rIns="91440" bIns="45720" rtlCol="0"/>
          <a:lstStyle>
            <a:lvl1pPr algn="r">
              <a:defRPr sz="1200"/>
            </a:lvl1pPr>
          </a:lstStyle>
          <a:p>
            <a:fld id="{21590422-DC0A-4B01-A085-6BFFBE912FCF}" type="datetimeFigureOut">
              <a:rPr lang="en-US" smtClean="0"/>
              <a:t>6/25/15</a:t>
            </a:fld>
            <a:endParaRPr lang="en-US"/>
          </a:p>
        </p:txBody>
      </p:sp>
      <p:sp>
        <p:nvSpPr>
          <p:cNvPr id="4" name="Footer Placeholder 3"/>
          <p:cNvSpPr>
            <a:spLocks noGrp="1"/>
          </p:cNvSpPr>
          <p:nvPr>
            <p:ph type="ftr" sz="quarter" idx="2"/>
          </p:nvPr>
        </p:nvSpPr>
        <p:spPr>
          <a:xfrm>
            <a:off x="1" y="6658445"/>
            <a:ext cx="4003136"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445"/>
            <a:ext cx="4003136" cy="351957"/>
          </a:xfrm>
          <a:prstGeom prst="rect">
            <a:avLst/>
          </a:prstGeom>
        </p:spPr>
        <p:txBody>
          <a:bodyPr vert="horz" lIns="91440" tIns="45720" rIns="91440" bIns="45720" rtlCol="0" anchor="b"/>
          <a:lstStyle>
            <a:lvl1pPr algn="r">
              <a:defRPr sz="1200"/>
            </a:lvl1pPr>
          </a:lstStyle>
          <a:p>
            <a:fld id="{27F94B3A-E717-4E51-B3B4-B1035AE9A28A}" type="slidenum">
              <a:rPr lang="en-US" smtClean="0"/>
              <a:t>‹#›</a:t>
            </a:fld>
            <a:endParaRPr lang="en-US"/>
          </a:p>
        </p:txBody>
      </p:sp>
    </p:spTree>
    <p:extLst>
      <p:ext uri="{BB962C8B-B14F-4D97-AF65-F5344CB8AC3E}">
        <p14:creationId xmlns:p14="http://schemas.microsoft.com/office/powerpoint/2010/main" val="133063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3177" tIns="46589" rIns="93177" bIns="46589" rtlCol="0"/>
          <a:lstStyle>
            <a:lvl1pPr algn="r">
              <a:defRPr sz="1200"/>
            </a:lvl1pPr>
          </a:lstStyle>
          <a:p>
            <a:fld id="{37AD2C5B-418B-43E2-9DC5-492078EC85B9}" type="datetimeFigureOut">
              <a:rPr lang="en-US" smtClean="0"/>
              <a:pPr/>
              <a:t>6/25/15</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3608" y="3373756"/>
            <a:ext cx="7388860" cy="276034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3177" tIns="46589" rIns="93177" bIns="46589" rtlCol="0" anchor="b"/>
          <a:lstStyle>
            <a:lvl1pPr algn="r">
              <a:defRPr sz="1200"/>
            </a:lvl1pPr>
          </a:lstStyle>
          <a:p>
            <a:fld id="{2C2271BA-EC96-4595-A342-29B6D876585B}" type="slidenum">
              <a:rPr lang="en-US" smtClean="0"/>
              <a:pPr/>
              <a:t>‹#›</a:t>
            </a:fld>
            <a:endParaRPr lang="en-US"/>
          </a:p>
        </p:txBody>
      </p:sp>
    </p:spTree>
    <p:extLst>
      <p:ext uri="{BB962C8B-B14F-4D97-AF65-F5344CB8AC3E}">
        <p14:creationId xmlns:p14="http://schemas.microsoft.com/office/powerpoint/2010/main" val="83451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6188"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271BA-EC96-4595-A342-29B6D876585B}" type="slidenum">
              <a:rPr lang="en-US" smtClean="0"/>
              <a:pPr/>
              <a:t>1</a:t>
            </a:fld>
            <a:endParaRPr lang="en-US"/>
          </a:p>
        </p:txBody>
      </p:sp>
    </p:spTree>
    <p:extLst>
      <p:ext uri="{BB962C8B-B14F-4D97-AF65-F5344CB8AC3E}">
        <p14:creationId xmlns:p14="http://schemas.microsoft.com/office/powerpoint/2010/main" val="322301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1FAF9335-EAB6-4FE6-80A9-CD4CC8BDA884}" type="datetime1">
              <a:rPr lang="en-US" smtClean="0"/>
              <a:pPr/>
              <a:t>6/25/15</a:t>
            </a:fld>
            <a:endParaRPr lang="en-US" dirty="0"/>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r>
              <a:rPr lang="en-US" smtClean="0"/>
              <a:t>S. Hoedl -- Emmett Environmental Law &amp; Policy Clinic -- PACE Microgrid Conference</a:t>
            </a:r>
            <a:endParaRPr lang="en-US" dirty="0"/>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7B4999-D71B-4752-A52C-7D1FA0A930C9}" type="datetime1">
              <a:rPr lang="en-US" smtClean="0"/>
              <a:pPr/>
              <a:t>6/25/15</a:t>
            </a:fld>
            <a:endParaRPr lang="en-US" dirty="0"/>
          </a:p>
        </p:txBody>
      </p:sp>
      <p:sp>
        <p:nvSpPr>
          <p:cNvPr id="5" name="Footer Placeholder 4"/>
          <p:cNvSpPr>
            <a:spLocks noGrp="1"/>
          </p:cNvSpPr>
          <p:nvPr>
            <p:ph type="ftr" sz="quarter" idx="11"/>
          </p:nvPr>
        </p:nvSpPr>
        <p:spPr/>
        <p:txBody>
          <a:bodyPr/>
          <a:lstStyle>
            <a:extLst/>
          </a:lstStyle>
          <a:p>
            <a:r>
              <a:rPr lang="en-US" smtClean="0"/>
              <a:t>S. Hoedl -- Emmett Environmental Law &amp; Policy Clinic -- PACE Microgrid Conference</a:t>
            </a:r>
            <a:endParaRPr lang="en-US" dirty="0"/>
          </a:p>
        </p:txBody>
      </p:sp>
      <p:sp>
        <p:nvSpPr>
          <p:cNvPr id="6" name="Slide Number Placeholder 5"/>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8"/>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5"/>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808A4B40-E8CE-445B-BB26-3BB5472CC388}" type="datetime1">
              <a:rPr lang="en-US" smtClean="0"/>
              <a:pPr/>
              <a:t>6/25/15</a:t>
            </a:fld>
            <a:endParaRPr lang="en-US" dirty="0"/>
          </a:p>
        </p:txBody>
      </p:sp>
      <p:sp>
        <p:nvSpPr>
          <p:cNvPr id="5" name="Footer Placeholder 4"/>
          <p:cNvSpPr>
            <a:spLocks noGrp="1"/>
          </p:cNvSpPr>
          <p:nvPr>
            <p:ph type="ftr" sz="quarter" idx="11"/>
          </p:nvPr>
        </p:nvSpPr>
        <p:spPr>
          <a:xfrm>
            <a:off x="609600" y="6556248"/>
            <a:ext cx="4876800" cy="228600"/>
          </a:xfrm>
        </p:spPr>
        <p:txBody>
          <a:bodyPr/>
          <a:lstStyle>
            <a:extLst/>
          </a:lstStyle>
          <a:p>
            <a:r>
              <a:rPr lang="en-US" smtClean="0"/>
              <a:t>S. Hoedl -- Emmett Environmental Law &amp; Policy Clinic -- PACE Microgrid Conference</a:t>
            </a:r>
            <a:endParaRPr lang="en-US" dirty="0"/>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30AB56-9CE0-4C36-B7CD-181851AA1412}" type="datetime1">
              <a:rPr lang="en-US" smtClean="0"/>
              <a:pPr/>
              <a:t>6/25/15</a:t>
            </a:fld>
            <a:endParaRPr lang="en-US" dirty="0"/>
          </a:p>
        </p:txBody>
      </p:sp>
      <p:sp>
        <p:nvSpPr>
          <p:cNvPr id="5" name="Footer Placeholder 4"/>
          <p:cNvSpPr>
            <a:spLocks noGrp="1"/>
          </p:cNvSpPr>
          <p:nvPr>
            <p:ph type="ftr" sz="quarter" idx="11"/>
          </p:nvPr>
        </p:nvSpPr>
        <p:spPr/>
        <p:txBody>
          <a:bodyPr/>
          <a:lstStyle>
            <a:extLst/>
          </a:lstStyle>
          <a:p>
            <a:r>
              <a:rPr lang="en-US" smtClean="0"/>
              <a:t>S. Hoedl -- Emmett Environmental Law &amp; Policy Clinic -- PACE Microgrid Conference</a:t>
            </a:r>
            <a:endParaRPr lang="en-US" dirty="0"/>
          </a:p>
        </p:txBody>
      </p:sp>
      <p:sp>
        <p:nvSpPr>
          <p:cNvPr id="6" name="Slide Number Placeholder 5"/>
          <p:cNvSpPr>
            <a:spLocks noGrp="1"/>
          </p:cNvSpPr>
          <p:nvPr>
            <p:ph type="sldNum" sz="quarter" idx="12"/>
          </p:nvPr>
        </p:nvSpPr>
        <p:spPr/>
        <p:txBody>
          <a:bodyPr/>
          <a:lstStyle>
            <a:extLst/>
          </a:lstStyle>
          <a:p>
            <a:fld id="{629637A9-119A-49DA-BD12-AAC58B377D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1" y="2821840"/>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1" y="1905003"/>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F0B47A82-6162-4C08-81D4-39AF6A5EDAE0}" type="datetime1">
              <a:rPr lang="en-US" smtClean="0"/>
              <a:pPr/>
              <a:t>6/25/15</a:t>
            </a:fld>
            <a:endParaRPr lang="en-US" dirty="0"/>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r>
              <a:rPr lang="en-US" smtClean="0"/>
              <a:t>S. Hoedl -- Emmett Environmental Law &amp; Policy Clinic -- PACE Microgrid Conference</a:t>
            </a:r>
            <a:endParaRPr lang="en-US" dirty="0"/>
          </a:p>
        </p:txBody>
      </p:sp>
      <p:sp>
        <p:nvSpPr>
          <p:cNvPr id="6" name="Slide Number Placeholder 5"/>
          <p:cNvSpPr>
            <a:spLocks noGrp="1"/>
          </p:cNvSpPr>
          <p:nvPr>
            <p:ph type="sldNum" sz="quarter" idx="12"/>
          </p:nvPr>
        </p:nvSpPr>
        <p:spPr>
          <a:xfrm>
            <a:off x="8978603" y="6555112"/>
            <a:ext cx="784448" cy="228600"/>
          </a:xfrm>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3"/>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3"/>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6411A3-0E6B-4C67-B68B-D2F7CE09462C}" type="datetime1">
              <a:rPr lang="en-US" smtClean="0"/>
              <a:pPr/>
              <a:t>6/25/15</a:t>
            </a:fld>
            <a:endParaRPr lang="en-US" dirty="0"/>
          </a:p>
        </p:txBody>
      </p:sp>
      <p:sp>
        <p:nvSpPr>
          <p:cNvPr id="6" name="Footer Placeholder 5"/>
          <p:cNvSpPr>
            <a:spLocks noGrp="1"/>
          </p:cNvSpPr>
          <p:nvPr>
            <p:ph type="ftr" sz="quarter" idx="11"/>
          </p:nvPr>
        </p:nvSpPr>
        <p:spPr/>
        <p:txBody>
          <a:bodyPr/>
          <a:lstStyle>
            <a:extLst/>
          </a:lstStyle>
          <a:p>
            <a:r>
              <a:rPr lang="en-US" smtClean="0"/>
              <a:t>S. Hoedl -- Emmett Environmental Law &amp; Policy Clinic -- PACE Microgrid Conference</a:t>
            </a:r>
            <a:endParaRPr lang="en-US" dirty="0"/>
          </a:p>
        </p:txBody>
      </p:sp>
      <p:sp>
        <p:nvSpPr>
          <p:cNvPr id="7" name="Slide Number Placeholder 6"/>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60B403-2770-45BA-8AA1-2B3AE7E1E87C}" type="datetime1">
              <a:rPr lang="en-US" smtClean="0"/>
              <a:pPr/>
              <a:t>6/25/15</a:t>
            </a:fld>
            <a:endParaRPr lang="en-US" dirty="0"/>
          </a:p>
        </p:txBody>
      </p:sp>
      <p:sp>
        <p:nvSpPr>
          <p:cNvPr id="8" name="Footer Placeholder 7"/>
          <p:cNvSpPr>
            <a:spLocks noGrp="1"/>
          </p:cNvSpPr>
          <p:nvPr>
            <p:ph type="ftr" sz="quarter" idx="11"/>
          </p:nvPr>
        </p:nvSpPr>
        <p:spPr/>
        <p:txBody>
          <a:bodyPr/>
          <a:lstStyle>
            <a:extLst/>
          </a:lstStyle>
          <a:p>
            <a:r>
              <a:rPr lang="en-US" smtClean="0"/>
              <a:t>S. Hoedl -- Emmett Environmental Law &amp; Policy Clinic -- PACE Microgrid Conference</a:t>
            </a:r>
            <a:endParaRPr lang="en-US" dirty="0"/>
          </a:p>
        </p:txBody>
      </p:sp>
      <p:sp>
        <p:nvSpPr>
          <p:cNvPr id="9" name="Slide Number Placeholder 8"/>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41CD095-AF59-4FB4-B4F6-46FBC1A19001}" type="datetime1">
              <a:rPr lang="en-US" smtClean="0"/>
              <a:pPr/>
              <a:t>6/25/15</a:t>
            </a:fld>
            <a:endParaRPr lang="en-US" dirty="0"/>
          </a:p>
        </p:txBody>
      </p:sp>
      <p:sp>
        <p:nvSpPr>
          <p:cNvPr id="4" name="Footer Placeholder 3"/>
          <p:cNvSpPr>
            <a:spLocks noGrp="1"/>
          </p:cNvSpPr>
          <p:nvPr>
            <p:ph type="ftr" sz="quarter" idx="11"/>
          </p:nvPr>
        </p:nvSpPr>
        <p:spPr/>
        <p:txBody>
          <a:bodyPr/>
          <a:lstStyle>
            <a:extLst/>
          </a:lstStyle>
          <a:p>
            <a:r>
              <a:rPr lang="en-US" smtClean="0"/>
              <a:t>S. Hoedl -- Emmett Environmental Law &amp; Policy Clinic -- PACE Microgrid Conference</a:t>
            </a:r>
            <a:endParaRPr lang="en-US" dirty="0"/>
          </a:p>
        </p:txBody>
      </p:sp>
      <p:sp>
        <p:nvSpPr>
          <p:cNvPr id="5" name="Slide Number Placeholder 4"/>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A2051E7-DCDB-448D-BD44-74B3BEC74CAF}" type="datetime1">
              <a:rPr lang="en-US" smtClean="0"/>
              <a:pPr/>
              <a:t>6/25/15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S. Hoedl -- Emmett Environmental Law &amp; Policy Clinic -- PACE Microgrid Conference</a:t>
            </a:r>
            <a:endParaRPr lang="en-US" dirty="0"/>
          </a:p>
        </p:txBody>
      </p:sp>
      <p:sp>
        <p:nvSpPr>
          <p:cNvPr id="4" name="Slide Number Placeholder 3"/>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6D2A02-A8AD-459F-883C-ECFE4547773D}" type="datetime1">
              <a:rPr lang="en-US" smtClean="0"/>
              <a:pPr/>
              <a:t>6/25/15</a:t>
            </a:fld>
            <a:endParaRPr lang="en-US" dirty="0"/>
          </a:p>
        </p:txBody>
      </p:sp>
      <p:sp>
        <p:nvSpPr>
          <p:cNvPr id="6" name="Footer Placeholder 5"/>
          <p:cNvSpPr>
            <a:spLocks noGrp="1"/>
          </p:cNvSpPr>
          <p:nvPr>
            <p:ph type="ftr" sz="quarter" idx="11"/>
          </p:nvPr>
        </p:nvSpPr>
        <p:spPr/>
        <p:txBody>
          <a:bodyPr/>
          <a:lstStyle>
            <a:extLst/>
          </a:lstStyle>
          <a:p>
            <a:r>
              <a:rPr lang="en-US" smtClean="0"/>
              <a:t>S. Hoedl -- Emmett Environmental Law &amp; Policy Clinic -- PACE Microgrid Conference</a:t>
            </a:r>
            <a:endParaRPr lang="en-US" dirty="0"/>
          </a:p>
        </p:txBody>
      </p:sp>
      <p:sp>
        <p:nvSpPr>
          <p:cNvPr id="7" name="Slide Number Placeholder 6"/>
          <p:cNvSpPr>
            <a:spLocks noGrp="1"/>
          </p:cNvSpPr>
          <p:nvPr>
            <p:ph type="sldNum" sz="quarter" idx="12"/>
          </p:nvPr>
        </p:nvSpPr>
        <p:spPr/>
        <p:txBody>
          <a:bodyPr/>
          <a:lstStyle>
            <a:extLst/>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3" y="1004671"/>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10" y="998819"/>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D074F95-3086-482C-BEA3-9FD8C845B3D8}" type="datetime1">
              <a:rPr lang="en-US" smtClean="0"/>
              <a:pPr/>
              <a:t>6/25/15</a:t>
            </a:fld>
            <a:endParaRPr lang="en-US" dirty="0"/>
          </a:p>
        </p:txBody>
      </p:sp>
      <p:sp>
        <p:nvSpPr>
          <p:cNvPr id="6" name="Footer Placeholder 5"/>
          <p:cNvSpPr>
            <a:spLocks noGrp="1"/>
          </p:cNvSpPr>
          <p:nvPr>
            <p:ph type="ftr" sz="quarter" idx="11"/>
          </p:nvPr>
        </p:nvSpPr>
        <p:spPr/>
        <p:txBody>
          <a:bodyPr/>
          <a:lstStyle>
            <a:extLst/>
          </a:lstStyle>
          <a:p>
            <a:r>
              <a:rPr lang="en-US" smtClean="0"/>
              <a:t>S. Hoedl -- Emmett Environmental Law &amp; Policy Clinic -- PACE Microgrid Conference</a:t>
            </a:r>
            <a:endParaRPr lang="en-US" dirty="0"/>
          </a:p>
        </p:txBody>
      </p:sp>
      <p:sp>
        <p:nvSpPr>
          <p:cNvPr id="7" name="Slide Number Placeholder 6"/>
          <p:cNvSpPr>
            <a:spLocks noGrp="1"/>
          </p:cNvSpPr>
          <p:nvPr>
            <p:ph type="sldNum" sz="quarter" idx="12"/>
          </p:nvPr>
        </p:nvSpPr>
        <p:spPr/>
        <p:txBody>
          <a:bodyPr/>
          <a:lstStyle>
            <a:extLst/>
          </a:lstStyle>
          <a:p>
            <a:fld id="{4FAB73BC-B049-4115-A692-8D63A059BFB8}" type="slidenum">
              <a:rPr lang="en-US" smtClean="0"/>
              <a:pPr/>
              <a:t>‹#›</a:t>
            </a:fld>
            <a:endParaRPr lang="en-US" dirty="0"/>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3FD1C8F3-3622-454A-9D35-F22A33101B65}" type="datetime1">
              <a:rPr lang="en-US" smtClean="0"/>
              <a:pPr/>
              <a:t>6/25/15</a:t>
            </a:fld>
            <a:endParaRPr lang="en-US" dirty="0"/>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S. Hoedl -- Emmett Environmental Law &amp; Policy Clinic -- PACE Microgrid Conference</a:t>
            </a:r>
            <a:endParaRPr lang="en-US" dirty="0"/>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7.WMF"/><Relationship Id="rId5" Type="http://schemas.openxmlformats.org/officeDocument/2006/relationships/image" Target="../media/image4.PNG"/><Relationship Id="rId6" Type="http://schemas.openxmlformats.org/officeDocument/2006/relationships/image" Target="../media/image8.jpe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4104" y="651350"/>
            <a:ext cx="8367896" cy="1240389"/>
          </a:xfrm>
        </p:spPr>
        <p:txBody>
          <a:bodyPr>
            <a:normAutofit fontScale="90000"/>
          </a:bodyPr>
          <a:lstStyle/>
          <a:p>
            <a:pPr algn="l"/>
            <a:r>
              <a:rPr lang="en-US" sz="4000" dirty="0" smtClean="0">
                <a:solidFill>
                  <a:schemeClr val="bg1"/>
                </a:solidFill>
              </a:rPr>
              <a:t>A Comparison of legal issues for </a:t>
            </a:r>
            <a:r>
              <a:rPr lang="en-US" sz="4000" dirty="0" err="1" smtClean="0">
                <a:solidFill>
                  <a:schemeClr val="bg1"/>
                </a:solidFill>
              </a:rPr>
              <a:t>microgrids</a:t>
            </a:r>
            <a:r>
              <a:rPr lang="en-US" sz="4000" dirty="0" smtClean="0">
                <a:solidFill>
                  <a:schemeClr val="bg1"/>
                </a:solidFill>
              </a:rPr>
              <a:t> in Massachusetts,  New York and D.C.</a:t>
            </a:r>
            <a:endParaRPr lang="en-US" sz="4000" dirty="0">
              <a:solidFill>
                <a:schemeClr val="bg1"/>
              </a:solidFill>
            </a:endParaRPr>
          </a:p>
        </p:txBody>
      </p:sp>
      <p:sp>
        <p:nvSpPr>
          <p:cNvPr id="3" name="Subtitle 2"/>
          <p:cNvSpPr>
            <a:spLocks noGrp="1"/>
          </p:cNvSpPr>
          <p:nvPr>
            <p:ph type="subTitle" idx="1"/>
          </p:nvPr>
        </p:nvSpPr>
        <p:spPr>
          <a:xfrm>
            <a:off x="3824104" y="2250244"/>
            <a:ext cx="6819704" cy="2718486"/>
          </a:xfrm>
        </p:spPr>
        <p:txBody>
          <a:bodyPr>
            <a:noAutofit/>
          </a:bodyPr>
          <a:lstStyle/>
          <a:p>
            <a:pPr algn="l">
              <a:spcBef>
                <a:spcPts val="0"/>
              </a:spcBef>
            </a:pPr>
            <a:r>
              <a:rPr lang="en-US" sz="2400" dirty="0" smtClean="0"/>
              <a:t>Seth Hoedl, Ph.D., J.D. </a:t>
            </a:r>
          </a:p>
          <a:p>
            <a:pPr algn="l">
              <a:spcBef>
                <a:spcPts val="0"/>
              </a:spcBef>
            </a:pPr>
            <a:r>
              <a:rPr lang="en-US" sz="2400" dirty="0" smtClean="0"/>
              <a:t>Summer Fellow</a:t>
            </a:r>
            <a:endParaRPr lang="en-US" sz="2400" dirty="0"/>
          </a:p>
          <a:p>
            <a:pPr algn="l">
              <a:spcBef>
                <a:spcPts val="0"/>
              </a:spcBef>
            </a:pPr>
            <a:r>
              <a:rPr lang="en-US" sz="2400" dirty="0" smtClean="0"/>
              <a:t>Emmett Environmental Law &amp; Policy Clinic</a:t>
            </a:r>
          </a:p>
          <a:p>
            <a:pPr algn="l">
              <a:spcBef>
                <a:spcPts val="0"/>
              </a:spcBef>
            </a:pPr>
            <a:r>
              <a:rPr lang="en-US" sz="2400" dirty="0"/>
              <a:t>Harvard Law School</a:t>
            </a:r>
            <a:br>
              <a:rPr lang="en-US" sz="2400" dirty="0"/>
            </a:br>
            <a:r>
              <a:rPr lang="en-US" sz="2400" dirty="0"/>
              <a:t>6 Everett Street, 4th Floor, Suite 4119</a:t>
            </a:r>
            <a:br>
              <a:rPr lang="en-US" sz="2400" dirty="0"/>
            </a:br>
            <a:r>
              <a:rPr lang="en-US" sz="2400" dirty="0"/>
              <a:t>Cambridge, MA  02138</a:t>
            </a:r>
          </a:p>
          <a:p>
            <a:pPr algn="l">
              <a:spcBef>
                <a:spcPts val="0"/>
              </a:spcBef>
            </a:pPr>
            <a:endParaRPr lang="en-US" sz="1200" dirty="0" smtClean="0"/>
          </a:p>
          <a:p>
            <a:pPr algn="l">
              <a:spcBef>
                <a:spcPts val="0"/>
              </a:spcBef>
            </a:pPr>
            <a:endParaRPr lang="en-US" sz="1200" dirty="0" smtClean="0"/>
          </a:p>
          <a:p>
            <a:pPr algn="l">
              <a:spcBef>
                <a:spcPts val="0"/>
              </a:spcBef>
            </a:pPr>
            <a:r>
              <a:rPr lang="en-US" sz="2400" dirty="0" smtClean="0"/>
              <a:t>June 29, 2015</a:t>
            </a:r>
          </a:p>
          <a:p>
            <a:pPr algn="l"/>
            <a:endParaRPr lang="en-US" sz="2000" dirty="0"/>
          </a:p>
        </p:txBody>
      </p:sp>
      <p:sp>
        <p:nvSpPr>
          <p:cNvPr id="4" name="TextBox 3"/>
          <p:cNvSpPr txBox="1"/>
          <p:nvPr/>
        </p:nvSpPr>
        <p:spPr>
          <a:xfrm>
            <a:off x="3687979" y="5327235"/>
            <a:ext cx="7885470" cy="954107"/>
          </a:xfrm>
          <a:prstGeom prst="rect">
            <a:avLst/>
          </a:prstGeom>
          <a:noFill/>
        </p:spPr>
        <p:txBody>
          <a:bodyPr wrap="square" rtlCol="0">
            <a:spAutoFit/>
          </a:bodyPr>
          <a:lstStyle/>
          <a:p>
            <a:r>
              <a:rPr lang="en-US" sz="1400" dirty="0" smtClean="0">
                <a:solidFill>
                  <a:schemeClr val="bg1"/>
                </a:solidFill>
              </a:rPr>
              <a:t>This presentation was prepared for informational purposes only.  It does not, and is not intended to, constitute legal advice.  Because of the rapid pace of change in this area of law and regulation, this presentation should not be used as a substitute for competent legal advice from a licensed professional attorney. </a:t>
            </a:r>
            <a:endParaRPr lang="en-US" sz="1400" dirty="0">
              <a:solidFill>
                <a:schemeClr val="bg1"/>
              </a:solidFill>
            </a:endParaRPr>
          </a:p>
        </p:txBody>
      </p:sp>
      <p:pic>
        <p:nvPicPr>
          <p:cNvPr id="5" name="Picture 4" descr="eelpc-logo.PNG"/>
          <p:cNvPicPr>
            <a:picLocks noChangeAspect="1"/>
          </p:cNvPicPr>
          <p:nvPr/>
        </p:nvPicPr>
        <p:blipFill>
          <a:blip r:embed="rId3"/>
          <a:stretch>
            <a:fillRect/>
          </a:stretch>
        </p:blipFill>
        <p:spPr>
          <a:xfrm>
            <a:off x="148282" y="5920283"/>
            <a:ext cx="3348681" cy="764725"/>
          </a:xfrm>
          <a:prstGeom prst="rect">
            <a:avLst/>
          </a:prstGeom>
        </p:spPr>
      </p:pic>
    </p:spTree>
    <p:extLst>
      <p:ext uri="{BB962C8B-B14F-4D97-AF65-F5344CB8AC3E}">
        <p14:creationId xmlns:p14="http://schemas.microsoft.com/office/powerpoint/2010/main" val="3702392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142895"/>
            <a:ext cx="10334661" cy="753762"/>
          </a:xfrm>
        </p:spPr>
        <p:txBody>
          <a:bodyPr>
            <a:noAutofit/>
          </a:bodyPr>
          <a:lstStyle/>
          <a:p>
            <a:pPr fontAlgn="auto">
              <a:spcAft>
                <a:spcPts val="0"/>
              </a:spcAft>
              <a:defRPr/>
            </a:pPr>
            <a:r>
              <a:rPr lang="en-US" sz="3200" b="0" cap="none" dirty="0" err="1" smtClean="0">
                <a:solidFill>
                  <a:schemeClr val="tx1"/>
                </a:solidFill>
                <a:cs typeface="Calibri" pitchFamily="34" charset="0"/>
              </a:rPr>
              <a:t>Microgrid</a:t>
            </a:r>
            <a:r>
              <a:rPr lang="en-US" sz="3200" b="0" cap="none" dirty="0" smtClean="0">
                <a:solidFill>
                  <a:schemeClr val="tx1"/>
                </a:solidFill>
                <a:cs typeface="Calibri" pitchFamily="34" charset="0"/>
              </a:rPr>
              <a:t> Distribution Infrastructure</a:t>
            </a:r>
            <a:endParaRPr lang="en-US" sz="3200"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10</a:t>
            </a:fld>
            <a:endParaRPr lang="en-US">
              <a:solidFill>
                <a:schemeClr val="tx2"/>
              </a:solidFill>
            </a:endParaRPr>
          </a:p>
        </p:txBody>
      </p:sp>
      <p:pic>
        <p:nvPicPr>
          <p:cNvPr id="2458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363647" y="977850"/>
            <a:ext cx="1530437" cy="1085091"/>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p:cNvSpPr txBox="1">
            <a:spLocks/>
          </p:cNvSpPr>
          <p:nvPr/>
        </p:nvSpPr>
        <p:spPr bwMode="auto">
          <a:xfrm>
            <a:off x="2278607" y="977850"/>
            <a:ext cx="844813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8C7B70"/>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8C7B70"/>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C7B70"/>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8C7B70"/>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defTabSz="914400">
              <a:spcAft>
                <a:spcPts val="600"/>
              </a:spcAft>
            </a:pPr>
            <a:r>
              <a:rPr lang="en-US" sz="2400" dirty="0" smtClean="0"/>
              <a:t>Owns and operates the internal distribution infrastructure, in the engineering sense. </a:t>
            </a:r>
          </a:p>
          <a:p>
            <a:pPr defTabSz="914400">
              <a:spcAft>
                <a:spcPts val="600"/>
              </a:spcAft>
            </a:pPr>
            <a:r>
              <a:rPr lang="en-US" sz="2400" dirty="0" smtClean="0"/>
              <a:t>Depending on the jurisdiction, could be any participant, a third party under contract, the operator, a utility, or the generator.</a:t>
            </a:r>
          </a:p>
          <a:p>
            <a:pPr defTabSz="914400">
              <a:spcAft>
                <a:spcPts val="600"/>
              </a:spcAft>
            </a:pPr>
            <a:r>
              <a:rPr lang="en-US" sz="2400" dirty="0" smtClean="0"/>
              <a:t>In Mass., ownership/operation in a multi-participant </a:t>
            </a:r>
            <a:r>
              <a:rPr lang="en-US" sz="2400" dirty="0" err="1" smtClean="0"/>
              <a:t>microgrid</a:t>
            </a:r>
            <a:r>
              <a:rPr lang="en-US" sz="2400" dirty="0" smtClean="0"/>
              <a:t> is constrained by the utility’s franchise.</a:t>
            </a:r>
          </a:p>
          <a:p>
            <a:pPr defTabSz="914400">
              <a:spcAft>
                <a:spcPts val="600"/>
              </a:spcAft>
            </a:pPr>
            <a:endParaRPr lang="en-US" sz="2400" dirty="0" smtClean="0"/>
          </a:p>
        </p:txBody>
      </p:sp>
      <p:sp>
        <p:nvSpPr>
          <p:cNvPr id="8" name="TextBox 7"/>
          <p:cNvSpPr txBox="1"/>
          <p:nvPr/>
        </p:nvSpPr>
        <p:spPr>
          <a:xfrm>
            <a:off x="971198" y="4640005"/>
            <a:ext cx="9257702" cy="830997"/>
          </a:xfrm>
          <a:prstGeom prst="rect">
            <a:avLst/>
          </a:prstGeom>
          <a:noFill/>
        </p:spPr>
        <p:txBody>
          <a:bodyPr wrap="square" rtlCol="0">
            <a:spAutoFit/>
          </a:bodyPr>
          <a:lstStyle/>
          <a:p>
            <a:r>
              <a:rPr lang="en-US" sz="2400" dirty="0" smtClean="0"/>
              <a:t>Regulatory oversight depends on ownership structure, jurisdiction.  </a:t>
            </a:r>
            <a:endParaRPr lang="en-US" sz="2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7" y="1029889"/>
            <a:ext cx="1153236" cy="864927"/>
          </a:xfrm>
          <a:prstGeom prst="rect">
            <a:avLst/>
          </a:prstGeom>
        </p:spPr>
      </p:pic>
    </p:spTree>
    <p:extLst>
      <p:ext uri="{BB962C8B-B14F-4D97-AF65-F5344CB8AC3E}">
        <p14:creationId xmlns:p14="http://schemas.microsoft.com/office/powerpoint/2010/main" val="24206903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81" y="2497157"/>
            <a:ext cx="10370596" cy="579676"/>
          </a:xfrm>
        </p:spPr>
        <p:txBody>
          <a:bodyPr>
            <a:noAutofit/>
          </a:bodyPr>
          <a:lstStyle/>
          <a:p>
            <a:r>
              <a:rPr lang="en-US" sz="3200" b="0" cap="none" dirty="0" smtClean="0">
                <a:solidFill>
                  <a:schemeClr val="tx1"/>
                </a:solidFill>
              </a:rPr>
              <a:t>Limitations on utilities…</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11</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9564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70596" cy="579676"/>
          </a:xfrm>
        </p:spPr>
        <p:txBody>
          <a:bodyPr>
            <a:noAutofit/>
          </a:bodyPr>
          <a:lstStyle/>
          <a:p>
            <a:r>
              <a:rPr lang="en-US" sz="3200" b="0" cap="none" dirty="0" smtClean="0">
                <a:solidFill>
                  <a:schemeClr val="tx1"/>
                </a:solidFill>
              </a:rPr>
              <a:t>Utility ownership of generation assets</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6613616"/>
              </p:ext>
            </p:extLst>
          </p:nvPr>
        </p:nvGraphicFramePr>
        <p:xfrm>
          <a:off x="96925" y="2889293"/>
          <a:ext cx="10643015" cy="3231843"/>
        </p:xfrm>
        <a:graphic>
          <a:graphicData uri="http://schemas.openxmlformats.org/drawingml/2006/table">
            <a:tbl>
              <a:tblPr firstRow="1" bandRow="1">
                <a:tableStyleId>{5940675A-B579-460E-94D1-54222C63F5DA}</a:tableStyleId>
              </a:tblPr>
              <a:tblGrid>
                <a:gridCol w="953927"/>
                <a:gridCol w="9689088"/>
              </a:tblGrid>
              <a:tr h="854403">
                <a:tc>
                  <a:txBody>
                    <a:bodyPr/>
                    <a:lstStyle/>
                    <a:p>
                      <a:r>
                        <a:rPr lang="en-US" sz="2400" dirty="0" smtClean="0"/>
                        <a:t>Mass.</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Utilities are prohibited by statute from directly owning,</a:t>
                      </a:r>
                      <a:r>
                        <a:rPr lang="en-US" sz="2400" baseline="0" dirty="0" smtClean="0"/>
                        <a:t> operating or controlling “generating facilities.” </a:t>
                      </a:r>
                      <a:r>
                        <a:rPr lang="en-US" sz="2000" baseline="0" dirty="0" err="1" smtClean="0"/>
                        <a:t>M.G.L</a:t>
                      </a:r>
                      <a:r>
                        <a:rPr lang="en-US" sz="2000" baseline="0" dirty="0" smtClean="0"/>
                        <a:t>. c. 164 §1A. </a:t>
                      </a:r>
                      <a:endParaRPr lang="en-US" sz="2000" dirty="0"/>
                    </a:p>
                  </a:txBody>
                  <a:tcPr/>
                </a:tc>
              </a:tr>
              <a:tr h="370840">
                <a:tc>
                  <a:txBody>
                    <a:bodyPr/>
                    <a:lstStyle/>
                    <a:p>
                      <a:r>
                        <a:rPr lang="en-US" sz="2400" dirty="0" smtClean="0"/>
                        <a:t>N.Y.</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kern="1200" dirty="0" smtClean="0">
                          <a:solidFill>
                            <a:schemeClr val="tx1"/>
                          </a:solidFill>
                          <a:effectLst/>
                          <a:latin typeface="+mn-lt"/>
                          <a:ea typeface="+mn-ea"/>
                          <a:cs typeface="+mn-cs"/>
                        </a:rPr>
                        <a:t>The</a:t>
                      </a:r>
                      <a:r>
                        <a:rPr kumimoji="0" lang="en-US" sz="2400" kern="1200" baseline="0" dirty="0" smtClean="0">
                          <a:solidFill>
                            <a:schemeClr val="tx1"/>
                          </a:solidFill>
                          <a:effectLst/>
                          <a:latin typeface="+mn-lt"/>
                          <a:ea typeface="+mn-ea"/>
                          <a:cs typeface="+mn-cs"/>
                        </a:rPr>
                        <a:t> REV Order states that </a:t>
                      </a:r>
                      <a:r>
                        <a:rPr kumimoji="0" lang="en-US" sz="2400" kern="1200" dirty="0" smtClean="0">
                          <a:solidFill>
                            <a:schemeClr val="tx1"/>
                          </a:solidFill>
                          <a:effectLst/>
                          <a:latin typeface="+mn-lt"/>
                          <a:ea typeface="+mn-ea"/>
                          <a:cs typeface="+mn-cs"/>
                        </a:rPr>
                        <a:t>“utility ownership of DER will not be allowed unless markets have had an opportunity to provide a service and have failed to do so in a cost-effective manner.” </a:t>
                      </a:r>
                      <a:r>
                        <a:rPr kumimoji="0" lang="en-US" sz="2800" kern="1200" dirty="0" smtClean="0">
                          <a:solidFill>
                            <a:schemeClr val="tx1"/>
                          </a:solidFill>
                          <a:effectLst/>
                          <a:latin typeface="+mn-lt"/>
                          <a:ea typeface="+mn-ea"/>
                          <a:cs typeface="+mn-cs"/>
                        </a:rPr>
                        <a:t> </a:t>
                      </a:r>
                      <a:r>
                        <a:rPr kumimoji="0" lang="en-US" sz="2000" kern="1200" dirty="0" smtClean="0">
                          <a:solidFill>
                            <a:schemeClr val="tx1"/>
                          </a:solidFill>
                          <a:effectLst/>
                          <a:latin typeface="+mn-lt"/>
                          <a:ea typeface="+mn-ea"/>
                          <a:cs typeface="+mn-cs"/>
                        </a:rPr>
                        <a:t>REV at 68</a:t>
                      </a:r>
                      <a:r>
                        <a:rPr kumimoji="0" lang="en-US" sz="2800" kern="1200" dirty="0" smtClean="0">
                          <a:solidFill>
                            <a:schemeClr val="tx1"/>
                          </a:solidFill>
                          <a:effectLst/>
                          <a:latin typeface="+mn-lt"/>
                          <a:ea typeface="+mn-ea"/>
                          <a:cs typeface="+mn-cs"/>
                        </a:rPr>
                        <a:t>. </a:t>
                      </a:r>
                      <a:endParaRPr lang="en-US" sz="2800" dirty="0"/>
                    </a:p>
                  </a:txBody>
                  <a:tcPr/>
                </a:tc>
              </a:tr>
              <a:tr h="370840">
                <a:tc>
                  <a:txBody>
                    <a:bodyPr/>
                    <a:lstStyle/>
                    <a:p>
                      <a:r>
                        <a:rPr lang="en-US" sz="2400" dirty="0" smtClean="0"/>
                        <a:t>D.C.</a:t>
                      </a:r>
                      <a:endParaRPr lang="en-US" sz="2400" dirty="0"/>
                    </a:p>
                  </a:txBody>
                  <a:tcPr/>
                </a:tc>
                <a:tc>
                  <a:txBody>
                    <a:bodyPr/>
                    <a:lstStyle/>
                    <a:p>
                      <a:r>
                        <a:rPr lang="en-US" sz="2400" dirty="0" smtClean="0"/>
                        <a:t>Utilities are prohibited by statute from “engaging in the business of an electricity supplier,” which includes “generating electricity.” </a:t>
                      </a:r>
                      <a:r>
                        <a:rPr kumimoji="0" lang="en-US" sz="2000" kern="1200" dirty="0" smtClean="0">
                          <a:solidFill>
                            <a:schemeClr val="tx1"/>
                          </a:solidFill>
                          <a:effectLst/>
                          <a:latin typeface="+mn-lt"/>
                          <a:ea typeface="+mn-ea"/>
                          <a:cs typeface="+mn-cs"/>
                        </a:rPr>
                        <a:t>DC Code §34-1513(a). </a:t>
                      </a:r>
                      <a:endParaRPr lang="en-US" sz="2000" dirty="0"/>
                    </a:p>
                  </a:txBody>
                  <a:tcPr/>
                </a:tc>
              </a:tr>
            </a:tbl>
          </a:graphicData>
        </a:graphic>
      </p:graphicFrame>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3513" y="2087456"/>
            <a:ext cx="10576427" cy="461665"/>
          </a:xfrm>
          <a:prstGeom prst="rect">
            <a:avLst/>
          </a:prstGeom>
          <a:noFill/>
        </p:spPr>
        <p:txBody>
          <a:bodyPr wrap="square" rtlCol="0">
            <a:spAutoFit/>
          </a:bodyPr>
          <a:lstStyle/>
          <a:p>
            <a:r>
              <a:rPr lang="en-US" sz="2400" dirty="0" smtClean="0"/>
              <a:t>In most jurisdictions, utility ownership is limited. </a:t>
            </a:r>
            <a:endParaRPr lang="en-US" sz="2400" dirty="0"/>
          </a:p>
        </p:txBody>
      </p:sp>
      <p:sp>
        <p:nvSpPr>
          <p:cNvPr id="9" name="Rounded Rectangle 8"/>
          <p:cNvSpPr/>
          <p:nvPr/>
        </p:nvSpPr>
        <p:spPr>
          <a:xfrm>
            <a:off x="6599391" y="863560"/>
            <a:ext cx="1665287" cy="940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Utility</a:t>
            </a:r>
            <a:endParaRPr lang="en-US" sz="24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4697" t="17749" r="29213" b="22523"/>
          <a:stretch/>
        </p:blipFill>
        <p:spPr>
          <a:xfrm>
            <a:off x="8738736" y="838066"/>
            <a:ext cx="1360675" cy="1002291"/>
          </a:xfrm>
          <a:prstGeom prst="rect">
            <a:avLst/>
          </a:prstGeom>
        </p:spPr>
      </p:pic>
      <p:sp>
        <p:nvSpPr>
          <p:cNvPr id="12" name="Rounded Rectangle 11"/>
          <p:cNvSpPr/>
          <p:nvPr/>
        </p:nvSpPr>
        <p:spPr>
          <a:xfrm>
            <a:off x="8711235" y="688509"/>
            <a:ext cx="1444358" cy="129011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4801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50" y="128711"/>
            <a:ext cx="10370596" cy="579676"/>
          </a:xfrm>
        </p:spPr>
        <p:txBody>
          <a:bodyPr>
            <a:noAutofit/>
          </a:bodyPr>
          <a:lstStyle/>
          <a:p>
            <a:r>
              <a:rPr lang="en-US" sz="3200" b="0" cap="none" dirty="0" smtClean="0">
                <a:solidFill>
                  <a:schemeClr val="tx1"/>
                </a:solidFill>
              </a:rPr>
              <a:t>Utility role in operation and distribution infrastructure</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5568117"/>
              </p:ext>
            </p:extLst>
          </p:nvPr>
        </p:nvGraphicFramePr>
        <p:xfrm>
          <a:off x="200407" y="2957707"/>
          <a:ext cx="10219682" cy="2103120"/>
        </p:xfrm>
        <a:graphic>
          <a:graphicData uri="http://schemas.openxmlformats.org/drawingml/2006/table">
            <a:tbl>
              <a:tblPr firstRow="1" bandRow="1">
                <a:tableStyleId>{5940675A-B579-460E-94D1-54222C63F5DA}</a:tableStyleId>
              </a:tblPr>
              <a:tblGrid>
                <a:gridCol w="966052"/>
                <a:gridCol w="9253630"/>
              </a:tblGrid>
              <a:tr h="370840">
                <a:tc>
                  <a:txBody>
                    <a:bodyPr/>
                    <a:lstStyle/>
                    <a:p>
                      <a:r>
                        <a:rPr lang="en-US" sz="2400" dirty="0" smtClean="0"/>
                        <a:t>Mass.</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No limitation.</a:t>
                      </a:r>
                      <a:endParaRPr lang="en-US" sz="2400" dirty="0"/>
                    </a:p>
                  </a:txBody>
                  <a:tcPr/>
                </a:tc>
              </a:tr>
              <a:tr h="370840">
                <a:tc>
                  <a:txBody>
                    <a:bodyPr/>
                    <a:lstStyle/>
                    <a:p>
                      <a:r>
                        <a:rPr lang="en-US" sz="2400" dirty="0" smtClean="0"/>
                        <a:t>N.Y.</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May</a:t>
                      </a:r>
                      <a:r>
                        <a:rPr lang="en-US" sz="2400" baseline="0" dirty="0" smtClean="0"/>
                        <a:t> be limited by REV Order. Some commenters have asked that the limitations on DER ownership be imposed on </a:t>
                      </a:r>
                      <a:r>
                        <a:rPr lang="en-US" sz="2400" baseline="0" dirty="0" err="1" smtClean="0"/>
                        <a:t>microgrid</a:t>
                      </a:r>
                      <a:r>
                        <a:rPr lang="en-US" sz="2400" baseline="0" dirty="0" smtClean="0"/>
                        <a:t> operation. </a:t>
                      </a:r>
                      <a:r>
                        <a:rPr lang="en-US" sz="2000" baseline="0" dirty="0" smtClean="0"/>
                        <a:t>See NRG Comment.</a:t>
                      </a:r>
                      <a:endParaRPr lang="en-US" sz="2000" dirty="0"/>
                    </a:p>
                  </a:txBody>
                  <a:tcPr/>
                </a:tc>
              </a:tr>
              <a:tr h="370840">
                <a:tc>
                  <a:txBody>
                    <a:bodyPr/>
                    <a:lstStyle/>
                    <a:p>
                      <a:r>
                        <a:rPr lang="en-US" sz="2400" dirty="0" smtClean="0"/>
                        <a:t>D.C.</a:t>
                      </a:r>
                      <a:endParaRPr lang="en-US" sz="2400" dirty="0"/>
                    </a:p>
                  </a:txBody>
                  <a:tcPr/>
                </a:tc>
                <a:tc>
                  <a:txBody>
                    <a:bodyPr/>
                    <a:lstStyle/>
                    <a:p>
                      <a:r>
                        <a:rPr lang="en-US" sz="2400" dirty="0" smtClean="0"/>
                        <a:t>No Limitation.</a:t>
                      </a:r>
                      <a:endParaRPr lang="en-US" sz="2400" dirty="0"/>
                    </a:p>
                  </a:txBody>
                  <a:tcPr/>
                </a:tc>
              </a:tr>
            </a:tbl>
          </a:graphicData>
        </a:graphic>
      </p:graphicFrame>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4950" y="1149362"/>
            <a:ext cx="10576427" cy="830997"/>
          </a:xfrm>
          <a:prstGeom prst="rect">
            <a:avLst/>
          </a:prstGeom>
          <a:noFill/>
        </p:spPr>
        <p:txBody>
          <a:bodyPr wrap="square" rtlCol="0">
            <a:spAutoFit/>
          </a:bodyPr>
          <a:lstStyle/>
          <a:p>
            <a:r>
              <a:rPr lang="en-US" sz="2400" dirty="0" smtClean="0"/>
              <a:t>In most jurisdictions, utilities can operate the </a:t>
            </a:r>
            <a:r>
              <a:rPr lang="en-US" sz="2400" dirty="0" err="1" smtClean="0"/>
              <a:t>microgrid</a:t>
            </a:r>
            <a:r>
              <a:rPr lang="en-US" sz="2400" dirty="0" smtClean="0"/>
              <a:t> and own and operate the </a:t>
            </a:r>
            <a:r>
              <a:rPr lang="en-US" sz="2400" dirty="0" err="1" smtClean="0"/>
              <a:t>microgrid</a:t>
            </a:r>
            <a:r>
              <a:rPr lang="en-US" sz="2400" dirty="0" smtClean="0"/>
              <a:t> distribution infrastructure.</a:t>
            </a:r>
            <a:endParaRPr lang="en-US" sz="2400" dirty="0"/>
          </a:p>
        </p:txBody>
      </p:sp>
    </p:spTree>
    <p:extLst>
      <p:ext uri="{BB962C8B-B14F-4D97-AF65-F5344CB8AC3E}">
        <p14:creationId xmlns:p14="http://schemas.microsoft.com/office/powerpoint/2010/main" val="32042010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0" y="-126147"/>
            <a:ext cx="10334661" cy="753762"/>
          </a:xfrm>
        </p:spPr>
        <p:txBody>
          <a:bodyPr>
            <a:noAutofit/>
          </a:bodyPr>
          <a:lstStyle/>
          <a:p>
            <a:pPr fontAlgn="auto">
              <a:spcAft>
                <a:spcPts val="0"/>
              </a:spcAft>
              <a:defRPr/>
            </a:pPr>
            <a:r>
              <a:rPr lang="en-US" sz="3200" b="0" cap="none" dirty="0" smtClean="0">
                <a:solidFill>
                  <a:schemeClr val="tx1"/>
                </a:solidFill>
                <a:cs typeface="Calibri" pitchFamily="34" charset="0"/>
              </a:rPr>
              <a:t>Possible roles in a utility-wired </a:t>
            </a:r>
            <a:r>
              <a:rPr lang="en-US" sz="3200" b="0" cap="none" dirty="0" err="1" smtClean="0">
                <a:solidFill>
                  <a:schemeClr val="tx1"/>
                </a:solidFill>
                <a:cs typeface="Calibri" pitchFamily="34" charset="0"/>
              </a:rPr>
              <a:t>microgrid</a:t>
            </a:r>
            <a:endParaRPr lang="en-US" sz="3200"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14</a:t>
            </a:fld>
            <a:endParaRPr lang="en-US">
              <a:solidFill>
                <a:schemeClr val="tx2"/>
              </a:solidFill>
            </a:endParaRPr>
          </a:p>
        </p:txBody>
      </p:sp>
      <p:pic>
        <p:nvPicPr>
          <p:cNvPr id="2458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4600908" y="1028715"/>
            <a:ext cx="6482776" cy="4280244"/>
            <a:chOff x="577608" y="894671"/>
            <a:chExt cx="6482776" cy="4280244"/>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28209" t="49821" r="18838"/>
            <a:stretch/>
          </p:blipFill>
          <p:spPr>
            <a:xfrm>
              <a:off x="4188967" y="953605"/>
              <a:ext cx="1123808" cy="940474"/>
            </a:xfrm>
            <a:prstGeom prst="rect">
              <a:avLst/>
            </a:prstGeom>
          </p:spPr>
        </p:pic>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l="10254" t="20328" r="36919" b="5313"/>
            <a:stretch/>
          </p:blipFill>
          <p:spPr>
            <a:xfrm rot="16200000">
              <a:off x="3374844" y="4104644"/>
              <a:ext cx="687379" cy="941912"/>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416" y="1110335"/>
              <a:ext cx="1085211" cy="1000908"/>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14697" t="17749" r="29213" b="22523"/>
            <a:stretch/>
          </p:blipFill>
          <p:spPr>
            <a:xfrm>
              <a:off x="5312775" y="2453914"/>
              <a:ext cx="1360675" cy="1002291"/>
            </a:xfrm>
            <a:prstGeom prst="rect">
              <a:avLst/>
            </a:prstGeom>
          </p:spPr>
        </p:pic>
        <p:sp>
          <p:nvSpPr>
            <p:cNvPr id="37" name="Rounded Rectangle 36"/>
            <p:cNvSpPr/>
            <p:nvPr/>
          </p:nvSpPr>
          <p:spPr>
            <a:xfrm>
              <a:off x="577608" y="985950"/>
              <a:ext cx="1311405" cy="1212298"/>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951135" y="894671"/>
              <a:ext cx="1530437" cy="1085091"/>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285274" y="2304357"/>
              <a:ext cx="1444358" cy="129011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45399" y="1036860"/>
              <a:ext cx="1537597" cy="707886"/>
            </a:xfrm>
            <a:prstGeom prst="rect">
              <a:avLst/>
            </a:prstGeom>
            <a:noFill/>
          </p:spPr>
          <p:txBody>
            <a:bodyPr wrap="square" rtlCol="0">
              <a:spAutoFit/>
            </a:bodyPr>
            <a:lstStyle/>
            <a:p>
              <a:r>
                <a:rPr lang="en-US" sz="2000" dirty="0" err="1" smtClean="0"/>
                <a:t>Microgrid</a:t>
              </a:r>
              <a:r>
                <a:rPr lang="en-US" sz="2000" dirty="0" smtClean="0"/>
                <a:t> Participants</a:t>
              </a:r>
            </a:p>
          </p:txBody>
        </p:sp>
        <p:sp>
          <p:nvSpPr>
            <p:cNvPr id="41" name="TextBox 40"/>
            <p:cNvSpPr txBox="1"/>
            <p:nvPr/>
          </p:nvSpPr>
          <p:spPr>
            <a:xfrm>
              <a:off x="5605297" y="1036859"/>
              <a:ext cx="1455087" cy="707887"/>
            </a:xfrm>
            <a:prstGeom prst="rect">
              <a:avLst/>
            </a:prstGeom>
            <a:noFill/>
          </p:spPr>
          <p:txBody>
            <a:bodyPr wrap="square" rtlCol="0">
              <a:spAutoFit/>
            </a:bodyPr>
            <a:lstStyle/>
            <a:p>
              <a:r>
                <a:rPr lang="en-US" sz="2000" dirty="0" err="1" smtClean="0"/>
                <a:t>Microgrid</a:t>
              </a:r>
              <a:r>
                <a:rPr lang="en-US" sz="2000" dirty="0" smtClean="0"/>
                <a:t> Operator</a:t>
              </a:r>
            </a:p>
          </p:txBody>
        </p:sp>
        <p:sp>
          <p:nvSpPr>
            <p:cNvPr id="42" name="TextBox 41"/>
            <p:cNvSpPr txBox="1"/>
            <p:nvPr/>
          </p:nvSpPr>
          <p:spPr>
            <a:xfrm>
              <a:off x="5312775" y="3549247"/>
              <a:ext cx="1544470" cy="707887"/>
            </a:xfrm>
            <a:prstGeom prst="rect">
              <a:avLst/>
            </a:prstGeom>
            <a:noFill/>
          </p:spPr>
          <p:txBody>
            <a:bodyPr wrap="square" rtlCol="0">
              <a:spAutoFit/>
            </a:bodyPr>
            <a:lstStyle/>
            <a:p>
              <a:r>
                <a:rPr lang="en-US" sz="2000" dirty="0" err="1" smtClean="0"/>
                <a:t>Microgrid</a:t>
              </a:r>
              <a:r>
                <a:rPr lang="en-US" sz="2000" dirty="0" smtClean="0"/>
                <a:t> Generator</a:t>
              </a:r>
            </a:p>
          </p:txBody>
        </p:sp>
        <p:cxnSp>
          <p:nvCxnSpPr>
            <p:cNvPr id="43" name="Straight Connector 42"/>
            <p:cNvCxnSpPr>
              <a:stCxn id="34" idx="2"/>
            </p:cNvCxnSpPr>
            <p:nvPr/>
          </p:nvCxnSpPr>
          <p:spPr>
            <a:xfrm>
              <a:off x="4189489" y="4575600"/>
              <a:ext cx="883255"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100163" y="4375545"/>
              <a:ext cx="1629469" cy="400110"/>
            </a:xfrm>
            <a:prstGeom prst="rect">
              <a:avLst/>
            </a:prstGeom>
            <a:noFill/>
          </p:spPr>
          <p:txBody>
            <a:bodyPr wrap="square" rtlCol="0">
              <a:spAutoFit/>
            </a:bodyPr>
            <a:lstStyle/>
            <a:p>
              <a:r>
                <a:rPr lang="en-US" sz="2000" dirty="0" err="1" smtClean="0"/>
                <a:t>Macrogrid</a:t>
              </a:r>
              <a:endParaRPr lang="en-US" sz="2000" dirty="0"/>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801" y="2620926"/>
              <a:ext cx="1085211" cy="1000907"/>
            </a:xfrm>
            <a:prstGeom prst="rect">
              <a:avLst/>
            </a:prstGeom>
          </p:spPr>
        </p:pic>
        <p:sp>
          <p:nvSpPr>
            <p:cNvPr id="46" name="Rounded Rectangle 45"/>
            <p:cNvSpPr/>
            <p:nvPr/>
          </p:nvSpPr>
          <p:spPr>
            <a:xfrm>
              <a:off x="577608" y="2537289"/>
              <a:ext cx="1311405" cy="1212298"/>
            </a:xfrm>
            <a:prstGeom prst="roundRect">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340" y="4046254"/>
              <a:ext cx="1085211" cy="1000907"/>
            </a:xfrm>
            <a:prstGeom prst="rect">
              <a:avLst/>
            </a:prstGeom>
          </p:spPr>
        </p:pic>
        <p:sp>
          <p:nvSpPr>
            <p:cNvPr id="48" name="Rounded Rectangle 47"/>
            <p:cNvSpPr/>
            <p:nvPr/>
          </p:nvSpPr>
          <p:spPr>
            <a:xfrm>
              <a:off x="601147" y="3962617"/>
              <a:ext cx="1311405" cy="1212298"/>
            </a:xfrm>
            <a:prstGeom prst="roundRect">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6" idx="3"/>
            </p:cNvCxnSpPr>
            <p:nvPr/>
          </p:nvCxnSpPr>
          <p:spPr>
            <a:xfrm>
              <a:off x="1889013" y="3143438"/>
              <a:ext cx="183786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7" idx="3"/>
            </p:cNvCxnSpPr>
            <p:nvPr/>
          </p:nvCxnSpPr>
          <p:spPr>
            <a:xfrm>
              <a:off x="1889013" y="1592099"/>
              <a:ext cx="1831815" cy="156202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8" idx="3"/>
            </p:cNvCxnSpPr>
            <p:nvPr/>
          </p:nvCxnSpPr>
          <p:spPr>
            <a:xfrm flipV="1">
              <a:off x="1912552" y="3157293"/>
              <a:ext cx="1808276" cy="1411473"/>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720828" y="3157292"/>
              <a:ext cx="1556040" cy="1"/>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704679" y="3154123"/>
              <a:ext cx="0" cy="1007047"/>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842342" y="5339116"/>
            <a:ext cx="4910590" cy="400110"/>
          </a:xfrm>
          <a:prstGeom prst="rect">
            <a:avLst/>
          </a:prstGeom>
          <a:noFill/>
        </p:spPr>
        <p:txBody>
          <a:bodyPr wrap="square" rtlCol="0">
            <a:spAutoFit/>
          </a:bodyPr>
          <a:lstStyle/>
          <a:p>
            <a:r>
              <a:rPr lang="en-US" sz="2000" dirty="0" smtClean="0"/>
              <a:t>Lines represent wires, not contracts</a:t>
            </a:r>
            <a:endParaRPr lang="en-US" sz="2000" dirty="0"/>
          </a:p>
        </p:txBody>
      </p:sp>
      <p:sp>
        <p:nvSpPr>
          <p:cNvPr id="29" name="Content Placeholder 2"/>
          <p:cNvSpPr>
            <a:spLocks noGrp="1"/>
          </p:cNvSpPr>
          <p:nvPr>
            <p:ph idx="1"/>
          </p:nvPr>
        </p:nvSpPr>
        <p:spPr>
          <a:xfrm>
            <a:off x="30539" y="775675"/>
            <a:ext cx="4401572" cy="1244600"/>
          </a:xfrm>
        </p:spPr>
        <p:txBody>
          <a:bodyPr>
            <a:noAutofit/>
          </a:bodyPr>
          <a:lstStyle/>
          <a:p>
            <a:pPr>
              <a:spcAft>
                <a:spcPts val="600"/>
              </a:spcAft>
            </a:pPr>
            <a:r>
              <a:rPr lang="en-US" sz="2200" dirty="0" smtClean="0"/>
              <a:t>Participants, operator, generator, and utility can all enter into contracts that define their respective roles and relationships.</a:t>
            </a:r>
          </a:p>
          <a:p>
            <a:pPr>
              <a:spcAft>
                <a:spcPts val="600"/>
              </a:spcAft>
            </a:pPr>
            <a:r>
              <a:rPr lang="en-US" sz="2200" dirty="0" smtClean="0"/>
              <a:t>Participants can likely bind themselves into the </a:t>
            </a:r>
            <a:r>
              <a:rPr lang="en-US" sz="2200" dirty="0" err="1" smtClean="0"/>
              <a:t>microgrid</a:t>
            </a:r>
            <a:r>
              <a:rPr lang="en-US" sz="2200" dirty="0" smtClean="0"/>
              <a:t>.</a:t>
            </a:r>
          </a:p>
          <a:p>
            <a:pPr marL="0" indent="0">
              <a:spcAft>
                <a:spcPts val="600"/>
              </a:spcAft>
              <a:buNone/>
            </a:pPr>
            <a:r>
              <a:rPr lang="en-US" sz="2200" dirty="0" smtClean="0"/>
              <a:t>But keep in mind:</a:t>
            </a:r>
          </a:p>
          <a:p>
            <a:pPr>
              <a:spcAft>
                <a:spcPts val="600"/>
              </a:spcAft>
            </a:pPr>
            <a:r>
              <a:rPr lang="en-US" sz="2200" dirty="0" smtClean="0"/>
              <a:t>Jurisdictional limits on generation ownership, and </a:t>
            </a:r>
            <a:r>
              <a:rPr lang="en-US" sz="2200" dirty="0" err="1" smtClean="0"/>
              <a:t>microgrid</a:t>
            </a:r>
            <a:r>
              <a:rPr lang="en-US" sz="2200" dirty="0" smtClean="0"/>
              <a:t> operation. </a:t>
            </a:r>
          </a:p>
          <a:p>
            <a:pPr>
              <a:spcAft>
                <a:spcPts val="600"/>
              </a:spcAft>
            </a:pPr>
            <a:r>
              <a:rPr lang="en-US" sz="2200" dirty="0" smtClean="0"/>
              <a:t>Regulatory implications of some types of contracts.</a:t>
            </a:r>
          </a:p>
          <a:p>
            <a:pPr>
              <a:spcAft>
                <a:spcPts val="600"/>
              </a:spcAft>
            </a:pPr>
            <a:endParaRPr lang="en-US" sz="2200" dirty="0" smtClean="0"/>
          </a:p>
          <a:p>
            <a:pPr>
              <a:spcAft>
                <a:spcPts val="600"/>
              </a:spcAft>
            </a:pPr>
            <a:endParaRPr lang="en-US" sz="2200" dirty="0" smtClean="0"/>
          </a:p>
          <a:p>
            <a:pPr>
              <a:spcAft>
                <a:spcPts val="600"/>
              </a:spcAft>
            </a:pPr>
            <a:endParaRPr lang="en-US" sz="2200" dirty="0" smtClean="0"/>
          </a:p>
        </p:txBody>
      </p:sp>
      <p:sp>
        <p:nvSpPr>
          <p:cNvPr id="30" name="TextBox 29"/>
          <p:cNvSpPr txBox="1"/>
          <p:nvPr/>
        </p:nvSpPr>
        <p:spPr>
          <a:xfrm>
            <a:off x="4141982" y="5751833"/>
            <a:ext cx="6941702" cy="400110"/>
          </a:xfrm>
          <a:prstGeom prst="rect">
            <a:avLst/>
          </a:prstGeom>
          <a:noFill/>
        </p:spPr>
        <p:txBody>
          <a:bodyPr wrap="square" rtlCol="0">
            <a:spAutoFit/>
          </a:bodyPr>
          <a:lstStyle/>
          <a:p>
            <a:r>
              <a:rPr lang="en-US" sz="2000" dirty="0" smtClean="0"/>
              <a:t>Utility owns and operates the distribution infrastructure</a:t>
            </a:r>
            <a:endParaRPr lang="en-US" sz="2000" dirty="0"/>
          </a:p>
        </p:txBody>
      </p:sp>
      <p:sp>
        <p:nvSpPr>
          <p:cNvPr id="31" name="Rounded Rectangle 30"/>
          <p:cNvSpPr/>
          <p:nvPr/>
        </p:nvSpPr>
        <p:spPr>
          <a:xfrm>
            <a:off x="7015709" y="2754551"/>
            <a:ext cx="1530437" cy="1085091"/>
          </a:xfrm>
          <a:prstGeom prst="roundRect">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4309" y="2806590"/>
            <a:ext cx="1153236" cy="864927"/>
          </a:xfrm>
          <a:prstGeom prst="rect">
            <a:avLst/>
          </a:prstGeom>
        </p:spPr>
      </p:pic>
    </p:spTree>
    <p:extLst>
      <p:ext uri="{BB962C8B-B14F-4D97-AF65-F5344CB8AC3E}">
        <p14:creationId xmlns:p14="http://schemas.microsoft.com/office/powerpoint/2010/main" val="40009150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81" y="2497157"/>
            <a:ext cx="10370596" cy="579676"/>
          </a:xfrm>
        </p:spPr>
        <p:txBody>
          <a:bodyPr>
            <a:noAutofit/>
          </a:bodyPr>
          <a:lstStyle/>
          <a:p>
            <a:r>
              <a:rPr lang="en-US" sz="3200" b="0" cap="none" dirty="0" smtClean="0">
                <a:solidFill>
                  <a:schemeClr val="tx1"/>
                </a:solidFill>
              </a:rPr>
              <a:t>Limitations on non-utility entities</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15</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6312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503465"/>
            <a:ext cx="10370596" cy="579676"/>
          </a:xfrm>
        </p:spPr>
        <p:txBody>
          <a:bodyPr>
            <a:noAutofit/>
          </a:bodyPr>
          <a:lstStyle/>
          <a:p>
            <a:r>
              <a:rPr lang="en-US" sz="3200" b="0" cap="none" dirty="0" smtClean="0">
                <a:solidFill>
                  <a:schemeClr val="tx1"/>
                </a:solidFill>
              </a:rPr>
              <a:t>“Franchise” limitations on non-utility ownership or operation of </a:t>
            </a:r>
            <a:r>
              <a:rPr lang="en-US" sz="3200" b="0" cap="none" dirty="0" err="1" smtClean="0">
                <a:solidFill>
                  <a:schemeClr val="tx1"/>
                </a:solidFill>
              </a:rPr>
              <a:t>microgrid</a:t>
            </a:r>
            <a:r>
              <a:rPr lang="en-US" sz="3200" b="0" cap="none" dirty="0" smtClean="0">
                <a:solidFill>
                  <a:schemeClr val="tx1"/>
                </a:solidFill>
              </a:rPr>
              <a:t> distribution infrastructure</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16</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3513" y="1554812"/>
            <a:ext cx="10370596" cy="4247317"/>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
            </a:pPr>
            <a:r>
              <a:rPr lang="en-US" sz="2400" dirty="0" smtClean="0"/>
              <a:t>In some jurisdictions, a utility has a monopoly, granted by law or regulation, to “distribute” electricity or cross a public right-of-way, a so-called exclusive “franchise.”</a:t>
            </a:r>
          </a:p>
          <a:p>
            <a:pPr marL="342900" indent="-342900">
              <a:spcBef>
                <a:spcPts val="600"/>
              </a:spcBef>
              <a:spcAft>
                <a:spcPts val="600"/>
              </a:spcAft>
              <a:buFont typeface="Wingdings" panose="05000000000000000000" pitchFamily="2" charset="2"/>
              <a:buChar char="§"/>
            </a:pPr>
            <a:r>
              <a:rPr lang="en-US" sz="2400" dirty="0" smtClean="0"/>
              <a:t>It is commonly believed that a utility’s “franchise” prevents ownership and operation of a non-utility </a:t>
            </a:r>
            <a:r>
              <a:rPr lang="en-US" sz="2400" dirty="0" err="1" smtClean="0"/>
              <a:t>microgrid</a:t>
            </a:r>
            <a:r>
              <a:rPr lang="en-US" sz="2400" dirty="0" smtClean="0"/>
              <a:t>.</a:t>
            </a:r>
          </a:p>
          <a:p>
            <a:pPr marL="342900" indent="-342900">
              <a:spcBef>
                <a:spcPts val="600"/>
              </a:spcBef>
              <a:spcAft>
                <a:spcPts val="600"/>
              </a:spcAft>
              <a:buFont typeface="Wingdings" panose="05000000000000000000" pitchFamily="2" charset="2"/>
              <a:buChar char="§"/>
            </a:pPr>
            <a:r>
              <a:rPr lang="en-US" sz="2400" dirty="0" smtClean="0"/>
              <a:t>Although a “franchise” does impose limits on non-utilities in Mass., there likely is no “franchise” barrier to non-utilities in N.Y. or D.C. </a:t>
            </a:r>
          </a:p>
          <a:p>
            <a:pPr marL="342900" indent="-342900">
              <a:spcBef>
                <a:spcPts val="600"/>
              </a:spcBef>
              <a:spcAft>
                <a:spcPts val="600"/>
              </a:spcAft>
              <a:buFont typeface="Wingdings" panose="05000000000000000000" pitchFamily="2" charset="2"/>
              <a:buChar char="§"/>
            </a:pPr>
            <a:r>
              <a:rPr lang="en-US" sz="2400" dirty="0" smtClean="0"/>
              <a:t>Irrespective of whether there is a franchise, </a:t>
            </a:r>
            <a:r>
              <a:rPr lang="en-US" sz="2400" dirty="0" err="1" smtClean="0"/>
              <a:t>microgrids</a:t>
            </a:r>
            <a:r>
              <a:rPr lang="en-US" sz="2400" dirty="0" smtClean="0"/>
              <a:t> in all three jurisdictions will be required to comply with regulation and licensing requirements. </a:t>
            </a:r>
            <a:endParaRPr lang="en-US" sz="2400" dirty="0"/>
          </a:p>
        </p:txBody>
      </p:sp>
    </p:spTree>
    <p:extLst>
      <p:ext uri="{BB962C8B-B14F-4D97-AF65-F5344CB8AC3E}">
        <p14:creationId xmlns:p14="http://schemas.microsoft.com/office/powerpoint/2010/main" val="1038316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78150"/>
            <a:ext cx="10370596" cy="579676"/>
          </a:xfrm>
        </p:spPr>
        <p:txBody>
          <a:bodyPr>
            <a:noAutofit/>
          </a:bodyPr>
          <a:lstStyle/>
          <a:p>
            <a:r>
              <a:rPr lang="en-US" sz="3200" b="0" cap="none" dirty="0" smtClean="0">
                <a:solidFill>
                  <a:schemeClr val="tx1"/>
                </a:solidFill>
              </a:rPr>
              <a:t>Mass. Franchise Statute</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17</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264929" y="944678"/>
            <a:ext cx="10436448" cy="4846320"/>
          </a:xfrm>
        </p:spPr>
        <p:txBody>
          <a:bodyPr>
            <a:noAutofit/>
          </a:bodyPr>
          <a:lstStyle/>
          <a:p>
            <a:pPr marL="7938" lvl="1" indent="0">
              <a:buNone/>
            </a:pPr>
            <a:r>
              <a:rPr lang="en-US" sz="2400" dirty="0" smtClean="0">
                <a:solidFill>
                  <a:schemeClr val="tx1"/>
                </a:solidFill>
              </a:rPr>
              <a:t>Franchise is granted by statute: </a:t>
            </a:r>
          </a:p>
          <a:p>
            <a:pPr marL="457200" lvl="2" indent="0">
              <a:buNone/>
            </a:pPr>
            <a:r>
              <a:rPr lang="en-US" dirty="0" smtClean="0">
                <a:solidFill>
                  <a:schemeClr val="tx1"/>
                </a:solidFill>
              </a:rPr>
              <a:t>“ the </a:t>
            </a:r>
            <a:r>
              <a:rPr lang="en-US" dirty="0">
                <a:solidFill>
                  <a:schemeClr val="tx1"/>
                </a:solidFill>
              </a:rPr>
              <a:t>distribution company shall have the exclusive obligation to provide </a:t>
            </a:r>
            <a:r>
              <a:rPr lang="en-US" u="sng" dirty="0">
                <a:solidFill>
                  <a:schemeClr val="tx1"/>
                </a:solidFill>
              </a:rPr>
              <a:t>distribution service</a:t>
            </a:r>
            <a:r>
              <a:rPr lang="en-US" dirty="0">
                <a:solidFill>
                  <a:schemeClr val="tx1"/>
                </a:solidFill>
              </a:rPr>
              <a:t> to all retail customers within its service territory, and </a:t>
            </a:r>
            <a:r>
              <a:rPr lang="en-US" u="sng" dirty="0">
                <a:solidFill>
                  <a:schemeClr val="tx1"/>
                </a:solidFill>
              </a:rPr>
              <a:t>no other person shall provide</a:t>
            </a:r>
            <a:r>
              <a:rPr lang="en-US" dirty="0">
                <a:solidFill>
                  <a:schemeClr val="tx1"/>
                </a:solidFill>
              </a:rPr>
              <a:t> distribution service within such service territory </a:t>
            </a:r>
            <a:r>
              <a:rPr lang="en-US" u="sng" dirty="0">
                <a:solidFill>
                  <a:schemeClr val="tx1"/>
                </a:solidFill>
              </a:rPr>
              <a:t>without the written consent</a:t>
            </a:r>
            <a:r>
              <a:rPr lang="en-US" dirty="0">
                <a:solidFill>
                  <a:schemeClr val="tx1"/>
                </a:solidFill>
              </a:rPr>
              <a:t> of such distribution </a:t>
            </a:r>
            <a:r>
              <a:rPr lang="en-US" dirty="0" smtClean="0">
                <a:solidFill>
                  <a:schemeClr val="tx1"/>
                </a:solidFill>
              </a:rPr>
              <a:t>company</a:t>
            </a:r>
            <a:r>
              <a:rPr lang="en-US" dirty="0">
                <a:solidFill>
                  <a:schemeClr val="tx1"/>
                </a:solidFill>
              </a:rPr>
              <a:t>.” </a:t>
            </a:r>
            <a:r>
              <a:rPr lang="en-US" dirty="0" smtClean="0">
                <a:solidFill>
                  <a:schemeClr val="tx1"/>
                </a:solidFill>
              </a:rPr>
              <a:t> M.G.L</a:t>
            </a:r>
            <a:r>
              <a:rPr lang="en-US" dirty="0">
                <a:solidFill>
                  <a:schemeClr val="tx1"/>
                </a:solidFill>
              </a:rPr>
              <a:t>. </a:t>
            </a:r>
            <a:r>
              <a:rPr lang="en-US" dirty="0" smtClean="0">
                <a:solidFill>
                  <a:schemeClr val="tx1"/>
                </a:solidFill>
              </a:rPr>
              <a:t>c. 164, </a:t>
            </a:r>
            <a:r>
              <a:rPr lang="en-US" dirty="0">
                <a:solidFill>
                  <a:schemeClr val="tx1"/>
                </a:solidFill>
              </a:rPr>
              <a:t>§ 1B(a</a:t>
            </a:r>
            <a:r>
              <a:rPr lang="en-US" dirty="0" smtClean="0">
                <a:solidFill>
                  <a:schemeClr val="tx1"/>
                </a:solidFill>
              </a:rPr>
              <a:t>).</a:t>
            </a:r>
          </a:p>
          <a:p>
            <a:pPr marL="457200" lvl="2" indent="0">
              <a:buNone/>
            </a:pPr>
            <a:endParaRPr lang="en-US" dirty="0" smtClean="0">
              <a:solidFill>
                <a:schemeClr val="tx1"/>
              </a:solidFill>
            </a:endParaRPr>
          </a:p>
          <a:p>
            <a:pPr marL="7938" lvl="1" indent="0">
              <a:buNone/>
            </a:pPr>
            <a:r>
              <a:rPr lang="en-US" sz="2400" dirty="0" smtClean="0">
                <a:solidFill>
                  <a:schemeClr val="tx1"/>
                </a:solidFill>
              </a:rPr>
              <a:t>Statute defines “distribution” and “distribution service” in terms of “delivering” electricity. </a:t>
            </a:r>
            <a:r>
              <a:rPr lang="en-US" sz="2000" dirty="0" err="1">
                <a:solidFill>
                  <a:schemeClr val="tx1"/>
                </a:solidFill>
              </a:rPr>
              <a:t>M.G.L</a:t>
            </a:r>
            <a:r>
              <a:rPr lang="en-US" sz="2000" dirty="0">
                <a:solidFill>
                  <a:schemeClr val="tx1"/>
                </a:solidFill>
              </a:rPr>
              <a:t>. c. 161, § </a:t>
            </a:r>
            <a:r>
              <a:rPr lang="en-US" sz="2000" dirty="0" smtClean="0">
                <a:solidFill>
                  <a:schemeClr val="tx1"/>
                </a:solidFill>
              </a:rPr>
              <a:t>1</a:t>
            </a:r>
          </a:p>
          <a:p>
            <a:pPr marL="7938" lvl="1" indent="0">
              <a:buNone/>
            </a:pPr>
            <a:endParaRPr lang="en-US" sz="2400" dirty="0" smtClean="0">
              <a:solidFill>
                <a:schemeClr val="tx1"/>
              </a:solidFill>
            </a:endParaRPr>
          </a:p>
          <a:p>
            <a:pPr marL="7938" lvl="1" indent="0">
              <a:buNone/>
            </a:pPr>
            <a:r>
              <a:rPr lang="en-US" sz="2400" dirty="0" smtClean="0">
                <a:solidFill>
                  <a:schemeClr val="tx1"/>
                </a:solidFill>
              </a:rPr>
              <a:t>“delivery” is suggested by case law to be the “transfer of control and ownership of electricity.”</a:t>
            </a:r>
            <a:r>
              <a:rPr lang="en-US" sz="2000" i="1" dirty="0" smtClean="0">
                <a:solidFill>
                  <a:schemeClr val="tx1"/>
                </a:solidFill>
              </a:rPr>
              <a:t> </a:t>
            </a:r>
            <a:r>
              <a:rPr lang="en-US" sz="2000" dirty="0"/>
              <a:t>Massachusetts Electric Company, </a:t>
            </a:r>
            <a:r>
              <a:rPr lang="en-US" sz="2000" dirty="0" err="1"/>
              <a:t>D.T.E</a:t>
            </a:r>
            <a:r>
              <a:rPr lang="en-US" sz="2000" dirty="0"/>
              <a:t>. 98-122, 2002 WL 1162710 (Mass. </a:t>
            </a:r>
            <a:r>
              <a:rPr lang="en-US" sz="2000" dirty="0" err="1"/>
              <a:t>D.T.E</a:t>
            </a:r>
            <a:r>
              <a:rPr lang="en-US" sz="2000" dirty="0"/>
              <a:t>. Feb. 7, 2002).</a:t>
            </a:r>
          </a:p>
          <a:p>
            <a:pPr marL="7938" lvl="1" indent="0">
              <a:buNone/>
            </a:pPr>
            <a:endParaRPr lang="en-US" sz="2000" i="1" dirty="0" smtClean="0">
              <a:solidFill>
                <a:schemeClr val="tx1"/>
              </a:solidFill>
            </a:endParaRPr>
          </a:p>
          <a:p>
            <a:pPr marL="7938" lvl="1" indent="0">
              <a:buNone/>
            </a:pPr>
            <a:endParaRPr lang="en-US" sz="2400" dirty="0" smtClean="0">
              <a:solidFill>
                <a:schemeClr val="tx1"/>
              </a:solidFill>
            </a:endParaRPr>
          </a:p>
          <a:p>
            <a:pPr marL="7938" lvl="1" indent="0">
              <a:buNone/>
            </a:pPr>
            <a:endParaRPr lang="en-US" sz="2400" dirty="0" smtClean="0">
              <a:solidFill>
                <a:schemeClr val="tx1"/>
              </a:solidFill>
            </a:endParaRPr>
          </a:p>
          <a:p>
            <a:pPr marL="7938" lvl="1" indent="0">
              <a:buNone/>
            </a:pPr>
            <a:endParaRPr lang="en-US" sz="2400" dirty="0" smtClean="0">
              <a:solidFill>
                <a:schemeClr val="tx1"/>
              </a:solidFill>
            </a:endParaRPr>
          </a:p>
        </p:txBody>
      </p:sp>
    </p:spTree>
    <p:extLst>
      <p:ext uri="{BB962C8B-B14F-4D97-AF65-F5344CB8AC3E}">
        <p14:creationId xmlns:p14="http://schemas.microsoft.com/office/powerpoint/2010/main" val="25008994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78150"/>
            <a:ext cx="10370596" cy="579676"/>
          </a:xfrm>
        </p:spPr>
        <p:txBody>
          <a:bodyPr>
            <a:noAutofit/>
          </a:bodyPr>
          <a:lstStyle/>
          <a:p>
            <a:r>
              <a:rPr lang="en-US" sz="3200" b="0" cap="none" dirty="0" smtClean="0">
                <a:solidFill>
                  <a:schemeClr val="tx1"/>
                </a:solidFill>
              </a:rPr>
              <a:t>Possible Mass. Franchise Synthesis</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18</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264929" y="944678"/>
            <a:ext cx="10436448" cy="4846320"/>
          </a:xfrm>
        </p:spPr>
        <p:txBody>
          <a:bodyPr>
            <a:noAutofit/>
          </a:bodyPr>
          <a:lstStyle/>
          <a:p>
            <a:pPr marL="7938" lvl="1" indent="0">
              <a:buNone/>
            </a:pPr>
            <a:r>
              <a:rPr lang="en-US" sz="2400" dirty="0" smtClean="0">
                <a:solidFill>
                  <a:schemeClr val="tx1"/>
                </a:solidFill>
              </a:rPr>
              <a:t>A </a:t>
            </a:r>
            <a:r>
              <a:rPr lang="en-US" sz="2400" dirty="0">
                <a:solidFill>
                  <a:schemeClr val="tx1"/>
                </a:solidFill>
              </a:rPr>
              <a:t>distribution company, operating in its service territory, is the only entity legally permitted to </a:t>
            </a:r>
            <a:r>
              <a:rPr lang="en-US" sz="2400" u="sng" dirty="0" smtClean="0">
                <a:solidFill>
                  <a:schemeClr val="tx1"/>
                </a:solidFill>
              </a:rPr>
              <a:t>transfer control and ownership</a:t>
            </a:r>
            <a:r>
              <a:rPr lang="en-US" sz="2400" dirty="0" smtClean="0">
                <a:solidFill>
                  <a:schemeClr val="tx1"/>
                </a:solidFill>
              </a:rPr>
              <a:t> of electricity </a:t>
            </a:r>
            <a:r>
              <a:rPr lang="en-US" sz="2400" dirty="0">
                <a:solidFill>
                  <a:schemeClr val="tx1"/>
                </a:solidFill>
              </a:rPr>
              <a:t>to a </a:t>
            </a:r>
            <a:r>
              <a:rPr lang="en-US" sz="2400" u="sng" dirty="0">
                <a:solidFill>
                  <a:schemeClr val="tx1"/>
                </a:solidFill>
              </a:rPr>
              <a:t>customer</a:t>
            </a:r>
            <a:r>
              <a:rPr lang="en-US" sz="2400" dirty="0">
                <a:solidFill>
                  <a:schemeClr val="tx1"/>
                </a:solidFill>
              </a:rPr>
              <a:t> over lines operating between 110 and 69,000 volts from either the </a:t>
            </a:r>
            <a:r>
              <a:rPr lang="en-US" sz="2400" u="sng" dirty="0">
                <a:solidFill>
                  <a:schemeClr val="tx1"/>
                </a:solidFill>
              </a:rPr>
              <a:t>transmission system</a:t>
            </a:r>
            <a:r>
              <a:rPr lang="en-US" sz="2400" dirty="0">
                <a:solidFill>
                  <a:schemeClr val="tx1"/>
                </a:solidFill>
              </a:rPr>
              <a:t> or a </a:t>
            </a:r>
            <a:r>
              <a:rPr lang="en-US" sz="2400" u="sng" dirty="0">
                <a:solidFill>
                  <a:schemeClr val="tx1"/>
                </a:solidFill>
              </a:rPr>
              <a:t>generating plant</a:t>
            </a:r>
            <a:r>
              <a:rPr lang="en-US" sz="2400" dirty="0">
                <a:solidFill>
                  <a:schemeClr val="tx1"/>
                </a:solidFill>
              </a:rPr>
              <a:t>.</a:t>
            </a:r>
          </a:p>
          <a:p>
            <a:pPr marL="7938" lvl="1" indent="0">
              <a:buNone/>
            </a:pPr>
            <a:endParaRPr lang="en-US" sz="2400" dirty="0" smtClean="0">
              <a:solidFill>
                <a:schemeClr val="tx1"/>
              </a:solidFill>
            </a:endParaRPr>
          </a:p>
          <a:p>
            <a:pPr marL="457200" indent="-457200">
              <a:spcAft>
                <a:spcPts val="1200"/>
              </a:spcAft>
              <a:buFont typeface="Wingdings" pitchFamily="2" charset="2"/>
              <a:buChar char="§"/>
            </a:pPr>
            <a:r>
              <a:rPr lang="en-US" sz="2400" dirty="0"/>
              <a:t>No reference to crossing a public-right-of-way: transferring electricity across a public-right-of-way does not, in itself, violate the franchise law. (City consent is still required). </a:t>
            </a:r>
          </a:p>
          <a:p>
            <a:pPr marL="457200" indent="-457200">
              <a:spcAft>
                <a:spcPts val="1200"/>
              </a:spcAft>
              <a:buFont typeface="Wingdings" pitchFamily="2" charset="2"/>
              <a:buChar char="§"/>
            </a:pPr>
            <a:r>
              <a:rPr lang="en-US" sz="2400" dirty="0"/>
              <a:t>No reference to property ownership or electricity meters.</a:t>
            </a:r>
          </a:p>
          <a:p>
            <a:pPr marL="457200" indent="-457200">
              <a:spcAft>
                <a:spcPts val="1200"/>
              </a:spcAft>
              <a:buFont typeface="Wingdings" pitchFamily="2" charset="2"/>
              <a:buChar char="§"/>
            </a:pPr>
            <a:r>
              <a:rPr lang="en-US" sz="2400" dirty="0"/>
              <a:t>No reference to electricity sale or resale.</a:t>
            </a:r>
          </a:p>
          <a:p>
            <a:pPr marL="7938" lvl="1" indent="0">
              <a:buNone/>
            </a:pPr>
            <a:endParaRPr lang="en-US" sz="2400" dirty="0" smtClean="0">
              <a:solidFill>
                <a:schemeClr val="tx1"/>
              </a:solidFill>
            </a:endParaRPr>
          </a:p>
          <a:p>
            <a:pPr marL="7938" lvl="1" indent="0">
              <a:buNone/>
            </a:pPr>
            <a:endParaRPr lang="en-US" sz="2400" dirty="0" smtClean="0">
              <a:solidFill>
                <a:schemeClr val="tx1"/>
              </a:solidFill>
            </a:endParaRPr>
          </a:p>
        </p:txBody>
      </p:sp>
    </p:spTree>
    <p:extLst>
      <p:ext uri="{BB962C8B-B14F-4D97-AF65-F5344CB8AC3E}">
        <p14:creationId xmlns:p14="http://schemas.microsoft.com/office/powerpoint/2010/main" val="30398720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9" y="198100"/>
            <a:ext cx="10370596" cy="579676"/>
          </a:xfrm>
        </p:spPr>
        <p:txBody>
          <a:bodyPr>
            <a:noAutofit/>
          </a:bodyPr>
          <a:lstStyle/>
          <a:p>
            <a:r>
              <a:rPr lang="en-US" sz="3200" b="0" cap="none" dirty="0" smtClean="0">
                <a:solidFill>
                  <a:schemeClr val="tx1"/>
                </a:solidFill>
              </a:rPr>
              <a:t>N.Y. Franchise</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19</a:t>
            </a:fld>
            <a:endParaRPr lang="en-US" dirty="0"/>
          </a:p>
        </p:txBody>
      </p:sp>
      <p:sp>
        <p:nvSpPr>
          <p:cNvPr id="7" name="Content Placeholder 2"/>
          <p:cNvSpPr>
            <a:spLocks noGrp="1"/>
          </p:cNvSpPr>
          <p:nvPr>
            <p:ph idx="1"/>
          </p:nvPr>
        </p:nvSpPr>
        <p:spPr>
          <a:xfrm>
            <a:off x="387928" y="1200603"/>
            <a:ext cx="10313449" cy="4846320"/>
          </a:xfrm>
        </p:spPr>
        <p:txBody>
          <a:bodyPr>
            <a:noAutofit/>
          </a:bodyPr>
          <a:lstStyle/>
          <a:p>
            <a:pPr marL="350838" lvl="1" indent="-342900"/>
            <a:r>
              <a:rPr lang="en-US" sz="2400" dirty="0" smtClean="0">
                <a:solidFill>
                  <a:schemeClr val="tx1"/>
                </a:solidFill>
              </a:rPr>
              <a:t>The New York Constitution prohibits the legislature from establishing an exclusive franchise</a:t>
            </a:r>
            <a:r>
              <a:rPr lang="en-US" sz="2400" dirty="0">
                <a:solidFill>
                  <a:schemeClr val="tx1"/>
                </a:solidFill>
              </a:rPr>
              <a:t>. </a:t>
            </a:r>
            <a:r>
              <a:rPr lang="en-US" sz="2000" dirty="0">
                <a:solidFill>
                  <a:schemeClr val="tx1"/>
                </a:solidFill>
              </a:rPr>
              <a:t>N.Y. Const. Art. 3 § 17</a:t>
            </a:r>
          </a:p>
          <a:p>
            <a:pPr marL="350838" lvl="1" indent="-342900"/>
            <a:r>
              <a:rPr lang="en-US" sz="2400" dirty="0" smtClean="0">
                <a:solidFill>
                  <a:schemeClr val="tx1"/>
                </a:solidFill>
              </a:rPr>
              <a:t>Municipalities </a:t>
            </a:r>
            <a:r>
              <a:rPr lang="en-US" sz="2400" dirty="0">
                <a:solidFill>
                  <a:schemeClr val="tx1"/>
                </a:solidFill>
              </a:rPr>
              <a:t>are prohibited by </a:t>
            </a:r>
            <a:r>
              <a:rPr lang="en-US" sz="2400" dirty="0" smtClean="0">
                <a:solidFill>
                  <a:schemeClr val="tx1"/>
                </a:solidFill>
              </a:rPr>
              <a:t>statute and case </a:t>
            </a:r>
            <a:r>
              <a:rPr lang="en-US" sz="2400" dirty="0">
                <a:solidFill>
                  <a:schemeClr val="tx1"/>
                </a:solidFill>
              </a:rPr>
              <a:t>law from granting their own exclusive franchise by contract.  </a:t>
            </a:r>
            <a:r>
              <a:rPr lang="en-US" sz="2000" dirty="0">
                <a:solidFill>
                  <a:schemeClr val="tx1"/>
                </a:solidFill>
              </a:rPr>
              <a:t>See Bartholomew v. Village of Endicott, 59 N.Y.S.2d 84, 87-89 (1945</a:t>
            </a:r>
            <a:r>
              <a:rPr lang="en-US" sz="2000" dirty="0" smtClean="0">
                <a:solidFill>
                  <a:schemeClr val="tx1"/>
                </a:solidFill>
              </a:rPr>
              <a:t>).</a:t>
            </a:r>
          </a:p>
          <a:p>
            <a:pPr marL="350838" lvl="1" indent="-342900"/>
            <a:r>
              <a:rPr lang="en-US" sz="2400" dirty="0" smtClean="0">
                <a:solidFill>
                  <a:schemeClr val="tx1"/>
                </a:solidFill>
              </a:rPr>
              <a:t>Municipalities may be able to create an exclusive franchise by city council action.</a:t>
            </a:r>
          </a:p>
          <a:p>
            <a:pPr marL="7938" lvl="1" indent="0">
              <a:buNone/>
            </a:pPr>
            <a:endParaRPr lang="en-US" sz="2400" dirty="0">
              <a:solidFill>
                <a:schemeClr val="tx1"/>
              </a:solidFill>
            </a:endParaRPr>
          </a:p>
          <a:p>
            <a:pPr marL="7938" lvl="1" indent="0">
              <a:buNone/>
            </a:pPr>
            <a:r>
              <a:rPr lang="en-US" sz="2400" dirty="0" smtClean="0">
                <a:solidFill>
                  <a:schemeClr val="tx1"/>
                </a:solidFill>
              </a:rPr>
              <a:t>There are many examples of non-utility owned and operated </a:t>
            </a:r>
            <a:r>
              <a:rPr lang="en-US" sz="2400" dirty="0" err="1" smtClean="0">
                <a:solidFill>
                  <a:schemeClr val="tx1"/>
                </a:solidFill>
              </a:rPr>
              <a:t>microgrid</a:t>
            </a:r>
            <a:r>
              <a:rPr lang="en-US" sz="2400" dirty="0" smtClean="0">
                <a:solidFill>
                  <a:schemeClr val="tx1"/>
                </a:solidFill>
              </a:rPr>
              <a:t> distribution infrastructure in N.Y. on both private and public property and that crosses a public right-of-way. </a:t>
            </a:r>
          </a:p>
          <a:p>
            <a:pPr marL="7938" lvl="1" indent="0">
              <a:buNone/>
            </a:pPr>
            <a:endParaRPr lang="en-US" sz="2400" dirty="0" smtClean="0">
              <a:solidFill>
                <a:schemeClr val="tx1"/>
              </a:solidFill>
            </a:endParaRPr>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1300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85612"/>
            <a:ext cx="9652000" cy="623857"/>
          </a:xfrm>
        </p:spPr>
        <p:txBody>
          <a:bodyPr>
            <a:normAutofit/>
          </a:bodyPr>
          <a:lstStyle/>
          <a:p>
            <a:r>
              <a:rPr lang="en-US" sz="3200" b="0" cap="none" dirty="0" smtClean="0">
                <a:solidFill>
                  <a:schemeClr val="tx1"/>
                </a:solidFill>
              </a:rPr>
              <a:t>Key Insights</a:t>
            </a:r>
            <a:endParaRPr lang="en-US" sz="3200" b="0" cap="none" dirty="0">
              <a:solidFill>
                <a:schemeClr val="tx1"/>
              </a:solidFill>
            </a:endParaRPr>
          </a:p>
        </p:txBody>
      </p:sp>
      <p:sp>
        <p:nvSpPr>
          <p:cNvPr id="3" name="Content Placeholder 2"/>
          <p:cNvSpPr>
            <a:spLocks noGrp="1"/>
          </p:cNvSpPr>
          <p:nvPr>
            <p:ph idx="1"/>
          </p:nvPr>
        </p:nvSpPr>
        <p:spPr>
          <a:xfrm>
            <a:off x="266330" y="1058843"/>
            <a:ext cx="10884310" cy="5512851"/>
          </a:xfrm>
        </p:spPr>
        <p:txBody>
          <a:bodyPr>
            <a:noAutofit/>
          </a:bodyPr>
          <a:lstStyle/>
          <a:p>
            <a:pPr marL="457200" indent="-457200">
              <a:spcAft>
                <a:spcPts val="600"/>
              </a:spcAft>
              <a:buFont typeface="Wingdings" pitchFamily="2" charset="2"/>
              <a:buChar char="§"/>
            </a:pPr>
            <a:r>
              <a:rPr lang="en-US" sz="2400" dirty="0" smtClean="0"/>
              <a:t>Conventional wisdom does not always match the statutes.</a:t>
            </a:r>
            <a:endParaRPr lang="en-US" sz="2200" dirty="0" smtClean="0">
              <a:solidFill>
                <a:schemeClr val="bg1">
                  <a:lumMod val="50000"/>
                </a:schemeClr>
              </a:solidFill>
            </a:endParaRPr>
          </a:p>
          <a:p>
            <a:pPr marL="457200" indent="-457200">
              <a:spcAft>
                <a:spcPts val="600"/>
              </a:spcAft>
              <a:buFont typeface="Wingdings" pitchFamily="2" charset="2"/>
              <a:buChar char="§"/>
            </a:pPr>
            <a:r>
              <a:rPr lang="en-US" sz="2400" dirty="0" smtClean="0"/>
              <a:t>An engineer’s definition of a term does not always match a statute’s</a:t>
            </a:r>
          </a:p>
          <a:p>
            <a:pPr marL="457200" indent="-457200">
              <a:spcAft>
                <a:spcPts val="600"/>
              </a:spcAft>
              <a:buFont typeface="Wingdings" pitchFamily="2" charset="2"/>
              <a:buChar char="§"/>
            </a:pPr>
            <a:r>
              <a:rPr lang="en-US" sz="2400" dirty="0" smtClean="0"/>
              <a:t>Regulatory oversight depends on operation, ownership, and jurisdiction.</a:t>
            </a:r>
          </a:p>
          <a:p>
            <a:pPr marL="457200" indent="-457200">
              <a:spcAft>
                <a:spcPts val="600"/>
              </a:spcAft>
              <a:buFont typeface="Wingdings" pitchFamily="2" charset="2"/>
              <a:buChar char="§"/>
            </a:pPr>
            <a:r>
              <a:rPr lang="en-US" sz="2400" dirty="0" smtClean="0"/>
              <a:t>Regulatory environment is rapidly changing.</a:t>
            </a:r>
            <a:endParaRPr lang="en-US" sz="2400" dirty="0"/>
          </a:p>
        </p:txBody>
      </p:sp>
      <p:sp>
        <p:nvSpPr>
          <p:cNvPr id="5" name="Slide Number Placeholder 4"/>
          <p:cNvSpPr>
            <a:spLocks noGrp="1"/>
          </p:cNvSpPr>
          <p:nvPr>
            <p:ph type="sldNum" sz="quarter" idx="12"/>
          </p:nvPr>
        </p:nvSpPr>
        <p:spPr>
          <a:xfrm>
            <a:off x="9966356" y="6457394"/>
            <a:ext cx="784448" cy="228600"/>
          </a:xfrm>
        </p:spPr>
        <p:txBody>
          <a:bodyPr>
            <a:normAutofit/>
          </a:bodyPr>
          <a:lstStyle/>
          <a:p>
            <a:fld id="{629637A9-119A-49DA-BD12-AAC58B377D80}" type="slidenum">
              <a:rPr lang="en-US" smtClean="0"/>
              <a:pPr/>
              <a:t>2</a:t>
            </a:fld>
            <a:endParaRPr lang="en-US" dirty="0"/>
          </a:p>
        </p:txBody>
      </p:sp>
      <p:pic>
        <p:nvPicPr>
          <p:cNvPr id="6"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5622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01" y="101614"/>
            <a:ext cx="10370596" cy="579676"/>
          </a:xfrm>
        </p:spPr>
        <p:txBody>
          <a:bodyPr>
            <a:noAutofit/>
          </a:bodyPr>
          <a:lstStyle/>
          <a:p>
            <a:r>
              <a:rPr lang="en-US" sz="3200" b="0" cap="none" dirty="0" smtClean="0">
                <a:solidFill>
                  <a:schemeClr val="tx1"/>
                </a:solidFill>
              </a:rPr>
              <a:t>D.C. Franchise</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20</a:t>
            </a:fld>
            <a:endParaRPr lang="en-US" dirty="0"/>
          </a:p>
        </p:txBody>
      </p:sp>
      <p:sp>
        <p:nvSpPr>
          <p:cNvPr id="7" name="Content Placeholder 2"/>
          <p:cNvSpPr>
            <a:spLocks noGrp="1"/>
          </p:cNvSpPr>
          <p:nvPr>
            <p:ph idx="1"/>
          </p:nvPr>
        </p:nvSpPr>
        <p:spPr>
          <a:xfrm>
            <a:off x="264929" y="858547"/>
            <a:ext cx="10203568" cy="3799132"/>
          </a:xfrm>
        </p:spPr>
        <p:txBody>
          <a:bodyPr>
            <a:noAutofit/>
          </a:bodyPr>
          <a:lstStyle/>
          <a:p>
            <a:pPr marL="350838" lvl="1" indent="-342900">
              <a:spcBef>
                <a:spcPts val="600"/>
              </a:spcBef>
              <a:spcAft>
                <a:spcPts val="600"/>
              </a:spcAft>
            </a:pPr>
            <a:r>
              <a:rPr lang="en-US" sz="2400" dirty="0" smtClean="0">
                <a:solidFill>
                  <a:schemeClr val="tx1"/>
                </a:solidFill>
              </a:rPr>
              <a:t>PEPCO does not have an explicit franchise by statute or regulation.</a:t>
            </a:r>
          </a:p>
          <a:p>
            <a:pPr marL="350838" lvl="1" indent="-342900">
              <a:spcBef>
                <a:spcPts val="600"/>
              </a:spcBef>
              <a:spcAft>
                <a:spcPts val="600"/>
              </a:spcAft>
            </a:pPr>
            <a:r>
              <a:rPr lang="en-US" sz="2400" dirty="0" smtClean="0">
                <a:solidFill>
                  <a:schemeClr val="tx1"/>
                </a:solidFill>
              </a:rPr>
              <a:t>Since 1913, the DC </a:t>
            </a:r>
            <a:r>
              <a:rPr lang="en-US" sz="2400" dirty="0" err="1" smtClean="0">
                <a:solidFill>
                  <a:schemeClr val="tx1"/>
                </a:solidFill>
              </a:rPr>
              <a:t>PSC</a:t>
            </a:r>
            <a:r>
              <a:rPr lang="en-US" sz="2400" dirty="0" smtClean="0">
                <a:solidFill>
                  <a:schemeClr val="tx1"/>
                </a:solidFill>
              </a:rPr>
              <a:t> has had exclusive authority to grant a franchise: </a:t>
            </a:r>
          </a:p>
          <a:p>
            <a:pPr marL="800100" lvl="1" indent="-342900">
              <a:spcBef>
                <a:spcPts val="600"/>
              </a:spcBef>
              <a:spcAft>
                <a:spcPts val="600"/>
              </a:spcAft>
            </a:pPr>
            <a:r>
              <a:rPr lang="en-US" sz="2000" dirty="0" smtClean="0">
                <a:solidFill>
                  <a:schemeClr val="tx1"/>
                </a:solidFill>
              </a:rPr>
              <a:t>“No </a:t>
            </a:r>
            <a:r>
              <a:rPr lang="en-US" sz="2000" u="sng" dirty="0">
                <a:solidFill>
                  <a:schemeClr val="tx1"/>
                </a:solidFill>
              </a:rPr>
              <a:t>franchise</a:t>
            </a:r>
            <a:r>
              <a:rPr lang="en-US" sz="2000" dirty="0">
                <a:solidFill>
                  <a:schemeClr val="tx1"/>
                </a:solidFill>
              </a:rPr>
              <a:t> nor any right to or under any franchise to </a:t>
            </a:r>
            <a:r>
              <a:rPr lang="en-US" sz="2000" u="sng" dirty="0">
                <a:solidFill>
                  <a:schemeClr val="tx1"/>
                </a:solidFill>
              </a:rPr>
              <a:t>own or operate any public utility</a:t>
            </a:r>
            <a:r>
              <a:rPr lang="en-US" sz="2000" dirty="0">
                <a:solidFill>
                  <a:schemeClr val="tx1"/>
                </a:solidFill>
              </a:rPr>
              <a:t> </a:t>
            </a:r>
            <a:r>
              <a:rPr lang="en-US" sz="2000" dirty="0" smtClean="0">
                <a:solidFill>
                  <a:schemeClr val="tx1"/>
                </a:solidFill>
              </a:rPr>
              <a:t>[…] </a:t>
            </a:r>
            <a:r>
              <a:rPr lang="en-US" sz="2000" dirty="0">
                <a:solidFill>
                  <a:schemeClr val="tx1"/>
                </a:solidFill>
              </a:rPr>
              <a:t>shall be assigned, transferred, or leased, </a:t>
            </a:r>
            <a:r>
              <a:rPr lang="en-US" sz="2000" dirty="0" smtClean="0">
                <a:solidFill>
                  <a:schemeClr val="tx1"/>
                </a:solidFill>
              </a:rPr>
              <a:t>[…] unless </a:t>
            </a:r>
            <a:r>
              <a:rPr lang="en-US" sz="2000" dirty="0">
                <a:solidFill>
                  <a:schemeClr val="tx1"/>
                </a:solidFill>
              </a:rPr>
              <a:t>the assignment, transfer, lease, contract, or agreement </a:t>
            </a:r>
            <a:r>
              <a:rPr lang="en-US" sz="2000" u="sng" dirty="0">
                <a:solidFill>
                  <a:schemeClr val="tx1"/>
                </a:solidFill>
              </a:rPr>
              <a:t>shall have been approved by the Commission in writing</a:t>
            </a:r>
            <a:r>
              <a:rPr lang="en-US" sz="2000" dirty="0" smtClean="0">
                <a:solidFill>
                  <a:schemeClr val="tx1"/>
                </a:solidFill>
              </a:rPr>
              <a:t>.”  DC Code §34-1001.</a:t>
            </a:r>
          </a:p>
          <a:p>
            <a:pPr marL="350838" lvl="1" indent="-342900">
              <a:spcBef>
                <a:spcPts val="600"/>
              </a:spcBef>
              <a:spcAft>
                <a:spcPts val="600"/>
              </a:spcAft>
            </a:pPr>
            <a:r>
              <a:rPr lang="en-US" sz="2400" dirty="0" smtClean="0">
                <a:solidFill>
                  <a:schemeClr val="tx1"/>
                </a:solidFill>
              </a:rPr>
              <a:t>There is, at present, no record of a written franchise assignment to PEPCO or its predecessors.</a:t>
            </a:r>
          </a:p>
          <a:p>
            <a:pPr marL="293688" lvl="1" indent="-285750">
              <a:spcBef>
                <a:spcPts val="600"/>
              </a:spcBef>
              <a:spcAft>
                <a:spcPts val="600"/>
              </a:spcAft>
            </a:pPr>
            <a:endParaRPr lang="en-US" sz="1800" dirty="0" smtClean="0">
              <a:solidFill>
                <a:schemeClr val="tx1"/>
              </a:solidFill>
            </a:endParaRPr>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638554" y="5279923"/>
            <a:ext cx="7289289" cy="526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smtClean="0">
                <a:solidFill>
                  <a:schemeClr val="bg1"/>
                </a:solidFill>
              </a:rPr>
              <a:t>PEPCO may not have a “franchise” right </a:t>
            </a:r>
            <a:endParaRPr lang="en-US" sz="2400" dirty="0">
              <a:solidFill>
                <a:schemeClr val="bg1"/>
              </a:solidFill>
            </a:endParaRPr>
          </a:p>
        </p:txBody>
      </p:sp>
    </p:spTree>
    <p:extLst>
      <p:ext uri="{BB962C8B-B14F-4D97-AF65-F5344CB8AC3E}">
        <p14:creationId xmlns:p14="http://schemas.microsoft.com/office/powerpoint/2010/main" val="30387126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0"/>
            <a:ext cx="10370596" cy="579676"/>
          </a:xfrm>
        </p:spPr>
        <p:txBody>
          <a:bodyPr>
            <a:noAutofit/>
          </a:bodyPr>
          <a:lstStyle/>
          <a:p>
            <a:r>
              <a:rPr lang="en-US" sz="3200" b="0" cap="none" dirty="0" smtClean="0">
                <a:solidFill>
                  <a:schemeClr val="tx1"/>
                </a:solidFill>
              </a:rPr>
              <a:t>Scope of the D.C. “Public Utility” Franchise is limited</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21</a:t>
            </a:fld>
            <a:endParaRPr lang="en-US" dirty="0"/>
          </a:p>
        </p:txBody>
      </p:sp>
      <p:sp>
        <p:nvSpPr>
          <p:cNvPr id="7" name="Content Placeholder 2"/>
          <p:cNvSpPr>
            <a:spLocks noGrp="1"/>
          </p:cNvSpPr>
          <p:nvPr>
            <p:ph idx="1"/>
          </p:nvPr>
        </p:nvSpPr>
        <p:spPr>
          <a:xfrm>
            <a:off x="163513" y="953404"/>
            <a:ext cx="10537864" cy="4846320"/>
          </a:xfrm>
        </p:spPr>
        <p:txBody>
          <a:bodyPr>
            <a:noAutofit/>
          </a:bodyPr>
          <a:lstStyle/>
          <a:p>
            <a:pPr marL="465138" lvl="1" indent="-457200">
              <a:spcBef>
                <a:spcPts val="600"/>
              </a:spcBef>
              <a:spcAft>
                <a:spcPts val="600"/>
              </a:spcAft>
              <a:buFont typeface="+mj-lt"/>
              <a:buAutoNum type="arabicPeriod"/>
            </a:pPr>
            <a:r>
              <a:rPr lang="en-US" sz="2400" dirty="0">
                <a:solidFill>
                  <a:schemeClr val="tx1"/>
                </a:solidFill>
              </a:rPr>
              <a:t>A</a:t>
            </a:r>
            <a:r>
              <a:rPr lang="en-US" sz="2400" dirty="0" smtClean="0">
                <a:solidFill>
                  <a:schemeClr val="tx1"/>
                </a:solidFill>
              </a:rPr>
              <a:t> “public utility” must serve “retail electric customers”</a:t>
            </a:r>
          </a:p>
          <a:p>
            <a:pPr marL="492570" lvl="3" indent="0">
              <a:spcBef>
                <a:spcPts val="600"/>
              </a:spcBef>
              <a:spcAft>
                <a:spcPts val="600"/>
              </a:spcAft>
              <a:buNone/>
            </a:pPr>
            <a:r>
              <a:rPr lang="en-US" dirty="0" smtClean="0">
                <a:solidFill>
                  <a:schemeClr val="tx1"/>
                </a:solidFill>
              </a:rPr>
              <a:t>“public utility” = “electric company” = </a:t>
            </a:r>
            <a:r>
              <a:rPr lang="en-US" dirty="0">
                <a:solidFill>
                  <a:schemeClr val="tx1"/>
                </a:solidFill>
              </a:rPr>
              <a:t>“</a:t>
            </a:r>
            <a:r>
              <a:rPr lang="en-US" u="sng" dirty="0">
                <a:solidFill>
                  <a:schemeClr val="tx1"/>
                </a:solidFill>
              </a:rPr>
              <a:t>Every</a:t>
            </a:r>
            <a:r>
              <a:rPr lang="en-US" dirty="0">
                <a:solidFill>
                  <a:schemeClr val="tx1"/>
                </a:solidFill>
              </a:rPr>
              <a:t> corporation [who] physically transmit[s] or distribute[s] electricity in [D.C.] to </a:t>
            </a:r>
            <a:r>
              <a:rPr lang="en-US" u="sng" dirty="0">
                <a:solidFill>
                  <a:schemeClr val="tx1"/>
                </a:solidFill>
              </a:rPr>
              <a:t>retail electric customers</a:t>
            </a:r>
            <a:r>
              <a:rPr lang="en-US" dirty="0">
                <a:solidFill>
                  <a:schemeClr val="tx1"/>
                </a:solidFill>
              </a:rPr>
              <a:t>.” DC Code §</a:t>
            </a:r>
            <a:r>
              <a:rPr lang="en-US" dirty="0" smtClean="0">
                <a:solidFill>
                  <a:schemeClr val="tx1"/>
                </a:solidFill>
              </a:rPr>
              <a:t>34-207,214.</a:t>
            </a:r>
          </a:p>
          <a:p>
            <a:pPr marL="465138" lvl="1" indent="-457200">
              <a:spcBef>
                <a:spcPts val="600"/>
              </a:spcBef>
              <a:spcAft>
                <a:spcPts val="600"/>
              </a:spcAft>
              <a:buFont typeface="+mj-lt"/>
              <a:buAutoNum type="arabicPeriod"/>
            </a:pPr>
            <a:r>
              <a:rPr lang="en-US" sz="2400" dirty="0" smtClean="0">
                <a:solidFill>
                  <a:schemeClr val="tx1"/>
                </a:solidFill>
              </a:rPr>
              <a:t>A “public utility” franchise is likely not exclusive. </a:t>
            </a:r>
          </a:p>
          <a:p>
            <a:pPr marL="854075" lvl="2" indent="-457200">
              <a:spcBef>
                <a:spcPts val="600"/>
              </a:spcBef>
              <a:buFont typeface="Wingdings" panose="05000000000000000000" pitchFamily="2" charset="2"/>
              <a:buChar char="Ø"/>
            </a:pPr>
            <a:r>
              <a:rPr lang="en-US" dirty="0" smtClean="0"/>
              <a:t>The DC Code explicitly recognizes the possibility of multiple “electric companies” by use of the word “every” in the statutory definition.  </a:t>
            </a:r>
          </a:p>
          <a:p>
            <a:pPr marL="854075" lvl="2" indent="-457200">
              <a:spcBef>
                <a:spcPts val="600"/>
              </a:spcBef>
              <a:buFont typeface="Wingdings" panose="05000000000000000000" pitchFamily="2" charset="2"/>
              <a:buChar char="Ø"/>
            </a:pPr>
            <a:r>
              <a:rPr lang="en-US" dirty="0" smtClean="0"/>
              <a:t>DC favors non-exclusive franchises.  See cable franchise, DC </a:t>
            </a:r>
            <a:r>
              <a:rPr lang="en-US" dirty="0"/>
              <a:t>Code § </a:t>
            </a:r>
            <a:r>
              <a:rPr lang="en-US" dirty="0" smtClean="0"/>
              <a:t>34-1254.01.</a:t>
            </a:r>
          </a:p>
          <a:p>
            <a:pPr marL="465138" lvl="1" indent="-457200">
              <a:spcBef>
                <a:spcPts val="600"/>
              </a:spcBef>
              <a:spcAft>
                <a:spcPts val="600"/>
              </a:spcAft>
              <a:buFont typeface="+mj-lt"/>
              <a:buAutoNum type="arabicPeriod"/>
            </a:pPr>
            <a:r>
              <a:rPr lang="en-US" sz="2400" dirty="0" smtClean="0">
                <a:solidFill>
                  <a:schemeClr val="tx1"/>
                </a:solidFill>
              </a:rPr>
              <a:t>The franchise is likely limited to providing those services which are not “potentially competitive.” </a:t>
            </a:r>
          </a:p>
          <a:p>
            <a:pPr marL="702882" lvl="2" indent="-457200">
              <a:spcBef>
                <a:spcPts val="600"/>
              </a:spcBef>
              <a:buFont typeface="Wingdings" panose="05000000000000000000" pitchFamily="2" charset="2"/>
              <a:buChar char="Ø"/>
            </a:pPr>
            <a:r>
              <a:rPr lang="en-US" dirty="0" err="1" smtClean="0"/>
              <a:t>PSC</a:t>
            </a:r>
            <a:r>
              <a:rPr lang="en-US" dirty="0" smtClean="0"/>
              <a:t> has authority to develop a competitive market for “</a:t>
            </a:r>
            <a:r>
              <a:rPr lang="en-US" u="sng" dirty="0" smtClean="0"/>
              <a:t>any component</a:t>
            </a:r>
            <a:r>
              <a:rPr lang="en-US" dirty="0" smtClean="0"/>
              <a:t> of electric service declared to be a </a:t>
            </a:r>
            <a:r>
              <a:rPr lang="en-US" u="sng" dirty="0" smtClean="0"/>
              <a:t>potentially competitive service</a:t>
            </a:r>
            <a:r>
              <a:rPr lang="en-US" dirty="0" smtClean="0"/>
              <a:t>.” DC Code §34-1504(c)(7).</a:t>
            </a:r>
          </a:p>
          <a:p>
            <a:pPr marL="7938" lvl="1" indent="0">
              <a:spcBef>
                <a:spcPts val="600"/>
              </a:spcBef>
              <a:spcAft>
                <a:spcPts val="600"/>
              </a:spcAft>
              <a:buNone/>
            </a:pPr>
            <a:endParaRPr lang="en-US" sz="2400" dirty="0" smtClean="0">
              <a:solidFill>
                <a:schemeClr val="tx1"/>
              </a:solidFill>
            </a:endParaRPr>
          </a:p>
          <a:p>
            <a:pPr marL="7938" lvl="1" indent="0">
              <a:spcBef>
                <a:spcPts val="600"/>
              </a:spcBef>
              <a:spcAft>
                <a:spcPts val="600"/>
              </a:spcAft>
              <a:buNone/>
            </a:pPr>
            <a:endParaRPr lang="en-US" sz="2400" dirty="0" smtClean="0">
              <a:solidFill>
                <a:schemeClr val="tx1"/>
              </a:solidFill>
            </a:endParaRPr>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156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0"/>
            <a:ext cx="10370596" cy="579676"/>
          </a:xfrm>
        </p:spPr>
        <p:txBody>
          <a:bodyPr>
            <a:noAutofit/>
          </a:bodyPr>
          <a:lstStyle/>
          <a:p>
            <a:r>
              <a:rPr lang="en-US" sz="3200" b="0" cap="none" dirty="0" smtClean="0">
                <a:solidFill>
                  <a:schemeClr val="tx1"/>
                </a:solidFill>
              </a:rPr>
              <a:t>D.C. “Public Utility” Franchise and </a:t>
            </a:r>
            <a:r>
              <a:rPr lang="en-US" sz="3200" b="0" cap="none" dirty="0" err="1" smtClean="0">
                <a:solidFill>
                  <a:schemeClr val="tx1"/>
                </a:solidFill>
              </a:rPr>
              <a:t>microgrids</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22</a:t>
            </a:fld>
            <a:endParaRPr lang="en-US" dirty="0"/>
          </a:p>
        </p:txBody>
      </p:sp>
      <p:sp>
        <p:nvSpPr>
          <p:cNvPr id="7" name="Content Placeholder 2"/>
          <p:cNvSpPr>
            <a:spLocks noGrp="1"/>
          </p:cNvSpPr>
          <p:nvPr>
            <p:ph idx="1"/>
          </p:nvPr>
        </p:nvSpPr>
        <p:spPr>
          <a:xfrm>
            <a:off x="163513" y="1290542"/>
            <a:ext cx="10537864" cy="2521287"/>
          </a:xfrm>
        </p:spPr>
        <p:txBody>
          <a:bodyPr>
            <a:noAutofit/>
          </a:bodyPr>
          <a:lstStyle/>
          <a:p>
            <a:pPr marL="7938" lvl="1" indent="0">
              <a:spcBef>
                <a:spcPts val="600"/>
              </a:spcBef>
              <a:spcAft>
                <a:spcPts val="600"/>
              </a:spcAft>
              <a:buNone/>
            </a:pPr>
            <a:r>
              <a:rPr lang="en-US" sz="2400" dirty="0" smtClean="0">
                <a:solidFill>
                  <a:schemeClr val="tx1"/>
                </a:solidFill>
              </a:rPr>
              <a:t>Non-utility </a:t>
            </a:r>
            <a:r>
              <a:rPr lang="en-US" sz="2400" dirty="0" err="1" smtClean="0">
                <a:solidFill>
                  <a:schemeClr val="tx1"/>
                </a:solidFill>
              </a:rPr>
              <a:t>microgrids</a:t>
            </a:r>
            <a:r>
              <a:rPr lang="en-US" sz="2400" dirty="0" smtClean="0">
                <a:solidFill>
                  <a:schemeClr val="tx1"/>
                </a:solidFill>
              </a:rPr>
              <a:t> likely do not infringe on a “public utility” franchise.</a:t>
            </a:r>
          </a:p>
          <a:p>
            <a:pPr marL="465138" lvl="1" indent="-457200">
              <a:spcBef>
                <a:spcPts val="600"/>
              </a:spcBef>
              <a:spcAft>
                <a:spcPts val="600"/>
              </a:spcAft>
              <a:buFont typeface="+mj-lt"/>
              <a:buAutoNum type="arabicPeriod"/>
            </a:pPr>
            <a:r>
              <a:rPr lang="en-US" sz="2400" dirty="0" err="1" smtClean="0">
                <a:solidFill>
                  <a:schemeClr val="tx1"/>
                </a:solidFill>
              </a:rPr>
              <a:t>Microgrid</a:t>
            </a:r>
            <a:r>
              <a:rPr lang="en-US" sz="2400" dirty="0" smtClean="0">
                <a:solidFill>
                  <a:schemeClr val="tx1"/>
                </a:solidFill>
              </a:rPr>
              <a:t> participants may not be “retail electric customers.”</a:t>
            </a:r>
            <a:endParaRPr lang="en-US" dirty="0" smtClean="0">
              <a:solidFill>
                <a:schemeClr val="tx1"/>
              </a:solidFill>
            </a:endParaRPr>
          </a:p>
          <a:p>
            <a:pPr marL="465138" lvl="1" indent="-457200">
              <a:spcBef>
                <a:spcPts val="600"/>
              </a:spcBef>
              <a:spcAft>
                <a:spcPts val="600"/>
              </a:spcAft>
              <a:buFont typeface="+mj-lt"/>
              <a:buAutoNum type="arabicPeriod"/>
            </a:pPr>
            <a:r>
              <a:rPr lang="en-US" sz="2400" dirty="0" smtClean="0">
                <a:solidFill>
                  <a:schemeClr val="tx1"/>
                </a:solidFill>
              </a:rPr>
              <a:t>Even if a </a:t>
            </a:r>
            <a:r>
              <a:rPr lang="en-US" sz="2400" dirty="0" err="1" smtClean="0">
                <a:solidFill>
                  <a:schemeClr val="tx1"/>
                </a:solidFill>
              </a:rPr>
              <a:t>microgrid</a:t>
            </a:r>
            <a:r>
              <a:rPr lang="en-US" sz="2400" dirty="0" smtClean="0">
                <a:solidFill>
                  <a:schemeClr val="tx1"/>
                </a:solidFill>
              </a:rPr>
              <a:t> is a “public utility” it cannot infringe on a non-exclusive franchise.</a:t>
            </a:r>
          </a:p>
          <a:p>
            <a:pPr marL="465138" lvl="1" indent="-457200">
              <a:spcBef>
                <a:spcPts val="600"/>
              </a:spcBef>
              <a:spcAft>
                <a:spcPts val="600"/>
              </a:spcAft>
              <a:buFont typeface="+mj-lt"/>
              <a:buAutoNum type="arabicPeriod"/>
            </a:pPr>
            <a:r>
              <a:rPr lang="en-US" sz="2400" dirty="0" err="1" smtClean="0">
                <a:solidFill>
                  <a:schemeClr val="tx1"/>
                </a:solidFill>
              </a:rPr>
              <a:t>Microgirds</a:t>
            </a:r>
            <a:r>
              <a:rPr lang="en-US" sz="2400" dirty="0" smtClean="0">
                <a:solidFill>
                  <a:schemeClr val="tx1"/>
                </a:solidFill>
              </a:rPr>
              <a:t> likely qualify as a potentially competitive service.</a:t>
            </a:r>
          </a:p>
          <a:p>
            <a:pPr marL="7938" lvl="1" indent="0">
              <a:spcBef>
                <a:spcPts val="600"/>
              </a:spcBef>
              <a:spcAft>
                <a:spcPts val="600"/>
              </a:spcAft>
              <a:buNone/>
            </a:pPr>
            <a:endParaRPr lang="en-US" sz="2400" dirty="0" smtClean="0">
              <a:solidFill>
                <a:schemeClr val="tx1"/>
              </a:solidFill>
            </a:endParaRPr>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63513" y="4763729"/>
            <a:ext cx="10612044" cy="629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Even if PEPCO </a:t>
            </a:r>
            <a:r>
              <a:rPr lang="en-US" sz="2400" dirty="0" smtClean="0">
                <a:solidFill>
                  <a:schemeClr val="bg1"/>
                </a:solidFill>
              </a:rPr>
              <a:t>has </a:t>
            </a:r>
            <a:r>
              <a:rPr lang="en-US" sz="2400" dirty="0">
                <a:solidFill>
                  <a:schemeClr val="bg1"/>
                </a:solidFill>
              </a:rPr>
              <a:t>a franchise, non-utility </a:t>
            </a:r>
            <a:r>
              <a:rPr lang="en-US" sz="2400" dirty="0" err="1">
                <a:solidFill>
                  <a:schemeClr val="bg1"/>
                </a:solidFill>
              </a:rPr>
              <a:t>microgrids</a:t>
            </a:r>
            <a:r>
              <a:rPr lang="en-US" sz="2400" dirty="0">
                <a:solidFill>
                  <a:schemeClr val="bg1"/>
                </a:solidFill>
              </a:rPr>
              <a:t> likely do not infringe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634514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7" y="0"/>
            <a:ext cx="10370596" cy="579676"/>
          </a:xfrm>
        </p:spPr>
        <p:txBody>
          <a:bodyPr>
            <a:noAutofit/>
          </a:bodyPr>
          <a:lstStyle/>
          <a:p>
            <a:r>
              <a:rPr lang="en-US" sz="3200" b="0" cap="none" dirty="0" smtClean="0">
                <a:solidFill>
                  <a:schemeClr val="tx1"/>
                </a:solidFill>
              </a:rPr>
              <a:t>Crossing a public right-of-way</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23</a:t>
            </a:fld>
            <a:endParaRPr lang="en-US" dirty="0"/>
          </a:p>
        </p:txBody>
      </p:sp>
      <p:sp>
        <p:nvSpPr>
          <p:cNvPr id="3" name="TextBox 2"/>
          <p:cNvSpPr txBox="1"/>
          <p:nvPr/>
        </p:nvSpPr>
        <p:spPr>
          <a:xfrm>
            <a:off x="163512" y="746384"/>
            <a:ext cx="10414433" cy="3693319"/>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
            </a:pPr>
            <a:r>
              <a:rPr lang="en-US" sz="2400" dirty="0" smtClean="0"/>
              <a:t>In some jurisdictions, such as CT., utilities have an exclusive right to cross a public right-of-way. </a:t>
            </a:r>
            <a:r>
              <a:rPr lang="en-US" dirty="0" smtClean="0"/>
              <a:t>See </a:t>
            </a:r>
            <a:r>
              <a:rPr lang="en-US" i="1" dirty="0" smtClean="0"/>
              <a:t>Texas </a:t>
            </a:r>
            <a:r>
              <a:rPr lang="en-US" i="1" dirty="0"/>
              <a:t>Ohio Power v. Connecticut Light and Power</a:t>
            </a:r>
            <a:r>
              <a:rPr lang="en-US" dirty="0"/>
              <a:t>, 243 Conn. 635, 651 (Conn. 1998). </a:t>
            </a:r>
            <a:endParaRPr lang="en-US" dirty="0" smtClean="0"/>
          </a:p>
          <a:p>
            <a:pPr marL="342900" indent="-342900">
              <a:spcBef>
                <a:spcPts val="600"/>
              </a:spcBef>
              <a:spcAft>
                <a:spcPts val="600"/>
              </a:spcAft>
              <a:buFont typeface="Wingdings" panose="05000000000000000000" pitchFamily="2" charset="2"/>
              <a:buChar char="§"/>
            </a:pPr>
            <a:r>
              <a:rPr lang="en-US" sz="2400" dirty="0" smtClean="0"/>
              <a:t>In Mass., N.Y., and D.C., neither statute nor regulation give utilities the exclusive right to cross a pubic right-of-way.  </a:t>
            </a:r>
          </a:p>
          <a:p>
            <a:pPr marL="342900" lvl="1" indent="-342900">
              <a:spcBef>
                <a:spcPts val="600"/>
              </a:spcBef>
              <a:spcAft>
                <a:spcPts val="600"/>
              </a:spcAft>
              <a:buFont typeface="Wingdings" panose="05000000000000000000" pitchFamily="2" charset="2"/>
              <a:buChar char="§"/>
            </a:pPr>
            <a:r>
              <a:rPr lang="en-US" sz="2400" dirty="0" smtClean="0"/>
              <a:t>In all three jurisdictions, statutes explicitly provide for non-utility crossing of a public right-of-way</a:t>
            </a:r>
            <a:r>
              <a:rPr lang="en-US" sz="2400" dirty="0"/>
              <a:t> </a:t>
            </a:r>
            <a:r>
              <a:rPr lang="en-US" sz="2400" dirty="0" smtClean="0"/>
              <a:t>by requiring municipal consent.    </a:t>
            </a:r>
            <a:r>
              <a:rPr lang="en-US" dirty="0" err="1" smtClean="0"/>
              <a:t>M.G.L</a:t>
            </a:r>
            <a:r>
              <a:rPr lang="en-US" dirty="0"/>
              <a:t>. c. 166 § </a:t>
            </a:r>
            <a:r>
              <a:rPr lang="en-US" dirty="0" smtClean="0"/>
              <a:t>24; </a:t>
            </a:r>
            <a:r>
              <a:rPr lang="en-US" dirty="0"/>
              <a:t>NY Gen. city Law §20(10</a:t>
            </a:r>
            <a:r>
              <a:rPr lang="en-US" dirty="0" smtClean="0"/>
              <a:t>); </a:t>
            </a:r>
            <a:r>
              <a:rPr lang="en-US" dirty="0"/>
              <a:t>DC </a:t>
            </a:r>
            <a:r>
              <a:rPr lang="en-US" dirty="0" err="1"/>
              <a:t>Reg</a:t>
            </a:r>
            <a:r>
              <a:rPr lang="en-US" dirty="0"/>
              <a:t> 24-3302.1, DC Code § 34-1402,1406,1407.</a:t>
            </a:r>
            <a:r>
              <a:rPr lang="en-US" dirty="0" smtClean="0"/>
              <a:t> </a:t>
            </a:r>
          </a:p>
          <a:p>
            <a:pPr marL="342900" lvl="1" indent="-342900">
              <a:spcBef>
                <a:spcPts val="600"/>
              </a:spcBef>
              <a:spcAft>
                <a:spcPts val="600"/>
              </a:spcAft>
              <a:buFont typeface="Wingdings" panose="05000000000000000000" pitchFamily="2" charset="2"/>
              <a:buChar char="§"/>
            </a:pPr>
            <a:r>
              <a:rPr lang="en-US" sz="2400" dirty="0" smtClean="0"/>
              <a:t>In Mass. and N.Y., existing </a:t>
            </a:r>
            <a:r>
              <a:rPr lang="en-US" sz="2400" dirty="0" err="1" smtClean="0"/>
              <a:t>microgrids</a:t>
            </a:r>
            <a:r>
              <a:rPr lang="en-US" sz="2400" dirty="0"/>
              <a:t> </a:t>
            </a:r>
            <a:r>
              <a:rPr lang="en-US" sz="2400" dirty="0" smtClean="0"/>
              <a:t>cross public rights-of-way.</a:t>
            </a:r>
            <a:endParaRPr lang="en-US" sz="2400"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987136" y="4799427"/>
            <a:ext cx="8530937" cy="946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Non-utility </a:t>
            </a:r>
            <a:r>
              <a:rPr lang="en-US" sz="2400" dirty="0" err="1"/>
              <a:t>Microgrids</a:t>
            </a:r>
            <a:r>
              <a:rPr lang="en-US" sz="2400" dirty="0"/>
              <a:t> </a:t>
            </a:r>
            <a:r>
              <a:rPr lang="en-US" sz="2400" dirty="0" smtClean="0"/>
              <a:t>can likely cross a public right-of-way in all three jurisdictions</a:t>
            </a:r>
            <a:endParaRPr lang="en-US" sz="2400" dirty="0"/>
          </a:p>
        </p:txBody>
      </p:sp>
    </p:spTree>
    <p:extLst>
      <p:ext uri="{BB962C8B-B14F-4D97-AF65-F5344CB8AC3E}">
        <p14:creationId xmlns:p14="http://schemas.microsoft.com/office/powerpoint/2010/main" val="7314899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50" y="86095"/>
            <a:ext cx="10370596" cy="579676"/>
          </a:xfrm>
        </p:spPr>
        <p:txBody>
          <a:bodyPr>
            <a:noAutofit/>
          </a:bodyPr>
          <a:lstStyle/>
          <a:p>
            <a:r>
              <a:rPr lang="en-US" sz="3200" b="0" cap="none" dirty="0" smtClean="0">
                <a:solidFill>
                  <a:schemeClr val="tx1"/>
                </a:solidFill>
              </a:rPr>
              <a:t>“</a:t>
            </a:r>
            <a:r>
              <a:rPr lang="en-US" sz="3200" b="0" cap="none" dirty="0">
                <a:solidFill>
                  <a:schemeClr val="tx1"/>
                </a:solidFill>
              </a:rPr>
              <a:t>E</a:t>
            </a:r>
            <a:r>
              <a:rPr lang="en-US" sz="3200" b="0" cap="none" dirty="0" smtClean="0">
                <a:solidFill>
                  <a:schemeClr val="tx1"/>
                </a:solidFill>
              </a:rPr>
              <a:t>lectric Company” or “Public Utility” Designation </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24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0302259"/>
              </p:ext>
            </p:extLst>
          </p:nvPr>
        </p:nvGraphicFramePr>
        <p:xfrm>
          <a:off x="163513" y="2841155"/>
          <a:ext cx="10332033" cy="2377440"/>
        </p:xfrm>
        <a:graphic>
          <a:graphicData uri="http://schemas.openxmlformats.org/drawingml/2006/table">
            <a:tbl>
              <a:tblPr firstRow="1" bandRow="1">
                <a:tableStyleId>{5940675A-B579-460E-94D1-54222C63F5DA}</a:tableStyleId>
              </a:tblPr>
              <a:tblGrid>
                <a:gridCol w="939777"/>
                <a:gridCol w="9392256"/>
              </a:tblGrid>
              <a:tr h="370840">
                <a:tc>
                  <a:txBody>
                    <a:bodyPr/>
                    <a:lstStyle/>
                    <a:p>
                      <a:r>
                        <a:rPr lang="en-US" sz="2000" dirty="0" smtClean="0"/>
                        <a:t>Mass.</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Any</a:t>
                      </a:r>
                      <a:r>
                        <a:rPr lang="en-US" sz="2000" baseline="0" dirty="0" smtClean="0"/>
                        <a:t> entity which </a:t>
                      </a:r>
                      <a:r>
                        <a:rPr lang="en-US" sz="2000" u="sng" baseline="0" dirty="0" smtClean="0"/>
                        <a:t>manufactures and sells </a:t>
                      </a:r>
                      <a:r>
                        <a:rPr lang="en-US" sz="2000" baseline="0" dirty="0" smtClean="0"/>
                        <a:t>or </a:t>
                      </a:r>
                      <a:r>
                        <a:rPr lang="en-US" sz="2000" u="sng" baseline="0" dirty="0" smtClean="0"/>
                        <a:t>distributes and sells </a:t>
                      </a:r>
                      <a:r>
                        <a:rPr lang="en-US" sz="2000" baseline="0" dirty="0" smtClean="0"/>
                        <a:t>electricity. </a:t>
                      </a:r>
                      <a:r>
                        <a:rPr lang="en-US" sz="1800" baseline="0" dirty="0" err="1" smtClean="0"/>
                        <a:t>M.G.L</a:t>
                      </a:r>
                      <a:r>
                        <a:rPr lang="en-US" sz="1800" baseline="0" dirty="0" smtClean="0"/>
                        <a:t>. c. 164 § 2(</a:t>
                      </a:r>
                      <a:r>
                        <a:rPr lang="en-US" sz="1800" baseline="0" dirty="0" err="1" smtClean="0"/>
                        <a:t>i</a:t>
                      </a:r>
                      <a:r>
                        <a:rPr lang="en-US" sz="1800" baseline="0" dirty="0" smtClean="0"/>
                        <a:t>). </a:t>
                      </a:r>
                      <a:endParaRPr lang="en-US" sz="1800" dirty="0"/>
                    </a:p>
                  </a:txBody>
                  <a:tcPr/>
                </a:tc>
              </a:tr>
              <a:tr h="370840">
                <a:tc>
                  <a:txBody>
                    <a:bodyPr/>
                    <a:lstStyle/>
                    <a:p>
                      <a:r>
                        <a:rPr lang="en-US" sz="2000" dirty="0" smtClean="0"/>
                        <a:t>N.Y.</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Any entity which “owns</a:t>
                      </a:r>
                      <a:r>
                        <a:rPr lang="en-US" sz="2000" baseline="0" dirty="0" smtClean="0"/>
                        <a:t>, operates or manages” any real or personal property “used for or to facilitate the </a:t>
                      </a:r>
                      <a:r>
                        <a:rPr lang="en-US" sz="2000" u="sng" baseline="0" dirty="0" smtClean="0"/>
                        <a:t>generation, transmission, distribution, sale or furnishing </a:t>
                      </a:r>
                      <a:r>
                        <a:rPr lang="en-US" sz="2000" baseline="0" dirty="0" smtClean="0"/>
                        <a:t>of electricity[.]” </a:t>
                      </a:r>
                      <a:r>
                        <a:rPr lang="en-US" sz="1800" baseline="0" dirty="0" err="1" smtClean="0"/>
                        <a:t>PSL</a:t>
                      </a:r>
                      <a:r>
                        <a:rPr lang="en-US" sz="1800" baseline="0" dirty="0" smtClean="0"/>
                        <a:t> § 2(13), </a:t>
                      </a:r>
                      <a:r>
                        <a:rPr lang="en-US" sz="1800" baseline="0" dirty="0" err="1" smtClean="0"/>
                        <a:t>PSL</a:t>
                      </a:r>
                      <a:r>
                        <a:rPr lang="en-US" sz="1800" baseline="0" dirty="0" smtClean="0"/>
                        <a:t> § 2(12).</a:t>
                      </a:r>
                    </a:p>
                  </a:txBody>
                  <a:tcPr/>
                </a:tc>
              </a:tr>
              <a:tr h="370840">
                <a:tc>
                  <a:txBody>
                    <a:bodyPr/>
                    <a:lstStyle/>
                    <a:p>
                      <a:r>
                        <a:rPr lang="en-US" sz="2000" dirty="0" smtClean="0"/>
                        <a:t>D.C.</a:t>
                      </a:r>
                      <a:endParaRPr lang="en-US" sz="2000" dirty="0"/>
                    </a:p>
                  </a:txBody>
                  <a:tcPr/>
                </a:tc>
                <a:tc>
                  <a:txBody>
                    <a:bodyPr/>
                    <a:lstStyle/>
                    <a:p>
                      <a:r>
                        <a:rPr lang="en-US" sz="2000" dirty="0" smtClean="0"/>
                        <a:t>Any entity</a:t>
                      </a:r>
                      <a:r>
                        <a:rPr lang="en-US" sz="2000" baseline="0" dirty="0" smtClean="0"/>
                        <a:t> which </a:t>
                      </a:r>
                      <a:r>
                        <a:rPr lang="en-US" sz="2000" u="sng" baseline="0" dirty="0" smtClean="0"/>
                        <a:t>physically transmits or distributes </a:t>
                      </a:r>
                      <a:r>
                        <a:rPr lang="en-US" sz="2000" baseline="0" dirty="0" smtClean="0"/>
                        <a:t>electricity in the District of Columbia to “</a:t>
                      </a:r>
                      <a:r>
                        <a:rPr lang="en-US" sz="2000" u="sng" baseline="0" dirty="0" smtClean="0"/>
                        <a:t>retail electric customers</a:t>
                      </a:r>
                      <a:r>
                        <a:rPr lang="en-US" sz="2000" baseline="0" dirty="0" smtClean="0"/>
                        <a:t>.” </a:t>
                      </a:r>
                      <a:r>
                        <a:rPr lang="en-US" sz="1800" baseline="0" dirty="0" smtClean="0"/>
                        <a:t>DC Code §34-207.</a:t>
                      </a:r>
                      <a:endParaRPr lang="en-US" sz="1800" dirty="0"/>
                    </a:p>
                  </a:txBody>
                  <a:tcPr/>
                </a:tc>
              </a:tr>
            </a:tbl>
          </a:graphicData>
        </a:graphic>
      </p:graphicFrame>
      <p:sp>
        <p:nvSpPr>
          <p:cNvPr id="4" name="TextBox 3"/>
          <p:cNvSpPr txBox="1"/>
          <p:nvPr/>
        </p:nvSpPr>
        <p:spPr>
          <a:xfrm>
            <a:off x="124950" y="1120709"/>
            <a:ext cx="10576427" cy="1569660"/>
          </a:xfrm>
          <a:prstGeom prst="rect">
            <a:avLst/>
          </a:prstGeom>
          <a:noFill/>
        </p:spPr>
        <p:txBody>
          <a:bodyPr wrap="square" rtlCol="0">
            <a:spAutoFit/>
          </a:bodyPr>
          <a:lstStyle/>
          <a:p>
            <a:r>
              <a:rPr lang="en-US" sz="2400" dirty="0" smtClean="0"/>
              <a:t>In most jurisdictions, entities deemed “electric companies” are typically subject to extensive regulation.</a:t>
            </a:r>
          </a:p>
          <a:p>
            <a:endParaRPr lang="en-US" sz="2400" dirty="0"/>
          </a:p>
          <a:p>
            <a:r>
              <a:rPr lang="en-US" sz="2400" dirty="0" smtClean="0"/>
              <a:t>An “electric company” is defined as …</a:t>
            </a:r>
            <a:endParaRPr lang="en-US" sz="2400" dirty="0"/>
          </a:p>
        </p:txBody>
      </p:sp>
      <p:pic>
        <p:nvPicPr>
          <p:cNvPr id="8" name="Picture 7"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92061" y="5507180"/>
            <a:ext cx="9636374" cy="436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N.Y. and D.C. both have statutory </a:t>
            </a:r>
            <a:r>
              <a:rPr lang="en-US" sz="2000" dirty="0" smtClean="0"/>
              <a:t>exemptions </a:t>
            </a:r>
            <a:r>
              <a:rPr lang="en-US" sz="2000" dirty="0"/>
              <a:t>to “electric company” designation</a:t>
            </a:r>
            <a:r>
              <a:rPr lang="en-US" sz="2000" dirty="0" smtClean="0"/>
              <a:t>.</a:t>
            </a:r>
            <a:endParaRPr lang="en-US" sz="2000" dirty="0"/>
          </a:p>
        </p:txBody>
      </p:sp>
    </p:spTree>
    <p:extLst>
      <p:ext uri="{BB962C8B-B14F-4D97-AF65-F5344CB8AC3E}">
        <p14:creationId xmlns:p14="http://schemas.microsoft.com/office/powerpoint/2010/main" val="26433021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158691"/>
            <a:ext cx="10370596" cy="579676"/>
          </a:xfrm>
        </p:spPr>
        <p:txBody>
          <a:bodyPr>
            <a:noAutofit/>
          </a:bodyPr>
          <a:lstStyle/>
          <a:p>
            <a:r>
              <a:rPr lang="en-US" sz="3200" b="0" cap="none" dirty="0" smtClean="0">
                <a:solidFill>
                  <a:schemeClr val="tx1"/>
                </a:solidFill>
              </a:rPr>
              <a:t>Licensure of non-utility entities</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25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1980176"/>
              </p:ext>
            </p:extLst>
          </p:nvPr>
        </p:nvGraphicFramePr>
        <p:xfrm>
          <a:off x="163513" y="2979501"/>
          <a:ext cx="9978014" cy="2682240"/>
        </p:xfrm>
        <a:graphic>
          <a:graphicData uri="http://schemas.openxmlformats.org/drawingml/2006/table">
            <a:tbl>
              <a:tblPr firstRow="1" bandRow="1">
                <a:tableStyleId>{5940675A-B579-460E-94D1-54222C63F5DA}</a:tableStyleId>
              </a:tblPr>
              <a:tblGrid>
                <a:gridCol w="1032491"/>
                <a:gridCol w="8945523"/>
              </a:tblGrid>
              <a:tr h="370840">
                <a:tc>
                  <a:txBody>
                    <a:bodyPr/>
                    <a:lstStyle/>
                    <a:p>
                      <a:r>
                        <a:rPr lang="en-US" sz="2000" dirty="0" smtClean="0"/>
                        <a:t>Mass.</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err="1" smtClean="0"/>
                        <a:t>DPU</a:t>
                      </a:r>
                      <a:r>
                        <a:rPr lang="en-US" sz="2000" dirty="0" smtClean="0"/>
                        <a:t> has authority to license “all generation companies, aggregators,</a:t>
                      </a:r>
                      <a:r>
                        <a:rPr lang="en-US" sz="2000" baseline="0" dirty="0" smtClean="0"/>
                        <a:t> suppliers, energy marketers, and energy brokers.” </a:t>
                      </a:r>
                      <a:r>
                        <a:rPr lang="en-US" sz="1800" baseline="0" dirty="0" err="1" smtClean="0"/>
                        <a:t>M.G.L</a:t>
                      </a:r>
                      <a:r>
                        <a:rPr lang="en-US" sz="1800" baseline="0" dirty="0" smtClean="0"/>
                        <a:t>. c. 164 § 1F(1). </a:t>
                      </a:r>
                      <a:endParaRPr lang="en-US" sz="1800" dirty="0"/>
                    </a:p>
                  </a:txBody>
                  <a:tcPr/>
                </a:tc>
              </a:tr>
              <a:tr h="370840">
                <a:tc>
                  <a:txBody>
                    <a:bodyPr/>
                    <a:lstStyle/>
                    <a:p>
                      <a:r>
                        <a:rPr lang="en-US" sz="2000" dirty="0" smtClean="0"/>
                        <a:t>N.Y.</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NY </a:t>
                      </a:r>
                      <a:r>
                        <a:rPr lang="en-US" sz="2000" dirty="0" err="1" smtClean="0"/>
                        <a:t>PSC</a:t>
                      </a:r>
                      <a:r>
                        <a:rPr lang="en-US" sz="2000" dirty="0" smtClean="0"/>
                        <a:t> licenses “Energy Services</a:t>
                      </a:r>
                      <a:r>
                        <a:rPr lang="en-US" sz="2000" baseline="0" dirty="0" smtClean="0"/>
                        <a:t> Companies.” </a:t>
                      </a:r>
                      <a:r>
                        <a:rPr lang="en-US" sz="1800" baseline="0" dirty="0" smtClean="0"/>
                        <a:t>Case 94-E-0952. </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Future regulation of DER assets that sell “DER services” into </a:t>
                      </a:r>
                      <a:r>
                        <a:rPr lang="en-US" sz="2000" baseline="0" dirty="0" err="1" smtClean="0"/>
                        <a:t>DSP</a:t>
                      </a:r>
                      <a:r>
                        <a:rPr lang="en-US" sz="2000" baseline="0" dirty="0" smtClean="0"/>
                        <a:t> market. </a:t>
                      </a:r>
                      <a:r>
                        <a:rPr lang="en-US" sz="1800" baseline="0" dirty="0" smtClean="0"/>
                        <a:t>REV at 105. </a:t>
                      </a:r>
                      <a:endParaRPr lang="en-US" sz="2000" dirty="0"/>
                    </a:p>
                  </a:txBody>
                  <a:tcPr/>
                </a:tc>
              </a:tr>
              <a:tr h="370840">
                <a:tc>
                  <a:txBody>
                    <a:bodyPr/>
                    <a:lstStyle/>
                    <a:p>
                      <a:r>
                        <a:rPr lang="en-US" sz="2000" dirty="0" smtClean="0"/>
                        <a:t>D.C.</a:t>
                      </a:r>
                      <a:endParaRPr lang="en-US" sz="2000" dirty="0"/>
                    </a:p>
                  </a:txBody>
                  <a:tcPr/>
                </a:tc>
                <a:tc>
                  <a:txBody>
                    <a:bodyPr/>
                    <a:lstStyle/>
                    <a:p>
                      <a:pPr marL="342900" indent="-342900">
                        <a:buFont typeface="Arial" panose="020B0604020202020204" pitchFamily="34" charset="0"/>
                        <a:buChar char="•"/>
                      </a:pPr>
                      <a:r>
                        <a:rPr lang="en-US" sz="2000" dirty="0" smtClean="0"/>
                        <a:t>“Electric Suppliers” are licensed by DC </a:t>
                      </a:r>
                      <a:r>
                        <a:rPr lang="en-US" sz="2000" dirty="0" err="1" smtClean="0"/>
                        <a:t>PSC</a:t>
                      </a:r>
                      <a:r>
                        <a:rPr lang="en-US" sz="2000" dirty="0" smtClean="0"/>
                        <a:t>. </a:t>
                      </a:r>
                      <a:r>
                        <a:rPr lang="en-US" sz="1800" dirty="0" smtClean="0"/>
                        <a:t>DC Code §34-1505</a:t>
                      </a:r>
                      <a:r>
                        <a:rPr lang="en-US" sz="2000" dirty="0" smtClean="0"/>
                        <a:t>.</a:t>
                      </a:r>
                    </a:p>
                    <a:p>
                      <a:pPr marL="342900" indent="-342900">
                        <a:buFont typeface="Arial" panose="020B0604020202020204" pitchFamily="34" charset="0"/>
                        <a:buChar char="•"/>
                      </a:pPr>
                      <a:r>
                        <a:rPr lang="en-US" sz="2000" dirty="0" smtClean="0"/>
                        <a:t>Construction of any “generation facility” for the “purpose” of “selling” electricity requires</a:t>
                      </a:r>
                      <a:r>
                        <a:rPr lang="en-US" sz="2000" baseline="0" dirty="0" smtClean="0"/>
                        <a:t> DC </a:t>
                      </a:r>
                      <a:r>
                        <a:rPr lang="en-US" sz="2000" baseline="0" dirty="0" err="1" smtClean="0"/>
                        <a:t>PSC</a:t>
                      </a:r>
                      <a:r>
                        <a:rPr lang="en-US" sz="2000" baseline="0" dirty="0" smtClean="0"/>
                        <a:t> pre-approval.  </a:t>
                      </a:r>
                      <a:r>
                        <a:rPr lang="en-US" sz="1800" baseline="0" dirty="0" smtClean="0"/>
                        <a:t>DC Code §34-1516. </a:t>
                      </a:r>
                      <a:endParaRPr lang="en-US" sz="1800" dirty="0"/>
                    </a:p>
                  </a:txBody>
                  <a:tcPr/>
                </a:tc>
              </a:tr>
            </a:tbl>
          </a:graphicData>
        </a:graphic>
      </p:graphicFrame>
      <p:sp>
        <p:nvSpPr>
          <p:cNvPr id="7" name="TextBox 6"/>
          <p:cNvSpPr txBox="1"/>
          <p:nvPr/>
        </p:nvSpPr>
        <p:spPr>
          <a:xfrm>
            <a:off x="163513" y="1415821"/>
            <a:ext cx="10576427" cy="830997"/>
          </a:xfrm>
          <a:prstGeom prst="rect">
            <a:avLst/>
          </a:prstGeom>
          <a:noFill/>
        </p:spPr>
        <p:txBody>
          <a:bodyPr wrap="square" rtlCol="0">
            <a:spAutoFit/>
          </a:bodyPr>
          <a:lstStyle/>
          <a:p>
            <a:r>
              <a:rPr lang="en-US" sz="2400" dirty="0" smtClean="0"/>
              <a:t>Irrespective of “electric company” regulation, non-utility entities may need to comply with other regulatory requirements. </a:t>
            </a:r>
            <a:endParaRPr lang="en-US" sz="2400" dirty="0"/>
          </a:p>
        </p:txBody>
      </p:sp>
      <p:pic>
        <p:nvPicPr>
          <p:cNvPr id="8" name="Picture 7"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9585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CB5C847B-030F-42FF-A1BE-AC64C85F71C4}" type="slidenum">
              <a:rPr lang="en-US">
                <a:solidFill>
                  <a:srgbClr val="646B86"/>
                </a:solidFill>
              </a:rPr>
              <a:pPr/>
              <a:t>26</a:t>
            </a:fld>
            <a:endParaRPr lang="en-US">
              <a:solidFill>
                <a:srgbClr val="646B86"/>
              </a:solidFill>
            </a:endParaRPr>
          </a:p>
        </p:txBody>
      </p:sp>
      <p:sp>
        <p:nvSpPr>
          <p:cNvPr id="17412" name="Rectangle 5"/>
          <p:cNvSpPr>
            <a:spLocks noChangeArrowheads="1"/>
          </p:cNvSpPr>
          <p:nvPr/>
        </p:nvSpPr>
        <p:spPr bwMode="auto">
          <a:xfrm>
            <a:off x="587375" y="2319338"/>
            <a:ext cx="97827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fontAlgn="base">
              <a:spcBef>
                <a:spcPct val="0"/>
              </a:spcBef>
              <a:spcAft>
                <a:spcPct val="0"/>
              </a:spcAft>
            </a:pPr>
            <a:r>
              <a:rPr lang="en-US" sz="2800" dirty="0" smtClean="0">
                <a:solidFill>
                  <a:prstClr val="black"/>
                </a:solidFill>
                <a:cs typeface="Arial" panose="020B0604020202020204" pitchFamily="34" charset="0"/>
              </a:rPr>
              <a:t>As an illustration of non-utility ownership, we have analyzed four scenarios using distributed generation “building blocks” ranging from a single consumer on a single parcel to a multi-participant, multi-parcel </a:t>
            </a:r>
            <a:r>
              <a:rPr lang="en-US" sz="2800" dirty="0" err="1" smtClean="0">
                <a:solidFill>
                  <a:prstClr val="black"/>
                </a:solidFill>
                <a:cs typeface="Arial" panose="020B0604020202020204" pitchFamily="34" charset="0"/>
              </a:rPr>
              <a:t>microgird</a:t>
            </a:r>
            <a:r>
              <a:rPr lang="en-US" sz="2800" dirty="0" smtClean="0">
                <a:solidFill>
                  <a:prstClr val="black"/>
                </a:solidFill>
                <a:cs typeface="Arial" panose="020B0604020202020204" pitchFamily="34" charset="0"/>
              </a:rPr>
              <a:t>.</a:t>
            </a:r>
            <a:endParaRPr lang="en-US" sz="2800" dirty="0">
              <a:solidFill>
                <a:srgbClr val="FF0000"/>
              </a:solidFill>
              <a:cs typeface="Arial" panose="020B0604020202020204" pitchFamily="34" charset="0"/>
            </a:endParaRPr>
          </a:p>
        </p:txBody>
      </p:sp>
      <p:pic>
        <p:nvPicPr>
          <p:cNvPr id="1741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8527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46612"/>
            <a:ext cx="10334661" cy="589625"/>
          </a:xfrm>
        </p:spPr>
        <p:txBody>
          <a:bodyPr>
            <a:noAutofit/>
          </a:bodyPr>
          <a:lstStyle/>
          <a:p>
            <a:pPr fontAlgn="auto">
              <a:spcAft>
                <a:spcPts val="0"/>
              </a:spcAft>
              <a:defRPr/>
            </a:pPr>
            <a:r>
              <a:rPr lang="en-US" sz="3200" b="0" cap="none" dirty="0" smtClean="0">
                <a:solidFill>
                  <a:schemeClr val="tx1"/>
                </a:solidFill>
                <a:cs typeface="Calibri" pitchFamily="34" charset="0"/>
              </a:rPr>
              <a:t>Scenario 1</a:t>
            </a:r>
            <a:endParaRPr lang="en-US" sz="3200" b="0" cap="none" dirty="0">
              <a:solidFill>
                <a:schemeClr val="tx1"/>
              </a:solidFill>
              <a:cs typeface="Calibri" pitchFamily="34" charset="0"/>
            </a:endParaRPr>
          </a:p>
        </p:txBody>
      </p:sp>
      <p:sp>
        <p:nvSpPr>
          <p:cNvPr id="18435"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931DD05B-ED51-4459-9D58-59F7EBC5A54C}" type="slidenum">
              <a:rPr lang="en-US">
                <a:solidFill>
                  <a:schemeClr val="tx2"/>
                </a:solidFill>
              </a:rPr>
              <a:pPr/>
              <a:t>27</a:t>
            </a:fld>
            <a:endParaRPr lang="en-US">
              <a:solidFill>
                <a:schemeClr val="tx2"/>
              </a:solidFill>
            </a:endParaRPr>
          </a:p>
        </p:txBody>
      </p:sp>
      <p:pic>
        <p:nvPicPr>
          <p:cNvPr id="18436" name="Content Placeholder 5"/>
          <p:cNvPicPr>
            <a:picLocks noChangeAspect="1"/>
          </p:cNvPicPr>
          <p:nvPr/>
        </p:nvPicPr>
        <p:blipFill>
          <a:blip r:embed="rId2">
            <a:extLst>
              <a:ext uri="{28A0092B-C50C-407E-A947-70E740481C1C}">
                <a14:useLocalDpi xmlns:a14="http://schemas.microsoft.com/office/drawing/2010/main" val="0"/>
              </a:ext>
            </a:extLst>
          </a:blip>
          <a:srcRect t="2933"/>
          <a:stretch>
            <a:fillRect/>
          </a:stretch>
        </p:blipFill>
        <p:spPr bwMode="auto">
          <a:xfrm>
            <a:off x="4114800" y="30163"/>
            <a:ext cx="6524625"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2611" y="1445941"/>
            <a:ext cx="9637712" cy="830997"/>
          </a:xfrm>
          <a:prstGeom prst="rect">
            <a:avLst/>
          </a:prstGeom>
          <a:noFill/>
        </p:spPr>
        <p:txBody>
          <a:bodyPr>
            <a:spAutoFit/>
          </a:bodyPr>
          <a:lstStyle/>
          <a:p>
            <a:pPr fontAlgn="auto">
              <a:spcBef>
                <a:spcPts val="0"/>
              </a:spcBef>
              <a:spcAft>
                <a:spcPts val="0"/>
              </a:spcAft>
              <a:defRPr/>
            </a:pPr>
            <a:r>
              <a:rPr lang="en-US" sz="2400" dirty="0">
                <a:latin typeface="+mn-lt"/>
                <a:cs typeface="+mn-cs"/>
              </a:rPr>
              <a:t>Single consumer with consumer-</a:t>
            </a:r>
            <a:br>
              <a:rPr lang="en-US" sz="2400" dirty="0">
                <a:latin typeface="+mn-lt"/>
                <a:cs typeface="+mn-cs"/>
              </a:rPr>
            </a:br>
            <a:r>
              <a:rPr lang="en-US" sz="2400" dirty="0">
                <a:latin typeface="+mn-lt"/>
                <a:cs typeface="+mn-cs"/>
              </a:rPr>
              <a:t>controlled on-site generating equipment</a:t>
            </a:r>
            <a:r>
              <a:rPr lang="en-US" sz="2400" dirty="0" smtClean="0">
                <a:latin typeface="+mn-lt"/>
                <a:cs typeface="+mn-cs"/>
              </a:rPr>
              <a:t>.</a:t>
            </a:r>
            <a:endParaRPr lang="en-US" sz="2400" dirty="0">
              <a:latin typeface="+mn-lt"/>
              <a:cs typeface="+mn-cs"/>
            </a:endParaRPr>
          </a:p>
        </p:txBody>
      </p:sp>
      <p:sp>
        <p:nvSpPr>
          <p:cNvPr id="18438" name="Content Placeholder 2"/>
          <p:cNvSpPr>
            <a:spLocks noGrp="1"/>
          </p:cNvSpPr>
          <p:nvPr>
            <p:ph idx="1"/>
          </p:nvPr>
        </p:nvSpPr>
        <p:spPr>
          <a:xfrm>
            <a:off x="163513" y="3086642"/>
            <a:ext cx="9991725" cy="488873"/>
          </a:xfrm>
        </p:spPr>
        <p:txBody>
          <a:bodyPr/>
          <a:lstStyle/>
          <a:p>
            <a:pPr>
              <a:spcAft>
                <a:spcPts val="600"/>
              </a:spcAft>
              <a:buFont typeface="Wingdings" panose="05000000000000000000" pitchFamily="2" charset="2"/>
              <a:buChar char="Ø"/>
            </a:pPr>
            <a:r>
              <a:rPr lang="en-US" sz="2400" dirty="0" smtClean="0"/>
              <a:t>This scenario is allowed in all three jurisdictions.</a:t>
            </a:r>
          </a:p>
        </p:txBody>
      </p:sp>
      <p:pic>
        <p:nvPicPr>
          <p:cNvPr id="18439" name="Picture 9" descr="eelp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5"/>
          <p:cNvGraphicFramePr>
            <a:graphicFrameLocks/>
          </p:cNvGraphicFramePr>
          <p:nvPr>
            <p:extLst>
              <p:ext uri="{D42A27DB-BD31-4B8C-83A1-F6EECF244321}">
                <p14:modId xmlns:p14="http://schemas.microsoft.com/office/powerpoint/2010/main" val="1553518520"/>
              </p:ext>
            </p:extLst>
          </p:nvPr>
        </p:nvGraphicFramePr>
        <p:xfrm>
          <a:off x="283080" y="4025497"/>
          <a:ext cx="10050751" cy="1798320"/>
        </p:xfrm>
        <a:graphic>
          <a:graphicData uri="http://schemas.openxmlformats.org/drawingml/2006/table">
            <a:tbl>
              <a:tblPr firstRow="1" bandRow="1">
                <a:tableStyleId>{5940675A-B579-460E-94D1-54222C63F5DA}</a:tableStyleId>
              </a:tblPr>
              <a:tblGrid>
                <a:gridCol w="924566"/>
                <a:gridCol w="9126185"/>
              </a:tblGrid>
              <a:tr h="370840">
                <a:tc>
                  <a:txBody>
                    <a:bodyPr/>
                    <a:lstStyle/>
                    <a:p>
                      <a:r>
                        <a:rPr lang="en-US" sz="2000" dirty="0" smtClean="0"/>
                        <a:t>Mass.</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Does not violate the franchise because electricity is continuously owned and controlled by the consumer.</a:t>
                      </a:r>
                      <a:endParaRPr lang="en-US" sz="1800" dirty="0"/>
                    </a:p>
                  </a:txBody>
                  <a:tcPr/>
                </a:tc>
              </a:tr>
              <a:tr h="370840">
                <a:tc>
                  <a:txBody>
                    <a:bodyPr/>
                    <a:lstStyle/>
                    <a:p>
                      <a:r>
                        <a:rPr lang="en-US" sz="2000" dirty="0" smtClean="0"/>
                        <a:t>N.Y.</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Not regulated as an “electric company” by a property-based exemption.</a:t>
                      </a:r>
                      <a:endParaRPr lang="en-US" sz="2000" dirty="0"/>
                    </a:p>
                  </a:txBody>
                  <a:tcPr/>
                </a:tc>
              </a:tr>
              <a:tr h="370840">
                <a:tc>
                  <a:txBody>
                    <a:bodyPr/>
                    <a:lstStyle/>
                    <a:p>
                      <a:r>
                        <a:rPr lang="en-US" sz="2000" dirty="0" smtClean="0"/>
                        <a:t>D.C.</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Likely not regulated as an “electric company” because not distributing to “retail customers.”</a:t>
                      </a:r>
                      <a:endParaRPr lang="en-US" sz="2000" dirty="0" smtClean="0"/>
                    </a:p>
                  </a:txBody>
                  <a:tcPr/>
                </a:tc>
              </a:tr>
            </a:tbl>
          </a:graphicData>
        </a:graphic>
      </p:graphicFrame>
    </p:spTree>
    <p:extLst>
      <p:ext uri="{BB962C8B-B14F-4D97-AF65-F5344CB8AC3E}">
        <p14:creationId xmlns:p14="http://schemas.microsoft.com/office/powerpoint/2010/main" val="32377457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5"/>
          <p:cNvPicPr>
            <a:picLocks noChangeAspect="1"/>
          </p:cNvPicPr>
          <p:nvPr/>
        </p:nvPicPr>
        <p:blipFill>
          <a:blip r:embed="rId2">
            <a:extLst>
              <a:ext uri="{28A0092B-C50C-407E-A947-70E740481C1C}">
                <a14:useLocalDpi xmlns:a14="http://schemas.microsoft.com/office/drawing/2010/main" val="0"/>
              </a:ext>
            </a:extLst>
          </a:blip>
          <a:srcRect r="11578"/>
          <a:stretch>
            <a:fillRect/>
          </a:stretch>
        </p:blipFill>
        <p:spPr bwMode="auto">
          <a:xfrm>
            <a:off x="3941763" y="0"/>
            <a:ext cx="6856412"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9511" y="77483"/>
            <a:ext cx="10334661" cy="532709"/>
          </a:xfrm>
        </p:spPr>
        <p:txBody>
          <a:bodyPr>
            <a:noAutofit/>
          </a:bodyPr>
          <a:lstStyle/>
          <a:p>
            <a:pPr fontAlgn="auto">
              <a:spcAft>
                <a:spcPts val="0"/>
              </a:spcAft>
              <a:defRPr/>
            </a:pPr>
            <a:r>
              <a:rPr lang="en-US" sz="3200" b="0" cap="none" dirty="0" smtClean="0">
                <a:solidFill>
                  <a:schemeClr val="tx1"/>
                </a:solidFill>
                <a:cs typeface="Calibri" pitchFamily="34" charset="0"/>
              </a:rPr>
              <a:t>Scenario 2</a:t>
            </a:r>
            <a:endParaRPr lang="en-US" sz="3200" b="0" cap="none" dirty="0">
              <a:solidFill>
                <a:schemeClr val="tx1"/>
              </a:solidFill>
              <a:cs typeface="Calibri" pitchFamily="34" charset="0"/>
            </a:endParaRPr>
          </a:p>
        </p:txBody>
      </p:sp>
      <p:sp>
        <p:nvSpPr>
          <p:cNvPr id="19460"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5314A335-E541-42FA-BECB-684E0FF0D50D}" type="slidenum">
              <a:rPr lang="en-US">
                <a:solidFill>
                  <a:schemeClr val="tx2"/>
                </a:solidFill>
              </a:rPr>
              <a:pPr/>
              <a:t>28</a:t>
            </a:fld>
            <a:endParaRPr lang="en-US">
              <a:solidFill>
                <a:schemeClr val="tx2"/>
              </a:solidFill>
            </a:endParaRPr>
          </a:p>
        </p:txBody>
      </p:sp>
      <p:pic>
        <p:nvPicPr>
          <p:cNvPr id="19462" name="Picture 6" descr="eelp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63513" y="1163992"/>
            <a:ext cx="9637712" cy="830997"/>
          </a:xfrm>
          <a:prstGeom prst="rect">
            <a:avLst/>
          </a:prstGeom>
          <a:noFill/>
        </p:spPr>
        <p:txBody>
          <a:bodyPr>
            <a:spAutoFit/>
          </a:bodyPr>
          <a:lstStyle/>
          <a:p>
            <a:pPr fontAlgn="auto">
              <a:spcBef>
                <a:spcPts val="0"/>
              </a:spcBef>
              <a:spcAft>
                <a:spcPts val="0"/>
              </a:spcAft>
              <a:defRPr/>
            </a:pPr>
            <a:r>
              <a:rPr lang="en-US" sz="2400" dirty="0">
                <a:latin typeface="+mn-lt"/>
                <a:cs typeface="+mn-cs"/>
              </a:rPr>
              <a:t>Single consumer with consumer </a:t>
            </a:r>
          </a:p>
          <a:p>
            <a:pPr fontAlgn="auto">
              <a:spcBef>
                <a:spcPts val="0"/>
              </a:spcBef>
              <a:spcAft>
                <a:spcPts val="0"/>
              </a:spcAft>
              <a:defRPr/>
            </a:pPr>
            <a:r>
              <a:rPr lang="en-US" sz="2400" dirty="0">
                <a:latin typeface="+mn-lt"/>
                <a:cs typeface="+mn-cs"/>
              </a:rPr>
              <a:t>controlled </a:t>
            </a:r>
            <a:r>
              <a:rPr lang="en-US" sz="2400" dirty="0" smtClean="0">
                <a:latin typeface="+mn-lt"/>
                <a:cs typeface="+mn-cs"/>
              </a:rPr>
              <a:t>off-site </a:t>
            </a:r>
            <a:r>
              <a:rPr lang="en-US" sz="2400" dirty="0">
                <a:latin typeface="+mn-lt"/>
                <a:cs typeface="+mn-cs"/>
              </a:rPr>
              <a:t>generating equipment</a:t>
            </a:r>
            <a:r>
              <a:rPr lang="en-US" sz="2400" dirty="0" smtClean="0">
                <a:latin typeface="+mn-lt"/>
                <a:cs typeface="+mn-cs"/>
              </a:rPr>
              <a:t>.</a:t>
            </a:r>
            <a:endParaRPr lang="en-US" sz="2400" dirty="0">
              <a:latin typeface="+mn-lt"/>
              <a:cs typeface="+mn-cs"/>
            </a:endParaRPr>
          </a:p>
        </p:txBody>
      </p:sp>
      <p:sp>
        <p:nvSpPr>
          <p:cNvPr id="10" name="Content Placeholder 2"/>
          <p:cNvSpPr>
            <a:spLocks noGrp="1"/>
          </p:cNvSpPr>
          <p:nvPr>
            <p:ph idx="1"/>
          </p:nvPr>
        </p:nvSpPr>
        <p:spPr>
          <a:xfrm>
            <a:off x="89511" y="2373232"/>
            <a:ext cx="9991725" cy="488873"/>
          </a:xfrm>
        </p:spPr>
        <p:txBody>
          <a:bodyPr/>
          <a:lstStyle/>
          <a:p>
            <a:pPr>
              <a:spcAft>
                <a:spcPts val="600"/>
              </a:spcAft>
              <a:buFont typeface="Wingdings" panose="05000000000000000000" pitchFamily="2" charset="2"/>
              <a:buChar char="Ø"/>
            </a:pPr>
            <a:r>
              <a:rPr lang="en-US" sz="2400" dirty="0" smtClean="0"/>
              <a:t>This scenario is also allowed in all three jurisdictions.</a:t>
            </a:r>
          </a:p>
        </p:txBody>
      </p:sp>
      <p:graphicFrame>
        <p:nvGraphicFramePr>
          <p:cNvPr id="12" name="Content Placeholder 5"/>
          <p:cNvGraphicFramePr>
            <a:graphicFrameLocks/>
          </p:cNvGraphicFramePr>
          <p:nvPr>
            <p:extLst>
              <p:ext uri="{D42A27DB-BD31-4B8C-83A1-F6EECF244321}">
                <p14:modId xmlns:p14="http://schemas.microsoft.com/office/powerpoint/2010/main" val="2999801174"/>
              </p:ext>
            </p:extLst>
          </p:nvPr>
        </p:nvGraphicFramePr>
        <p:xfrm>
          <a:off x="236249" y="3079974"/>
          <a:ext cx="9979582" cy="1798320"/>
        </p:xfrm>
        <a:graphic>
          <a:graphicData uri="http://schemas.openxmlformats.org/drawingml/2006/table">
            <a:tbl>
              <a:tblPr firstRow="1" bandRow="1">
                <a:tableStyleId>{5940675A-B579-460E-94D1-54222C63F5DA}</a:tableStyleId>
              </a:tblPr>
              <a:tblGrid>
                <a:gridCol w="810490"/>
                <a:gridCol w="9169092"/>
              </a:tblGrid>
              <a:tr h="370840">
                <a:tc>
                  <a:txBody>
                    <a:bodyPr/>
                    <a:lstStyle/>
                    <a:p>
                      <a:r>
                        <a:rPr lang="en-US" sz="2000" dirty="0" smtClean="0"/>
                        <a:t>Mass.</a:t>
                      </a:r>
                      <a:endParaRPr lang="en-US" sz="2000" dirty="0"/>
                    </a:p>
                  </a:txBody>
                  <a:tcPr>
                    <a:solidFill>
                      <a:schemeClr val="bg1"/>
                    </a:solid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Does not violate the franchise because Mass. law makes no reference to crossing a public right-of-way.</a:t>
                      </a:r>
                      <a:endParaRPr lang="en-US" sz="1800" dirty="0"/>
                    </a:p>
                  </a:txBody>
                  <a:tcPr>
                    <a:solidFill>
                      <a:schemeClr val="bg1"/>
                    </a:solidFill>
                  </a:tcPr>
                </a:tc>
              </a:tr>
              <a:tr h="370840">
                <a:tc>
                  <a:txBody>
                    <a:bodyPr/>
                    <a:lstStyle/>
                    <a:p>
                      <a:r>
                        <a:rPr lang="en-US" sz="2000" dirty="0" smtClean="0"/>
                        <a:t>N.Y.</a:t>
                      </a:r>
                      <a:endParaRPr lang="en-US" sz="2000" dirty="0"/>
                    </a:p>
                  </a:txBody>
                  <a:tcPr>
                    <a:solidFill>
                      <a:schemeClr val="bg1"/>
                    </a:solid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May qualify for either a property-based or technology-based exemption from “electric company” regulation.</a:t>
                      </a:r>
                      <a:endParaRPr lang="en-US" sz="2000" dirty="0" smtClean="0"/>
                    </a:p>
                  </a:txBody>
                  <a:tcPr>
                    <a:solidFill>
                      <a:schemeClr val="bg1"/>
                    </a:solidFill>
                  </a:tcPr>
                </a:tc>
              </a:tr>
              <a:tr h="370840">
                <a:tc>
                  <a:txBody>
                    <a:bodyPr/>
                    <a:lstStyle/>
                    <a:p>
                      <a:r>
                        <a:rPr lang="en-US" sz="2000" dirty="0" smtClean="0"/>
                        <a:t>D.C.</a:t>
                      </a:r>
                      <a:endParaRPr lang="en-US" sz="2000" dirty="0"/>
                    </a:p>
                  </a:txBody>
                  <a:tcPr>
                    <a:solidFill>
                      <a:schemeClr val="bg1"/>
                    </a:solidFill>
                  </a:tcPr>
                </a:tc>
                <a:tc>
                  <a:txBody>
                    <a:bodyPr/>
                    <a:lstStyle/>
                    <a:p>
                      <a:pPr marL="342900" indent="-342900">
                        <a:buFont typeface="Arial" panose="020B0604020202020204" pitchFamily="34" charset="0"/>
                        <a:buChar char="•"/>
                      </a:pPr>
                      <a:r>
                        <a:rPr lang="en-US" sz="2000" baseline="0" dirty="0" smtClean="0"/>
                        <a:t>Same as scenario 1.</a:t>
                      </a:r>
                      <a:endParaRPr lang="en-US" sz="2000" dirty="0"/>
                    </a:p>
                  </a:txBody>
                  <a:tcPr>
                    <a:solidFill>
                      <a:schemeClr val="bg1"/>
                    </a:solidFill>
                  </a:tcPr>
                </a:tc>
              </a:tr>
            </a:tbl>
          </a:graphicData>
        </a:graphic>
      </p:graphicFrame>
    </p:spTree>
    <p:extLst>
      <p:ext uri="{BB962C8B-B14F-4D97-AF65-F5344CB8AC3E}">
        <p14:creationId xmlns:p14="http://schemas.microsoft.com/office/powerpoint/2010/main" val="40824419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p:cNvPicPr>
            <a:picLocks noChangeAspect="1"/>
          </p:cNvPicPr>
          <p:nvPr/>
        </p:nvPicPr>
        <p:blipFill>
          <a:blip r:embed="rId2">
            <a:extLst>
              <a:ext uri="{28A0092B-C50C-407E-A947-70E740481C1C}">
                <a14:useLocalDpi xmlns:a14="http://schemas.microsoft.com/office/drawing/2010/main" val="0"/>
              </a:ext>
            </a:extLst>
          </a:blip>
          <a:srcRect r="12498" b="13698"/>
          <a:stretch>
            <a:fillRect/>
          </a:stretch>
        </p:blipFill>
        <p:spPr bwMode="auto">
          <a:xfrm>
            <a:off x="5715599" y="0"/>
            <a:ext cx="5157788" cy="221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513" y="-195523"/>
            <a:ext cx="10334661" cy="753762"/>
          </a:xfrm>
        </p:spPr>
        <p:txBody>
          <a:bodyPr>
            <a:noAutofit/>
          </a:bodyPr>
          <a:lstStyle/>
          <a:p>
            <a:pPr fontAlgn="auto">
              <a:spcAft>
                <a:spcPts val="0"/>
              </a:spcAft>
              <a:defRPr/>
            </a:pPr>
            <a:r>
              <a:rPr lang="en-US" sz="3200" b="0" cap="none" dirty="0" smtClean="0">
                <a:solidFill>
                  <a:schemeClr val="tx1"/>
                </a:solidFill>
                <a:cs typeface="Calibri" pitchFamily="34" charset="0"/>
              </a:rPr>
              <a:t>Scenario 3</a:t>
            </a:r>
            <a:endParaRPr lang="en-US" sz="3200" b="0" cap="none" dirty="0">
              <a:solidFill>
                <a:schemeClr val="tx1"/>
              </a:solidFill>
              <a:cs typeface="Calibri" pitchFamily="34" charset="0"/>
            </a:endParaRPr>
          </a:p>
        </p:txBody>
      </p:sp>
      <p:sp>
        <p:nvSpPr>
          <p:cNvPr id="19460"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5314A335-E541-42FA-BECB-684E0FF0D50D}" type="slidenum">
              <a:rPr lang="en-US">
                <a:solidFill>
                  <a:schemeClr val="tx2"/>
                </a:solidFill>
              </a:rPr>
              <a:pPr/>
              <a:t>29</a:t>
            </a:fld>
            <a:endParaRPr lang="en-US">
              <a:solidFill>
                <a:schemeClr val="tx2"/>
              </a:solidFill>
            </a:endParaRPr>
          </a:p>
        </p:txBody>
      </p:sp>
      <p:pic>
        <p:nvPicPr>
          <p:cNvPr id="19462" name="Picture 6" descr="eelp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63513" y="748988"/>
            <a:ext cx="9637712" cy="830997"/>
          </a:xfrm>
          <a:prstGeom prst="rect">
            <a:avLst/>
          </a:prstGeom>
          <a:noFill/>
        </p:spPr>
        <p:txBody>
          <a:bodyPr>
            <a:spAutoFit/>
          </a:bodyPr>
          <a:lstStyle/>
          <a:p>
            <a:pPr fontAlgn="auto">
              <a:spcBef>
                <a:spcPts val="0"/>
              </a:spcBef>
              <a:spcAft>
                <a:spcPts val="0"/>
              </a:spcAft>
              <a:defRPr/>
            </a:pPr>
            <a:r>
              <a:rPr lang="en-US" sz="2400" dirty="0" smtClean="0">
                <a:latin typeface="+mn-lt"/>
                <a:cs typeface="+mn-cs"/>
              </a:rPr>
              <a:t>Single property with tenants and owner </a:t>
            </a:r>
            <a:endParaRPr lang="en-US" sz="2400" dirty="0">
              <a:latin typeface="+mn-lt"/>
              <a:cs typeface="+mn-cs"/>
            </a:endParaRPr>
          </a:p>
          <a:p>
            <a:pPr fontAlgn="auto">
              <a:spcBef>
                <a:spcPts val="0"/>
              </a:spcBef>
              <a:spcAft>
                <a:spcPts val="0"/>
              </a:spcAft>
              <a:defRPr/>
            </a:pPr>
            <a:r>
              <a:rPr lang="en-US" sz="2400" dirty="0">
                <a:latin typeface="+mn-lt"/>
                <a:cs typeface="+mn-cs"/>
              </a:rPr>
              <a:t>controlled </a:t>
            </a:r>
            <a:r>
              <a:rPr lang="en-US" sz="2400" dirty="0" smtClean="0">
                <a:latin typeface="+mn-lt"/>
                <a:cs typeface="+mn-cs"/>
              </a:rPr>
              <a:t>off-site </a:t>
            </a:r>
            <a:r>
              <a:rPr lang="en-US" sz="2400" dirty="0">
                <a:latin typeface="+mn-lt"/>
                <a:cs typeface="+mn-cs"/>
              </a:rPr>
              <a:t>generating equipment</a:t>
            </a:r>
            <a:r>
              <a:rPr lang="en-US" sz="2400" dirty="0" smtClean="0">
                <a:latin typeface="+mn-lt"/>
                <a:cs typeface="+mn-cs"/>
              </a:rPr>
              <a:t>.</a:t>
            </a:r>
            <a:endParaRPr lang="en-US" sz="2400" dirty="0">
              <a:latin typeface="+mn-lt"/>
              <a:cs typeface="+mn-cs"/>
            </a:endParaRPr>
          </a:p>
        </p:txBody>
      </p:sp>
      <p:sp>
        <p:nvSpPr>
          <p:cNvPr id="10" name="Content Placeholder 2"/>
          <p:cNvSpPr>
            <a:spLocks noGrp="1"/>
          </p:cNvSpPr>
          <p:nvPr>
            <p:ph idx="1"/>
          </p:nvPr>
        </p:nvSpPr>
        <p:spPr>
          <a:xfrm>
            <a:off x="163513" y="1918554"/>
            <a:ext cx="9991725" cy="488873"/>
          </a:xfrm>
        </p:spPr>
        <p:txBody>
          <a:bodyPr/>
          <a:lstStyle/>
          <a:p>
            <a:pPr>
              <a:spcAft>
                <a:spcPts val="600"/>
              </a:spcAft>
              <a:buFont typeface="Wingdings" panose="05000000000000000000" pitchFamily="2" charset="2"/>
              <a:buChar char="Ø"/>
            </a:pPr>
            <a:r>
              <a:rPr lang="en-US" sz="2400" dirty="0" smtClean="0"/>
              <a:t>This scenario is also allowed in all three jurisdictions.</a:t>
            </a:r>
          </a:p>
        </p:txBody>
      </p:sp>
      <p:graphicFrame>
        <p:nvGraphicFramePr>
          <p:cNvPr id="12" name="Content Placeholder 5"/>
          <p:cNvGraphicFramePr>
            <a:graphicFrameLocks/>
          </p:cNvGraphicFramePr>
          <p:nvPr>
            <p:extLst>
              <p:ext uri="{D42A27DB-BD31-4B8C-83A1-F6EECF244321}">
                <p14:modId xmlns:p14="http://schemas.microsoft.com/office/powerpoint/2010/main" val="3688284907"/>
              </p:ext>
            </p:extLst>
          </p:nvPr>
        </p:nvGraphicFramePr>
        <p:xfrm>
          <a:off x="308985" y="2982013"/>
          <a:ext cx="10189189" cy="3017520"/>
        </p:xfrm>
        <a:graphic>
          <a:graphicData uri="http://schemas.openxmlformats.org/drawingml/2006/table">
            <a:tbl>
              <a:tblPr firstRow="1" bandRow="1">
                <a:tableStyleId>{5940675A-B579-460E-94D1-54222C63F5DA}</a:tableStyleId>
              </a:tblPr>
              <a:tblGrid>
                <a:gridCol w="896000"/>
                <a:gridCol w="9293189"/>
              </a:tblGrid>
              <a:tr h="370840">
                <a:tc>
                  <a:txBody>
                    <a:bodyPr/>
                    <a:lstStyle/>
                    <a:p>
                      <a:r>
                        <a:rPr lang="en-US" sz="2000" dirty="0" smtClean="0"/>
                        <a:t>Mass.</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Landlord provision of electricity has never been challenged as a violation of the franchise. </a:t>
                      </a:r>
                      <a:endParaRPr lang="en-US" sz="1800" dirty="0"/>
                    </a:p>
                  </a:txBody>
                  <a:tcPr/>
                </a:tc>
              </a:tr>
              <a:tr h="370840">
                <a:tc>
                  <a:txBody>
                    <a:bodyPr/>
                    <a:lstStyle/>
                    <a:p>
                      <a:r>
                        <a:rPr lang="en-US" sz="2000" dirty="0" smtClean="0"/>
                        <a:t>N.Y.</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May qualify for technology-based exemption from “electric company” regulation. But, the owner cannot consistently distribute </a:t>
                      </a:r>
                      <a:r>
                        <a:rPr lang="en-US" sz="2000" baseline="0" dirty="0" err="1" smtClean="0"/>
                        <a:t>macrogrid</a:t>
                      </a:r>
                      <a:r>
                        <a:rPr lang="en-US" sz="2000" baseline="0" dirty="0" smtClean="0"/>
                        <a:t> electricity.</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May qualify for property-based exemption.  But, tenants cannot have “separate accounts.”  See REV at 110. </a:t>
                      </a:r>
                      <a:endParaRPr lang="en-US" sz="2000" dirty="0"/>
                    </a:p>
                  </a:txBody>
                  <a:tcPr/>
                </a:tc>
              </a:tr>
              <a:tr h="370840">
                <a:tc>
                  <a:txBody>
                    <a:bodyPr/>
                    <a:lstStyle/>
                    <a:p>
                      <a:r>
                        <a:rPr lang="en-US" sz="2000" dirty="0" smtClean="0"/>
                        <a:t>D.C.</a:t>
                      </a:r>
                      <a:endParaRPr lang="en-US" sz="2000" dirty="0"/>
                    </a:p>
                  </a:txBody>
                  <a:tcPr/>
                </a:tc>
                <a:tc>
                  <a:txBody>
                    <a:bodyPr/>
                    <a:lstStyle/>
                    <a:p>
                      <a:pPr marL="342900" indent="-342900">
                        <a:buFont typeface="Arial" panose="020B0604020202020204" pitchFamily="34" charset="0"/>
                        <a:buChar char="•"/>
                      </a:pPr>
                      <a:r>
                        <a:rPr lang="en-US" sz="2000" baseline="0" dirty="0" smtClean="0"/>
                        <a:t>May qualify for a building-based exemption from “electric corporation,” provided that distribution line is considered “internal distribution system.”</a:t>
                      </a:r>
                    </a:p>
                  </a:txBody>
                  <a:tcPr/>
                </a:tc>
              </a:tr>
            </a:tbl>
          </a:graphicData>
        </a:graphic>
      </p:graphicFrame>
    </p:spTree>
    <p:extLst>
      <p:ext uri="{BB962C8B-B14F-4D97-AF65-F5344CB8AC3E}">
        <p14:creationId xmlns:p14="http://schemas.microsoft.com/office/powerpoint/2010/main" val="32441646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153763"/>
            <a:ext cx="10370596" cy="579676"/>
          </a:xfrm>
        </p:spPr>
        <p:txBody>
          <a:bodyPr>
            <a:noAutofit/>
          </a:bodyPr>
          <a:lstStyle/>
          <a:p>
            <a:r>
              <a:rPr lang="en-US" sz="3200" b="0" cap="none" dirty="0" err="1" smtClean="0">
                <a:solidFill>
                  <a:schemeClr val="tx1"/>
                </a:solidFill>
              </a:rPr>
              <a:t>Microgrid</a:t>
            </a:r>
            <a:r>
              <a:rPr lang="en-US" sz="3200" b="0" cap="none" dirty="0" smtClean="0">
                <a:solidFill>
                  <a:schemeClr val="tx1"/>
                </a:solidFill>
              </a:rPr>
              <a:t> regulation is in flux</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6910308"/>
              </p:ext>
            </p:extLst>
          </p:nvPr>
        </p:nvGraphicFramePr>
        <p:xfrm>
          <a:off x="357004" y="1452102"/>
          <a:ext cx="10370596" cy="4114800"/>
        </p:xfrm>
        <a:graphic>
          <a:graphicData uri="http://schemas.openxmlformats.org/drawingml/2006/table">
            <a:tbl>
              <a:tblPr firstRow="1" bandRow="1">
                <a:tableStyleId>{2D5ABB26-0587-4C30-8999-92F81FD0307C}</a:tableStyleId>
              </a:tblPr>
              <a:tblGrid>
                <a:gridCol w="1049868"/>
                <a:gridCol w="9320728"/>
              </a:tblGrid>
              <a:tr h="370840">
                <a:tc>
                  <a:txBody>
                    <a:bodyPr/>
                    <a:lstStyle/>
                    <a:p>
                      <a:r>
                        <a:rPr lang="en-US" sz="2400" dirty="0" smtClean="0"/>
                        <a:t>Mass.</a:t>
                      </a:r>
                      <a:endParaRPr lang="en-US" sz="2400" dirty="0"/>
                    </a:p>
                  </a:txBody>
                  <a:tcPr/>
                </a:tc>
                <a:tc>
                  <a:txBody>
                    <a:bodyPr/>
                    <a:lstStyle/>
                    <a:p>
                      <a:r>
                        <a:rPr lang="en-US" sz="2400" dirty="0" smtClean="0"/>
                        <a:t>Grid Modernization Order</a:t>
                      </a:r>
                      <a:r>
                        <a:rPr lang="en-US" sz="2400" baseline="0" dirty="0" smtClean="0"/>
                        <a:t> requires utilities to submit “Research, Development and Deployment Plans” by August 5, 2015.  </a:t>
                      </a:r>
                      <a:r>
                        <a:rPr lang="en-US" sz="2400" baseline="0" dirty="0" err="1" smtClean="0"/>
                        <a:t>Microgrids</a:t>
                      </a:r>
                      <a:r>
                        <a:rPr lang="en-US" sz="2400" baseline="0" dirty="0" smtClean="0"/>
                        <a:t> are explicitly mentioned. </a:t>
                      </a:r>
                      <a:endParaRPr lang="en-US" sz="2400" dirty="0"/>
                    </a:p>
                  </a:txBody>
                  <a:tcPr/>
                </a:tc>
              </a:tr>
              <a:tr h="370840">
                <a:tc>
                  <a:txBody>
                    <a:bodyPr/>
                    <a:lstStyle/>
                    <a:p>
                      <a:endParaRPr lang="en-US" sz="2400" dirty="0"/>
                    </a:p>
                  </a:txBody>
                  <a:tcPr/>
                </a:tc>
                <a:tc>
                  <a:txBody>
                    <a:bodyPr/>
                    <a:lstStyle/>
                    <a:p>
                      <a:endParaRPr lang="en-US" sz="2400" dirty="0"/>
                    </a:p>
                  </a:txBody>
                  <a:tcPr/>
                </a:tc>
              </a:tr>
              <a:tr h="370840">
                <a:tc>
                  <a:txBody>
                    <a:bodyPr/>
                    <a:lstStyle/>
                    <a:p>
                      <a:r>
                        <a:rPr lang="en-US" sz="2400" dirty="0" smtClean="0"/>
                        <a:t>N.Y.</a:t>
                      </a:r>
                      <a:endParaRPr lang="en-US" sz="2400" dirty="0"/>
                    </a:p>
                  </a:txBody>
                  <a:tcPr/>
                </a:tc>
                <a:tc>
                  <a:txBody>
                    <a:bodyPr/>
                    <a:lstStyle/>
                    <a:p>
                      <a:r>
                        <a:rPr lang="en-US" sz="2400" dirty="0" smtClean="0"/>
                        <a:t>REV Order requested </a:t>
                      </a:r>
                      <a:r>
                        <a:rPr lang="en-US" sz="2400" dirty="0" err="1" smtClean="0"/>
                        <a:t>microgrid</a:t>
                      </a:r>
                      <a:r>
                        <a:rPr lang="en-US" sz="2400" dirty="0" smtClean="0"/>
                        <a:t> regulation comments by May</a:t>
                      </a:r>
                      <a:r>
                        <a:rPr lang="en-US" sz="2400" baseline="0" dirty="0" smtClean="0"/>
                        <a:t> </a:t>
                      </a:r>
                      <a:r>
                        <a:rPr lang="en-US" sz="2400" dirty="0" smtClean="0"/>
                        <a:t>1, 2015.  Expect a </a:t>
                      </a:r>
                      <a:r>
                        <a:rPr lang="en-US" sz="2400" dirty="0" err="1" smtClean="0"/>
                        <a:t>microgrid</a:t>
                      </a:r>
                      <a:r>
                        <a:rPr lang="en-US" sz="2400" dirty="0" smtClean="0"/>
                        <a:t> proposal from the </a:t>
                      </a:r>
                      <a:r>
                        <a:rPr lang="en-US" sz="2400" dirty="0" err="1" smtClean="0"/>
                        <a:t>PSC</a:t>
                      </a:r>
                      <a:r>
                        <a:rPr lang="en-US" sz="2400" dirty="0" smtClean="0"/>
                        <a:t> for further public comment soon.</a:t>
                      </a:r>
                      <a:endParaRPr lang="en-US" sz="2400" dirty="0"/>
                    </a:p>
                  </a:txBody>
                  <a:tcPr/>
                </a:tc>
              </a:tr>
              <a:tr h="370840">
                <a:tc>
                  <a:txBody>
                    <a:bodyPr/>
                    <a:lstStyle/>
                    <a:p>
                      <a:endParaRPr lang="en-US" sz="2400" dirty="0"/>
                    </a:p>
                  </a:txBody>
                  <a:tcPr/>
                </a:tc>
                <a:tc>
                  <a:txBody>
                    <a:bodyPr/>
                    <a:lstStyle/>
                    <a:p>
                      <a:endParaRPr lang="en-US" sz="2400" dirty="0"/>
                    </a:p>
                  </a:txBody>
                  <a:tcPr/>
                </a:tc>
              </a:tr>
              <a:tr h="370840">
                <a:tc>
                  <a:txBody>
                    <a:bodyPr/>
                    <a:lstStyle/>
                    <a:p>
                      <a:r>
                        <a:rPr lang="en-US" sz="2400" dirty="0" smtClean="0"/>
                        <a:t>D.C.</a:t>
                      </a:r>
                      <a:endParaRPr lang="en-US" sz="2400" dirty="0"/>
                    </a:p>
                  </a:txBody>
                  <a:tcPr/>
                </a:tc>
                <a:tc>
                  <a:txBody>
                    <a:bodyPr/>
                    <a:lstStyle/>
                    <a:p>
                      <a:r>
                        <a:rPr lang="en-US" sz="2400" dirty="0" err="1" smtClean="0"/>
                        <a:t>PSC</a:t>
                      </a:r>
                      <a:r>
                        <a:rPr lang="en-US" sz="2400" baseline="0" dirty="0" smtClean="0"/>
                        <a:t> expects to open a new docket to consider grid modernization, </a:t>
                      </a:r>
                      <a:r>
                        <a:rPr lang="en-US" sz="2400" baseline="0" dirty="0" err="1" smtClean="0"/>
                        <a:t>microgrids</a:t>
                      </a:r>
                      <a:r>
                        <a:rPr lang="en-US" sz="2400" baseline="0" dirty="0" smtClean="0"/>
                        <a:t> and storage. </a:t>
                      </a:r>
                      <a:endParaRPr lang="en-US" sz="2400" dirty="0"/>
                    </a:p>
                  </a:txBody>
                  <a:tcPr/>
                </a:tc>
              </a:tr>
            </a:tbl>
          </a:graphicData>
        </a:graphic>
      </p:graphicFrame>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3481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Content Placeholder 5"/>
          <p:cNvPicPr>
            <a:picLocks noChangeAspect="1"/>
          </p:cNvPicPr>
          <p:nvPr/>
        </p:nvPicPr>
        <p:blipFill>
          <a:blip r:embed="rId2">
            <a:extLst>
              <a:ext uri="{28A0092B-C50C-407E-A947-70E740481C1C}">
                <a14:useLocalDpi xmlns:a14="http://schemas.microsoft.com/office/drawing/2010/main" val="0"/>
              </a:ext>
            </a:extLst>
          </a:blip>
          <a:srcRect l="1521" t="18321" r="2635" b="26509"/>
          <a:stretch>
            <a:fillRect/>
          </a:stretch>
        </p:blipFill>
        <p:spPr bwMode="auto">
          <a:xfrm>
            <a:off x="2989910" y="0"/>
            <a:ext cx="78263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513" y="-208212"/>
            <a:ext cx="10334661" cy="753762"/>
          </a:xfrm>
        </p:spPr>
        <p:txBody>
          <a:bodyPr>
            <a:noAutofit/>
          </a:bodyPr>
          <a:lstStyle/>
          <a:p>
            <a:pPr fontAlgn="auto">
              <a:spcAft>
                <a:spcPts val="0"/>
              </a:spcAft>
              <a:defRPr/>
            </a:pPr>
            <a:r>
              <a:rPr lang="en-US" sz="3200" b="0" cap="none" dirty="0" smtClean="0">
                <a:solidFill>
                  <a:schemeClr val="tx1"/>
                </a:solidFill>
                <a:cs typeface="Calibri" pitchFamily="34" charset="0"/>
              </a:rPr>
              <a:t>Scenario 4</a:t>
            </a:r>
            <a:endParaRPr lang="en-US" sz="3200"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30</a:t>
            </a:fld>
            <a:endParaRPr lang="en-US">
              <a:solidFill>
                <a:schemeClr val="tx2"/>
              </a:solidFill>
            </a:endParaRPr>
          </a:p>
        </p:txBody>
      </p:sp>
      <p:sp>
        <p:nvSpPr>
          <p:cNvPr id="8" name="TextBox 7"/>
          <p:cNvSpPr txBox="1"/>
          <p:nvPr/>
        </p:nvSpPr>
        <p:spPr>
          <a:xfrm>
            <a:off x="100660" y="1732904"/>
            <a:ext cx="10715625" cy="461665"/>
          </a:xfrm>
          <a:prstGeom prst="rect">
            <a:avLst/>
          </a:prstGeom>
          <a:noFill/>
        </p:spPr>
        <p:txBody>
          <a:bodyPr wrap="square">
            <a:spAutoFit/>
          </a:bodyPr>
          <a:lstStyle/>
          <a:p>
            <a:pPr fontAlgn="auto">
              <a:spcBef>
                <a:spcPts val="0"/>
              </a:spcBef>
              <a:spcAft>
                <a:spcPts val="0"/>
              </a:spcAft>
              <a:defRPr/>
            </a:pPr>
            <a:r>
              <a:rPr lang="en-US" sz="2400" dirty="0" smtClean="0">
                <a:latin typeface="+mn-lt"/>
                <a:cs typeface="+mn-cs"/>
              </a:rPr>
              <a:t>Multi-participant “</a:t>
            </a:r>
            <a:r>
              <a:rPr lang="en-US" sz="2400" dirty="0" err="1" smtClean="0">
                <a:latin typeface="+mn-lt"/>
                <a:cs typeface="+mn-cs"/>
              </a:rPr>
              <a:t>microgrid</a:t>
            </a:r>
            <a:r>
              <a:rPr lang="en-US" sz="2400" dirty="0" smtClean="0">
                <a:latin typeface="+mn-lt"/>
                <a:cs typeface="+mn-cs"/>
              </a:rPr>
              <a:t>”</a:t>
            </a:r>
          </a:p>
        </p:txBody>
      </p:sp>
      <p:pic>
        <p:nvPicPr>
          <p:cNvPr id="24583" name="Picture 6" descr="eelp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5"/>
          <p:cNvGraphicFramePr>
            <a:graphicFrameLocks/>
          </p:cNvGraphicFramePr>
          <p:nvPr>
            <p:extLst>
              <p:ext uri="{D42A27DB-BD31-4B8C-83A1-F6EECF244321}">
                <p14:modId xmlns:p14="http://schemas.microsoft.com/office/powerpoint/2010/main" val="3885080188"/>
              </p:ext>
            </p:extLst>
          </p:nvPr>
        </p:nvGraphicFramePr>
        <p:xfrm>
          <a:off x="163513" y="2171949"/>
          <a:ext cx="10189189" cy="4008120"/>
        </p:xfrm>
        <a:graphic>
          <a:graphicData uri="http://schemas.openxmlformats.org/drawingml/2006/table">
            <a:tbl>
              <a:tblPr firstRow="1" bandRow="1">
                <a:tableStyleId>{5940675A-B579-460E-94D1-54222C63F5DA}</a:tableStyleId>
              </a:tblPr>
              <a:tblGrid>
                <a:gridCol w="896000"/>
                <a:gridCol w="9293189"/>
              </a:tblGrid>
              <a:tr h="370840">
                <a:tc>
                  <a:txBody>
                    <a:bodyPr/>
                    <a:lstStyle/>
                    <a:p>
                      <a:r>
                        <a:rPr lang="en-US" sz="2000" dirty="0" smtClean="0"/>
                        <a:t>Mass.</a:t>
                      </a:r>
                      <a:endParaRPr lang="en-US" sz="2000" dirty="0"/>
                    </a:p>
                  </a:txBody>
                  <a:tcPr/>
                </a:tc>
                <a:tc>
                  <a:txBody>
                    <a:bodyPr/>
                    <a:lstStyle/>
                    <a:p>
                      <a:pPr marL="342900" indent="-342900">
                        <a:spcAft>
                          <a:spcPts val="600"/>
                        </a:spcAft>
                        <a:buFont typeface="Arial" panose="020B0604020202020204" pitchFamily="34" charset="0"/>
                        <a:buChar char="•"/>
                      </a:pPr>
                      <a:r>
                        <a:rPr lang="en-US" sz="2000" dirty="0" smtClean="0"/>
                        <a:t>Non-utility ownership and/or operation of distribution infrastructure likely violates the franchise because it involves the transfer of control and ownership of electricity.</a:t>
                      </a:r>
                    </a:p>
                    <a:p>
                      <a:pPr marL="342900" indent="-342900">
                        <a:spcAft>
                          <a:spcPts val="600"/>
                        </a:spcAft>
                        <a:buFont typeface="Arial" panose="020B0604020202020204" pitchFamily="34" charset="0"/>
                        <a:buChar char="•"/>
                      </a:pPr>
                      <a:r>
                        <a:rPr lang="en-US" sz="2000" dirty="0" smtClean="0"/>
                        <a:t>A “joint venture” structure might be allowed.</a:t>
                      </a:r>
                    </a:p>
                  </a:txBody>
                  <a:tcPr/>
                </a:tc>
              </a:tr>
              <a:tr h="370840">
                <a:tc>
                  <a:txBody>
                    <a:bodyPr/>
                    <a:lstStyle/>
                    <a:p>
                      <a:r>
                        <a:rPr lang="en-US" sz="2000" dirty="0" smtClean="0"/>
                        <a:t>N.Y.</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Non-utility ownership/operation of distribution infrastructure is allowed.</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May qualify</a:t>
                      </a:r>
                      <a:r>
                        <a:rPr lang="en-US" sz="2000" baseline="0" dirty="0" smtClean="0"/>
                        <a:t> for technology-based exemption from “electric company” regulation.  But, </a:t>
                      </a:r>
                      <a:r>
                        <a:rPr lang="en-US" sz="2000" dirty="0" smtClean="0"/>
                        <a:t>same legal entity must own</a:t>
                      </a:r>
                      <a:r>
                        <a:rPr lang="en-US" sz="2000" baseline="0" dirty="0" smtClean="0"/>
                        <a:t>/operate </a:t>
                      </a:r>
                      <a:r>
                        <a:rPr lang="en-US" sz="2000" dirty="0" smtClean="0"/>
                        <a:t>generator and distribution infrastructure.</a:t>
                      </a:r>
                      <a:endParaRPr lang="en-US" sz="2000" dirty="0"/>
                    </a:p>
                  </a:txBody>
                  <a:tcPr/>
                </a:tc>
              </a:tr>
              <a:tr h="370840">
                <a:tc>
                  <a:txBody>
                    <a:bodyPr/>
                    <a:lstStyle/>
                    <a:p>
                      <a:r>
                        <a:rPr lang="en-US" sz="2000" dirty="0" smtClean="0"/>
                        <a:t>D.C.</a:t>
                      </a:r>
                      <a:endParaRPr lang="en-US" sz="20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Non-utility ownership/operation of distribution infrastructure is allowed.</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May qualify</a:t>
                      </a:r>
                      <a:r>
                        <a:rPr lang="en-US" sz="2000" baseline="0" dirty="0" smtClean="0"/>
                        <a:t> for building-based exemption from “electric company” regulation.  But, </a:t>
                      </a:r>
                      <a:r>
                        <a:rPr lang="en-US" sz="2000" dirty="0" smtClean="0"/>
                        <a:t>same legal entity must own/operate the generator and all the distribution infrastructure, including the wires inside the buildings.</a:t>
                      </a:r>
                    </a:p>
                  </a:txBody>
                  <a:tcPr/>
                </a:tc>
              </a:tr>
            </a:tbl>
          </a:graphicData>
        </a:graphic>
      </p:graphicFrame>
    </p:spTree>
    <p:extLst>
      <p:ext uri="{BB962C8B-B14F-4D97-AF65-F5344CB8AC3E}">
        <p14:creationId xmlns:p14="http://schemas.microsoft.com/office/powerpoint/2010/main" val="26477772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8" y="139014"/>
            <a:ext cx="9652000" cy="758705"/>
          </a:xfrm>
        </p:spPr>
        <p:txBody>
          <a:bodyPr>
            <a:normAutofit/>
          </a:bodyPr>
          <a:lstStyle/>
          <a:p>
            <a:r>
              <a:rPr lang="en-US" sz="3200" b="0" cap="none" dirty="0" smtClean="0">
                <a:solidFill>
                  <a:schemeClr val="tx1"/>
                </a:solidFill>
              </a:rPr>
              <a:t>Conclusion</a:t>
            </a:r>
            <a:endParaRPr lang="en-US" sz="3200" b="0" cap="none" dirty="0">
              <a:solidFill>
                <a:schemeClr val="tx1"/>
              </a:solidFill>
            </a:endParaRPr>
          </a:p>
        </p:txBody>
      </p:sp>
      <p:sp>
        <p:nvSpPr>
          <p:cNvPr id="3" name="Content Placeholder 2"/>
          <p:cNvSpPr>
            <a:spLocks noGrp="1"/>
          </p:cNvSpPr>
          <p:nvPr>
            <p:ph idx="1"/>
          </p:nvPr>
        </p:nvSpPr>
        <p:spPr>
          <a:xfrm>
            <a:off x="508098" y="1266516"/>
            <a:ext cx="10145358" cy="4846320"/>
          </a:xfrm>
        </p:spPr>
        <p:txBody>
          <a:bodyPr>
            <a:normAutofit/>
          </a:bodyPr>
          <a:lstStyle/>
          <a:p>
            <a:pPr marL="457200" indent="-457200">
              <a:spcAft>
                <a:spcPts val="1200"/>
              </a:spcAft>
              <a:buFont typeface="Wingdings" pitchFamily="2" charset="2"/>
              <a:buChar char="§"/>
            </a:pPr>
            <a:r>
              <a:rPr lang="en-US" sz="3000" dirty="0" smtClean="0"/>
              <a:t>Most </a:t>
            </a:r>
            <a:r>
              <a:rPr lang="en-US" sz="3000" dirty="0" err="1" smtClean="0"/>
              <a:t>microgrid</a:t>
            </a:r>
            <a:r>
              <a:rPr lang="en-US" sz="3000" dirty="0" smtClean="0"/>
              <a:t> </a:t>
            </a:r>
            <a:r>
              <a:rPr lang="en-US" sz="2800" dirty="0" smtClean="0"/>
              <a:t>ownership/operation</a:t>
            </a:r>
            <a:r>
              <a:rPr lang="en-US" sz="3000" dirty="0" smtClean="0"/>
              <a:t> configurations are likely permitted</a:t>
            </a:r>
            <a:r>
              <a:rPr lang="en-US" sz="3000" dirty="0"/>
              <a:t> </a:t>
            </a:r>
            <a:r>
              <a:rPr lang="en-US" sz="3000" dirty="0" smtClean="0"/>
              <a:t>in N.Y. and D.C.</a:t>
            </a:r>
          </a:p>
          <a:p>
            <a:pPr marL="457200" indent="-457200">
              <a:spcAft>
                <a:spcPts val="1200"/>
              </a:spcAft>
              <a:buFont typeface="Wingdings" pitchFamily="2" charset="2"/>
              <a:buChar char="§"/>
            </a:pPr>
            <a:r>
              <a:rPr lang="en-US" sz="3000" dirty="0" smtClean="0"/>
              <a:t>In Mass., non-utility ownership/operation of the </a:t>
            </a:r>
            <a:r>
              <a:rPr lang="en-US" sz="3000" dirty="0" err="1" smtClean="0"/>
              <a:t>microgrid</a:t>
            </a:r>
            <a:r>
              <a:rPr lang="en-US" sz="3000" dirty="0" smtClean="0"/>
              <a:t> distribution infrastructure is constrained by the franchise clause.</a:t>
            </a:r>
          </a:p>
          <a:p>
            <a:pPr marL="457200" indent="-457200">
              <a:spcAft>
                <a:spcPts val="1200"/>
              </a:spcAft>
              <a:buFont typeface="Wingdings" pitchFamily="2" charset="2"/>
              <a:buChar char="§"/>
            </a:pPr>
            <a:r>
              <a:rPr lang="en-US" sz="3000" dirty="0" smtClean="0"/>
              <a:t>Regulatory implications of different configurations is highly dependent on jurisdiction.</a:t>
            </a:r>
          </a:p>
        </p:txBody>
      </p:sp>
      <p:sp>
        <p:nvSpPr>
          <p:cNvPr id="5" name="Slide Number Placeholder 4"/>
          <p:cNvSpPr>
            <a:spLocks noGrp="1"/>
          </p:cNvSpPr>
          <p:nvPr>
            <p:ph type="sldNum" sz="quarter" idx="12"/>
          </p:nvPr>
        </p:nvSpPr>
        <p:spPr>
          <a:xfrm>
            <a:off x="9991069" y="6445037"/>
            <a:ext cx="784448" cy="228600"/>
          </a:xfrm>
        </p:spPr>
        <p:txBody>
          <a:bodyPr/>
          <a:lstStyle/>
          <a:p>
            <a:fld id="{629637A9-119A-49DA-BD12-AAC58B377D80}" type="slidenum">
              <a:rPr lang="en-US" smtClean="0"/>
              <a:pPr/>
              <a:t>31</a:t>
            </a:fld>
            <a:endParaRPr lang="en-US" dirty="0"/>
          </a:p>
        </p:txBody>
      </p:sp>
      <p:pic>
        <p:nvPicPr>
          <p:cNvPr id="6"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9716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1914"/>
            <a:ext cx="9652000" cy="758705"/>
          </a:xfrm>
        </p:spPr>
        <p:txBody>
          <a:bodyPr>
            <a:normAutofit/>
          </a:bodyPr>
          <a:lstStyle/>
          <a:p>
            <a:r>
              <a:rPr lang="en-US" sz="3200" b="0" cap="none" dirty="0" smtClean="0">
                <a:solidFill>
                  <a:schemeClr val="tx1"/>
                </a:solidFill>
              </a:rPr>
              <a:t>Additional Slides</a:t>
            </a:r>
            <a:endParaRPr lang="en-US" sz="3200" b="0" cap="none" dirty="0">
              <a:solidFill>
                <a:schemeClr val="tx1"/>
              </a:solidFill>
            </a:endParaRPr>
          </a:p>
        </p:txBody>
      </p:sp>
      <p:sp>
        <p:nvSpPr>
          <p:cNvPr id="5" name="Slide Number Placeholder 4"/>
          <p:cNvSpPr>
            <a:spLocks noGrp="1"/>
          </p:cNvSpPr>
          <p:nvPr>
            <p:ph type="sldNum" sz="quarter" idx="12"/>
          </p:nvPr>
        </p:nvSpPr>
        <p:spPr>
          <a:xfrm>
            <a:off x="9991069" y="6445037"/>
            <a:ext cx="784448" cy="228600"/>
          </a:xfrm>
        </p:spPr>
        <p:txBody>
          <a:bodyPr/>
          <a:lstStyle/>
          <a:p>
            <a:fld id="{629637A9-119A-49DA-BD12-AAC58B377D80}" type="slidenum">
              <a:rPr lang="en-US" smtClean="0"/>
              <a:pPr/>
              <a:t>32</a:t>
            </a:fld>
            <a:endParaRPr lang="en-US" dirty="0"/>
          </a:p>
        </p:txBody>
      </p:sp>
      <p:sp>
        <p:nvSpPr>
          <p:cNvPr id="4" name="Content Placeholder 3"/>
          <p:cNvSpPr>
            <a:spLocks noGrp="1"/>
          </p:cNvSpPr>
          <p:nvPr>
            <p:ph idx="1"/>
          </p:nvPr>
        </p:nvSpPr>
        <p:spPr/>
        <p:txBody>
          <a:bodyPr/>
          <a:lstStyle/>
          <a:p>
            <a:endParaRPr lang="en-US"/>
          </a:p>
        </p:txBody>
      </p:sp>
      <p:pic>
        <p:nvPicPr>
          <p:cNvPr id="6"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0521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01" y="72098"/>
            <a:ext cx="10370596" cy="579676"/>
          </a:xfrm>
        </p:spPr>
        <p:txBody>
          <a:bodyPr>
            <a:noAutofit/>
          </a:bodyPr>
          <a:lstStyle/>
          <a:p>
            <a:r>
              <a:rPr lang="en-US" sz="3200" b="0" cap="none" dirty="0" smtClean="0">
                <a:solidFill>
                  <a:schemeClr val="tx1"/>
                </a:solidFill>
              </a:rPr>
              <a:t>A </a:t>
            </a:r>
            <a:r>
              <a:rPr lang="en-US" sz="3200" b="0" cap="none" dirty="0" err="1" smtClean="0">
                <a:solidFill>
                  <a:schemeClr val="tx1"/>
                </a:solidFill>
              </a:rPr>
              <a:t>microgrid</a:t>
            </a:r>
            <a:r>
              <a:rPr lang="en-US" sz="3200" b="0" cap="none" dirty="0" smtClean="0">
                <a:solidFill>
                  <a:schemeClr val="tx1"/>
                </a:solidFill>
              </a:rPr>
              <a:t> is likely a “competitive” service in D.C.</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33</a:t>
            </a:fld>
            <a:endParaRPr lang="en-US" dirty="0"/>
          </a:p>
        </p:txBody>
      </p:sp>
      <p:sp>
        <p:nvSpPr>
          <p:cNvPr id="7" name="Content Placeholder 2"/>
          <p:cNvSpPr>
            <a:spLocks noGrp="1"/>
          </p:cNvSpPr>
          <p:nvPr>
            <p:ph idx="1"/>
          </p:nvPr>
        </p:nvSpPr>
        <p:spPr>
          <a:xfrm>
            <a:off x="457199" y="767686"/>
            <a:ext cx="9652000" cy="4846320"/>
          </a:xfrm>
        </p:spPr>
        <p:txBody>
          <a:bodyPr>
            <a:noAutofit/>
          </a:bodyPr>
          <a:lstStyle/>
          <a:p>
            <a:pPr marL="7938" lvl="1" indent="0">
              <a:buNone/>
            </a:pPr>
            <a:r>
              <a:rPr lang="en-US" sz="2400" dirty="0" smtClean="0">
                <a:solidFill>
                  <a:schemeClr val="tx1"/>
                </a:solidFill>
              </a:rPr>
              <a:t>A </a:t>
            </a:r>
            <a:r>
              <a:rPr lang="en-US" sz="2400" dirty="0">
                <a:solidFill>
                  <a:schemeClr val="tx1"/>
                </a:solidFill>
              </a:rPr>
              <a:t>service is competitive if </a:t>
            </a:r>
            <a:endParaRPr lang="en-US" sz="2400" dirty="0" smtClean="0">
              <a:solidFill>
                <a:schemeClr val="tx1"/>
              </a:solidFill>
            </a:endParaRPr>
          </a:p>
          <a:p>
            <a:pPr marL="465138" lvl="1" indent="-457200">
              <a:buAutoNum type="arabicParenBoth"/>
            </a:pPr>
            <a:r>
              <a:rPr lang="en-US" sz="2400" dirty="0" smtClean="0">
                <a:solidFill>
                  <a:schemeClr val="tx1"/>
                </a:solidFill>
              </a:rPr>
              <a:t>“</a:t>
            </a:r>
            <a:r>
              <a:rPr lang="en-US" sz="2400" dirty="0">
                <a:solidFill>
                  <a:schemeClr val="tx1"/>
                </a:solidFill>
              </a:rPr>
              <a:t>Provision of the service by alternative sellers will not harm any class of customers;” </a:t>
            </a:r>
            <a:endParaRPr lang="en-US" sz="2400" dirty="0" smtClean="0">
              <a:solidFill>
                <a:schemeClr val="tx1"/>
              </a:solidFill>
            </a:endParaRPr>
          </a:p>
          <a:p>
            <a:pPr marL="465138" lvl="1" indent="-457200">
              <a:buAutoNum type="arabicParenBoth"/>
            </a:pPr>
            <a:r>
              <a:rPr lang="en-US" sz="2400" dirty="0" smtClean="0">
                <a:solidFill>
                  <a:schemeClr val="tx1"/>
                </a:solidFill>
              </a:rPr>
              <a:t>“</a:t>
            </a:r>
            <a:r>
              <a:rPr lang="en-US" sz="2400" dirty="0">
                <a:solidFill>
                  <a:schemeClr val="tx1"/>
                </a:solidFill>
              </a:rPr>
              <a:t>Provision of the service will decrease the cost of providing the service to customers in the District of Columbia or increase the quality or innovation of the electric service to customers in the District of Columbia;” </a:t>
            </a:r>
            <a:endParaRPr lang="en-US" sz="2400" dirty="0" smtClean="0">
              <a:solidFill>
                <a:schemeClr val="tx1"/>
              </a:solidFill>
            </a:endParaRPr>
          </a:p>
          <a:p>
            <a:pPr marL="465138" lvl="1" indent="-457200">
              <a:buAutoNum type="arabicParenBoth"/>
            </a:pPr>
            <a:r>
              <a:rPr lang="en-US" sz="2400" dirty="0" smtClean="0">
                <a:solidFill>
                  <a:schemeClr val="tx1"/>
                </a:solidFill>
              </a:rPr>
              <a:t>“</a:t>
            </a:r>
            <a:r>
              <a:rPr lang="en-US" sz="2400" dirty="0">
                <a:solidFill>
                  <a:schemeClr val="tx1"/>
                </a:solidFill>
              </a:rPr>
              <a:t>Effective competition in the market for that service is likely to develop</a:t>
            </a:r>
            <a:r>
              <a:rPr lang="en-US" sz="2400" dirty="0" smtClean="0">
                <a:solidFill>
                  <a:schemeClr val="tx1"/>
                </a:solidFill>
              </a:rPr>
              <a:t>;”</a:t>
            </a:r>
          </a:p>
          <a:p>
            <a:pPr marL="465138" lvl="1" indent="-457200">
              <a:buAutoNum type="arabicParenBoth"/>
            </a:pPr>
            <a:r>
              <a:rPr lang="en-US" sz="2400" dirty="0" smtClean="0">
                <a:solidFill>
                  <a:schemeClr val="tx1"/>
                </a:solidFill>
              </a:rPr>
              <a:t>“</a:t>
            </a:r>
            <a:r>
              <a:rPr lang="en-US" sz="2400" dirty="0">
                <a:solidFill>
                  <a:schemeClr val="tx1"/>
                </a:solidFill>
              </a:rPr>
              <a:t>Provision of the service by alternative sellers will not otherwise jeopardize the safety and reliability of electric service in the District of Columbia.” </a:t>
            </a:r>
            <a:r>
              <a:rPr lang="en-US" sz="2000" dirty="0">
                <a:solidFill>
                  <a:schemeClr val="tx1"/>
                </a:solidFill>
              </a:rPr>
              <a:t>DC Code §34-1504(e)(1). </a:t>
            </a:r>
            <a:endParaRPr lang="en-US" sz="2000" dirty="0" smtClean="0">
              <a:solidFill>
                <a:schemeClr val="tx1"/>
              </a:solidFill>
            </a:endParaRPr>
          </a:p>
          <a:p>
            <a:pPr marL="465138" lvl="1" indent="-457200">
              <a:buAutoNum type="arabicParenBoth"/>
            </a:pPr>
            <a:endParaRPr lang="en-US" sz="2000" dirty="0">
              <a:solidFill>
                <a:schemeClr val="tx1"/>
              </a:solidFill>
            </a:endParaRPr>
          </a:p>
          <a:p>
            <a:pPr marL="7938" lvl="1" indent="0">
              <a:buNone/>
            </a:pPr>
            <a:endParaRPr lang="en-US" sz="2400" dirty="0" smtClean="0">
              <a:solidFill>
                <a:schemeClr val="tx1"/>
              </a:solidFill>
            </a:endParaRPr>
          </a:p>
          <a:p>
            <a:pPr marL="7938" lvl="1" indent="0">
              <a:buNone/>
            </a:pPr>
            <a:endParaRPr lang="en-US" sz="2400" dirty="0" smtClean="0">
              <a:solidFill>
                <a:schemeClr val="tx1"/>
              </a:solidFill>
            </a:endParaRPr>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4852554" y="5809994"/>
            <a:ext cx="3990109" cy="463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Non-utility </a:t>
            </a:r>
            <a:r>
              <a:rPr lang="en-US" dirty="0" err="1"/>
              <a:t>Microgrids</a:t>
            </a:r>
            <a:r>
              <a:rPr lang="en-US" dirty="0"/>
              <a:t> likely qualify</a:t>
            </a:r>
          </a:p>
        </p:txBody>
      </p:sp>
    </p:spTree>
    <p:extLst>
      <p:ext uri="{BB962C8B-B14F-4D97-AF65-F5344CB8AC3E}">
        <p14:creationId xmlns:p14="http://schemas.microsoft.com/office/powerpoint/2010/main" val="4910046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43" y="321277"/>
            <a:ext cx="10370596" cy="1285103"/>
          </a:xfrm>
        </p:spPr>
        <p:txBody>
          <a:bodyPr>
            <a:noAutofit/>
          </a:bodyPr>
          <a:lstStyle/>
          <a:p>
            <a:r>
              <a:rPr lang="en-US" b="0" cap="none" dirty="0" smtClean="0">
                <a:solidFill>
                  <a:schemeClr val="tx1"/>
                </a:solidFill>
              </a:rPr>
              <a:t>Definitions of Distribution and Distribution Service in </a:t>
            </a:r>
            <a:r>
              <a:rPr lang="en-US" b="0" cap="none" dirty="0" err="1" smtClean="0">
                <a:solidFill>
                  <a:schemeClr val="tx1"/>
                </a:solidFill>
              </a:rPr>
              <a:t>Massachusettes</a:t>
            </a:r>
            <a:endParaRPr lang="en-US" b="0" cap="none" dirty="0">
              <a:solidFill>
                <a:schemeClr val="tx1"/>
              </a:solidFill>
            </a:endParaRPr>
          </a:p>
        </p:txBody>
      </p:sp>
      <p:sp>
        <p:nvSpPr>
          <p:cNvPr id="3" name="Content Placeholder 2"/>
          <p:cNvSpPr>
            <a:spLocks noGrp="1"/>
          </p:cNvSpPr>
          <p:nvPr>
            <p:ph idx="1"/>
          </p:nvPr>
        </p:nvSpPr>
        <p:spPr>
          <a:xfrm>
            <a:off x="357004" y="1878227"/>
            <a:ext cx="10133883" cy="4707923"/>
          </a:xfrm>
        </p:spPr>
        <p:txBody>
          <a:bodyPr>
            <a:normAutofit/>
          </a:bodyPr>
          <a:lstStyle/>
          <a:p>
            <a:pPr marL="457200" indent="-457200">
              <a:spcAft>
                <a:spcPts val="1200"/>
              </a:spcAft>
              <a:buFont typeface="Wingdings" pitchFamily="2" charset="2"/>
              <a:buChar char="§"/>
            </a:pPr>
            <a:r>
              <a:rPr lang="en-US" sz="2800" b="1" dirty="0" smtClean="0"/>
              <a:t>“</a:t>
            </a:r>
            <a:r>
              <a:rPr lang="en-US" sz="2800" b="1" dirty="0"/>
              <a:t>distribution service” </a:t>
            </a:r>
            <a:r>
              <a:rPr lang="en-US" sz="2800" dirty="0" smtClean="0"/>
              <a:t>= “</a:t>
            </a:r>
            <a:r>
              <a:rPr lang="en-US" sz="2800" dirty="0"/>
              <a:t>the delivery of electricity to the customer by the electric distribution company from points on the transmission system or from a generating plant at distribution voltage</a:t>
            </a:r>
            <a:r>
              <a:rPr lang="en-US" sz="2800" dirty="0" smtClean="0"/>
              <a:t>.</a:t>
            </a:r>
            <a:r>
              <a:rPr lang="en-US" sz="3000" dirty="0" smtClean="0"/>
              <a:t>”  </a:t>
            </a:r>
            <a:r>
              <a:rPr lang="en-US" sz="2400" dirty="0" smtClean="0"/>
              <a:t>M.G.L. c. 161, § 1.</a:t>
            </a:r>
          </a:p>
          <a:p>
            <a:pPr marL="457200" indent="-457200">
              <a:spcAft>
                <a:spcPts val="1200"/>
              </a:spcAft>
              <a:buFont typeface="Wingdings" pitchFamily="2" charset="2"/>
              <a:buChar char="§"/>
            </a:pPr>
            <a:r>
              <a:rPr lang="en-US" sz="2800" b="1" dirty="0"/>
              <a:t>“Distribution” </a:t>
            </a:r>
            <a:r>
              <a:rPr lang="en-US" sz="2800" dirty="0" smtClean="0"/>
              <a:t>= </a:t>
            </a:r>
            <a:r>
              <a:rPr lang="en-US" sz="2800" dirty="0"/>
              <a:t>“the delivery of electricity over lines which operate at a voltage level typically equal to or greater than 110 volts and less than 69,000 volts to an end-use customer within the commonwealth</a:t>
            </a:r>
            <a:r>
              <a:rPr lang="en-US" sz="2800" dirty="0" smtClean="0"/>
              <a:t>.”  </a:t>
            </a:r>
            <a:r>
              <a:rPr lang="en-US" sz="2400" dirty="0" smtClean="0"/>
              <a:t>M.G.L. c. 161, </a:t>
            </a:r>
            <a:r>
              <a:rPr lang="en-US" sz="2400" dirty="0"/>
              <a:t>§ </a:t>
            </a:r>
            <a:r>
              <a:rPr lang="en-US" sz="2400" dirty="0" smtClean="0"/>
              <a:t>1.</a:t>
            </a:r>
            <a:endParaRPr lang="en-US" sz="2400" dirty="0"/>
          </a:p>
          <a:p>
            <a:endParaRPr lang="en-US" sz="24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34</a:t>
            </a:fld>
            <a:endParaRPr lang="en-US" dirty="0"/>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40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02" y="378434"/>
            <a:ext cx="10370596" cy="579676"/>
          </a:xfrm>
        </p:spPr>
        <p:txBody>
          <a:bodyPr>
            <a:noAutofit/>
          </a:bodyPr>
          <a:lstStyle/>
          <a:p>
            <a:r>
              <a:rPr lang="en-US" sz="3200" b="0" cap="none" dirty="0" smtClean="0">
                <a:solidFill>
                  <a:schemeClr val="tx1"/>
                </a:solidFill>
              </a:rPr>
              <a:t>Limitations on utility participation:</a:t>
            </a:r>
            <a:br>
              <a:rPr lang="en-US" sz="3200" b="0" cap="none" dirty="0" smtClean="0">
                <a:solidFill>
                  <a:schemeClr val="tx1"/>
                </a:solidFill>
              </a:rPr>
            </a:br>
            <a:r>
              <a:rPr lang="en-US" sz="3200" b="0" cap="none" dirty="0">
                <a:solidFill>
                  <a:schemeClr val="tx1"/>
                </a:solidFill>
              </a:rPr>
              <a:t> </a:t>
            </a:r>
            <a:r>
              <a:rPr lang="en-US" sz="3200" b="0" cap="none" dirty="0" smtClean="0">
                <a:solidFill>
                  <a:schemeClr val="tx1"/>
                </a:solidFill>
              </a:rPr>
              <a:t>     owning distributed generation in N.Y.</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35</a:t>
            </a:fld>
            <a:endParaRPr lang="en-US" dirty="0"/>
          </a:p>
        </p:txBody>
      </p:sp>
      <p:sp>
        <p:nvSpPr>
          <p:cNvPr id="3" name="Content Placeholder 2"/>
          <p:cNvSpPr>
            <a:spLocks noGrp="1"/>
          </p:cNvSpPr>
          <p:nvPr>
            <p:ph idx="1"/>
          </p:nvPr>
        </p:nvSpPr>
        <p:spPr>
          <a:xfrm>
            <a:off x="609600" y="1089870"/>
            <a:ext cx="9652000" cy="4846320"/>
          </a:xfrm>
        </p:spPr>
        <p:txBody>
          <a:bodyPr>
            <a:normAutofit fontScale="92500" lnSpcReduction="10000"/>
          </a:bodyPr>
          <a:lstStyle/>
          <a:p>
            <a:pPr marL="0" indent="0">
              <a:buNone/>
            </a:pPr>
            <a:r>
              <a:rPr lang="en-US" dirty="0"/>
              <a:t>Utility ownership or leasing will be allowed if </a:t>
            </a:r>
            <a:endParaRPr lang="en-US" dirty="0" smtClean="0"/>
          </a:p>
          <a:p>
            <a:r>
              <a:rPr lang="en-US" dirty="0" smtClean="0"/>
              <a:t>“(</a:t>
            </a:r>
            <a:r>
              <a:rPr lang="en-US" dirty="0"/>
              <a:t>1) procurement of DER has been solicited to meet a system need, and a utility has demonstrated that competitive alternatives proposed by nonutility parties are clearly inadequate or more costly than a traditional utility infrastructure alternative; </a:t>
            </a:r>
            <a:endParaRPr lang="en-US" dirty="0" smtClean="0"/>
          </a:p>
          <a:p>
            <a:r>
              <a:rPr lang="en-US" dirty="0" smtClean="0"/>
              <a:t>(</a:t>
            </a:r>
            <a:r>
              <a:rPr lang="en-US" dirty="0"/>
              <a:t>2) a project consists of energy storage integrated into distribution system architecture; </a:t>
            </a:r>
            <a:endParaRPr lang="en-US" dirty="0" smtClean="0"/>
          </a:p>
          <a:p>
            <a:r>
              <a:rPr lang="en-US" dirty="0" smtClean="0"/>
              <a:t>(</a:t>
            </a:r>
            <a:r>
              <a:rPr lang="en-US" dirty="0"/>
              <a:t>3) a project will enable low or moderate income residential customers to benefit from DER where markets are not likely to satisfy the need; or </a:t>
            </a:r>
            <a:endParaRPr lang="en-US" dirty="0" smtClean="0"/>
          </a:p>
          <a:p>
            <a:r>
              <a:rPr lang="en-US" dirty="0" smtClean="0"/>
              <a:t>(</a:t>
            </a:r>
            <a:r>
              <a:rPr lang="en-US" dirty="0"/>
              <a:t>4) a project is being sponsored for demonstration purposes</a:t>
            </a:r>
            <a:r>
              <a:rPr lang="en-US" dirty="0" smtClean="0"/>
              <a:t>.” </a:t>
            </a:r>
          </a:p>
          <a:p>
            <a:pPr marL="0" indent="0">
              <a:buNone/>
            </a:pPr>
            <a:endParaRPr lang="en-US" dirty="0"/>
          </a:p>
          <a:p>
            <a:pPr marL="0" indent="0">
              <a:buNone/>
            </a:pPr>
            <a:r>
              <a:rPr lang="en-US" dirty="0" smtClean="0"/>
              <a:t>REV at 70. </a:t>
            </a:r>
            <a:endParaRPr lang="en-US" dirty="0"/>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8586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04" y="219107"/>
            <a:ext cx="10370596" cy="579676"/>
          </a:xfrm>
        </p:spPr>
        <p:txBody>
          <a:bodyPr>
            <a:noAutofit/>
          </a:bodyPr>
          <a:lstStyle/>
          <a:p>
            <a:r>
              <a:rPr lang="en-US" sz="3600" b="0" cap="none" dirty="0" smtClean="0">
                <a:solidFill>
                  <a:schemeClr val="tx1"/>
                </a:solidFill>
              </a:rPr>
              <a:t>N.Y. definition of “electric corporations”</a:t>
            </a:r>
            <a:endParaRPr lang="en-US" sz="3600" b="0" cap="none" dirty="0">
              <a:solidFill>
                <a:schemeClr val="tx1"/>
              </a:solidFill>
            </a:endParaRPr>
          </a:p>
        </p:txBody>
      </p:sp>
      <p:sp>
        <p:nvSpPr>
          <p:cNvPr id="3" name="Content Placeholder 2"/>
          <p:cNvSpPr>
            <a:spLocks noGrp="1"/>
          </p:cNvSpPr>
          <p:nvPr>
            <p:ph idx="1"/>
          </p:nvPr>
        </p:nvSpPr>
        <p:spPr>
          <a:xfrm>
            <a:off x="357004" y="1074664"/>
            <a:ext cx="10133883" cy="2102102"/>
          </a:xfrm>
        </p:spPr>
        <p:txBody>
          <a:bodyPr>
            <a:noAutofit/>
          </a:bodyPr>
          <a:lstStyle/>
          <a:p>
            <a:pPr marL="457200" indent="-457200">
              <a:spcAft>
                <a:spcPts val="1200"/>
              </a:spcAft>
              <a:buFont typeface="Wingdings" pitchFamily="2" charset="2"/>
              <a:buChar char="§"/>
            </a:pPr>
            <a:r>
              <a:rPr lang="en-US" sz="2400" dirty="0" smtClean="0"/>
              <a:t>“electric corporations” are “any corporation, association, joint-stock association, partnership and person […] owning, operating or managing any electric plant[.]”</a:t>
            </a:r>
            <a:r>
              <a:rPr lang="en-US" sz="2800" dirty="0" smtClean="0"/>
              <a:t> </a:t>
            </a:r>
            <a:r>
              <a:rPr lang="en-US" sz="2000" dirty="0" smtClean="0"/>
              <a:t>NY </a:t>
            </a:r>
            <a:r>
              <a:rPr lang="en-US" sz="2000" dirty="0" err="1" smtClean="0"/>
              <a:t>PSL</a:t>
            </a:r>
            <a:r>
              <a:rPr lang="en-US" sz="2000" dirty="0" smtClean="0"/>
              <a:t> § 2(13).</a:t>
            </a:r>
            <a:r>
              <a:rPr lang="en-US" sz="2800" dirty="0" smtClean="0"/>
              <a:t> </a:t>
            </a:r>
          </a:p>
          <a:p>
            <a:pPr marL="457200" indent="-457200">
              <a:spcAft>
                <a:spcPts val="1200"/>
              </a:spcAft>
              <a:buFont typeface="Wingdings" pitchFamily="2" charset="2"/>
              <a:buChar char="§"/>
            </a:pPr>
            <a:r>
              <a:rPr lang="en-US" sz="2400" dirty="0" smtClean="0"/>
              <a:t>“electric plant” “includes all real estate, fixtures and personal property operated, owned, used or to be used for or in connection with or to facilitate the generation, transmission, distribution, sale or furnishing of electricity for light, heat or power and any conduits, ducts or other devices, materials, apparatus or property for containing, holding or carrying conductors used or to be used for the transmission of electricity for light, heat or power.”  </a:t>
            </a:r>
            <a:r>
              <a:rPr lang="en-US" sz="2000" dirty="0" err="1" smtClean="0"/>
              <a:t>PSL</a:t>
            </a:r>
            <a:r>
              <a:rPr lang="en-US" sz="2000" dirty="0" smtClean="0"/>
              <a:t> § 2(12). </a:t>
            </a:r>
          </a:p>
          <a:p>
            <a:pPr marL="457200" indent="-457200">
              <a:spcAft>
                <a:spcPts val="1200"/>
              </a:spcAft>
              <a:buFont typeface="Wingdings" pitchFamily="2" charset="2"/>
              <a:buChar char="§"/>
            </a:pPr>
            <a:endParaRPr lang="en-US" sz="2800" dirty="0"/>
          </a:p>
          <a:p>
            <a:endParaRPr lang="en-US" sz="28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36</a:t>
            </a:fld>
            <a:endParaRPr lang="en-US" dirty="0"/>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9509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04" y="219107"/>
            <a:ext cx="10370596" cy="579676"/>
          </a:xfrm>
        </p:spPr>
        <p:txBody>
          <a:bodyPr>
            <a:noAutofit/>
          </a:bodyPr>
          <a:lstStyle/>
          <a:p>
            <a:r>
              <a:rPr lang="en-US" sz="3600" b="0" cap="none" dirty="0" smtClean="0">
                <a:solidFill>
                  <a:schemeClr val="tx1"/>
                </a:solidFill>
              </a:rPr>
              <a:t>N.Y. “Realistic Appraisal”</a:t>
            </a:r>
            <a:endParaRPr lang="en-US" sz="3600" b="0" cap="none" dirty="0">
              <a:solidFill>
                <a:schemeClr val="tx1"/>
              </a:solidFill>
            </a:endParaRPr>
          </a:p>
        </p:txBody>
      </p:sp>
      <p:sp>
        <p:nvSpPr>
          <p:cNvPr id="3" name="Content Placeholder 2"/>
          <p:cNvSpPr>
            <a:spLocks noGrp="1"/>
          </p:cNvSpPr>
          <p:nvPr>
            <p:ph idx="1"/>
          </p:nvPr>
        </p:nvSpPr>
        <p:spPr>
          <a:xfrm>
            <a:off x="357004" y="1074664"/>
            <a:ext cx="10133883" cy="2102102"/>
          </a:xfrm>
        </p:spPr>
        <p:txBody>
          <a:bodyPr>
            <a:noAutofit/>
          </a:bodyPr>
          <a:lstStyle/>
          <a:p>
            <a:pPr marL="0" indent="0">
              <a:spcAft>
                <a:spcPts val="1200"/>
              </a:spcAft>
              <a:buNone/>
            </a:pPr>
            <a:r>
              <a:rPr lang="en-US" sz="2400" dirty="0" smtClean="0"/>
              <a:t>When tailoring Public Service Law the </a:t>
            </a:r>
            <a:r>
              <a:rPr lang="en-US" sz="2400" dirty="0" err="1" smtClean="0"/>
              <a:t>NYPSC</a:t>
            </a:r>
            <a:r>
              <a:rPr lang="en-US" sz="2400" dirty="0" smtClean="0"/>
              <a:t> applies a three part test:</a:t>
            </a:r>
          </a:p>
          <a:p>
            <a:pPr marL="246888" lvl="1" indent="0">
              <a:spcAft>
                <a:spcPts val="1200"/>
              </a:spcAft>
              <a:buNone/>
            </a:pPr>
            <a:r>
              <a:rPr lang="en-US" sz="2400" dirty="0" smtClean="0">
                <a:solidFill>
                  <a:schemeClr val="tx1"/>
                </a:solidFill>
              </a:rPr>
              <a:t>(1) Is the </a:t>
            </a:r>
            <a:r>
              <a:rPr lang="en-US" sz="2400" dirty="0" err="1" smtClean="0">
                <a:solidFill>
                  <a:schemeClr val="tx1"/>
                </a:solidFill>
              </a:rPr>
              <a:t>PSL</a:t>
            </a:r>
            <a:r>
              <a:rPr lang="en-US" sz="2400" dirty="0" smtClean="0">
                <a:solidFill>
                  <a:schemeClr val="tx1"/>
                </a:solidFill>
              </a:rPr>
              <a:t> Requirement applicable on its face?</a:t>
            </a:r>
          </a:p>
          <a:p>
            <a:pPr marL="246888" lvl="1" indent="0">
              <a:spcAft>
                <a:spcPts val="1200"/>
              </a:spcAft>
              <a:buNone/>
            </a:pPr>
            <a:r>
              <a:rPr lang="en-US" sz="2400" dirty="0" smtClean="0">
                <a:solidFill>
                  <a:schemeClr val="tx1"/>
                </a:solidFill>
              </a:rPr>
              <a:t>(2) Can the new entity comply with the requirement?</a:t>
            </a:r>
          </a:p>
          <a:p>
            <a:pPr marL="246888" lvl="1" indent="0">
              <a:spcAft>
                <a:spcPts val="1200"/>
              </a:spcAft>
              <a:buNone/>
            </a:pPr>
            <a:r>
              <a:rPr lang="en-US" sz="2400" dirty="0" smtClean="0">
                <a:solidFill>
                  <a:schemeClr val="tx1"/>
                </a:solidFill>
              </a:rPr>
              <a:t>(3) Is imposing the requirement necessary to protect the public interest, or would it </a:t>
            </a:r>
            <a:r>
              <a:rPr lang="en-US" sz="2400" dirty="0" err="1" smtClean="0">
                <a:solidFill>
                  <a:schemeClr val="tx1"/>
                </a:solidFill>
              </a:rPr>
              <a:t>intead</a:t>
            </a:r>
            <a:r>
              <a:rPr lang="en-US" sz="2400" dirty="0" smtClean="0">
                <a:solidFill>
                  <a:schemeClr val="tx1"/>
                </a:solidFill>
              </a:rPr>
              <a:t>, adversely affect the public? </a:t>
            </a:r>
          </a:p>
          <a:p>
            <a:pPr marL="246888" lvl="1" indent="0">
              <a:spcAft>
                <a:spcPts val="1200"/>
              </a:spcAft>
              <a:buNone/>
            </a:pPr>
            <a:endParaRPr lang="en-US" sz="2400" dirty="0">
              <a:solidFill>
                <a:schemeClr val="tx1"/>
              </a:solidFill>
            </a:endParaRPr>
          </a:p>
          <a:p>
            <a:pPr marL="246888" lvl="1" indent="0">
              <a:spcAft>
                <a:spcPts val="1200"/>
              </a:spcAft>
              <a:buNone/>
            </a:pPr>
            <a:r>
              <a:rPr lang="en-US" sz="2400" dirty="0" smtClean="0">
                <a:solidFill>
                  <a:schemeClr val="tx1"/>
                </a:solidFill>
              </a:rPr>
              <a:t>See </a:t>
            </a:r>
            <a:r>
              <a:rPr lang="en-US" sz="2400" i="1" dirty="0" err="1" smtClean="0">
                <a:solidFill>
                  <a:schemeClr val="tx1"/>
                </a:solidFill>
              </a:rPr>
              <a:t>Carr</a:t>
            </a:r>
            <a:r>
              <a:rPr lang="en-US" sz="2400" i="1" dirty="0">
                <a:solidFill>
                  <a:schemeClr val="tx1"/>
                </a:solidFill>
              </a:rPr>
              <a:t> Street</a:t>
            </a:r>
            <a:r>
              <a:rPr lang="en-US" sz="2400" dirty="0">
                <a:solidFill>
                  <a:schemeClr val="tx1"/>
                </a:solidFill>
              </a:rPr>
              <a:t>, </a:t>
            </a:r>
            <a:r>
              <a:rPr lang="en-US" sz="2400" dirty="0" smtClean="0">
                <a:solidFill>
                  <a:schemeClr val="tx1"/>
                </a:solidFill>
              </a:rPr>
              <a:t>N.Y. </a:t>
            </a:r>
            <a:r>
              <a:rPr lang="en-US" sz="2400" dirty="0" err="1" smtClean="0">
                <a:solidFill>
                  <a:schemeClr val="tx1"/>
                </a:solidFill>
              </a:rPr>
              <a:t>PSC</a:t>
            </a:r>
            <a:r>
              <a:rPr lang="en-US" sz="2400" dirty="0">
                <a:solidFill>
                  <a:schemeClr val="tx1"/>
                </a:solidFill>
              </a:rPr>
              <a:t> CASE 98-E-1670, April 23, </a:t>
            </a:r>
            <a:r>
              <a:rPr lang="en-US" sz="2400" dirty="0" smtClean="0">
                <a:solidFill>
                  <a:schemeClr val="tx1"/>
                </a:solidFill>
              </a:rPr>
              <a:t>1999.</a:t>
            </a:r>
            <a:endParaRPr lang="en-US" sz="2400" dirty="0">
              <a:solidFill>
                <a:schemeClr val="tx1"/>
              </a:solidFill>
            </a:endParaRPr>
          </a:p>
          <a:p>
            <a:pPr marL="246888" lvl="1" indent="0">
              <a:buNone/>
            </a:pPr>
            <a:endParaRPr lang="en-US" sz="24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37</a:t>
            </a:fld>
            <a:endParaRPr lang="en-US" dirty="0"/>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25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47" y="165204"/>
            <a:ext cx="10370596" cy="579676"/>
          </a:xfrm>
        </p:spPr>
        <p:txBody>
          <a:bodyPr>
            <a:noAutofit/>
          </a:bodyPr>
          <a:lstStyle/>
          <a:p>
            <a:r>
              <a:rPr lang="en-US" sz="3200" b="0" cap="none" dirty="0" smtClean="0">
                <a:solidFill>
                  <a:schemeClr val="tx1"/>
                </a:solidFill>
              </a:rPr>
              <a:t>“Electric company” Regulation and Electric Vehicles</a:t>
            </a:r>
            <a:endParaRPr lang="en-US" sz="3200" b="0" cap="none" dirty="0">
              <a:solidFill>
                <a:schemeClr val="tx1"/>
              </a:solidFill>
            </a:endParaRPr>
          </a:p>
        </p:txBody>
      </p:sp>
      <p:sp>
        <p:nvSpPr>
          <p:cNvPr id="3" name="Content Placeholder 2"/>
          <p:cNvSpPr>
            <a:spLocks noGrp="1"/>
          </p:cNvSpPr>
          <p:nvPr>
            <p:ph idx="1"/>
          </p:nvPr>
        </p:nvSpPr>
        <p:spPr>
          <a:xfrm>
            <a:off x="238647" y="999713"/>
            <a:ext cx="10133883" cy="2102102"/>
          </a:xfrm>
        </p:spPr>
        <p:txBody>
          <a:bodyPr>
            <a:noAutofit/>
          </a:bodyPr>
          <a:lstStyle/>
          <a:p>
            <a:pPr marL="457200" indent="-457200">
              <a:spcAft>
                <a:spcPts val="1200"/>
              </a:spcAft>
              <a:buFont typeface="Wingdings" pitchFamily="2" charset="2"/>
              <a:buChar char="§"/>
            </a:pPr>
            <a:r>
              <a:rPr lang="en-US" sz="2400" dirty="0" smtClean="0"/>
              <a:t>Regulation of electric vehicle charging station is informative analogy for regulation of </a:t>
            </a:r>
            <a:r>
              <a:rPr lang="en-US" sz="2400" dirty="0" err="1" smtClean="0"/>
              <a:t>microgrids</a:t>
            </a:r>
            <a:r>
              <a:rPr lang="en-US" sz="2400" dirty="0" smtClean="0"/>
              <a:t>.</a:t>
            </a:r>
          </a:p>
          <a:p>
            <a:pPr marL="457200" indent="-457200">
              <a:spcAft>
                <a:spcPts val="1200"/>
              </a:spcAft>
              <a:buFont typeface="Wingdings" pitchFamily="2" charset="2"/>
              <a:buChar char="§"/>
            </a:pPr>
            <a:r>
              <a:rPr lang="en-US" sz="2400" dirty="0" smtClean="0"/>
              <a:t>In both Mass. and N.Y., regulator held that charging stations are not “electric companies” because they offer a complete “charging service” rather than the sale of electricity, irrespective of how the stations are paid.  </a:t>
            </a:r>
            <a:r>
              <a:rPr lang="en-US" sz="2000" dirty="0" smtClean="0"/>
              <a:t>Mass. </a:t>
            </a:r>
            <a:r>
              <a:rPr lang="en-US" sz="2000" dirty="0" err="1" smtClean="0"/>
              <a:t>DPU</a:t>
            </a:r>
            <a:r>
              <a:rPr lang="en-US" sz="2000" dirty="0" smtClean="0"/>
              <a:t> 13-182, August 4, 2014. N.Y. </a:t>
            </a:r>
            <a:r>
              <a:rPr lang="en-US" sz="2000" dirty="0" err="1" smtClean="0"/>
              <a:t>PSC</a:t>
            </a:r>
            <a:r>
              <a:rPr lang="en-US" sz="2000" dirty="0" smtClean="0"/>
              <a:t> 13-E-0199, November 14, 2013. </a:t>
            </a:r>
          </a:p>
          <a:p>
            <a:pPr marL="457200" indent="-457200">
              <a:spcAft>
                <a:spcPts val="1200"/>
              </a:spcAft>
              <a:buFont typeface="Wingdings" pitchFamily="2" charset="2"/>
              <a:buChar char="§"/>
            </a:pPr>
            <a:r>
              <a:rPr lang="en-US" sz="2400" dirty="0" smtClean="0"/>
              <a:t>Similarly, </a:t>
            </a:r>
            <a:r>
              <a:rPr lang="en-US" sz="2400" dirty="0" err="1" smtClean="0"/>
              <a:t>microgrids</a:t>
            </a:r>
            <a:r>
              <a:rPr lang="en-US" sz="2400" dirty="0" smtClean="0"/>
              <a:t> offer a complete “energy service” that is distinct from the retail sale of electricity.  </a:t>
            </a:r>
          </a:p>
          <a:p>
            <a:pPr marL="457200" indent="-457200">
              <a:spcAft>
                <a:spcPts val="1200"/>
              </a:spcAft>
              <a:buFont typeface="Wingdings" pitchFamily="2" charset="2"/>
              <a:buChar char="§"/>
            </a:pPr>
            <a:r>
              <a:rPr lang="en-US" sz="2400" dirty="0" smtClean="0"/>
              <a:t>This approach to </a:t>
            </a:r>
            <a:r>
              <a:rPr lang="en-US" sz="2400" dirty="0" err="1" smtClean="0"/>
              <a:t>microgrids</a:t>
            </a:r>
            <a:r>
              <a:rPr lang="en-US" sz="2400" dirty="0" smtClean="0"/>
              <a:t> is untested in all three jurisdictions. </a:t>
            </a:r>
            <a:endParaRPr lang="en-US" sz="2400" dirty="0"/>
          </a:p>
          <a:p>
            <a:endParaRPr lang="en-US" sz="24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38</a:t>
            </a:fld>
            <a:endParaRPr lang="en-US" dirty="0"/>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7642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47" y="420037"/>
            <a:ext cx="10370596" cy="579676"/>
          </a:xfrm>
        </p:spPr>
        <p:txBody>
          <a:bodyPr>
            <a:noAutofit/>
          </a:bodyPr>
          <a:lstStyle/>
          <a:p>
            <a:r>
              <a:rPr lang="en-US" sz="3200" b="0" cap="none" dirty="0" smtClean="0">
                <a:solidFill>
                  <a:schemeClr val="tx1"/>
                </a:solidFill>
              </a:rPr>
              <a:t>Example </a:t>
            </a:r>
            <a:r>
              <a:rPr lang="en-US" sz="3200" b="0" cap="none" dirty="0" err="1" smtClean="0">
                <a:solidFill>
                  <a:schemeClr val="tx1"/>
                </a:solidFill>
              </a:rPr>
              <a:t>microgrid</a:t>
            </a:r>
            <a:r>
              <a:rPr lang="en-US" sz="3200" b="0" cap="none" dirty="0" smtClean="0">
                <a:solidFill>
                  <a:schemeClr val="tx1"/>
                </a:solidFill>
              </a:rPr>
              <a:t> exemptions from full “electric company” regulations in N.Y.</a:t>
            </a:r>
            <a:endParaRPr lang="en-US" sz="3200" b="0" cap="none" dirty="0">
              <a:solidFill>
                <a:schemeClr val="tx1"/>
              </a:solidFill>
            </a:endParaRPr>
          </a:p>
        </p:txBody>
      </p:sp>
      <p:sp>
        <p:nvSpPr>
          <p:cNvPr id="3" name="Content Placeholder 2"/>
          <p:cNvSpPr>
            <a:spLocks noGrp="1"/>
          </p:cNvSpPr>
          <p:nvPr>
            <p:ph idx="1"/>
          </p:nvPr>
        </p:nvSpPr>
        <p:spPr>
          <a:xfrm>
            <a:off x="357003" y="1353686"/>
            <a:ext cx="10133883" cy="2102102"/>
          </a:xfrm>
        </p:spPr>
        <p:txBody>
          <a:bodyPr>
            <a:noAutofit/>
          </a:bodyPr>
          <a:lstStyle/>
          <a:p>
            <a:r>
              <a:rPr lang="en-US" sz="2400" dirty="0" smtClean="0"/>
              <a:t>NYU –</a:t>
            </a:r>
          </a:p>
          <a:p>
            <a:pPr lvl="1"/>
            <a:r>
              <a:rPr lang="en-US" sz="2100" dirty="0" smtClean="0"/>
              <a:t>NYU operates a 13 MW CHP </a:t>
            </a:r>
            <a:r>
              <a:rPr lang="en-US" sz="2100" dirty="0" err="1" smtClean="0"/>
              <a:t>microgrid</a:t>
            </a:r>
            <a:r>
              <a:rPr lang="en-US" sz="2100" dirty="0" smtClean="0"/>
              <a:t> in Manhattan that serves only its own property.  It crosses several public rights-of-way.  It is not regulated as an “electric corporation.”</a:t>
            </a:r>
          </a:p>
          <a:p>
            <a:r>
              <a:rPr lang="en-US" sz="2400" dirty="0" err="1" smtClean="0"/>
              <a:t>Halletts</a:t>
            </a:r>
            <a:endParaRPr lang="en-US" sz="2400" dirty="0" smtClean="0"/>
          </a:p>
          <a:p>
            <a:pPr lvl="1"/>
            <a:r>
              <a:rPr lang="en-US" sz="2100" dirty="0" err="1" smtClean="0"/>
              <a:t>Halletts</a:t>
            </a:r>
            <a:r>
              <a:rPr lang="en-US" sz="2100" dirty="0" smtClean="0"/>
              <a:t> Vendee, LLC is building a 4.7 MW CHP </a:t>
            </a:r>
            <a:r>
              <a:rPr lang="en-US" sz="2100" dirty="0" err="1" smtClean="0"/>
              <a:t>microgrid</a:t>
            </a:r>
            <a:r>
              <a:rPr lang="en-US" sz="2100" dirty="0" smtClean="0"/>
              <a:t> that serves five buildings, one of which is across a public right-of-way.  It is not connected to the </a:t>
            </a:r>
            <a:r>
              <a:rPr lang="en-US" sz="2100" dirty="0" err="1" smtClean="0"/>
              <a:t>macrogrid</a:t>
            </a:r>
            <a:r>
              <a:rPr lang="en-US" sz="2100" dirty="0" smtClean="0"/>
              <a:t> and is not regulated as an “electric </a:t>
            </a:r>
            <a:r>
              <a:rPr lang="en-US" sz="2100" dirty="0"/>
              <a:t>corporation.” </a:t>
            </a:r>
            <a:r>
              <a:rPr lang="en-US" sz="1800" dirty="0" smtClean="0"/>
              <a:t>N.Y. </a:t>
            </a:r>
            <a:r>
              <a:rPr lang="en-US" sz="1800" dirty="0" err="1" smtClean="0"/>
              <a:t>PSC</a:t>
            </a:r>
            <a:r>
              <a:rPr lang="en-US" sz="1800" dirty="0" smtClean="0"/>
              <a:t> Case 14-M-0508, February 9, 2015.  </a:t>
            </a:r>
          </a:p>
          <a:p>
            <a:r>
              <a:rPr lang="en-US" sz="2400" dirty="0" smtClean="0"/>
              <a:t>Kodak</a:t>
            </a:r>
          </a:p>
          <a:p>
            <a:pPr lvl="1"/>
            <a:r>
              <a:rPr lang="en-US" sz="2100" dirty="0" smtClean="0"/>
              <a:t>In 2004, Kodak was granted permission to operate a 200 MW </a:t>
            </a:r>
            <a:r>
              <a:rPr lang="en-US" sz="2100" dirty="0" err="1" smtClean="0"/>
              <a:t>microgrid</a:t>
            </a:r>
            <a:r>
              <a:rPr lang="en-US" sz="2100" dirty="0" smtClean="0"/>
              <a:t> that served property owners in its former business park.  The NY </a:t>
            </a:r>
            <a:r>
              <a:rPr lang="en-US" sz="2100" dirty="0" err="1" smtClean="0"/>
              <a:t>PSC</a:t>
            </a:r>
            <a:r>
              <a:rPr lang="en-US" sz="2100" dirty="0" smtClean="0"/>
              <a:t> granted a tailored regulatory regime.  </a:t>
            </a:r>
            <a:r>
              <a:rPr lang="en-US" sz="1800" dirty="0" smtClean="0"/>
              <a:t>N.Y. </a:t>
            </a:r>
            <a:r>
              <a:rPr lang="en-US" sz="1800" dirty="0" err="1" smtClean="0"/>
              <a:t>PSC</a:t>
            </a:r>
            <a:r>
              <a:rPr lang="en-US" sz="1800" dirty="0" smtClean="0"/>
              <a:t> Case 04-M-0388, August 2, 2004.</a:t>
            </a:r>
            <a:endParaRPr lang="en-US" sz="18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39</a:t>
            </a:fld>
            <a:endParaRPr lang="en-US" dirty="0"/>
          </a:p>
        </p:txBody>
      </p:sp>
    </p:spTree>
    <p:extLst>
      <p:ext uri="{BB962C8B-B14F-4D97-AF65-F5344CB8AC3E}">
        <p14:creationId xmlns:p14="http://schemas.microsoft.com/office/powerpoint/2010/main" val="15582689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84" y="129166"/>
            <a:ext cx="10370596" cy="579676"/>
          </a:xfrm>
        </p:spPr>
        <p:txBody>
          <a:bodyPr>
            <a:noAutofit/>
          </a:bodyPr>
          <a:lstStyle/>
          <a:p>
            <a:r>
              <a:rPr lang="en-US" sz="3200" b="0" cap="none" dirty="0" smtClean="0">
                <a:solidFill>
                  <a:schemeClr val="tx1"/>
                </a:solidFill>
              </a:rPr>
              <a:t>Presentation discusses a few key issues:</a:t>
            </a:r>
            <a:endParaRPr lang="en-US" sz="3200" b="0" cap="none" dirty="0">
              <a:solidFill>
                <a:schemeClr val="tx1"/>
              </a:solidFill>
            </a:endParaRPr>
          </a:p>
        </p:txBody>
      </p:sp>
      <p:sp>
        <p:nvSpPr>
          <p:cNvPr id="3" name="Content Placeholder 2"/>
          <p:cNvSpPr>
            <a:spLocks noGrp="1"/>
          </p:cNvSpPr>
          <p:nvPr>
            <p:ph idx="1"/>
          </p:nvPr>
        </p:nvSpPr>
        <p:spPr>
          <a:xfrm>
            <a:off x="390597" y="978091"/>
            <a:ext cx="10133883" cy="2102102"/>
          </a:xfrm>
        </p:spPr>
        <p:txBody>
          <a:bodyPr>
            <a:noAutofit/>
          </a:bodyPr>
          <a:lstStyle/>
          <a:p>
            <a:pPr marL="457200" indent="-457200">
              <a:spcAft>
                <a:spcPts val="600"/>
              </a:spcAft>
              <a:buFont typeface="Wingdings" pitchFamily="2" charset="2"/>
              <a:buChar char="§"/>
            </a:pPr>
            <a:r>
              <a:rPr lang="en-US" sz="2800" dirty="0" smtClean="0"/>
              <a:t>Limitations on utilities</a:t>
            </a:r>
          </a:p>
          <a:p>
            <a:pPr marL="914400" lvl="2" indent="-457200">
              <a:spcBef>
                <a:spcPts val="600"/>
              </a:spcBef>
              <a:spcAft>
                <a:spcPts val="600"/>
              </a:spcAft>
              <a:buClr>
                <a:schemeClr val="tx2"/>
              </a:buClr>
              <a:buSzPct val="73000"/>
              <a:buFont typeface="Wingdings" panose="05000000000000000000" pitchFamily="2" charset="2"/>
              <a:buChar char="Ø"/>
            </a:pPr>
            <a:r>
              <a:rPr lang="en-US" sz="2400" dirty="0" smtClean="0">
                <a:solidFill>
                  <a:schemeClr val="bg1">
                    <a:lumMod val="50000"/>
                  </a:schemeClr>
                </a:solidFill>
              </a:rPr>
              <a:t>Generation ownership</a:t>
            </a:r>
          </a:p>
          <a:p>
            <a:pPr marL="914400" lvl="2" indent="-457200">
              <a:spcBef>
                <a:spcPts val="600"/>
              </a:spcBef>
              <a:spcAft>
                <a:spcPts val="600"/>
              </a:spcAft>
              <a:buClr>
                <a:schemeClr val="tx2"/>
              </a:buClr>
              <a:buSzPct val="73000"/>
              <a:buFont typeface="Wingdings" panose="05000000000000000000" pitchFamily="2" charset="2"/>
              <a:buChar char="Ø"/>
            </a:pPr>
            <a:r>
              <a:rPr lang="en-US" sz="2400" dirty="0" err="1" smtClean="0">
                <a:solidFill>
                  <a:schemeClr val="bg1">
                    <a:lumMod val="50000"/>
                  </a:schemeClr>
                </a:solidFill>
              </a:rPr>
              <a:t>Microgrid</a:t>
            </a:r>
            <a:r>
              <a:rPr lang="en-US" sz="2400" dirty="0" smtClean="0">
                <a:solidFill>
                  <a:schemeClr val="bg1">
                    <a:lumMod val="50000"/>
                  </a:schemeClr>
                </a:solidFill>
              </a:rPr>
              <a:t> distribution infrastructure</a:t>
            </a:r>
            <a:endParaRPr lang="en-US" sz="2400" dirty="0">
              <a:solidFill>
                <a:schemeClr val="bg1">
                  <a:lumMod val="50000"/>
                </a:schemeClr>
              </a:solidFill>
            </a:endParaRPr>
          </a:p>
          <a:p>
            <a:pPr marL="457200" indent="-457200">
              <a:spcAft>
                <a:spcPts val="600"/>
              </a:spcAft>
              <a:buFont typeface="Wingdings" pitchFamily="2" charset="2"/>
              <a:buChar char="§"/>
            </a:pPr>
            <a:r>
              <a:rPr lang="en-US" sz="2800" dirty="0" smtClean="0"/>
              <a:t>Limitations </a:t>
            </a:r>
            <a:r>
              <a:rPr lang="en-US" sz="2800" dirty="0"/>
              <a:t>on </a:t>
            </a:r>
            <a:r>
              <a:rPr lang="en-US" sz="2800" dirty="0" smtClean="0"/>
              <a:t>non-utilities</a:t>
            </a:r>
          </a:p>
          <a:p>
            <a:pPr marL="914400" lvl="3" indent="-457200">
              <a:spcBef>
                <a:spcPts val="600"/>
              </a:spcBef>
              <a:spcAft>
                <a:spcPts val="600"/>
              </a:spcAft>
              <a:buClr>
                <a:schemeClr val="tx2"/>
              </a:buClr>
              <a:buSzPct val="73000"/>
              <a:buFont typeface="Wingdings" panose="05000000000000000000" pitchFamily="2" charset="2"/>
              <a:buChar char="Ø"/>
            </a:pPr>
            <a:r>
              <a:rPr lang="en-US" sz="2400" dirty="0" smtClean="0">
                <a:solidFill>
                  <a:schemeClr val="bg1">
                    <a:lumMod val="50000"/>
                  </a:schemeClr>
                </a:solidFill>
              </a:rPr>
              <a:t>“Franchise” </a:t>
            </a:r>
          </a:p>
          <a:p>
            <a:pPr marL="914400" lvl="3" indent="-457200">
              <a:spcBef>
                <a:spcPts val="600"/>
              </a:spcBef>
              <a:spcAft>
                <a:spcPts val="600"/>
              </a:spcAft>
              <a:buClr>
                <a:schemeClr val="tx2"/>
              </a:buClr>
              <a:buSzPct val="73000"/>
              <a:buFont typeface="Wingdings" panose="05000000000000000000" pitchFamily="2" charset="2"/>
              <a:buChar char="Ø"/>
            </a:pPr>
            <a:r>
              <a:rPr lang="en-US" sz="2400" dirty="0">
                <a:solidFill>
                  <a:schemeClr val="bg1">
                    <a:lumMod val="50000"/>
                  </a:schemeClr>
                </a:solidFill>
              </a:rPr>
              <a:t>C</a:t>
            </a:r>
            <a:r>
              <a:rPr lang="en-US" sz="2400" dirty="0" smtClean="0">
                <a:solidFill>
                  <a:schemeClr val="bg1">
                    <a:lumMod val="50000"/>
                  </a:schemeClr>
                </a:solidFill>
              </a:rPr>
              <a:t>rossing a public right-of-way</a:t>
            </a:r>
            <a:endParaRPr lang="en-US" sz="2400" dirty="0"/>
          </a:p>
          <a:p>
            <a:pPr marL="457200" indent="-457200">
              <a:spcAft>
                <a:spcPts val="600"/>
              </a:spcAft>
              <a:buFont typeface="Wingdings" pitchFamily="2" charset="2"/>
              <a:buChar char="§"/>
            </a:pPr>
            <a:r>
              <a:rPr lang="en-US" sz="2800" dirty="0" smtClean="0"/>
              <a:t>Potential regulatory obligations of non-utilities</a:t>
            </a:r>
          </a:p>
          <a:p>
            <a:pPr marL="914400" lvl="3" indent="-457200">
              <a:spcBef>
                <a:spcPts val="600"/>
              </a:spcBef>
              <a:spcAft>
                <a:spcPts val="600"/>
              </a:spcAft>
              <a:buClr>
                <a:schemeClr val="tx2"/>
              </a:buClr>
              <a:buSzPct val="73000"/>
              <a:buFont typeface="Wingdings" panose="05000000000000000000" pitchFamily="2" charset="2"/>
              <a:buChar char="Ø"/>
            </a:pPr>
            <a:r>
              <a:rPr lang="en-US" sz="2400" dirty="0" smtClean="0">
                <a:solidFill>
                  <a:schemeClr val="bg1">
                    <a:lumMod val="50000"/>
                  </a:schemeClr>
                </a:solidFill>
              </a:rPr>
              <a:t>“</a:t>
            </a:r>
            <a:r>
              <a:rPr lang="en-US" sz="2400" dirty="0">
                <a:solidFill>
                  <a:schemeClr val="bg1">
                    <a:lumMod val="50000"/>
                  </a:schemeClr>
                </a:solidFill>
              </a:rPr>
              <a:t>E</a:t>
            </a:r>
            <a:r>
              <a:rPr lang="en-US" sz="2400" dirty="0" smtClean="0">
                <a:solidFill>
                  <a:schemeClr val="bg1">
                    <a:lumMod val="50000"/>
                  </a:schemeClr>
                </a:solidFill>
              </a:rPr>
              <a:t>lectric company” regulation</a:t>
            </a:r>
            <a:endParaRPr lang="en-US" sz="2400" dirty="0">
              <a:solidFill>
                <a:schemeClr val="bg1">
                  <a:lumMod val="50000"/>
                </a:schemeClr>
              </a:solidFill>
            </a:endParaRPr>
          </a:p>
          <a:p>
            <a:pPr marL="914400" lvl="3" indent="-457200">
              <a:spcBef>
                <a:spcPts val="600"/>
              </a:spcBef>
              <a:spcAft>
                <a:spcPts val="600"/>
              </a:spcAft>
              <a:buClr>
                <a:schemeClr val="tx2"/>
              </a:buClr>
              <a:buSzPct val="73000"/>
              <a:buFont typeface="Wingdings" panose="05000000000000000000" pitchFamily="2" charset="2"/>
              <a:buChar char="Ø"/>
            </a:pPr>
            <a:r>
              <a:rPr lang="en-US" sz="2400" dirty="0" smtClean="0">
                <a:solidFill>
                  <a:schemeClr val="bg1">
                    <a:lumMod val="50000"/>
                  </a:schemeClr>
                </a:solidFill>
              </a:rPr>
              <a:t>Forms of licensure</a:t>
            </a:r>
            <a:endParaRPr lang="en-US" sz="2800" dirty="0"/>
          </a:p>
          <a:p>
            <a:endParaRPr lang="en-US" sz="28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a:t>
            </a:fld>
            <a:endParaRPr lang="en-US" dirty="0"/>
          </a:p>
        </p:txBody>
      </p:sp>
      <p:pic>
        <p:nvPicPr>
          <p:cNvPr id="6"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0564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100603"/>
            <a:ext cx="10370596" cy="579676"/>
          </a:xfrm>
        </p:spPr>
        <p:txBody>
          <a:bodyPr>
            <a:noAutofit/>
          </a:bodyPr>
          <a:lstStyle/>
          <a:p>
            <a:r>
              <a:rPr lang="en-US" sz="3200" b="0" cap="none" dirty="0" smtClean="0">
                <a:solidFill>
                  <a:schemeClr val="tx1"/>
                </a:solidFill>
              </a:rPr>
              <a:t>Regulation of Residential Customers / </a:t>
            </a:r>
            <a:r>
              <a:rPr lang="en-US" sz="3200" b="0" cap="none" dirty="0" err="1" smtClean="0">
                <a:solidFill>
                  <a:schemeClr val="tx1"/>
                </a:solidFill>
              </a:rPr>
              <a:t>Submetering</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7258796"/>
              </p:ext>
            </p:extLst>
          </p:nvPr>
        </p:nvGraphicFramePr>
        <p:xfrm>
          <a:off x="163513" y="2619070"/>
          <a:ext cx="10514035" cy="3596640"/>
        </p:xfrm>
        <a:graphic>
          <a:graphicData uri="http://schemas.openxmlformats.org/drawingml/2006/table">
            <a:tbl>
              <a:tblPr firstRow="1" bandRow="1">
                <a:tableStyleId>{5940675A-B579-460E-94D1-54222C63F5DA}</a:tableStyleId>
              </a:tblPr>
              <a:tblGrid>
                <a:gridCol w="924566"/>
                <a:gridCol w="9589469"/>
              </a:tblGrid>
              <a:tr h="370840">
                <a:tc>
                  <a:txBody>
                    <a:bodyPr/>
                    <a:lstStyle/>
                    <a:p>
                      <a:r>
                        <a:rPr lang="en-US" sz="2000" dirty="0" smtClean="0"/>
                        <a:t>Mass.</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Residential</a:t>
                      </a:r>
                      <a:r>
                        <a:rPr lang="en-US" sz="2000" baseline="0" dirty="0" smtClean="0"/>
                        <a:t> billing and termination is regulated. </a:t>
                      </a:r>
                      <a:r>
                        <a:rPr lang="en-US" sz="1800" baseline="0" dirty="0" smtClean="0"/>
                        <a:t>220 </a:t>
                      </a:r>
                      <a:r>
                        <a:rPr lang="en-US" sz="1800" baseline="0" dirty="0" err="1" smtClean="0"/>
                        <a:t>CMR</a:t>
                      </a:r>
                      <a:r>
                        <a:rPr lang="en-US" sz="1800" baseline="0" dirty="0" smtClean="0"/>
                        <a:t> 25.00. </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err="1" smtClean="0"/>
                        <a:t>Submetering</a:t>
                      </a:r>
                      <a:r>
                        <a:rPr lang="en-US" sz="2000" baseline="0" dirty="0" smtClean="0"/>
                        <a:t> is prohibited by </a:t>
                      </a:r>
                      <a:r>
                        <a:rPr lang="en-US" sz="2000" baseline="0" dirty="0" err="1" smtClean="0"/>
                        <a:t>DPU</a:t>
                      </a:r>
                      <a:r>
                        <a:rPr lang="en-US" sz="2000" baseline="0" dirty="0" smtClean="0"/>
                        <a:t> Order.  </a:t>
                      </a:r>
                      <a:r>
                        <a:rPr lang="en-US" sz="1800" baseline="0" dirty="0" smtClean="0"/>
                        <a:t>Boston Real Estate Board v. </a:t>
                      </a:r>
                      <a:r>
                        <a:rPr lang="en-US" sz="1800" baseline="0" dirty="0" err="1" smtClean="0"/>
                        <a:t>DPU</a:t>
                      </a:r>
                      <a:r>
                        <a:rPr lang="en-US" sz="1800" baseline="0" dirty="0" smtClean="0"/>
                        <a:t>, 334 Mass. 477,479-80 (1956). </a:t>
                      </a:r>
                      <a:endParaRPr lang="en-US" sz="1800" dirty="0"/>
                    </a:p>
                  </a:txBody>
                  <a:tcPr/>
                </a:tc>
              </a:tr>
              <a:tr h="370840">
                <a:tc>
                  <a:txBody>
                    <a:bodyPr/>
                    <a:lstStyle/>
                    <a:p>
                      <a:r>
                        <a:rPr lang="en-US" sz="2000" dirty="0" smtClean="0"/>
                        <a:t>N.Y.</a:t>
                      </a:r>
                      <a:endParaRPr lang="en-US"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Residential service is regulated under Home Energy Fair Practices Act, </a:t>
                      </a:r>
                      <a:r>
                        <a:rPr lang="en-US" sz="2000" baseline="0" dirty="0" err="1" smtClean="0"/>
                        <a:t>PSL</a:t>
                      </a:r>
                      <a:r>
                        <a:rPr lang="en-US" sz="2000" baseline="0" dirty="0" smtClean="0"/>
                        <a:t> Article 2. </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Residential </a:t>
                      </a:r>
                      <a:r>
                        <a:rPr lang="en-US" sz="2000" baseline="0" dirty="0" err="1" smtClean="0"/>
                        <a:t>submetering</a:t>
                      </a:r>
                      <a:r>
                        <a:rPr lang="en-US" sz="2000" baseline="0" dirty="0" smtClean="0"/>
                        <a:t> is regulated under 16 </a:t>
                      </a:r>
                      <a:r>
                        <a:rPr lang="en-US" sz="2000" baseline="0" dirty="0" err="1" smtClean="0"/>
                        <a:t>NYCRR</a:t>
                      </a:r>
                      <a:r>
                        <a:rPr lang="en-US" sz="2000" baseline="0" dirty="0" smtClean="0"/>
                        <a:t> Part 96. </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err="1" smtClean="0"/>
                        <a:t>Submetering</a:t>
                      </a:r>
                      <a:r>
                        <a:rPr lang="en-US" sz="2000" baseline="0" dirty="0" smtClean="0"/>
                        <a:t> to commercial tenants is explicitly unregulated.  </a:t>
                      </a:r>
                      <a:r>
                        <a:rPr lang="en-US" sz="1800" baseline="0" dirty="0" err="1" smtClean="0"/>
                        <a:t>NYPSC</a:t>
                      </a:r>
                      <a:r>
                        <a:rPr lang="en-US" sz="1800" baseline="0" dirty="0" smtClean="0"/>
                        <a:t> Case 26998</a:t>
                      </a:r>
                      <a:r>
                        <a:rPr lang="en-US" sz="2000" baseline="0" dirty="0" smtClean="0"/>
                        <a:t>.</a:t>
                      </a:r>
                      <a:endParaRPr lang="en-US" sz="2000" dirty="0"/>
                    </a:p>
                  </a:txBody>
                  <a:tcPr/>
                </a:tc>
              </a:tr>
              <a:tr h="370840">
                <a:tc>
                  <a:txBody>
                    <a:bodyPr/>
                    <a:lstStyle/>
                    <a:p>
                      <a:r>
                        <a:rPr lang="en-US" sz="2000" dirty="0" smtClean="0"/>
                        <a:t>D.C.</a:t>
                      </a:r>
                      <a:endParaRPr lang="en-US" sz="2000" dirty="0"/>
                    </a:p>
                  </a:txBody>
                  <a:tcPr/>
                </a:tc>
                <a:tc>
                  <a:txBody>
                    <a:bodyPr/>
                    <a:lstStyle/>
                    <a:p>
                      <a:pPr marL="342900" indent="-342900">
                        <a:buFont typeface="Arial" panose="020B0604020202020204" pitchFamily="34" charset="0"/>
                        <a:buChar char="•"/>
                      </a:pPr>
                      <a:r>
                        <a:rPr lang="en-US" sz="2000" dirty="0" smtClean="0"/>
                        <a:t>Residential service is regulated by DC</a:t>
                      </a:r>
                      <a:r>
                        <a:rPr lang="en-US" sz="2000" baseline="0" dirty="0" smtClean="0"/>
                        <a:t> </a:t>
                      </a:r>
                      <a:r>
                        <a:rPr lang="en-US" sz="2000" baseline="0" dirty="0" err="1" smtClean="0"/>
                        <a:t>PSC</a:t>
                      </a:r>
                      <a:r>
                        <a:rPr lang="en-US" sz="2000" baseline="0" dirty="0" smtClean="0"/>
                        <a:t>.  </a:t>
                      </a:r>
                      <a:r>
                        <a:rPr lang="en-US" sz="1800" baseline="0" dirty="0" smtClean="0"/>
                        <a:t>DC </a:t>
                      </a:r>
                      <a:r>
                        <a:rPr lang="en-US" sz="1800" baseline="0" dirty="0" err="1" smtClean="0"/>
                        <a:t>REG</a:t>
                      </a:r>
                      <a:r>
                        <a:rPr lang="en-US" sz="1800" baseline="0" dirty="0" smtClean="0"/>
                        <a:t> 15-300.</a:t>
                      </a:r>
                    </a:p>
                    <a:p>
                      <a:pPr marL="342900" indent="-342900">
                        <a:buFont typeface="Arial" panose="020B0604020202020204" pitchFamily="34" charset="0"/>
                        <a:buChar char="•"/>
                      </a:pPr>
                      <a:r>
                        <a:rPr lang="en-US" sz="2000" baseline="0" dirty="0" smtClean="0"/>
                        <a:t>Commercial </a:t>
                      </a:r>
                      <a:r>
                        <a:rPr lang="en-US" sz="2000" baseline="0" dirty="0" err="1" smtClean="0"/>
                        <a:t>submetering</a:t>
                      </a:r>
                      <a:r>
                        <a:rPr lang="en-US" sz="2000" baseline="0" dirty="0" smtClean="0"/>
                        <a:t> is allowed and regulated.  </a:t>
                      </a:r>
                      <a:r>
                        <a:rPr lang="en-US" sz="1800" baseline="0" dirty="0" smtClean="0"/>
                        <a:t>DC Code §34-1552(a). </a:t>
                      </a:r>
                    </a:p>
                    <a:p>
                      <a:pPr marL="342900" indent="-342900">
                        <a:buFont typeface="Arial" panose="020B0604020202020204" pitchFamily="34" charset="0"/>
                        <a:buChar char="•"/>
                      </a:pPr>
                      <a:r>
                        <a:rPr lang="en-US" sz="2000" baseline="0" dirty="0" smtClean="0"/>
                        <a:t>Residential </a:t>
                      </a:r>
                      <a:r>
                        <a:rPr lang="en-US" sz="2000" baseline="0" dirty="0" err="1" smtClean="0"/>
                        <a:t>submetering</a:t>
                      </a:r>
                      <a:r>
                        <a:rPr lang="en-US" sz="2000" baseline="0" dirty="0" smtClean="0"/>
                        <a:t> is not permitted. </a:t>
                      </a:r>
                      <a:endParaRPr lang="en-US" sz="2000" dirty="0"/>
                    </a:p>
                  </a:txBody>
                  <a:tcPr/>
                </a:tc>
              </a:tr>
            </a:tbl>
          </a:graphicData>
        </a:graphic>
      </p:graphicFrame>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5260" y="812638"/>
            <a:ext cx="10576427" cy="1569660"/>
          </a:xfrm>
          <a:prstGeom prst="rect">
            <a:avLst/>
          </a:prstGeom>
          <a:noFill/>
        </p:spPr>
        <p:txBody>
          <a:bodyPr wrap="square" rtlCol="0">
            <a:spAutoFit/>
          </a:bodyPr>
          <a:lstStyle/>
          <a:p>
            <a:r>
              <a:rPr lang="en-US" sz="2400" dirty="0" smtClean="0"/>
              <a:t>In all three jurisdictions, service to residential customers is explicitly regulated by the utility regulator. </a:t>
            </a:r>
          </a:p>
          <a:p>
            <a:endParaRPr lang="en-US" sz="2400" dirty="0"/>
          </a:p>
          <a:p>
            <a:r>
              <a:rPr lang="en-US" sz="2400" dirty="0" err="1" smtClean="0"/>
              <a:t>Submetering</a:t>
            </a:r>
            <a:r>
              <a:rPr lang="en-US" sz="2400" dirty="0" smtClean="0"/>
              <a:t> is highly jurisdictional dependent:</a:t>
            </a:r>
            <a:endParaRPr lang="en-US" sz="2400" dirty="0"/>
          </a:p>
        </p:txBody>
      </p:sp>
    </p:spTree>
    <p:extLst>
      <p:ext uri="{BB962C8B-B14F-4D97-AF65-F5344CB8AC3E}">
        <p14:creationId xmlns:p14="http://schemas.microsoft.com/office/powerpoint/2010/main" val="27284484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7" y="158692"/>
            <a:ext cx="10370596" cy="579676"/>
          </a:xfrm>
        </p:spPr>
        <p:txBody>
          <a:bodyPr>
            <a:noAutofit/>
          </a:bodyPr>
          <a:lstStyle/>
          <a:p>
            <a:r>
              <a:rPr lang="en-US" sz="3200" b="0" cap="none" dirty="0" smtClean="0">
                <a:solidFill>
                  <a:schemeClr val="tx1"/>
                </a:solidFill>
              </a:rPr>
              <a:t>Obligation to Serve</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8244179"/>
              </p:ext>
            </p:extLst>
          </p:nvPr>
        </p:nvGraphicFramePr>
        <p:xfrm>
          <a:off x="129397" y="970609"/>
          <a:ext cx="10716399" cy="5029200"/>
        </p:xfrm>
        <a:graphic>
          <a:graphicData uri="http://schemas.openxmlformats.org/drawingml/2006/table">
            <a:tbl>
              <a:tblPr firstRow="1" bandRow="1">
                <a:tableStyleId>{5940675A-B579-460E-94D1-54222C63F5DA}</a:tableStyleId>
              </a:tblPr>
              <a:tblGrid>
                <a:gridCol w="949895"/>
                <a:gridCol w="9766504"/>
              </a:tblGrid>
              <a:tr h="370840">
                <a:tc>
                  <a:txBody>
                    <a:bodyPr/>
                    <a:lstStyle/>
                    <a:p>
                      <a:r>
                        <a:rPr lang="en-US" sz="2400" dirty="0" smtClean="0"/>
                        <a:t>Mass.</a:t>
                      </a:r>
                      <a:endParaRPr lang="en-US" sz="24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“The </a:t>
                      </a:r>
                      <a:r>
                        <a:rPr lang="en-US" sz="2400" u="sng" dirty="0" smtClean="0"/>
                        <a:t>distribution company</a:t>
                      </a:r>
                      <a:r>
                        <a:rPr lang="en-US" sz="2400" u="none" dirty="0" smtClean="0"/>
                        <a:t> </a:t>
                      </a:r>
                      <a:r>
                        <a:rPr lang="en-US" sz="2400" dirty="0" smtClean="0"/>
                        <a:t>shall have the </a:t>
                      </a:r>
                      <a:r>
                        <a:rPr lang="en-US" sz="2400" u="sng" dirty="0" smtClean="0"/>
                        <a:t>exclusive obligation </a:t>
                      </a:r>
                      <a:r>
                        <a:rPr lang="en-US" sz="2400" dirty="0" smtClean="0"/>
                        <a:t>to provide distribution service to </a:t>
                      </a:r>
                      <a:r>
                        <a:rPr lang="en-US" sz="2400" u="sng" dirty="0" smtClean="0"/>
                        <a:t>all retail</a:t>
                      </a:r>
                      <a:r>
                        <a:rPr lang="en-US" sz="2400" u="sng" baseline="0" dirty="0" smtClean="0"/>
                        <a:t> customers</a:t>
                      </a:r>
                      <a:r>
                        <a:rPr lang="en-US" sz="2400" u="none" baseline="0" dirty="0" smtClean="0"/>
                        <a:t> </a:t>
                      </a:r>
                      <a:r>
                        <a:rPr lang="en-US" sz="2400" baseline="0" dirty="0" smtClean="0"/>
                        <a:t>within its service territory.” </a:t>
                      </a:r>
                      <a:r>
                        <a:rPr lang="en-US" sz="2000" baseline="0" dirty="0" err="1" smtClean="0"/>
                        <a:t>M.G.L</a:t>
                      </a:r>
                      <a:r>
                        <a:rPr lang="en-US" sz="2000" baseline="0" dirty="0" smtClean="0"/>
                        <a:t>. c. 164 §1B(a). </a:t>
                      </a:r>
                      <a:endParaRPr lang="en-US" sz="2000" dirty="0"/>
                    </a:p>
                  </a:txBody>
                  <a:tcPr/>
                </a:tc>
              </a:tr>
              <a:tr h="370840">
                <a:tc>
                  <a:txBody>
                    <a:bodyPr/>
                    <a:lstStyle/>
                    <a:p>
                      <a:r>
                        <a:rPr lang="en-US" sz="2400" dirty="0" smtClean="0"/>
                        <a:t>N.Y.</a:t>
                      </a:r>
                      <a:endParaRPr lang="en-US" sz="24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Utilities are the “Provider of Last Resort.” </a:t>
                      </a:r>
                      <a:r>
                        <a:rPr lang="en-US" sz="2000" baseline="0" dirty="0" err="1" smtClean="0"/>
                        <a:t>NYPSC</a:t>
                      </a:r>
                      <a:r>
                        <a:rPr lang="en-US" sz="2000" baseline="0" dirty="0" smtClean="0"/>
                        <a:t> Order 96-12</a:t>
                      </a:r>
                      <a:r>
                        <a:rPr lang="en-US" sz="2400" baseline="0" dirty="0" smtClean="0"/>
                        <a:t>.</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By statute, any entity that serves residential customers is obligated to connect such customers who apply for service.  </a:t>
                      </a:r>
                      <a:r>
                        <a:rPr lang="en-US" sz="2000" baseline="0" dirty="0" err="1" smtClean="0"/>
                        <a:t>PSL</a:t>
                      </a:r>
                      <a:r>
                        <a:rPr lang="en-US" sz="2000" baseline="0" dirty="0" smtClean="0"/>
                        <a:t> §31(1). </a:t>
                      </a:r>
                      <a:r>
                        <a:rPr lang="en-US" sz="2400" baseline="0" dirty="0" smtClean="0"/>
                        <a:t>But, by regulation, only “distribution utilities” have this obligation. </a:t>
                      </a:r>
                      <a:r>
                        <a:rPr lang="en-US" sz="2000" baseline="0" dirty="0" smtClean="0"/>
                        <a:t>16 </a:t>
                      </a:r>
                      <a:r>
                        <a:rPr lang="en-US" sz="2000" baseline="0" dirty="0" err="1" smtClean="0"/>
                        <a:t>NYCRR</a:t>
                      </a:r>
                      <a:r>
                        <a:rPr lang="en-US" sz="2000" baseline="0" dirty="0" smtClean="0"/>
                        <a:t> Part 11.3(a), 11.2(1-a),(1-b).</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By statute, any “electric corporation” must connect any building within 100 feet of distribution infrastructure.  </a:t>
                      </a:r>
                      <a:r>
                        <a:rPr lang="en-US" sz="2000" baseline="0" dirty="0" smtClean="0"/>
                        <a:t>NY TCL § 12</a:t>
                      </a:r>
                      <a:r>
                        <a:rPr lang="en-US" sz="2400" baseline="0" dirty="0" smtClean="0"/>
                        <a:t>. But, by regulation, electric corporation can deny service. </a:t>
                      </a:r>
                      <a:r>
                        <a:rPr lang="en-US" sz="2000" baseline="0" dirty="0" smtClean="0"/>
                        <a:t>16 </a:t>
                      </a:r>
                      <a:r>
                        <a:rPr lang="en-US" sz="2000" baseline="0" dirty="0" err="1" smtClean="0"/>
                        <a:t>NYCRR</a:t>
                      </a:r>
                      <a:r>
                        <a:rPr lang="en-US" sz="2000" baseline="0" dirty="0" smtClean="0"/>
                        <a:t> Part 13.2. </a:t>
                      </a:r>
                      <a:endParaRPr lang="en-US" sz="2000" dirty="0"/>
                    </a:p>
                  </a:txBody>
                  <a:tcPr/>
                </a:tc>
              </a:tr>
              <a:tr h="370840">
                <a:tc>
                  <a:txBody>
                    <a:bodyPr/>
                    <a:lstStyle/>
                    <a:p>
                      <a:r>
                        <a:rPr lang="en-US" sz="2400" dirty="0" smtClean="0"/>
                        <a:t>D.C.</a:t>
                      </a:r>
                      <a:endParaRPr lang="en-US" sz="2400" dirty="0"/>
                    </a:p>
                  </a:txBody>
                  <a:tcPr/>
                </a:tc>
                <a:tc>
                  <a:txBody>
                    <a:bodyPr/>
                    <a:lstStyle/>
                    <a:p>
                      <a:pPr marL="342900" indent="-342900">
                        <a:buFont typeface="Arial" panose="020B0604020202020204" pitchFamily="34" charset="0"/>
                        <a:buChar char="•"/>
                      </a:pPr>
                      <a:r>
                        <a:rPr lang="en-US" sz="2400" dirty="0" smtClean="0"/>
                        <a:t>“</a:t>
                      </a:r>
                      <a:r>
                        <a:rPr lang="en-US" sz="2400" u="sng" dirty="0" smtClean="0"/>
                        <a:t>The electric company </a:t>
                      </a:r>
                      <a:r>
                        <a:rPr lang="en-US" sz="2400" dirty="0" smtClean="0"/>
                        <a:t>shall provide </a:t>
                      </a:r>
                      <a:r>
                        <a:rPr lang="en-US" sz="2400" u="sng" dirty="0" smtClean="0"/>
                        <a:t>distribution services </a:t>
                      </a:r>
                      <a:r>
                        <a:rPr lang="en-US" sz="2400" dirty="0" smtClean="0"/>
                        <a:t>to all customers and electricity suppliers</a:t>
                      </a:r>
                      <a:r>
                        <a:rPr lang="en-US" sz="2400" baseline="0" dirty="0" smtClean="0"/>
                        <a:t> […].” </a:t>
                      </a:r>
                      <a:r>
                        <a:rPr lang="en-US" sz="2000" baseline="0" dirty="0" smtClean="0"/>
                        <a:t>DC Code §34-1506(a)(1). </a:t>
                      </a:r>
                      <a:endParaRPr lang="en-US" sz="2000" dirty="0"/>
                    </a:p>
                  </a:txBody>
                  <a:tcPr/>
                </a:tc>
              </a:tr>
            </a:tbl>
          </a:graphicData>
        </a:graphic>
      </p:graphicFrame>
      <p:pic>
        <p:nvPicPr>
          <p:cNvPr id="8" name="Picture 7"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8909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0"/>
            <a:ext cx="10370596" cy="579676"/>
          </a:xfrm>
        </p:spPr>
        <p:txBody>
          <a:bodyPr>
            <a:noAutofit/>
          </a:bodyPr>
          <a:lstStyle/>
          <a:p>
            <a:r>
              <a:rPr lang="en-US" sz="3200" b="0" cap="none" dirty="0" smtClean="0">
                <a:solidFill>
                  <a:schemeClr val="tx1"/>
                </a:solidFill>
              </a:rPr>
              <a:t>Customer Choice</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1557816"/>
              </p:ext>
            </p:extLst>
          </p:nvPr>
        </p:nvGraphicFramePr>
        <p:xfrm>
          <a:off x="264929" y="1507484"/>
          <a:ext cx="10436448" cy="4602480"/>
        </p:xfrm>
        <a:graphic>
          <a:graphicData uri="http://schemas.openxmlformats.org/drawingml/2006/table">
            <a:tbl>
              <a:tblPr firstRow="1" bandRow="1">
                <a:tableStyleId>{5940675A-B579-460E-94D1-54222C63F5DA}</a:tableStyleId>
              </a:tblPr>
              <a:tblGrid>
                <a:gridCol w="949274"/>
                <a:gridCol w="9487174"/>
              </a:tblGrid>
              <a:tr h="370840">
                <a:tc>
                  <a:txBody>
                    <a:bodyPr/>
                    <a:lstStyle/>
                    <a:p>
                      <a:r>
                        <a:rPr lang="en-US" sz="2400" dirty="0" smtClean="0"/>
                        <a:t>Mass.</a:t>
                      </a:r>
                      <a:endParaRPr lang="en-US" sz="24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All distribution companies must “accommodate retail access to generation services and choice of suppliers by retail customers.” </a:t>
                      </a:r>
                      <a:r>
                        <a:rPr lang="en-US" sz="2000" dirty="0" err="1" smtClean="0"/>
                        <a:t>M.G.L</a:t>
                      </a:r>
                      <a:r>
                        <a:rPr lang="en-US" sz="2000" dirty="0" smtClean="0"/>
                        <a:t>. c. 164 </a:t>
                      </a:r>
                      <a:r>
                        <a:rPr lang="en-US" sz="2000" baseline="0" dirty="0" smtClean="0"/>
                        <a:t>§ </a:t>
                      </a:r>
                      <a:r>
                        <a:rPr lang="en-US" sz="2000" dirty="0" smtClean="0"/>
                        <a:t>1A(a).</a:t>
                      </a:r>
                      <a:endParaRPr lang="en-US" sz="2400" dirty="0" smtClean="0"/>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Distribution</a:t>
                      </a:r>
                      <a:r>
                        <a:rPr lang="en-US" sz="2400" baseline="0" dirty="0" smtClean="0"/>
                        <a:t> companies must offer “all products and services […] to all customers and suppliers simultaneously […] to the extent technically possible.” </a:t>
                      </a:r>
                      <a:r>
                        <a:rPr lang="en-US" sz="2000" baseline="0" dirty="0" err="1" smtClean="0"/>
                        <a:t>M.G.L</a:t>
                      </a:r>
                      <a:r>
                        <a:rPr lang="en-US" sz="2000" baseline="0" dirty="0" smtClean="0"/>
                        <a:t>. c. 164 §1C(ii). </a:t>
                      </a:r>
                      <a:endParaRPr lang="en-US" sz="2000" dirty="0"/>
                    </a:p>
                  </a:txBody>
                  <a:tcPr/>
                </a:tc>
              </a:tr>
              <a:tr h="370840">
                <a:tc>
                  <a:txBody>
                    <a:bodyPr/>
                    <a:lstStyle/>
                    <a:p>
                      <a:r>
                        <a:rPr lang="en-US" sz="2400" dirty="0" smtClean="0"/>
                        <a:t>N.Y.</a:t>
                      </a:r>
                      <a:endParaRPr lang="en-US" sz="24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Retail choice is provided by individual utility tariffs</a:t>
                      </a:r>
                      <a:r>
                        <a:rPr lang="en-US" sz="2400" baseline="0" dirty="0" smtClean="0"/>
                        <a:t> for distribution service.  </a:t>
                      </a:r>
                      <a:r>
                        <a:rPr lang="en-US" sz="2000" baseline="0" dirty="0" smtClean="0"/>
                        <a:t>See, for example, </a:t>
                      </a:r>
                      <a:r>
                        <a:rPr lang="en-US" sz="2000" baseline="0" dirty="0" err="1" smtClean="0"/>
                        <a:t>ConEd’s</a:t>
                      </a:r>
                      <a:r>
                        <a:rPr lang="en-US" sz="2000" baseline="0" dirty="0" smtClean="0"/>
                        <a:t> Tariff PSC-10, §19.2.1</a:t>
                      </a:r>
                      <a:endParaRPr lang="en-US" sz="2000" dirty="0"/>
                    </a:p>
                  </a:txBody>
                  <a:tcPr/>
                </a:tc>
              </a:tr>
              <a:tr h="370840">
                <a:tc>
                  <a:txBody>
                    <a:bodyPr/>
                    <a:lstStyle/>
                    <a:p>
                      <a:r>
                        <a:rPr lang="en-US" sz="2400" dirty="0" smtClean="0"/>
                        <a:t>D.C.</a:t>
                      </a:r>
                      <a:endParaRPr lang="en-US" sz="2400" dirty="0"/>
                    </a:p>
                  </a:txBody>
                  <a:tcPr/>
                </a:tc>
                <a:tc>
                  <a:txBody>
                    <a:bodyPr/>
                    <a:lstStyle/>
                    <a:p>
                      <a:pPr marL="342900" indent="-342900">
                        <a:buFont typeface="Arial" panose="020B0604020202020204" pitchFamily="34" charset="0"/>
                        <a:buChar char="•"/>
                      </a:pPr>
                      <a:r>
                        <a:rPr lang="en-US" sz="2400" dirty="0" smtClean="0"/>
                        <a:t>Both electricity suppliers and consumers have the right to “use and interconnect with </a:t>
                      </a:r>
                      <a:r>
                        <a:rPr lang="en-US" sz="2400" u="sng" dirty="0" smtClean="0"/>
                        <a:t>the electric distribution system</a:t>
                      </a:r>
                      <a:r>
                        <a:rPr lang="en-US" sz="2400" dirty="0" smtClean="0"/>
                        <a:t> on a nondiscriminatory basis in order to distribute electricity from any electric supplier to any customer.” </a:t>
                      </a:r>
                      <a:r>
                        <a:rPr lang="en-US" sz="2000" dirty="0" smtClean="0"/>
                        <a:t>DC Code §34-1501(14). </a:t>
                      </a:r>
                      <a:endParaRPr lang="en-US" sz="2000" dirty="0"/>
                    </a:p>
                  </a:txBody>
                  <a:tcPr/>
                </a:tc>
              </a:tr>
            </a:tbl>
          </a:graphicData>
        </a:graphic>
      </p:graphicFrame>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62852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8" y="0"/>
            <a:ext cx="10370596" cy="579676"/>
          </a:xfrm>
        </p:spPr>
        <p:txBody>
          <a:bodyPr>
            <a:noAutofit/>
          </a:bodyPr>
          <a:lstStyle/>
          <a:p>
            <a:r>
              <a:rPr lang="en-US" sz="3200" b="0" cap="none" dirty="0" smtClean="0">
                <a:solidFill>
                  <a:schemeClr val="tx1"/>
                </a:solidFill>
              </a:rPr>
              <a:t>Standby Rates in N.Y. </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43</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3513" y="857227"/>
            <a:ext cx="10673772" cy="4154984"/>
          </a:xfrm>
          <a:prstGeom prst="rect">
            <a:avLst/>
          </a:prstGeom>
          <a:noFill/>
        </p:spPr>
        <p:txBody>
          <a:bodyPr wrap="square" rtlCol="0">
            <a:spAutoFit/>
          </a:bodyPr>
          <a:lstStyle/>
          <a:p>
            <a:r>
              <a:rPr lang="en-US" sz="2400" dirty="0" smtClean="0"/>
              <a:t>NY </a:t>
            </a:r>
            <a:r>
              <a:rPr lang="en-US" sz="2400" dirty="0" err="1" smtClean="0"/>
              <a:t>PSC</a:t>
            </a:r>
            <a:r>
              <a:rPr lang="en-US" sz="2400" dirty="0" smtClean="0"/>
              <a:t> is attempting to minimize barriers to </a:t>
            </a:r>
            <a:r>
              <a:rPr lang="en-US" sz="2400" dirty="0" err="1" smtClean="0"/>
              <a:t>microgrids</a:t>
            </a:r>
            <a:r>
              <a:rPr lang="en-US" sz="2400" dirty="0" smtClean="0"/>
              <a:t> created by standby rates.</a:t>
            </a:r>
          </a:p>
          <a:p>
            <a:endParaRPr lang="en-US" sz="2400" dirty="0"/>
          </a:p>
          <a:p>
            <a:pPr marL="342900" indent="-342900">
              <a:buFont typeface="Arial" panose="020B0604020202020204" pitchFamily="34" charset="0"/>
              <a:buChar char="•"/>
            </a:pPr>
            <a:r>
              <a:rPr lang="en-US" sz="2400" dirty="0" smtClean="0"/>
              <a:t>Standby Rates will be addressed in Track 2 of the REV proceeding.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In an April 20, 2015 Order, the </a:t>
            </a:r>
            <a:r>
              <a:rPr lang="en-US" sz="2400" dirty="0" err="1" smtClean="0"/>
              <a:t>PSC</a:t>
            </a:r>
            <a:r>
              <a:rPr lang="en-US" sz="2400" dirty="0" smtClean="0"/>
              <a:t> extended standby rate exemption to qualifying DER systems with a capacity up to 15 MW. </a:t>
            </a:r>
            <a:r>
              <a:rPr lang="en-US" sz="2000" dirty="0" smtClean="0"/>
              <a:t>N.Y. </a:t>
            </a:r>
            <a:r>
              <a:rPr lang="en-US" sz="2000" dirty="0" err="1" smtClean="0"/>
              <a:t>PSC</a:t>
            </a:r>
            <a:r>
              <a:rPr lang="en-US" sz="2000" dirty="0" smtClean="0"/>
              <a:t> Case 14-E-0488.</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New </a:t>
            </a:r>
            <a:r>
              <a:rPr lang="en-US" sz="2400" dirty="0"/>
              <a:t>q</a:t>
            </a:r>
            <a:r>
              <a:rPr lang="en-US" sz="2400" dirty="0" smtClean="0"/>
              <a:t>ualifying DER systems installed </a:t>
            </a:r>
            <a:r>
              <a:rPr lang="en-US" sz="2400" dirty="0" err="1" smtClean="0"/>
              <a:t>begore</a:t>
            </a:r>
            <a:r>
              <a:rPr lang="en-US" sz="2400" dirty="0" smtClean="0"/>
              <a:t> May 31, 2019, can choose existing standby rate, standard delivery rates, or REV-based standby rates.</a:t>
            </a:r>
            <a:endParaRPr lang="en-US" sz="2400" dirty="0"/>
          </a:p>
        </p:txBody>
      </p:sp>
    </p:spTree>
    <p:extLst>
      <p:ext uri="{BB962C8B-B14F-4D97-AF65-F5344CB8AC3E}">
        <p14:creationId xmlns:p14="http://schemas.microsoft.com/office/powerpoint/2010/main" val="4528585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0"/>
            <a:ext cx="10734336" cy="579676"/>
          </a:xfrm>
        </p:spPr>
        <p:txBody>
          <a:bodyPr>
            <a:noAutofit/>
          </a:bodyPr>
          <a:lstStyle/>
          <a:p>
            <a:r>
              <a:rPr lang="en-US" sz="3200" b="0" cap="none" dirty="0">
                <a:solidFill>
                  <a:schemeClr val="tx1"/>
                </a:solidFill>
              </a:rPr>
              <a:t>U</a:t>
            </a:r>
            <a:r>
              <a:rPr lang="en-US" sz="3200" b="0" cap="none" dirty="0" smtClean="0">
                <a:solidFill>
                  <a:schemeClr val="tx1"/>
                </a:solidFill>
              </a:rPr>
              <a:t>tilities cannot likely bind participants to a </a:t>
            </a:r>
            <a:r>
              <a:rPr lang="en-US" sz="3200" b="0" cap="none" dirty="0" err="1" smtClean="0">
                <a:solidFill>
                  <a:schemeClr val="tx1"/>
                </a:solidFill>
              </a:rPr>
              <a:t>microgrid</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44</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3513" y="797535"/>
            <a:ext cx="10217298" cy="1354217"/>
          </a:xfrm>
          <a:prstGeom prst="rect">
            <a:avLst/>
          </a:prstGeom>
          <a:noFill/>
        </p:spPr>
        <p:txBody>
          <a:bodyPr wrap="square" rtlCol="0">
            <a:spAutoFit/>
          </a:bodyPr>
          <a:lstStyle/>
          <a:p>
            <a:pPr>
              <a:spcAft>
                <a:spcPts val="600"/>
              </a:spcAft>
            </a:pPr>
            <a:r>
              <a:rPr lang="en-US" sz="2400" dirty="0" smtClean="0"/>
              <a:t>In all three jurisdictions: </a:t>
            </a:r>
          </a:p>
          <a:p>
            <a:pPr marL="800100" lvl="1" indent="-342900">
              <a:spcAft>
                <a:spcPts val="600"/>
              </a:spcAft>
              <a:buFont typeface="Arial" panose="020B0604020202020204" pitchFamily="34" charset="0"/>
              <a:buChar char="•"/>
            </a:pPr>
            <a:r>
              <a:rPr lang="en-US" sz="2400" dirty="0" smtClean="0"/>
              <a:t>The </a:t>
            </a:r>
            <a:r>
              <a:rPr lang="en-US" sz="2400" u="sng" dirty="0" smtClean="0"/>
              <a:t>utility</a:t>
            </a:r>
            <a:r>
              <a:rPr lang="en-US" sz="2400" dirty="0" smtClean="0"/>
              <a:t> has an obligation to provide distribution service. </a:t>
            </a:r>
          </a:p>
          <a:p>
            <a:pPr marL="800100" lvl="1" indent="-342900">
              <a:spcAft>
                <a:spcPts val="600"/>
              </a:spcAft>
              <a:buFont typeface="Arial" panose="020B0604020202020204" pitchFamily="34" charset="0"/>
              <a:buChar char="•"/>
            </a:pPr>
            <a:r>
              <a:rPr lang="en-US" sz="2400" dirty="0" smtClean="0"/>
              <a:t>The </a:t>
            </a:r>
            <a:r>
              <a:rPr lang="en-US" sz="2400" u="sng" dirty="0" smtClean="0"/>
              <a:t>utility</a:t>
            </a:r>
            <a:r>
              <a:rPr lang="en-US" sz="2400" dirty="0" smtClean="0"/>
              <a:t> must accommodate “retail choice.”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5727259"/>
              </p:ext>
            </p:extLst>
          </p:nvPr>
        </p:nvGraphicFramePr>
        <p:xfrm>
          <a:off x="273927" y="3908494"/>
          <a:ext cx="10322519" cy="1839144"/>
        </p:xfrm>
        <a:graphic>
          <a:graphicData uri="http://schemas.openxmlformats.org/drawingml/2006/table">
            <a:tbl>
              <a:tblPr firstRow="1" bandRow="1">
                <a:tableStyleId>{5940675A-B579-460E-94D1-54222C63F5DA}</a:tableStyleId>
              </a:tblPr>
              <a:tblGrid>
                <a:gridCol w="975774"/>
                <a:gridCol w="9346745"/>
              </a:tblGrid>
              <a:tr h="399814">
                <a:tc>
                  <a:txBody>
                    <a:bodyPr/>
                    <a:lstStyle/>
                    <a:p>
                      <a:r>
                        <a:rPr lang="en-US" sz="2000" dirty="0" smtClean="0"/>
                        <a:t>Mass.</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Obligations are by statute: </a:t>
                      </a:r>
                      <a:r>
                        <a:rPr lang="en-US" sz="2000" baseline="0" dirty="0" err="1" smtClean="0"/>
                        <a:t>M.G.L</a:t>
                      </a:r>
                      <a:r>
                        <a:rPr lang="en-US" sz="2000" baseline="0" dirty="0" smtClean="0"/>
                        <a:t>. c. 164 §1B(a), </a:t>
                      </a:r>
                      <a:r>
                        <a:rPr lang="en-US" sz="2000" dirty="0" err="1" smtClean="0"/>
                        <a:t>M.G.L</a:t>
                      </a:r>
                      <a:r>
                        <a:rPr lang="en-US" sz="2000" dirty="0" smtClean="0"/>
                        <a:t>. c. 164 </a:t>
                      </a:r>
                      <a:r>
                        <a:rPr lang="en-US" sz="2000" baseline="0" dirty="0" smtClean="0"/>
                        <a:t>§ </a:t>
                      </a:r>
                      <a:r>
                        <a:rPr lang="en-US" sz="2000" dirty="0" smtClean="0"/>
                        <a:t>1A(a)</a:t>
                      </a:r>
                      <a:endParaRPr lang="en-US" sz="2000" dirty="0"/>
                    </a:p>
                  </a:txBody>
                  <a:tcPr/>
                </a:tc>
              </a:tr>
              <a:tr h="719665">
                <a:tc>
                  <a:txBody>
                    <a:bodyPr/>
                    <a:lstStyle/>
                    <a:p>
                      <a:r>
                        <a:rPr lang="en-US" sz="2000" dirty="0" smtClean="0"/>
                        <a:t>N.Y.</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Obligations</a:t>
                      </a:r>
                      <a:r>
                        <a:rPr lang="en-US" sz="2000" baseline="0" dirty="0" smtClean="0"/>
                        <a:t> for residential customers, i.e., provider of last resort, are by </a:t>
                      </a:r>
                      <a:r>
                        <a:rPr lang="en-US" sz="2000" baseline="0" dirty="0" err="1" smtClean="0"/>
                        <a:t>PSC</a:t>
                      </a:r>
                      <a:r>
                        <a:rPr lang="en-US" sz="2000" baseline="0" dirty="0" smtClean="0"/>
                        <a:t> Order, tariff, regulation and statute.  Unclear for commercial customers.</a:t>
                      </a:r>
                      <a:endParaRPr lang="en-US" sz="2000" dirty="0"/>
                    </a:p>
                  </a:txBody>
                  <a:tcPr/>
                </a:tc>
              </a:tr>
              <a:tr h="719665">
                <a:tc>
                  <a:txBody>
                    <a:bodyPr/>
                    <a:lstStyle/>
                    <a:p>
                      <a:r>
                        <a:rPr lang="en-US" sz="2000" dirty="0" smtClean="0"/>
                        <a:t>D.C.</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Obligations are by statute: </a:t>
                      </a:r>
                      <a:r>
                        <a:rPr lang="en-US" sz="2000" baseline="0" dirty="0" smtClean="0"/>
                        <a:t>DC Code §34-1506(a)(1), </a:t>
                      </a:r>
                      <a:r>
                        <a:rPr lang="en-US" sz="2000" dirty="0" smtClean="0"/>
                        <a:t>DC Code §34-1501(14)</a:t>
                      </a:r>
                      <a:endParaRPr lang="en-US" sz="2000" dirty="0"/>
                    </a:p>
                  </a:txBody>
                  <a:tcPr/>
                </a:tc>
              </a:tr>
            </a:tbl>
          </a:graphicData>
        </a:graphic>
      </p:graphicFrame>
      <p:sp>
        <p:nvSpPr>
          <p:cNvPr id="4" name="Rounded Rectangle 3"/>
          <p:cNvSpPr/>
          <p:nvPr/>
        </p:nvSpPr>
        <p:spPr>
          <a:xfrm>
            <a:off x="353292" y="2608118"/>
            <a:ext cx="10027519" cy="768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400" dirty="0"/>
              <a:t>The utility likely cannot bind participants, or their successors, into the </a:t>
            </a:r>
            <a:r>
              <a:rPr lang="en-US" sz="2400" dirty="0" err="1"/>
              <a:t>microgrid</a:t>
            </a:r>
            <a:r>
              <a:rPr lang="en-US" sz="2400" dirty="0"/>
              <a:t>, by, for example, refusing connection to the </a:t>
            </a:r>
            <a:r>
              <a:rPr lang="en-US" sz="2400" dirty="0" err="1"/>
              <a:t>macrogrid</a:t>
            </a:r>
            <a:r>
              <a:rPr lang="en-US" sz="2400" dirty="0" smtClean="0"/>
              <a:t>.</a:t>
            </a:r>
            <a:endParaRPr lang="en-US" dirty="0"/>
          </a:p>
        </p:txBody>
      </p:sp>
    </p:spTree>
    <p:extLst>
      <p:ext uri="{BB962C8B-B14F-4D97-AF65-F5344CB8AC3E}">
        <p14:creationId xmlns:p14="http://schemas.microsoft.com/office/powerpoint/2010/main" val="32704681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2" y="0"/>
            <a:ext cx="10734336" cy="579676"/>
          </a:xfrm>
        </p:spPr>
        <p:txBody>
          <a:bodyPr>
            <a:noAutofit/>
          </a:bodyPr>
          <a:lstStyle/>
          <a:p>
            <a:r>
              <a:rPr lang="en-US" sz="3200" b="0" cap="none" dirty="0" smtClean="0">
                <a:solidFill>
                  <a:schemeClr val="tx1"/>
                </a:solidFill>
              </a:rPr>
              <a:t>Participants can bind themselves by contract</a:t>
            </a:r>
            <a:endParaRPr lang="en-US" sz="3200" b="0" cap="none" dirty="0">
              <a:solidFill>
                <a:schemeClr val="tx1"/>
              </a:solidFill>
            </a:endParaRPr>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45</a:t>
            </a:fld>
            <a:endParaRPr lang="en-US" dirty="0"/>
          </a:p>
        </p:txBody>
      </p:sp>
      <p:pic>
        <p:nvPicPr>
          <p:cNvPr id="7"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02504" y="995432"/>
            <a:ext cx="10217298" cy="3647152"/>
          </a:xfrm>
          <a:prstGeom prst="rect">
            <a:avLst/>
          </a:prstGeom>
          <a:noFill/>
        </p:spPr>
        <p:txBody>
          <a:bodyPr wrap="square" rtlCol="0">
            <a:spAutoFit/>
          </a:bodyPr>
          <a:lstStyle/>
          <a:p>
            <a:pPr marL="342900" lvl="0" indent="-342900" defTabSz="914400">
              <a:spcBef>
                <a:spcPts val="600"/>
              </a:spcBef>
              <a:spcAft>
                <a:spcPts val="600"/>
              </a:spcAft>
              <a:buClr>
                <a:srgbClr val="646B86"/>
              </a:buClr>
              <a:buSzPct val="73000"/>
              <a:buFont typeface="Wingdings" panose="05000000000000000000" pitchFamily="2" charset="2"/>
              <a:buChar char="§"/>
            </a:pPr>
            <a:r>
              <a:rPr lang="en-US" sz="2400" dirty="0" smtClean="0">
                <a:solidFill>
                  <a:prstClr val="black"/>
                </a:solidFill>
              </a:rPr>
              <a:t>Contracts can impose penalties for leaving the </a:t>
            </a:r>
            <a:r>
              <a:rPr lang="en-US" sz="2400" dirty="0" err="1" smtClean="0">
                <a:solidFill>
                  <a:prstClr val="black"/>
                </a:solidFill>
              </a:rPr>
              <a:t>microgrid</a:t>
            </a:r>
            <a:r>
              <a:rPr lang="en-US" sz="2400" dirty="0" smtClean="0">
                <a:solidFill>
                  <a:prstClr val="black"/>
                </a:solidFill>
              </a:rPr>
              <a:t>, in effect, limiting retail choice. </a:t>
            </a:r>
          </a:p>
          <a:p>
            <a:pPr marL="342900" lvl="0" indent="-342900" defTabSz="914400">
              <a:spcBef>
                <a:spcPts val="600"/>
              </a:spcBef>
              <a:spcAft>
                <a:spcPts val="600"/>
              </a:spcAft>
              <a:buClr>
                <a:srgbClr val="646B86"/>
              </a:buClr>
              <a:buSzPct val="73000"/>
              <a:buFont typeface="Wingdings" panose="05000000000000000000" pitchFamily="2" charset="2"/>
              <a:buChar char="§"/>
            </a:pPr>
            <a:r>
              <a:rPr lang="en-US" sz="2400" dirty="0" smtClean="0">
                <a:solidFill>
                  <a:prstClr val="black"/>
                </a:solidFill>
              </a:rPr>
              <a:t>Possible contracts with penalties: </a:t>
            </a:r>
          </a:p>
          <a:p>
            <a:pPr marL="731520" lvl="1" indent="-274320" defTabSz="914400">
              <a:spcBef>
                <a:spcPts val="600"/>
              </a:spcBef>
              <a:spcAft>
                <a:spcPts val="600"/>
              </a:spcAft>
              <a:buClr>
                <a:srgbClr val="646B86"/>
              </a:buClr>
              <a:buSzPct val="73000"/>
              <a:buFont typeface="Wingdings" panose="05000000000000000000" pitchFamily="2" charset="2"/>
              <a:buChar char="Ø"/>
            </a:pPr>
            <a:r>
              <a:rPr lang="en-US" sz="2400" dirty="0">
                <a:solidFill>
                  <a:prstClr val="black"/>
                </a:solidFill>
              </a:rPr>
              <a:t>B</a:t>
            </a:r>
            <a:r>
              <a:rPr lang="en-US" sz="2400" dirty="0" smtClean="0">
                <a:solidFill>
                  <a:prstClr val="black"/>
                </a:solidFill>
              </a:rPr>
              <a:t>etween </a:t>
            </a:r>
            <a:r>
              <a:rPr lang="en-US" sz="2400" dirty="0">
                <a:solidFill>
                  <a:prstClr val="black"/>
                </a:solidFill>
              </a:rPr>
              <a:t>participants and </a:t>
            </a:r>
            <a:r>
              <a:rPr lang="en-US" sz="2400" dirty="0" err="1">
                <a:solidFill>
                  <a:prstClr val="black"/>
                </a:solidFill>
              </a:rPr>
              <a:t>microgrid</a:t>
            </a:r>
            <a:r>
              <a:rPr lang="en-US" sz="2400" dirty="0">
                <a:solidFill>
                  <a:prstClr val="black"/>
                </a:solidFill>
              </a:rPr>
              <a:t> </a:t>
            </a:r>
            <a:r>
              <a:rPr lang="en-US" sz="2400" dirty="0" smtClean="0">
                <a:solidFill>
                  <a:prstClr val="black"/>
                </a:solidFill>
              </a:rPr>
              <a:t>generator.</a:t>
            </a:r>
            <a:endParaRPr lang="en-US" sz="2400" dirty="0">
              <a:solidFill>
                <a:prstClr val="black"/>
              </a:solidFill>
            </a:endParaRPr>
          </a:p>
          <a:p>
            <a:pPr marL="731520" lvl="1" indent="-274320" defTabSz="914400">
              <a:spcBef>
                <a:spcPts val="600"/>
              </a:spcBef>
              <a:spcAft>
                <a:spcPts val="600"/>
              </a:spcAft>
              <a:buClr>
                <a:srgbClr val="646B86"/>
              </a:buClr>
              <a:buSzPct val="73000"/>
              <a:buFont typeface="Wingdings" panose="05000000000000000000" pitchFamily="2" charset="2"/>
              <a:buChar char="Ø"/>
            </a:pPr>
            <a:r>
              <a:rPr lang="en-US" sz="2400" dirty="0" smtClean="0">
                <a:solidFill>
                  <a:prstClr val="black"/>
                </a:solidFill>
              </a:rPr>
              <a:t>Between participants and utility, if utility is operator or distribution infrastructure owner.</a:t>
            </a:r>
          </a:p>
          <a:p>
            <a:pPr marL="342900" lvl="0" indent="-342900" defTabSz="914400">
              <a:spcBef>
                <a:spcPts val="600"/>
              </a:spcBef>
              <a:spcAft>
                <a:spcPts val="600"/>
              </a:spcAft>
              <a:buClr>
                <a:srgbClr val="646B86"/>
              </a:buClr>
              <a:buSzPct val="73000"/>
              <a:buFont typeface="Wingdings" panose="05000000000000000000" pitchFamily="2" charset="2"/>
              <a:buChar char="§"/>
            </a:pPr>
            <a:r>
              <a:rPr lang="en-US" sz="2400" dirty="0" smtClean="0">
                <a:solidFill>
                  <a:prstClr val="black"/>
                </a:solidFill>
              </a:rPr>
              <a:t>A property-based covenant may also be possible.</a:t>
            </a:r>
          </a:p>
          <a:p>
            <a:endParaRPr lang="en-US" dirty="0"/>
          </a:p>
        </p:txBody>
      </p:sp>
      <p:sp>
        <p:nvSpPr>
          <p:cNvPr id="3" name="Rounded Rectangle 2"/>
          <p:cNvSpPr/>
          <p:nvPr/>
        </p:nvSpPr>
        <p:spPr>
          <a:xfrm>
            <a:off x="1338532" y="4841341"/>
            <a:ext cx="8173855" cy="906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rPr>
              <a:t>Any penalty in a contract between a participant and a utility would likely need approval from the regulator. </a:t>
            </a:r>
          </a:p>
        </p:txBody>
      </p:sp>
    </p:spTree>
    <p:extLst>
      <p:ext uri="{BB962C8B-B14F-4D97-AF65-F5344CB8AC3E}">
        <p14:creationId xmlns:p14="http://schemas.microsoft.com/office/powerpoint/2010/main" val="41002040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0"/>
            <a:ext cx="10370596" cy="579676"/>
          </a:xfrm>
        </p:spPr>
        <p:txBody>
          <a:bodyPr>
            <a:noAutofit/>
          </a:bodyPr>
          <a:lstStyle/>
          <a:p>
            <a:r>
              <a:rPr lang="en-US" sz="3200" b="0" cap="none" dirty="0" smtClean="0">
                <a:solidFill>
                  <a:schemeClr val="tx1"/>
                </a:solidFill>
              </a:rPr>
              <a:t>N.Y. Exemptions to “electric company” regulation</a:t>
            </a:r>
            <a:endParaRPr lang="en-US" sz="3200" b="0" cap="none" dirty="0">
              <a:solidFill>
                <a:schemeClr val="tx1"/>
              </a:solidFill>
            </a:endParaRPr>
          </a:p>
        </p:txBody>
      </p:sp>
      <p:sp>
        <p:nvSpPr>
          <p:cNvPr id="3" name="Content Placeholder 2"/>
          <p:cNvSpPr>
            <a:spLocks noGrp="1"/>
          </p:cNvSpPr>
          <p:nvPr>
            <p:ph idx="1"/>
          </p:nvPr>
        </p:nvSpPr>
        <p:spPr>
          <a:xfrm>
            <a:off x="206572" y="690332"/>
            <a:ext cx="10503131" cy="4981641"/>
          </a:xfrm>
        </p:spPr>
        <p:txBody>
          <a:bodyPr>
            <a:noAutofit/>
          </a:bodyPr>
          <a:lstStyle/>
          <a:p>
            <a:pPr marL="457200" indent="-457200">
              <a:spcAft>
                <a:spcPts val="600"/>
              </a:spcAft>
              <a:buFont typeface="Wingdings" pitchFamily="2" charset="2"/>
              <a:buChar char="§"/>
            </a:pPr>
            <a:r>
              <a:rPr lang="en-US" sz="2400" dirty="0" smtClean="0"/>
              <a:t>Property-based: </a:t>
            </a:r>
          </a:p>
          <a:p>
            <a:pPr marL="914400" lvl="2" indent="0">
              <a:spcAft>
                <a:spcPts val="600"/>
              </a:spcAft>
              <a:buNone/>
            </a:pPr>
            <a:r>
              <a:rPr lang="en-US" dirty="0" smtClean="0"/>
              <a:t>“where electricity is generated or distributed by the producer solely on or through private property […] for its </a:t>
            </a:r>
            <a:r>
              <a:rPr lang="en-US" u="sng" dirty="0" smtClean="0"/>
              <a:t>own use</a:t>
            </a:r>
            <a:r>
              <a:rPr lang="en-US" dirty="0" smtClean="0"/>
              <a:t> or the </a:t>
            </a:r>
            <a:r>
              <a:rPr lang="en-US" u="sng" dirty="0" smtClean="0"/>
              <a:t>use of its tenants</a:t>
            </a:r>
            <a:r>
              <a:rPr lang="en-US" dirty="0" smtClean="0"/>
              <a:t> and </a:t>
            </a:r>
            <a:r>
              <a:rPr lang="en-US" u="sng" dirty="0" smtClean="0"/>
              <a:t>not for sale to others</a:t>
            </a:r>
            <a:r>
              <a:rPr lang="en-US" dirty="0" smtClean="0"/>
              <a:t>.” </a:t>
            </a:r>
            <a:r>
              <a:rPr lang="en-US" dirty="0" err="1" smtClean="0"/>
              <a:t>PSL</a:t>
            </a:r>
            <a:r>
              <a:rPr lang="en-US" dirty="0" smtClean="0"/>
              <a:t> § 2(13). </a:t>
            </a:r>
          </a:p>
          <a:p>
            <a:pPr marL="457200" indent="-457200">
              <a:spcAft>
                <a:spcPts val="600"/>
              </a:spcAft>
              <a:buFont typeface="Wingdings" pitchFamily="2" charset="2"/>
              <a:buChar char="§"/>
            </a:pPr>
            <a:r>
              <a:rPr lang="en-US" sz="2400" dirty="0" smtClean="0"/>
              <a:t>Technology-based: </a:t>
            </a:r>
          </a:p>
          <a:p>
            <a:pPr marL="914400" indent="0">
              <a:spcAft>
                <a:spcPts val="600"/>
              </a:spcAft>
              <a:buNone/>
            </a:pPr>
            <a:r>
              <a:rPr lang="en-US" sz="2000" dirty="0" smtClean="0"/>
              <a:t>If electricity “is generated by the producer solely from one or more </a:t>
            </a:r>
            <a:r>
              <a:rPr lang="en-US" sz="2000" u="sng" dirty="0" smtClean="0"/>
              <a:t>co-generation, small hydro or alternate energy</a:t>
            </a:r>
            <a:r>
              <a:rPr lang="en-US" sz="2000" dirty="0" smtClean="0"/>
              <a:t> production facilities or </a:t>
            </a:r>
            <a:r>
              <a:rPr lang="en-US" sz="2000" u="sng" dirty="0" smtClean="0"/>
              <a:t>distributed solely</a:t>
            </a:r>
            <a:r>
              <a:rPr lang="en-US" sz="2000" dirty="0" smtClean="0"/>
              <a:t> from one or more of such facilities </a:t>
            </a:r>
            <a:r>
              <a:rPr lang="en-US" sz="2000" u="sng" dirty="0" smtClean="0"/>
              <a:t>to users located at or near </a:t>
            </a:r>
            <a:r>
              <a:rPr lang="en-US" sz="2000" dirty="0" smtClean="0"/>
              <a:t>a project site.” </a:t>
            </a:r>
            <a:r>
              <a:rPr lang="en-US" sz="2000" dirty="0" err="1" smtClean="0"/>
              <a:t>PSL</a:t>
            </a:r>
            <a:r>
              <a:rPr lang="en-US" sz="2000" dirty="0" smtClean="0"/>
              <a:t> § 2(13).  </a:t>
            </a:r>
          </a:p>
          <a:p>
            <a:pPr marL="457200" indent="-457200">
              <a:spcAft>
                <a:spcPts val="600"/>
              </a:spcAft>
              <a:buFont typeface="Wingdings" pitchFamily="2" charset="2"/>
              <a:buChar char="§"/>
            </a:pPr>
            <a:r>
              <a:rPr lang="en-US" sz="2400" dirty="0" err="1" smtClean="0"/>
              <a:t>NYPSC</a:t>
            </a:r>
            <a:r>
              <a:rPr lang="en-US" sz="2400" dirty="0" smtClean="0"/>
              <a:t> will tailor regulatory requirements for “new forms of electric service providers that differ in character from traditional electric utility monopoly providers” through a “realistic appraisal” approach.  </a:t>
            </a:r>
            <a:r>
              <a:rPr lang="en-US" sz="2000" i="1" dirty="0" err="1" smtClean="0"/>
              <a:t>Carr</a:t>
            </a:r>
            <a:r>
              <a:rPr lang="en-US" sz="2000" i="1" dirty="0" smtClean="0"/>
              <a:t> Street</a:t>
            </a:r>
            <a:r>
              <a:rPr lang="en-US" sz="2000" dirty="0" smtClean="0"/>
              <a:t>.</a:t>
            </a:r>
            <a:endParaRPr lang="en-US" sz="28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46</a:t>
            </a:fld>
            <a:endParaRPr lang="en-US" dirty="0"/>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3038168" y="5823373"/>
            <a:ext cx="7103694" cy="494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Many existing </a:t>
            </a:r>
            <a:r>
              <a:rPr lang="en-US" sz="2400" dirty="0" err="1"/>
              <a:t>microgrids</a:t>
            </a:r>
            <a:r>
              <a:rPr lang="en-US" sz="2400" dirty="0"/>
              <a:t> qualify for an </a:t>
            </a:r>
            <a:r>
              <a:rPr lang="en-US" sz="2400" dirty="0" smtClean="0"/>
              <a:t>exemption</a:t>
            </a:r>
            <a:endParaRPr lang="en-US" sz="2400" dirty="0"/>
          </a:p>
        </p:txBody>
      </p:sp>
    </p:spTree>
    <p:extLst>
      <p:ext uri="{BB962C8B-B14F-4D97-AF65-F5344CB8AC3E}">
        <p14:creationId xmlns:p14="http://schemas.microsoft.com/office/powerpoint/2010/main" val="209142755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0"/>
            <a:ext cx="10370596" cy="579676"/>
          </a:xfrm>
        </p:spPr>
        <p:txBody>
          <a:bodyPr>
            <a:noAutofit/>
          </a:bodyPr>
          <a:lstStyle/>
          <a:p>
            <a:r>
              <a:rPr lang="en-US" sz="3200" b="0" cap="none" dirty="0" smtClean="0">
                <a:solidFill>
                  <a:schemeClr val="tx1"/>
                </a:solidFill>
              </a:rPr>
              <a:t>D.C. Exemptions to “electric company” regulation</a:t>
            </a:r>
            <a:endParaRPr lang="en-US" sz="3200" b="0" cap="none" dirty="0">
              <a:solidFill>
                <a:schemeClr val="tx1"/>
              </a:solidFill>
            </a:endParaRPr>
          </a:p>
        </p:txBody>
      </p:sp>
      <p:sp>
        <p:nvSpPr>
          <p:cNvPr id="3" name="Content Placeholder 2"/>
          <p:cNvSpPr>
            <a:spLocks noGrp="1"/>
          </p:cNvSpPr>
          <p:nvPr>
            <p:ph idx="1"/>
          </p:nvPr>
        </p:nvSpPr>
        <p:spPr>
          <a:xfrm>
            <a:off x="213658" y="962735"/>
            <a:ext cx="10487719" cy="2102102"/>
          </a:xfrm>
        </p:spPr>
        <p:txBody>
          <a:bodyPr>
            <a:noAutofit/>
          </a:bodyPr>
          <a:lstStyle/>
          <a:p>
            <a:pPr marL="457200" indent="-457200">
              <a:spcAft>
                <a:spcPts val="600"/>
              </a:spcAft>
              <a:buFont typeface="Wingdings" pitchFamily="2" charset="2"/>
              <a:buChar char="§"/>
            </a:pPr>
            <a:r>
              <a:rPr lang="en-US" sz="2400" dirty="0" smtClean="0"/>
              <a:t>Single Owner: </a:t>
            </a:r>
          </a:p>
          <a:p>
            <a:pPr marL="914400" indent="0">
              <a:spcAft>
                <a:spcPts val="600"/>
              </a:spcAft>
              <a:buNone/>
            </a:pPr>
            <a:r>
              <a:rPr lang="en-US" sz="2000" dirty="0" smtClean="0"/>
              <a:t>Distributing electricity to oneself likely does not qualify as distributing electricity to “retail electric customers.”</a:t>
            </a:r>
          </a:p>
          <a:p>
            <a:pPr marL="457200" indent="-457200">
              <a:spcAft>
                <a:spcPts val="600"/>
              </a:spcAft>
              <a:buFont typeface="Wingdings" pitchFamily="2" charset="2"/>
              <a:buChar char="§"/>
            </a:pPr>
            <a:r>
              <a:rPr lang="en-US" sz="2400" dirty="0" smtClean="0"/>
              <a:t>Building-based: </a:t>
            </a:r>
          </a:p>
          <a:p>
            <a:pPr marL="914400" indent="0">
              <a:spcAft>
                <a:spcPts val="600"/>
              </a:spcAft>
              <a:buNone/>
            </a:pPr>
            <a:r>
              <a:rPr lang="en-US" sz="2000" dirty="0" smtClean="0"/>
              <a:t>Electric company “excludes </a:t>
            </a:r>
            <a:r>
              <a:rPr lang="en-US" sz="2000" dirty="0"/>
              <a:t>any </a:t>
            </a:r>
            <a:r>
              <a:rPr lang="en-US" sz="2000" u="sng" dirty="0"/>
              <a:t>building owner, lessee, or manager</a:t>
            </a:r>
            <a:r>
              <a:rPr lang="en-US" sz="2000" dirty="0"/>
              <a:t> who, respectively, owns, leases, or manages, the </a:t>
            </a:r>
            <a:r>
              <a:rPr lang="en-US" sz="2000" u="sng" dirty="0"/>
              <a:t>internal distribution system </a:t>
            </a:r>
            <a:r>
              <a:rPr lang="en-US" sz="2000" dirty="0"/>
              <a:t>serving </a:t>
            </a:r>
            <a:r>
              <a:rPr lang="en-US" sz="2000" u="sng" dirty="0"/>
              <a:t>the building </a:t>
            </a:r>
            <a:r>
              <a:rPr lang="en-US" sz="2000" dirty="0"/>
              <a:t>and who supplies electricity and other related electricity services </a:t>
            </a:r>
            <a:r>
              <a:rPr lang="en-US" sz="2000" u="sng" dirty="0"/>
              <a:t>solely to occupants of the building</a:t>
            </a:r>
            <a:r>
              <a:rPr lang="en-US" sz="2000" dirty="0"/>
              <a:t> for use by the </a:t>
            </a:r>
            <a:r>
              <a:rPr lang="en-US" sz="2000" dirty="0" smtClean="0"/>
              <a:t>occupants.”  DC Code §34-207. </a:t>
            </a:r>
          </a:p>
          <a:p>
            <a:pPr marL="914400" indent="0">
              <a:spcAft>
                <a:spcPts val="600"/>
              </a:spcAft>
              <a:buNone/>
            </a:pPr>
            <a:r>
              <a:rPr lang="en-US" sz="2000" dirty="0" smtClean="0"/>
              <a:t>May be limited to a single building. </a:t>
            </a:r>
          </a:p>
          <a:p>
            <a:pPr marL="457200" indent="-457200">
              <a:spcAft>
                <a:spcPts val="600"/>
              </a:spcAft>
              <a:buFont typeface="Wingdings" pitchFamily="2" charset="2"/>
              <a:buChar char="§"/>
            </a:pPr>
            <a:r>
              <a:rPr lang="en-US" sz="2400" dirty="0" smtClean="0"/>
              <a:t>DC </a:t>
            </a:r>
            <a:r>
              <a:rPr lang="en-US" sz="2400" dirty="0" err="1" smtClean="0"/>
              <a:t>PSC</a:t>
            </a:r>
            <a:r>
              <a:rPr lang="en-US" sz="2400" dirty="0" smtClean="0"/>
              <a:t> could likely lighten regulatory burden by holding that a </a:t>
            </a:r>
            <a:r>
              <a:rPr lang="en-US" sz="2400" dirty="0" err="1" smtClean="0"/>
              <a:t>microgrid</a:t>
            </a:r>
            <a:r>
              <a:rPr lang="en-US" sz="2400" dirty="0" smtClean="0"/>
              <a:t> participant is not a “retail electric customer.” </a:t>
            </a:r>
          </a:p>
          <a:p>
            <a:pPr marL="457200" indent="-457200">
              <a:spcAft>
                <a:spcPts val="600"/>
              </a:spcAft>
              <a:buFont typeface="Wingdings" pitchFamily="2" charset="2"/>
              <a:buChar char="§"/>
            </a:pPr>
            <a:endParaRPr lang="en-US" sz="2400" dirty="0"/>
          </a:p>
          <a:p>
            <a:pPr>
              <a:spcAft>
                <a:spcPts val="600"/>
              </a:spcAft>
            </a:pPr>
            <a:endParaRPr lang="en-US" sz="2400" dirty="0"/>
          </a:p>
        </p:txBody>
      </p:sp>
      <p:sp>
        <p:nvSpPr>
          <p:cNvPr id="5" name="Slide Number Placeholder 4"/>
          <p:cNvSpPr>
            <a:spLocks noGrp="1"/>
          </p:cNvSpPr>
          <p:nvPr>
            <p:ph type="sldNum" sz="quarter" idx="12"/>
          </p:nvPr>
        </p:nvSpPr>
        <p:spPr>
          <a:xfrm>
            <a:off x="9916929" y="6469751"/>
            <a:ext cx="784448" cy="228600"/>
          </a:xfrm>
        </p:spPr>
        <p:txBody>
          <a:bodyPr>
            <a:normAutofit/>
          </a:bodyPr>
          <a:lstStyle/>
          <a:p>
            <a:fld id="{629637A9-119A-49DA-BD12-AAC58B377D80}" type="slidenum">
              <a:rPr lang="en-US" smtClean="0"/>
              <a:pPr/>
              <a:t>47</a:t>
            </a:fld>
            <a:endParaRPr lang="en-US" dirty="0"/>
          </a:p>
        </p:txBody>
      </p:sp>
      <p:pic>
        <p:nvPicPr>
          <p:cNvPr id="6" name="Picture 5"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7323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Content Placeholder 5"/>
          <p:cNvPicPr>
            <a:picLocks noChangeAspect="1"/>
          </p:cNvPicPr>
          <p:nvPr/>
        </p:nvPicPr>
        <p:blipFill>
          <a:blip r:embed="rId2">
            <a:extLst>
              <a:ext uri="{28A0092B-C50C-407E-A947-70E740481C1C}">
                <a14:useLocalDpi xmlns:a14="http://schemas.microsoft.com/office/drawing/2010/main" val="0"/>
              </a:ext>
            </a:extLst>
          </a:blip>
          <a:srcRect l="1521" t="18321" r="2635" b="26509"/>
          <a:stretch>
            <a:fillRect/>
          </a:stretch>
        </p:blipFill>
        <p:spPr bwMode="auto">
          <a:xfrm>
            <a:off x="2998788" y="93663"/>
            <a:ext cx="78263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513" y="-208212"/>
            <a:ext cx="10334661" cy="753762"/>
          </a:xfrm>
        </p:spPr>
        <p:txBody>
          <a:bodyPr>
            <a:noAutofit/>
          </a:bodyPr>
          <a:lstStyle/>
          <a:p>
            <a:pPr fontAlgn="auto">
              <a:spcAft>
                <a:spcPts val="0"/>
              </a:spcAft>
              <a:defRPr/>
            </a:pPr>
            <a:r>
              <a:rPr lang="en-US" sz="3200" b="0" cap="none" dirty="0" smtClean="0">
                <a:solidFill>
                  <a:schemeClr val="tx1"/>
                </a:solidFill>
                <a:cs typeface="Calibri" pitchFamily="34" charset="0"/>
              </a:rPr>
              <a:t>Scenario 4</a:t>
            </a:r>
            <a:endParaRPr lang="en-US" sz="3200"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48</a:t>
            </a:fld>
            <a:endParaRPr lang="en-US">
              <a:solidFill>
                <a:schemeClr val="tx2"/>
              </a:solidFill>
            </a:endParaRPr>
          </a:p>
        </p:txBody>
      </p:sp>
      <p:sp>
        <p:nvSpPr>
          <p:cNvPr id="8" name="TextBox 7"/>
          <p:cNvSpPr txBox="1"/>
          <p:nvPr/>
        </p:nvSpPr>
        <p:spPr>
          <a:xfrm>
            <a:off x="163513" y="1899128"/>
            <a:ext cx="10715625" cy="461665"/>
          </a:xfrm>
          <a:prstGeom prst="rect">
            <a:avLst/>
          </a:prstGeom>
          <a:noFill/>
        </p:spPr>
        <p:txBody>
          <a:bodyPr wrap="square">
            <a:spAutoFit/>
          </a:bodyPr>
          <a:lstStyle/>
          <a:p>
            <a:pPr fontAlgn="auto">
              <a:spcBef>
                <a:spcPts val="0"/>
              </a:spcBef>
              <a:spcAft>
                <a:spcPts val="0"/>
              </a:spcAft>
              <a:defRPr/>
            </a:pPr>
            <a:r>
              <a:rPr lang="en-US" sz="2400" dirty="0" smtClean="0">
                <a:latin typeface="+mn-lt"/>
                <a:cs typeface="+mn-cs"/>
              </a:rPr>
              <a:t>Multi-participant “</a:t>
            </a:r>
            <a:r>
              <a:rPr lang="en-US" sz="2400" dirty="0" err="1" smtClean="0">
                <a:latin typeface="+mn-lt"/>
                <a:cs typeface="+mn-cs"/>
              </a:rPr>
              <a:t>microgrid</a:t>
            </a:r>
            <a:r>
              <a:rPr lang="en-US" sz="2400" dirty="0" smtClean="0">
                <a:latin typeface="+mn-lt"/>
                <a:cs typeface="+mn-cs"/>
              </a:rPr>
              <a:t>”</a:t>
            </a:r>
          </a:p>
        </p:txBody>
      </p:sp>
      <p:sp>
        <p:nvSpPr>
          <p:cNvPr id="24581" name="Content Placeholder 2"/>
          <p:cNvSpPr>
            <a:spLocks noGrp="1"/>
          </p:cNvSpPr>
          <p:nvPr>
            <p:ph idx="1"/>
          </p:nvPr>
        </p:nvSpPr>
        <p:spPr>
          <a:xfrm>
            <a:off x="201649" y="2659390"/>
            <a:ext cx="10296525" cy="1244600"/>
          </a:xfrm>
        </p:spPr>
        <p:txBody>
          <a:bodyPr>
            <a:noAutofit/>
          </a:bodyPr>
          <a:lstStyle/>
          <a:p>
            <a:pPr>
              <a:spcAft>
                <a:spcPts val="600"/>
              </a:spcAft>
            </a:pPr>
            <a:r>
              <a:rPr lang="en-US" sz="2000" dirty="0" smtClean="0"/>
              <a:t>Non-utility ownership and/or operation of distribution infrastructure </a:t>
            </a:r>
            <a:r>
              <a:rPr lang="en-US" sz="2000" dirty="0"/>
              <a:t>likely </a:t>
            </a:r>
            <a:r>
              <a:rPr lang="en-US" sz="2000" dirty="0" smtClean="0"/>
              <a:t>violates </a:t>
            </a:r>
            <a:r>
              <a:rPr lang="en-US" sz="2000" dirty="0"/>
              <a:t>the franchise </a:t>
            </a:r>
            <a:r>
              <a:rPr lang="en-US" sz="2000" dirty="0" smtClean="0"/>
              <a:t>because </a:t>
            </a:r>
            <a:r>
              <a:rPr lang="en-US" sz="2000" dirty="0"/>
              <a:t>it involves the transfer of control and ownership of electricity</a:t>
            </a:r>
            <a:r>
              <a:rPr lang="en-US" sz="2000" dirty="0" smtClean="0"/>
              <a:t>.</a:t>
            </a:r>
          </a:p>
          <a:p>
            <a:pPr>
              <a:spcAft>
                <a:spcPts val="600"/>
              </a:spcAft>
            </a:pPr>
            <a:r>
              <a:rPr lang="en-US" sz="2000" dirty="0" smtClean="0"/>
              <a:t>However, a joint venture </a:t>
            </a:r>
            <a:r>
              <a:rPr lang="en-US" sz="2000" dirty="0" err="1" smtClean="0"/>
              <a:t>microgrid</a:t>
            </a:r>
            <a:r>
              <a:rPr lang="en-US" sz="2000" dirty="0" smtClean="0"/>
              <a:t> in which every </a:t>
            </a:r>
            <a:r>
              <a:rPr lang="en-US" sz="2000" dirty="0"/>
              <a:t>participant has continuous ownership and control of electricity might not violate the </a:t>
            </a:r>
            <a:r>
              <a:rPr lang="en-US" sz="2000" dirty="0" smtClean="0"/>
              <a:t>franchise because </a:t>
            </a:r>
            <a:r>
              <a:rPr lang="en-US" sz="2000" dirty="0"/>
              <a:t>control and ownership is never transferred.</a:t>
            </a:r>
          </a:p>
          <a:p>
            <a:pPr>
              <a:spcAft>
                <a:spcPts val="600"/>
              </a:spcAft>
            </a:pPr>
            <a:r>
              <a:rPr lang="en-US" sz="2000" dirty="0" smtClean="0"/>
              <a:t>In the joint </a:t>
            </a:r>
            <a:r>
              <a:rPr lang="en-US" sz="2000" dirty="0"/>
              <a:t>v</a:t>
            </a:r>
            <a:r>
              <a:rPr lang="en-US" sz="2000" dirty="0" smtClean="0"/>
              <a:t>enture model, the participants would have to control the generator, operator and distribution infrastructure. </a:t>
            </a:r>
            <a:endParaRPr lang="en-US" sz="2000" dirty="0"/>
          </a:p>
          <a:p>
            <a:pPr>
              <a:spcAft>
                <a:spcPts val="600"/>
              </a:spcAft>
            </a:pPr>
            <a:endParaRPr lang="en-US" sz="2000" dirty="0" smtClean="0"/>
          </a:p>
          <a:p>
            <a:pPr>
              <a:spcAft>
                <a:spcPts val="600"/>
              </a:spcAft>
            </a:pPr>
            <a:endParaRPr lang="en-US" sz="2000" dirty="0"/>
          </a:p>
          <a:p>
            <a:pPr>
              <a:spcAft>
                <a:spcPts val="600"/>
              </a:spcAft>
            </a:pPr>
            <a:endParaRPr lang="en-US" sz="2000" dirty="0" smtClean="0"/>
          </a:p>
        </p:txBody>
      </p:sp>
      <p:pic>
        <p:nvPicPr>
          <p:cNvPr id="24583" name="Picture 6" descr="eelp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96022" y="555037"/>
            <a:ext cx="2772061" cy="584775"/>
          </a:xfrm>
          <a:prstGeom prst="rect">
            <a:avLst/>
          </a:prstGeom>
          <a:noFill/>
        </p:spPr>
        <p:txBody>
          <a:bodyPr wrap="square">
            <a:spAutoFit/>
          </a:bodyPr>
          <a:lstStyle/>
          <a:p>
            <a:pPr fontAlgn="auto">
              <a:spcBef>
                <a:spcPts val="0"/>
              </a:spcBef>
              <a:spcAft>
                <a:spcPts val="0"/>
              </a:spcAft>
              <a:defRPr/>
            </a:pPr>
            <a:r>
              <a:rPr lang="en-US" sz="3200" dirty="0" smtClean="0">
                <a:latin typeface="+mn-lt"/>
                <a:cs typeface="+mn-cs"/>
              </a:rPr>
              <a:t>Mass.</a:t>
            </a:r>
          </a:p>
        </p:txBody>
      </p:sp>
    </p:spTree>
    <p:extLst>
      <p:ext uri="{BB962C8B-B14F-4D97-AF65-F5344CB8AC3E}">
        <p14:creationId xmlns:p14="http://schemas.microsoft.com/office/powerpoint/2010/main" val="17564913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Content Placeholder 5"/>
          <p:cNvPicPr>
            <a:picLocks noChangeAspect="1"/>
          </p:cNvPicPr>
          <p:nvPr/>
        </p:nvPicPr>
        <p:blipFill>
          <a:blip r:embed="rId2">
            <a:extLst>
              <a:ext uri="{28A0092B-C50C-407E-A947-70E740481C1C}">
                <a14:useLocalDpi xmlns:a14="http://schemas.microsoft.com/office/drawing/2010/main" val="0"/>
              </a:ext>
            </a:extLst>
          </a:blip>
          <a:srcRect l="1521" t="18321" r="2635" b="26509"/>
          <a:stretch>
            <a:fillRect/>
          </a:stretch>
        </p:blipFill>
        <p:spPr bwMode="auto">
          <a:xfrm>
            <a:off x="2998788" y="93663"/>
            <a:ext cx="78263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513" y="-175776"/>
            <a:ext cx="10334661" cy="753762"/>
          </a:xfrm>
        </p:spPr>
        <p:txBody>
          <a:bodyPr>
            <a:noAutofit/>
          </a:bodyPr>
          <a:lstStyle/>
          <a:p>
            <a:pPr fontAlgn="auto">
              <a:spcAft>
                <a:spcPts val="0"/>
              </a:spcAft>
              <a:defRPr/>
            </a:pPr>
            <a:r>
              <a:rPr lang="en-US" sz="3200" b="0" cap="none" dirty="0" smtClean="0">
                <a:solidFill>
                  <a:schemeClr val="tx1"/>
                </a:solidFill>
                <a:cs typeface="Calibri" pitchFamily="34" charset="0"/>
              </a:rPr>
              <a:t>Scenario 4</a:t>
            </a:r>
            <a:endParaRPr lang="en-US" sz="3200"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49</a:t>
            </a:fld>
            <a:endParaRPr lang="en-US">
              <a:solidFill>
                <a:schemeClr val="tx2"/>
              </a:solidFill>
            </a:endParaRPr>
          </a:p>
        </p:txBody>
      </p:sp>
      <p:sp>
        <p:nvSpPr>
          <p:cNvPr id="8" name="TextBox 7"/>
          <p:cNvSpPr txBox="1"/>
          <p:nvPr/>
        </p:nvSpPr>
        <p:spPr>
          <a:xfrm>
            <a:off x="109538" y="2038623"/>
            <a:ext cx="10715625" cy="523220"/>
          </a:xfrm>
          <a:prstGeom prst="rect">
            <a:avLst/>
          </a:prstGeom>
          <a:noFill/>
        </p:spPr>
        <p:txBody>
          <a:bodyPr wrap="square">
            <a:spAutoFit/>
          </a:bodyPr>
          <a:lstStyle/>
          <a:p>
            <a:pPr fontAlgn="auto">
              <a:spcBef>
                <a:spcPts val="0"/>
              </a:spcBef>
              <a:spcAft>
                <a:spcPts val="0"/>
              </a:spcAft>
              <a:defRPr/>
            </a:pPr>
            <a:r>
              <a:rPr lang="en-US" sz="2800" dirty="0" smtClean="0">
                <a:latin typeface="+mn-lt"/>
                <a:cs typeface="+mn-cs"/>
              </a:rPr>
              <a:t>Multi-participant “</a:t>
            </a:r>
            <a:r>
              <a:rPr lang="en-US" sz="2800" dirty="0" err="1" smtClean="0">
                <a:latin typeface="+mn-lt"/>
                <a:cs typeface="+mn-cs"/>
              </a:rPr>
              <a:t>microgrid</a:t>
            </a:r>
            <a:r>
              <a:rPr lang="en-US" sz="2800" dirty="0" smtClean="0">
                <a:latin typeface="+mn-lt"/>
                <a:cs typeface="+mn-cs"/>
              </a:rPr>
              <a:t>”</a:t>
            </a:r>
          </a:p>
        </p:txBody>
      </p:sp>
      <p:sp>
        <p:nvSpPr>
          <p:cNvPr id="24581" name="Content Placeholder 2"/>
          <p:cNvSpPr>
            <a:spLocks noGrp="1"/>
          </p:cNvSpPr>
          <p:nvPr>
            <p:ph idx="1"/>
          </p:nvPr>
        </p:nvSpPr>
        <p:spPr>
          <a:xfrm>
            <a:off x="163513" y="2712784"/>
            <a:ext cx="10661650" cy="1244600"/>
          </a:xfrm>
        </p:spPr>
        <p:txBody>
          <a:bodyPr>
            <a:noAutofit/>
          </a:bodyPr>
          <a:lstStyle/>
          <a:p>
            <a:pPr>
              <a:spcAft>
                <a:spcPts val="600"/>
              </a:spcAft>
            </a:pPr>
            <a:r>
              <a:rPr lang="en-US" sz="2400" dirty="0" smtClean="0"/>
              <a:t>Non-utility ownership/operation of distribution infrastructure is allowed.</a:t>
            </a:r>
          </a:p>
          <a:p>
            <a:pPr>
              <a:spcAft>
                <a:spcPts val="600"/>
              </a:spcAft>
            </a:pPr>
            <a:r>
              <a:rPr lang="en-US" sz="2400" dirty="0" smtClean="0"/>
              <a:t>Cannot qualify for property-based exemption from “electric corporation.” </a:t>
            </a:r>
          </a:p>
          <a:p>
            <a:pPr>
              <a:spcAft>
                <a:spcPts val="600"/>
              </a:spcAft>
            </a:pPr>
            <a:r>
              <a:rPr lang="en-US" sz="2400" dirty="0" smtClean="0"/>
              <a:t>Could qualify for technology-based exemption if (1) “cogeneration,” or “alternative energy” is generation; (2) </a:t>
            </a:r>
            <a:r>
              <a:rPr lang="en-US" sz="2400" dirty="0" err="1" smtClean="0"/>
              <a:t>microgrid</a:t>
            </a:r>
            <a:r>
              <a:rPr lang="en-US" sz="2400" dirty="0" smtClean="0"/>
              <a:t> does not consistently import electricity from </a:t>
            </a:r>
            <a:r>
              <a:rPr lang="en-US" sz="2400" dirty="0" err="1" smtClean="0"/>
              <a:t>macrogrid</a:t>
            </a:r>
            <a:r>
              <a:rPr lang="en-US" sz="2400" dirty="0" smtClean="0"/>
              <a:t>; (3) same legal entity owns and controls generator and distribution infrastructure.</a:t>
            </a:r>
            <a:endParaRPr lang="en-US" sz="2400" dirty="0"/>
          </a:p>
          <a:p>
            <a:pPr>
              <a:spcAft>
                <a:spcPts val="600"/>
              </a:spcAft>
            </a:pPr>
            <a:r>
              <a:rPr lang="en-US" sz="2400" dirty="0" smtClean="0"/>
              <a:t>If “electric corporation,” </a:t>
            </a:r>
            <a:r>
              <a:rPr lang="en-US" sz="2400" dirty="0" err="1" smtClean="0"/>
              <a:t>NYPSC</a:t>
            </a:r>
            <a:r>
              <a:rPr lang="en-US" sz="2400" dirty="0" smtClean="0"/>
              <a:t> will likely impose “lightened” regulation.</a:t>
            </a:r>
            <a:endParaRPr lang="en-US" sz="2400" dirty="0"/>
          </a:p>
          <a:p>
            <a:pPr>
              <a:spcAft>
                <a:spcPts val="600"/>
              </a:spcAft>
            </a:pPr>
            <a:endParaRPr lang="en-US" sz="2400" dirty="0" smtClean="0"/>
          </a:p>
          <a:p>
            <a:pPr>
              <a:spcAft>
                <a:spcPts val="600"/>
              </a:spcAft>
            </a:pPr>
            <a:endParaRPr lang="en-US" sz="2400" dirty="0"/>
          </a:p>
          <a:p>
            <a:pPr>
              <a:spcAft>
                <a:spcPts val="600"/>
              </a:spcAft>
            </a:pPr>
            <a:endParaRPr lang="en-US" sz="2400" dirty="0" smtClean="0"/>
          </a:p>
        </p:txBody>
      </p:sp>
      <p:pic>
        <p:nvPicPr>
          <p:cNvPr id="24583" name="Picture 6" descr="eelp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07894" y="641546"/>
            <a:ext cx="2772061" cy="584775"/>
          </a:xfrm>
          <a:prstGeom prst="rect">
            <a:avLst/>
          </a:prstGeom>
          <a:noFill/>
        </p:spPr>
        <p:txBody>
          <a:bodyPr wrap="square">
            <a:spAutoFit/>
          </a:bodyPr>
          <a:lstStyle/>
          <a:p>
            <a:pPr fontAlgn="auto">
              <a:spcBef>
                <a:spcPts val="0"/>
              </a:spcBef>
              <a:spcAft>
                <a:spcPts val="0"/>
              </a:spcAft>
              <a:defRPr/>
            </a:pPr>
            <a:r>
              <a:rPr lang="en-US" sz="3200" dirty="0" smtClean="0">
                <a:latin typeface="+mn-lt"/>
                <a:cs typeface="+mn-cs"/>
              </a:rPr>
              <a:t>N.Y.</a:t>
            </a:r>
          </a:p>
        </p:txBody>
      </p:sp>
    </p:spTree>
    <p:extLst>
      <p:ext uri="{BB962C8B-B14F-4D97-AF65-F5344CB8AC3E}">
        <p14:creationId xmlns:p14="http://schemas.microsoft.com/office/powerpoint/2010/main" val="22901120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10961"/>
            <a:ext cx="10334661" cy="753762"/>
          </a:xfrm>
        </p:spPr>
        <p:txBody>
          <a:bodyPr>
            <a:noAutofit/>
          </a:bodyPr>
          <a:lstStyle/>
          <a:p>
            <a:pPr fontAlgn="auto">
              <a:spcAft>
                <a:spcPts val="0"/>
              </a:spcAft>
              <a:defRPr/>
            </a:pPr>
            <a:r>
              <a:rPr lang="en-US" sz="3200" b="0" cap="none" dirty="0" smtClean="0">
                <a:solidFill>
                  <a:schemeClr val="tx1"/>
                </a:solidFill>
                <a:cs typeface="Calibri" pitchFamily="34" charset="0"/>
              </a:rPr>
              <a:t>Legal Components of a </a:t>
            </a:r>
            <a:r>
              <a:rPr lang="en-US" sz="3200" b="0" cap="none" dirty="0" err="1" smtClean="0">
                <a:solidFill>
                  <a:schemeClr val="tx1"/>
                </a:solidFill>
                <a:cs typeface="Calibri" pitchFamily="34" charset="0"/>
              </a:rPr>
              <a:t>Microgrid</a:t>
            </a:r>
            <a:endParaRPr lang="en-US" sz="3200"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5</a:t>
            </a:fld>
            <a:endParaRPr lang="en-US">
              <a:solidFill>
                <a:schemeClr val="tx2"/>
              </a:solidFill>
            </a:endParaRPr>
          </a:p>
        </p:txBody>
      </p:sp>
      <p:pic>
        <p:nvPicPr>
          <p:cNvPr id="2458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209" t="49821" r="18838"/>
          <a:stretch/>
        </p:blipFill>
        <p:spPr>
          <a:xfrm>
            <a:off x="7710548" y="4296529"/>
            <a:ext cx="1123808" cy="9404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643" y="1774032"/>
            <a:ext cx="1085211" cy="100090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4697" t="17749" r="29213" b="22523"/>
          <a:stretch/>
        </p:blipFill>
        <p:spPr>
          <a:xfrm>
            <a:off x="7500217" y="1700557"/>
            <a:ext cx="1360675" cy="1002291"/>
          </a:xfrm>
          <a:prstGeom prst="rect">
            <a:avLst/>
          </a:prstGeom>
        </p:spPr>
      </p:pic>
      <p:sp>
        <p:nvSpPr>
          <p:cNvPr id="13" name="Rounded Rectangle 12"/>
          <p:cNvSpPr/>
          <p:nvPr/>
        </p:nvSpPr>
        <p:spPr>
          <a:xfrm>
            <a:off x="938835" y="1649647"/>
            <a:ext cx="1311405" cy="1212298"/>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472716" y="4237595"/>
            <a:ext cx="1530437" cy="1085091"/>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472716" y="1551000"/>
            <a:ext cx="1444358" cy="129011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306626" y="1700557"/>
            <a:ext cx="1537597" cy="707886"/>
          </a:xfrm>
          <a:prstGeom prst="rect">
            <a:avLst/>
          </a:prstGeom>
          <a:noFill/>
        </p:spPr>
        <p:txBody>
          <a:bodyPr wrap="square" rtlCol="0">
            <a:spAutoFit/>
          </a:bodyPr>
          <a:lstStyle/>
          <a:p>
            <a:r>
              <a:rPr lang="en-US" sz="2000" dirty="0" err="1" smtClean="0"/>
              <a:t>Microgrid</a:t>
            </a:r>
            <a:r>
              <a:rPr lang="en-US" sz="2000" dirty="0" smtClean="0"/>
              <a:t> Participants</a:t>
            </a:r>
          </a:p>
        </p:txBody>
      </p:sp>
      <p:sp>
        <p:nvSpPr>
          <p:cNvPr id="17" name="TextBox 16"/>
          <p:cNvSpPr txBox="1"/>
          <p:nvPr/>
        </p:nvSpPr>
        <p:spPr>
          <a:xfrm>
            <a:off x="9042043" y="4529116"/>
            <a:ext cx="1455087" cy="707887"/>
          </a:xfrm>
          <a:prstGeom prst="rect">
            <a:avLst/>
          </a:prstGeom>
          <a:noFill/>
        </p:spPr>
        <p:txBody>
          <a:bodyPr wrap="square" rtlCol="0">
            <a:spAutoFit/>
          </a:bodyPr>
          <a:lstStyle/>
          <a:p>
            <a:r>
              <a:rPr lang="en-US" sz="2000" dirty="0" err="1" smtClean="0"/>
              <a:t>Microgrid</a:t>
            </a:r>
            <a:r>
              <a:rPr lang="en-US" sz="2000" dirty="0" smtClean="0"/>
              <a:t> Operator</a:t>
            </a:r>
          </a:p>
        </p:txBody>
      </p:sp>
      <p:sp>
        <p:nvSpPr>
          <p:cNvPr id="18" name="TextBox 17"/>
          <p:cNvSpPr txBox="1"/>
          <p:nvPr/>
        </p:nvSpPr>
        <p:spPr>
          <a:xfrm>
            <a:off x="9040799" y="1842113"/>
            <a:ext cx="1544470" cy="707887"/>
          </a:xfrm>
          <a:prstGeom prst="rect">
            <a:avLst/>
          </a:prstGeom>
          <a:noFill/>
        </p:spPr>
        <p:txBody>
          <a:bodyPr wrap="square" rtlCol="0">
            <a:spAutoFit/>
          </a:bodyPr>
          <a:lstStyle/>
          <a:p>
            <a:r>
              <a:rPr lang="en-US" sz="2000" dirty="0" err="1" smtClean="0"/>
              <a:t>Microgrid</a:t>
            </a:r>
            <a:r>
              <a:rPr lang="en-US" sz="2000" dirty="0" smtClean="0"/>
              <a:t> Generator</a:t>
            </a:r>
          </a:p>
        </p:txBody>
      </p:sp>
      <p:sp>
        <p:nvSpPr>
          <p:cNvPr id="5" name="Rounded Rectangle 4"/>
          <p:cNvSpPr/>
          <p:nvPr/>
        </p:nvSpPr>
        <p:spPr>
          <a:xfrm>
            <a:off x="938835" y="4237595"/>
            <a:ext cx="1782890" cy="940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Utility</a:t>
            </a:r>
            <a:endParaRPr lang="en-US" sz="2400" dirty="0"/>
          </a:p>
        </p:txBody>
      </p:sp>
      <p:sp>
        <p:nvSpPr>
          <p:cNvPr id="20" name="Rounded Rectangle 19"/>
          <p:cNvSpPr/>
          <p:nvPr/>
        </p:nvSpPr>
        <p:spPr>
          <a:xfrm>
            <a:off x="4096259" y="2841114"/>
            <a:ext cx="1530437" cy="1085091"/>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85262" y="3955113"/>
            <a:ext cx="2023917" cy="1015663"/>
          </a:xfrm>
          <a:prstGeom prst="rect">
            <a:avLst/>
          </a:prstGeom>
          <a:noFill/>
        </p:spPr>
        <p:txBody>
          <a:bodyPr wrap="square" rtlCol="0">
            <a:spAutoFit/>
          </a:bodyPr>
          <a:lstStyle/>
          <a:p>
            <a:r>
              <a:rPr lang="en-US" sz="2000" dirty="0" err="1" smtClean="0"/>
              <a:t>Microgrid</a:t>
            </a:r>
            <a:r>
              <a:rPr lang="en-US" sz="2000" dirty="0" smtClean="0"/>
              <a:t> Distribution Infrastructure</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532" y="2939496"/>
            <a:ext cx="1153236" cy="864927"/>
          </a:xfrm>
          <a:prstGeom prst="rect">
            <a:avLst/>
          </a:prstGeom>
        </p:spPr>
      </p:pic>
    </p:spTree>
    <p:extLst>
      <p:ext uri="{BB962C8B-B14F-4D97-AF65-F5344CB8AC3E}">
        <p14:creationId xmlns:p14="http://schemas.microsoft.com/office/powerpoint/2010/main" val="13830078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Content Placeholder 5"/>
          <p:cNvPicPr>
            <a:picLocks noChangeAspect="1"/>
          </p:cNvPicPr>
          <p:nvPr/>
        </p:nvPicPr>
        <p:blipFill>
          <a:blip r:embed="rId2">
            <a:extLst>
              <a:ext uri="{28A0092B-C50C-407E-A947-70E740481C1C}">
                <a14:useLocalDpi xmlns:a14="http://schemas.microsoft.com/office/drawing/2010/main" val="0"/>
              </a:ext>
            </a:extLst>
          </a:blip>
          <a:srcRect l="1521" t="18321" r="2635" b="26509"/>
          <a:stretch>
            <a:fillRect/>
          </a:stretch>
        </p:blipFill>
        <p:spPr bwMode="auto">
          <a:xfrm>
            <a:off x="2998788" y="93663"/>
            <a:ext cx="78263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3513" y="-64190"/>
            <a:ext cx="10334661" cy="753762"/>
          </a:xfrm>
        </p:spPr>
        <p:txBody>
          <a:bodyPr>
            <a:noAutofit/>
          </a:bodyPr>
          <a:lstStyle/>
          <a:p>
            <a:pPr fontAlgn="auto">
              <a:spcAft>
                <a:spcPts val="0"/>
              </a:spcAft>
              <a:defRPr/>
            </a:pPr>
            <a:r>
              <a:rPr lang="en-US" sz="3200" b="0" cap="none" dirty="0" smtClean="0">
                <a:solidFill>
                  <a:schemeClr val="tx1"/>
                </a:solidFill>
                <a:cs typeface="Calibri" pitchFamily="34" charset="0"/>
              </a:rPr>
              <a:t>Scenario 4</a:t>
            </a:r>
            <a:endParaRPr lang="en-US" sz="3200"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50</a:t>
            </a:fld>
            <a:endParaRPr lang="en-US">
              <a:solidFill>
                <a:schemeClr val="tx2"/>
              </a:solidFill>
            </a:endParaRPr>
          </a:p>
        </p:txBody>
      </p:sp>
      <p:sp>
        <p:nvSpPr>
          <p:cNvPr id="8" name="TextBox 7"/>
          <p:cNvSpPr txBox="1"/>
          <p:nvPr/>
        </p:nvSpPr>
        <p:spPr>
          <a:xfrm>
            <a:off x="163513" y="2041789"/>
            <a:ext cx="10715625" cy="523220"/>
          </a:xfrm>
          <a:prstGeom prst="rect">
            <a:avLst/>
          </a:prstGeom>
          <a:noFill/>
        </p:spPr>
        <p:txBody>
          <a:bodyPr wrap="square">
            <a:spAutoFit/>
          </a:bodyPr>
          <a:lstStyle/>
          <a:p>
            <a:pPr fontAlgn="auto">
              <a:spcBef>
                <a:spcPts val="0"/>
              </a:spcBef>
              <a:spcAft>
                <a:spcPts val="0"/>
              </a:spcAft>
              <a:defRPr/>
            </a:pPr>
            <a:r>
              <a:rPr lang="en-US" sz="2800" dirty="0" smtClean="0">
                <a:latin typeface="+mn-lt"/>
                <a:cs typeface="+mn-cs"/>
              </a:rPr>
              <a:t>Multi-participant “</a:t>
            </a:r>
            <a:r>
              <a:rPr lang="en-US" sz="2800" dirty="0" err="1" smtClean="0">
                <a:latin typeface="+mn-lt"/>
                <a:cs typeface="+mn-cs"/>
              </a:rPr>
              <a:t>microgrid</a:t>
            </a:r>
            <a:r>
              <a:rPr lang="en-US" sz="2800" dirty="0" smtClean="0">
                <a:latin typeface="+mn-lt"/>
                <a:cs typeface="+mn-cs"/>
              </a:rPr>
              <a:t>”</a:t>
            </a:r>
          </a:p>
        </p:txBody>
      </p:sp>
      <p:sp>
        <p:nvSpPr>
          <p:cNvPr id="24581" name="Content Placeholder 2"/>
          <p:cNvSpPr>
            <a:spLocks noGrp="1"/>
          </p:cNvSpPr>
          <p:nvPr>
            <p:ph idx="1"/>
          </p:nvPr>
        </p:nvSpPr>
        <p:spPr>
          <a:xfrm>
            <a:off x="227302" y="2782888"/>
            <a:ext cx="10525089" cy="1244600"/>
          </a:xfrm>
        </p:spPr>
        <p:txBody>
          <a:bodyPr>
            <a:noAutofit/>
          </a:bodyPr>
          <a:lstStyle/>
          <a:p>
            <a:pPr>
              <a:spcAft>
                <a:spcPts val="600"/>
              </a:spcAft>
            </a:pPr>
            <a:r>
              <a:rPr lang="en-US" sz="2400" dirty="0"/>
              <a:t>Non-utility ownership/operation of distribution infrastructure is allowed.</a:t>
            </a:r>
          </a:p>
          <a:p>
            <a:pPr>
              <a:spcAft>
                <a:spcPts val="600"/>
              </a:spcAft>
            </a:pPr>
            <a:r>
              <a:rPr lang="en-US" sz="2400" dirty="0" smtClean="0"/>
              <a:t>Licensure as an “electricity” supplier and regulation as an “electric company” will likely be triggered.</a:t>
            </a:r>
          </a:p>
          <a:p>
            <a:pPr>
              <a:spcAft>
                <a:spcPts val="600"/>
              </a:spcAft>
            </a:pPr>
            <a:r>
              <a:rPr lang="en-US" sz="2400" dirty="0" smtClean="0"/>
              <a:t>However, if the building-based exemption covers multiple buildings, and if the same legal entity owns/operates the generator and all the distribution infrastructure, including the wires inside the buildings, then the building-based exemption may apply to this scenario. </a:t>
            </a:r>
            <a:endParaRPr lang="en-US" sz="2400" dirty="0"/>
          </a:p>
          <a:p>
            <a:pPr>
              <a:spcAft>
                <a:spcPts val="600"/>
              </a:spcAft>
            </a:pPr>
            <a:endParaRPr lang="en-US" sz="2400" dirty="0" smtClean="0"/>
          </a:p>
          <a:p>
            <a:pPr>
              <a:spcAft>
                <a:spcPts val="600"/>
              </a:spcAft>
            </a:pPr>
            <a:endParaRPr lang="en-US" sz="2400" dirty="0"/>
          </a:p>
          <a:p>
            <a:pPr>
              <a:spcAft>
                <a:spcPts val="600"/>
              </a:spcAft>
            </a:pPr>
            <a:endParaRPr lang="en-US" sz="2400" dirty="0" smtClean="0"/>
          </a:p>
        </p:txBody>
      </p:sp>
      <p:pic>
        <p:nvPicPr>
          <p:cNvPr id="24583" name="Picture 6" descr="eelpc-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3513" y="659674"/>
            <a:ext cx="2772061" cy="584775"/>
          </a:xfrm>
          <a:prstGeom prst="rect">
            <a:avLst/>
          </a:prstGeom>
          <a:noFill/>
        </p:spPr>
        <p:txBody>
          <a:bodyPr wrap="square">
            <a:spAutoFit/>
          </a:bodyPr>
          <a:lstStyle/>
          <a:p>
            <a:pPr fontAlgn="auto">
              <a:spcBef>
                <a:spcPts val="0"/>
              </a:spcBef>
              <a:spcAft>
                <a:spcPts val="0"/>
              </a:spcAft>
              <a:defRPr/>
            </a:pPr>
            <a:r>
              <a:rPr lang="en-US" sz="3200" dirty="0" smtClean="0">
                <a:latin typeface="+mn-lt"/>
                <a:cs typeface="+mn-cs"/>
              </a:rPr>
              <a:t>D.C.</a:t>
            </a:r>
          </a:p>
        </p:txBody>
      </p:sp>
    </p:spTree>
    <p:extLst>
      <p:ext uri="{BB962C8B-B14F-4D97-AF65-F5344CB8AC3E}">
        <p14:creationId xmlns:p14="http://schemas.microsoft.com/office/powerpoint/2010/main" val="22177351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85612"/>
            <a:ext cx="9652000" cy="623857"/>
          </a:xfrm>
        </p:spPr>
        <p:txBody>
          <a:bodyPr>
            <a:normAutofit/>
          </a:bodyPr>
          <a:lstStyle/>
          <a:p>
            <a:r>
              <a:rPr lang="en-US" sz="3200" b="0" cap="none" dirty="0" smtClean="0">
                <a:solidFill>
                  <a:schemeClr val="tx1"/>
                </a:solidFill>
              </a:rPr>
              <a:t>Key Insights</a:t>
            </a:r>
            <a:endParaRPr lang="en-US" sz="3200" b="0" cap="none" dirty="0">
              <a:solidFill>
                <a:schemeClr val="tx1"/>
              </a:solidFill>
            </a:endParaRPr>
          </a:p>
        </p:txBody>
      </p:sp>
      <p:sp>
        <p:nvSpPr>
          <p:cNvPr id="3" name="Content Placeholder 2"/>
          <p:cNvSpPr>
            <a:spLocks noGrp="1"/>
          </p:cNvSpPr>
          <p:nvPr>
            <p:ph idx="1"/>
          </p:nvPr>
        </p:nvSpPr>
        <p:spPr>
          <a:xfrm>
            <a:off x="0" y="977656"/>
            <a:ext cx="10884310" cy="5512851"/>
          </a:xfrm>
        </p:spPr>
        <p:txBody>
          <a:bodyPr>
            <a:noAutofit/>
          </a:bodyPr>
          <a:lstStyle/>
          <a:p>
            <a:pPr marL="457200" indent="-457200">
              <a:spcAft>
                <a:spcPts val="600"/>
              </a:spcAft>
              <a:buFont typeface="Wingdings" pitchFamily="2" charset="2"/>
              <a:buChar char="§"/>
            </a:pPr>
            <a:r>
              <a:rPr lang="en-US" sz="2400" dirty="0" smtClean="0"/>
              <a:t>Conventional wisdom does not always match the statutes.</a:t>
            </a:r>
          </a:p>
          <a:p>
            <a:pPr marL="704088" lvl="1" indent="-457200">
              <a:spcBef>
                <a:spcPts val="600"/>
              </a:spcBef>
              <a:spcAft>
                <a:spcPts val="600"/>
              </a:spcAft>
              <a:buFont typeface="Wingdings" panose="05000000000000000000" pitchFamily="2" charset="2"/>
              <a:buChar char="Ø"/>
            </a:pPr>
            <a:r>
              <a:rPr lang="en-US" sz="2200" dirty="0" smtClean="0">
                <a:solidFill>
                  <a:schemeClr val="bg1">
                    <a:lumMod val="50000"/>
                  </a:schemeClr>
                </a:solidFill>
              </a:rPr>
              <a:t>The “franchise” likely constrains non-utility </a:t>
            </a:r>
            <a:r>
              <a:rPr lang="en-US" sz="2200" dirty="0" err="1" smtClean="0">
                <a:solidFill>
                  <a:schemeClr val="bg1">
                    <a:lumMod val="50000"/>
                  </a:schemeClr>
                </a:solidFill>
              </a:rPr>
              <a:t>microgrids</a:t>
            </a:r>
            <a:r>
              <a:rPr lang="en-US" sz="2200" dirty="0" smtClean="0">
                <a:solidFill>
                  <a:schemeClr val="bg1">
                    <a:lumMod val="50000"/>
                  </a:schemeClr>
                </a:solidFill>
              </a:rPr>
              <a:t> only in Mass.</a:t>
            </a:r>
          </a:p>
          <a:p>
            <a:pPr marL="704088" lvl="1" indent="-457200">
              <a:spcBef>
                <a:spcPts val="600"/>
              </a:spcBef>
              <a:spcAft>
                <a:spcPts val="600"/>
              </a:spcAft>
              <a:buFont typeface="Wingdings" panose="05000000000000000000" pitchFamily="2" charset="2"/>
              <a:buChar char="Ø"/>
            </a:pPr>
            <a:r>
              <a:rPr lang="en-US" sz="2200" dirty="0" smtClean="0">
                <a:solidFill>
                  <a:schemeClr val="bg1">
                    <a:lumMod val="50000"/>
                  </a:schemeClr>
                </a:solidFill>
              </a:rPr>
              <a:t>Non-utility entities can likely cross public rights-of-way in Mass., N.Y. or D.C. </a:t>
            </a:r>
          </a:p>
          <a:p>
            <a:pPr marL="457200" indent="-457200">
              <a:spcAft>
                <a:spcPts val="600"/>
              </a:spcAft>
              <a:buFont typeface="Wingdings" pitchFamily="2" charset="2"/>
              <a:buChar char="§"/>
            </a:pPr>
            <a:r>
              <a:rPr lang="en-US" sz="2400" dirty="0" smtClean="0"/>
              <a:t>An engineer’s definition of a term does not always match a statute’s</a:t>
            </a:r>
          </a:p>
          <a:p>
            <a:pPr marL="694944" lvl="2" indent="-457200">
              <a:spcBef>
                <a:spcPts val="600"/>
              </a:spcBef>
              <a:spcAft>
                <a:spcPts val="600"/>
              </a:spcAft>
              <a:buClr>
                <a:schemeClr val="tx2"/>
              </a:buClr>
              <a:buSzPct val="73000"/>
              <a:buFont typeface="Wingdings" panose="05000000000000000000" pitchFamily="2" charset="2"/>
              <a:buChar char="Ø"/>
            </a:pPr>
            <a:r>
              <a:rPr lang="en-US" sz="2200" dirty="0" smtClean="0">
                <a:solidFill>
                  <a:schemeClr val="bg1">
                    <a:lumMod val="50000"/>
                  </a:schemeClr>
                </a:solidFill>
              </a:rPr>
              <a:t>In Mass., “distribution” means to transfer ownership and control of electricity.</a:t>
            </a:r>
          </a:p>
          <a:p>
            <a:pPr marL="457200" indent="-457200">
              <a:spcAft>
                <a:spcPts val="600"/>
              </a:spcAft>
              <a:buFont typeface="Wingdings" pitchFamily="2" charset="2"/>
              <a:buChar char="§"/>
            </a:pPr>
            <a:r>
              <a:rPr lang="en-US" sz="2400" dirty="0" smtClean="0"/>
              <a:t>Regulatory oversight depends on operation, ownership, and jurisdiction.</a:t>
            </a:r>
          </a:p>
          <a:p>
            <a:pPr marL="704088" lvl="3" indent="-457200">
              <a:spcBef>
                <a:spcPts val="600"/>
              </a:spcBef>
              <a:spcAft>
                <a:spcPts val="600"/>
              </a:spcAft>
              <a:buClr>
                <a:schemeClr val="tx2"/>
              </a:buClr>
              <a:buSzPct val="73000"/>
              <a:buFont typeface="Wingdings" panose="05000000000000000000" pitchFamily="2" charset="2"/>
              <a:buChar char="Ø"/>
            </a:pPr>
            <a:r>
              <a:rPr lang="en-US" sz="2200" dirty="0" smtClean="0">
                <a:solidFill>
                  <a:schemeClr val="bg1">
                    <a:lumMod val="50000"/>
                  </a:schemeClr>
                </a:solidFill>
              </a:rPr>
              <a:t>Some </a:t>
            </a:r>
            <a:r>
              <a:rPr lang="en-US" sz="2200" dirty="0" err="1" smtClean="0">
                <a:solidFill>
                  <a:schemeClr val="bg1">
                    <a:lumMod val="50000"/>
                  </a:schemeClr>
                </a:solidFill>
              </a:rPr>
              <a:t>microgrid</a:t>
            </a:r>
            <a:r>
              <a:rPr lang="en-US" sz="2200" dirty="0">
                <a:solidFill>
                  <a:schemeClr val="bg1">
                    <a:lumMod val="50000"/>
                  </a:schemeClr>
                </a:solidFill>
              </a:rPr>
              <a:t> </a:t>
            </a:r>
            <a:r>
              <a:rPr lang="en-US" sz="2200" dirty="0" smtClean="0">
                <a:solidFill>
                  <a:schemeClr val="bg1">
                    <a:lumMod val="50000"/>
                  </a:schemeClr>
                </a:solidFill>
              </a:rPr>
              <a:t>configurations that consistently import electricity would likely not be regulated as an “electric company” in DC, but would be in NY.  </a:t>
            </a:r>
          </a:p>
          <a:p>
            <a:pPr marL="457200" indent="-457200">
              <a:spcAft>
                <a:spcPts val="600"/>
              </a:spcAft>
              <a:buFont typeface="Wingdings" pitchFamily="2" charset="2"/>
              <a:buChar char="§"/>
            </a:pPr>
            <a:r>
              <a:rPr lang="en-US" sz="2400" dirty="0" smtClean="0"/>
              <a:t>Regulatory environment is rapidly changing.</a:t>
            </a:r>
            <a:endParaRPr lang="en-US" sz="2400" dirty="0"/>
          </a:p>
        </p:txBody>
      </p:sp>
      <p:sp>
        <p:nvSpPr>
          <p:cNvPr id="5" name="Slide Number Placeholder 4"/>
          <p:cNvSpPr>
            <a:spLocks noGrp="1"/>
          </p:cNvSpPr>
          <p:nvPr>
            <p:ph type="sldNum" sz="quarter" idx="12"/>
          </p:nvPr>
        </p:nvSpPr>
        <p:spPr>
          <a:xfrm>
            <a:off x="9966356" y="6457394"/>
            <a:ext cx="784448" cy="228600"/>
          </a:xfrm>
        </p:spPr>
        <p:txBody>
          <a:bodyPr>
            <a:normAutofit/>
          </a:bodyPr>
          <a:lstStyle/>
          <a:p>
            <a:fld id="{629637A9-119A-49DA-BD12-AAC58B377D80}" type="slidenum">
              <a:rPr lang="en-US" smtClean="0"/>
              <a:pPr/>
              <a:t>51</a:t>
            </a:fld>
            <a:endParaRPr lang="en-US" dirty="0"/>
          </a:p>
        </p:txBody>
      </p:sp>
      <p:pic>
        <p:nvPicPr>
          <p:cNvPr id="6"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1620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9" y="-53189"/>
            <a:ext cx="10334661" cy="753762"/>
          </a:xfrm>
        </p:spPr>
        <p:txBody>
          <a:bodyPr>
            <a:noAutofit/>
          </a:bodyPr>
          <a:lstStyle/>
          <a:p>
            <a:pPr fontAlgn="auto">
              <a:spcAft>
                <a:spcPts val="0"/>
              </a:spcAft>
              <a:defRPr/>
            </a:pPr>
            <a:r>
              <a:rPr lang="en-US" b="0" cap="none" dirty="0" smtClean="0">
                <a:solidFill>
                  <a:schemeClr val="tx1"/>
                </a:solidFill>
                <a:cs typeface="Calibri" pitchFamily="34" charset="0"/>
              </a:rPr>
              <a:t>Utility</a:t>
            </a:r>
            <a:endParaRPr lang="en-US"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6</a:t>
            </a:fld>
            <a:endParaRPr lang="en-US">
              <a:solidFill>
                <a:schemeClr val="tx2"/>
              </a:solidFill>
            </a:endParaRPr>
          </a:p>
        </p:txBody>
      </p:sp>
      <p:pic>
        <p:nvPicPr>
          <p:cNvPr id="2458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ontent Placeholder 2"/>
          <p:cNvSpPr txBox="1">
            <a:spLocks/>
          </p:cNvSpPr>
          <p:nvPr/>
        </p:nvSpPr>
        <p:spPr bwMode="auto">
          <a:xfrm>
            <a:off x="2017809" y="2346660"/>
            <a:ext cx="844813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8C7B70"/>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8C7B70"/>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C7B70"/>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8C7B70"/>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defTabSz="914400">
              <a:spcAft>
                <a:spcPts val="600"/>
              </a:spcAft>
            </a:pPr>
            <a:r>
              <a:rPr lang="en-US" sz="2400" dirty="0" smtClean="0"/>
              <a:t>Provides “distribution service” in the </a:t>
            </a:r>
            <a:r>
              <a:rPr lang="en-US" sz="2400" dirty="0" err="1" smtClean="0"/>
              <a:t>macrogrid</a:t>
            </a:r>
            <a:r>
              <a:rPr lang="en-US" sz="2400" dirty="0" smtClean="0"/>
              <a:t>.</a:t>
            </a:r>
          </a:p>
          <a:p>
            <a:pPr defTabSz="914400">
              <a:spcAft>
                <a:spcPts val="600"/>
              </a:spcAft>
            </a:pPr>
            <a:r>
              <a:rPr lang="en-US" sz="2400" dirty="0" smtClean="0"/>
              <a:t>In some jurisdictions, may be able to own and operate the internal distribution infrastructure.</a:t>
            </a:r>
          </a:p>
          <a:p>
            <a:pPr defTabSz="914400">
              <a:spcAft>
                <a:spcPts val="600"/>
              </a:spcAft>
            </a:pPr>
            <a:r>
              <a:rPr lang="en-US" sz="2400" dirty="0" smtClean="0"/>
              <a:t>In some jurisdictions, may be able to offer one-stop </a:t>
            </a:r>
            <a:r>
              <a:rPr lang="en-US" sz="2400" dirty="0" err="1" smtClean="0"/>
              <a:t>microgrid</a:t>
            </a:r>
            <a:r>
              <a:rPr lang="en-US" sz="2400" dirty="0" smtClean="0"/>
              <a:t> service including operation and generation. </a:t>
            </a:r>
          </a:p>
          <a:p>
            <a:pPr defTabSz="914400">
              <a:spcAft>
                <a:spcPts val="600"/>
              </a:spcAft>
            </a:pPr>
            <a:r>
              <a:rPr lang="en-US" sz="2400" dirty="0"/>
              <a:t>Could be paid through a tariff, or by contract</a:t>
            </a:r>
            <a:r>
              <a:rPr lang="en-US" sz="2400" dirty="0" smtClean="0"/>
              <a:t>.  Either would likely require regulator approval.</a:t>
            </a:r>
            <a:endParaRPr lang="en-US" sz="2400" dirty="0"/>
          </a:p>
          <a:p>
            <a:pPr defTabSz="914400">
              <a:spcAft>
                <a:spcPts val="600"/>
              </a:spcAft>
            </a:pPr>
            <a:endParaRPr lang="en-US" sz="2400" dirty="0" smtClean="0"/>
          </a:p>
          <a:p>
            <a:pPr defTabSz="914400">
              <a:spcAft>
                <a:spcPts val="600"/>
              </a:spcAft>
            </a:pPr>
            <a:endParaRPr lang="en-US" sz="2400" dirty="0" smtClean="0"/>
          </a:p>
        </p:txBody>
      </p:sp>
      <p:sp>
        <p:nvSpPr>
          <p:cNvPr id="8" name="Rounded Rectangle 7"/>
          <p:cNvSpPr/>
          <p:nvPr/>
        </p:nvSpPr>
        <p:spPr>
          <a:xfrm>
            <a:off x="346075" y="1101369"/>
            <a:ext cx="1665287" cy="9404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Utility</a:t>
            </a:r>
            <a:endParaRPr lang="en-US" sz="2400" dirty="0"/>
          </a:p>
        </p:txBody>
      </p:sp>
    </p:spTree>
    <p:extLst>
      <p:ext uri="{BB962C8B-B14F-4D97-AF65-F5344CB8AC3E}">
        <p14:creationId xmlns:p14="http://schemas.microsoft.com/office/powerpoint/2010/main" val="3780920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9" y="-53189"/>
            <a:ext cx="10334661" cy="753762"/>
          </a:xfrm>
        </p:spPr>
        <p:txBody>
          <a:bodyPr>
            <a:noAutofit/>
          </a:bodyPr>
          <a:lstStyle/>
          <a:p>
            <a:pPr fontAlgn="auto">
              <a:spcAft>
                <a:spcPts val="0"/>
              </a:spcAft>
              <a:defRPr/>
            </a:pPr>
            <a:r>
              <a:rPr lang="en-US" b="0" cap="none" dirty="0" err="1" smtClean="0">
                <a:solidFill>
                  <a:schemeClr val="tx1"/>
                </a:solidFill>
                <a:cs typeface="Calibri" pitchFamily="34" charset="0"/>
              </a:rPr>
              <a:t>Microgrid</a:t>
            </a:r>
            <a:r>
              <a:rPr lang="en-US" b="0" cap="none" dirty="0" smtClean="0">
                <a:solidFill>
                  <a:schemeClr val="tx1"/>
                </a:solidFill>
                <a:cs typeface="Calibri" pitchFamily="34" charset="0"/>
              </a:rPr>
              <a:t> Participant</a:t>
            </a:r>
            <a:endParaRPr lang="en-US"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7</a:t>
            </a:fld>
            <a:endParaRPr lang="en-US">
              <a:solidFill>
                <a:schemeClr val="tx2"/>
              </a:solidFill>
            </a:endParaRPr>
          </a:p>
        </p:txBody>
      </p:sp>
      <p:sp>
        <p:nvSpPr>
          <p:cNvPr id="24581" name="Content Placeholder 2"/>
          <p:cNvSpPr>
            <a:spLocks noGrp="1"/>
          </p:cNvSpPr>
          <p:nvPr>
            <p:ph idx="1"/>
          </p:nvPr>
        </p:nvSpPr>
        <p:spPr>
          <a:xfrm>
            <a:off x="2613153" y="1019532"/>
            <a:ext cx="7327772" cy="1244600"/>
          </a:xfrm>
        </p:spPr>
        <p:txBody>
          <a:bodyPr>
            <a:noAutofit/>
          </a:bodyPr>
          <a:lstStyle/>
          <a:p>
            <a:pPr>
              <a:spcAft>
                <a:spcPts val="600"/>
              </a:spcAft>
            </a:pPr>
            <a:r>
              <a:rPr lang="en-US" sz="2400" dirty="0" smtClean="0"/>
              <a:t>Single legal entity that consumes electricity.</a:t>
            </a:r>
          </a:p>
          <a:p>
            <a:pPr>
              <a:spcAft>
                <a:spcPts val="600"/>
              </a:spcAft>
            </a:pPr>
            <a:r>
              <a:rPr lang="en-US" sz="2400" dirty="0" smtClean="0"/>
              <a:t>Could be single building with a single owner.</a:t>
            </a:r>
          </a:p>
          <a:p>
            <a:pPr>
              <a:spcAft>
                <a:spcPts val="600"/>
              </a:spcAft>
            </a:pPr>
            <a:r>
              <a:rPr lang="en-US" sz="2400" dirty="0" smtClean="0"/>
              <a:t>Could be multiple buildings with a single owner.</a:t>
            </a:r>
          </a:p>
          <a:p>
            <a:pPr>
              <a:spcAft>
                <a:spcPts val="600"/>
              </a:spcAft>
            </a:pPr>
            <a:r>
              <a:rPr lang="en-US" sz="2400" dirty="0" smtClean="0"/>
              <a:t>Could have tenants. </a:t>
            </a:r>
          </a:p>
          <a:p>
            <a:pPr>
              <a:spcAft>
                <a:spcPts val="600"/>
              </a:spcAft>
            </a:pPr>
            <a:r>
              <a:rPr lang="en-US" sz="2400" dirty="0" smtClean="0"/>
              <a:t>Could </a:t>
            </a:r>
            <a:r>
              <a:rPr lang="en-US" sz="2400" dirty="0"/>
              <a:t>own on-site generating assets</a:t>
            </a:r>
            <a:r>
              <a:rPr lang="en-US" sz="2400" dirty="0" smtClean="0"/>
              <a:t>. Could provide electricity to </a:t>
            </a:r>
            <a:r>
              <a:rPr lang="en-US" sz="2400" dirty="0" err="1" smtClean="0"/>
              <a:t>microgrid</a:t>
            </a:r>
            <a:r>
              <a:rPr lang="en-US" sz="2400" dirty="0" smtClean="0"/>
              <a:t> or </a:t>
            </a:r>
            <a:r>
              <a:rPr lang="en-US" sz="2400" dirty="0" err="1" smtClean="0"/>
              <a:t>macrogrid</a:t>
            </a:r>
            <a:r>
              <a:rPr lang="en-US" sz="2400" dirty="0" smtClean="0"/>
              <a:t>.</a:t>
            </a:r>
            <a:endParaRPr lang="en-US" sz="2400" dirty="0"/>
          </a:p>
          <a:p>
            <a:pPr>
              <a:spcAft>
                <a:spcPts val="600"/>
              </a:spcAft>
            </a:pPr>
            <a:r>
              <a:rPr lang="en-US" sz="2400" dirty="0" smtClean="0"/>
              <a:t>Could contract with operator, generator, competitive supplier and distribution company. </a:t>
            </a:r>
          </a:p>
          <a:p>
            <a:pPr>
              <a:spcAft>
                <a:spcPts val="600"/>
              </a:spcAft>
            </a:pPr>
            <a:endParaRPr lang="en-US" sz="2400" dirty="0" smtClean="0"/>
          </a:p>
          <a:p>
            <a:pPr>
              <a:spcAft>
                <a:spcPts val="600"/>
              </a:spcAft>
            </a:pPr>
            <a:endParaRPr lang="en-US" sz="2400" dirty="0" smtClean="0"/>
          </a:p>
        </p:txBody>
      </p:sp>
      <p:pic>
        <p:nvPicPr>
          <p:cNvPr id="2458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56" y="1141378"/>
            <a:ext cx="1085211" cy="1000908"/>
          </a:xfrm>
          <a:prstGeom prst="rect">
            <a:avLst/>
          </a:prstGeom>
        </p:spPr>
      </p:pic>
      <p:sp>
        <p:nvSpPr>
          <p:cNvPr id="13" name="Rounded Rectangle 12"/>
          <p:cNvSpPr/>
          <p:nvPr/>
        </p:nvSpPr>
        <p:spPr>
          <a:xfrm>
            <a:off x="363648" y="1016993"/>
            <a:ext cx="1311405" cy="1212298"/>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94478" y="5096656"/>
            <a:ext cx="8673086" cy="830997"/>
          </a:xfrm>
          <a:prstGeom prst="rect">
            <a:avLst/>
          </a:prstGeom>
          <a:noFill/>
        </p:spPr>
        <p:txBody>
          <a:bodyPr wrap="square" rtlCol="0">
            <a:spAutoFit/>
          </a:bodyPr>
          <a:lstStyle/>
          <a:p>
            <a:r>
              <a:rPr lang="en-US" sz="2400" dirty="0" smtClean="0"/>
              <a:t>In some jurisdictions, having tenants or multiple buildings may trigger different types of regulatory oversight. </a:t>
            </a:r>
            <a:endParaRPr lang="en-US" sz="2400" dirty="0"/>
          </a:p>
        </p:txBody>
      </p:sp>
    </p:spTree>
    <p:extLst>
      <p:ext uri="{BB962C8B-B14F-4D97-AF65-F5344CB8AC3E}">
        <p14:creationId xmlns:p14="http://schemas.microsoft.com/office/powerpoint/2010/main" val="13538394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9" y="-53189"/>
            <a:ext cx="10334661" cy="753762"/>
          </a:xfrm>
        </p:spPr>
        <p:txBody>
          <a:bodyPr>
            <a:noAutofit/>
          </a:bodyPr>
          <a:lstStyle/>
          <a:p>
            <a:pPr fontAlgn="auto">
              <a:spcAft>
                <a:spcPts val="0"/>
              </a:spcAft>
              <a:defRPr/>
            </a:pPr>
            <a:r>
              <a:rPr lang="en-US" b="0" cap="none" dirty="0" err="1" smtClean="0">
                <a:solidFill>
                  <a:schemeClr val="tx1"/>
                </a:solidFill>
                <a:cs typeface="Calibri" pitchFamily="34" charset="0"/>
              </a:rPr>
              <a:t>Microgrid</a:t>
            </a:r>
            <a:r>
              <a:rPr lang="en-US" b="0" cap="none" dirty="0" smtClean="0">
                <a:solidFill>
                  <a:schemeClr val="tx1"/>
                </a:solidFill>
                <a:cs typeface="Calibri" pitchFamily="34" charset="0"/>
              </a:rPr>
              <a:t> Generator</a:t>
            </a:r>
            <a:endParaRPr lang="en-US"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8</a:t>
            </a:fld>
            <a:endParaRPr lang="en-US">
              <a:solidFill>
                <a:schemeClr val="tx2"/>
              </a:solidFill>
            </a:endParaRPr>
          </a:p>
        </p:txBody>
      </p:sp>
      <p:pic>
        <p:nvPicPr>
          <p:cNvPr id="2458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4697" t="17749" r="29213" b="22523"/>
          <a:stretch/>
        </p:blipFill>
        <p:spPr>
          <a:xfrm>
            <a:off x="391149" y="1240417"/>
            <a:ext cx="1360675" cy="1002291"/>
          </a:xfrm>
          <a:prstGeom prst="rect">
            <a:avLst/>
          </a:prstGeom>
        </p:spPr>
      </p:pic>
      <p:sp>
        <p:nvSpPr>
          <p:cNvPr id="15" name="Rounded Rectangle 14"/>
          <p:cNvSpPr/>
          <p:nvPr/>
        </p:nvSpPr>
        <p:spPr>
          <a:xfrm>
            <a:off x="363648" y="1090860"/>
            <a:ext cx="1444358" cy="129011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p:cNvSpPr txBox="1">
            <a:spLocks/>
          </p:cNvSpPr>
          <p:nvPr/>
        </p:nvSpPr>
        <p:spPr bwMode="auto">
          <a:xfrm>
            <a:off x="2571857" y="960707"/>
            <a:ext cx="7761974"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8C7B70"/>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8C7B70"/>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C7B70"/>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8C7B70"/>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defTabSz="914400">
              <a:spcAft>
                <a:spcPts val="600"/>
              </a:spcAft>
            </a:pPr>
            <a:r>
              <a:rPr lang="en-US" sz="2400" dirty="0" smtClean="0"/>
              <a:t>Provides electricity to participants and </a:t>
            </a:r>
            <a:r>
              <a:rPr lang="en-US" sz="2400" dirty="0" err="1" smtClean="0"/>
              <a:t>macrogrid</a:t>
            </a:r>
            <a:r>
              <a:rPr lang="en-US" sz="2400" dirty="0" smtClean="0"/>
              <a:t>. </a:t>
            </a:r>
          </a:p>
          <a:p>
            <a:pPr defTabSz="914400">
              <a:spcAft>
                <a:spcPts val="600"/>
              </a:spcAft>
            </a:pPr>
            <a:r>
              <a:rPr lang="en-US" sz="2400" dirty="0"/>
              <a:t>Could be CHP natural gas, solar, wind, storage.</a:t>
            </a:r>
          </a:p>
          <a:p>
            <a:pPr defTabSz="914400">
              <a:spcAft>
                <a:spcPts val="600"/>
              </a:spcAft>
            </a:pPr>
            <a:r>
              <a:rPr lang="en-US" sz="2400" dirty="0" smtClean="0"/>
              <a:t>Operates </a:t>
            </a:r>
            <a:r>
              <a:rPr lang="en-US" sz="2400" dirty="0"/>
              <a:t>during islanding event.</a:t>
            </a:r>
            <a:endParaRPr lang="en-US" sz="2400" dirty="0" smtClean="0"/>
          </a:p>
          <a:p>
            <a:pPr defTabSz="914400">
              <a:spcAft>
                <a:spcPts val="600"/>
              </a:spcAft>
            </a:pPr>
            <a:r>
              <a:rPr lang="en-US" sz="2400" dirty="0" smtClean="0"/>
              <a:t>Could be paid by participants through distribution company or directly</a:t>
            </a:r>
            <a:r>
              <a:rPr lang="en-US" sz="2400" dirty="0"/>
              <a:t> </a:t>
            </a:r>
            <a:r>
              <a:rPr lang="en-US" sz="2400" dirty="0" smtClean="0"/>
              <a:t>by contract.</a:t>
            </a:r>
          </a:p>
          <a:p>
            <a:pPr defTabSz="914400">
              <a:spcAft>
                <a:spcPts val="600"/>
              </a:spcAft>
            </a:pPr>
            <a:r>
              <a:rPr lang="en-US" sz="2400" dirty="0" smtClean="0"/>
              <a:t>Depending on the jurisdiction, could be third party, could be a participant, could be jointly owned and controlled by participants, could be owned by competitive supplier, the utility, or a utility affiliate. </a:t>
            </a:r>
          </a:p>
          <a:p>
            <a:pPr defTabSz="914400">
              <a:spcAft>
                <a:spcPts val="600"/>
              </a:spcAft>
            </a:pPr>
            <a:endParaRPr lang="en-US" sz="2400" dirty="0" smtClean="0"/>
          </a:p>
        </p:txBody>
      </p:sp>
      <p:sp>
        <p:nvSpPr>
          <p:cNvPr id="8" name="TextBox 7"/>
          <p:cNvSpPr txBox="1"/>
          <p:nvPr/>
        </p:nvSpPr>
        <p:spPr>
          <a:xfrm>
            <a:off x="683223" y="5089552"/>
            <a:ext cx="9257702" cy="830997"/>
          </a:xfrm>
          <a:prstGeom prst="rect">
            <a:avLst/>
          </a:prstGeom>
          <a:noFill/>
        </p:spPr>
        <p:txBody>
          <a:bodyPr wrap="square" rtlCol="0">
            <a:spAutoFit/>
          </a:bodyPr>
          <a:lstStyle/>
          <a:p>
            <a:r>
              <a:rPr lang="en-US" sz="2400" dirty="0" smtClean="0"/>
              <a:t>Regulatory oversight depends on type of technology, generator capacity and jurisdiction.</a:t>
            </a:r>
            <a:endParaRPr lang="en-US" sz="2400" dirty="0"/>
          </a:p>
        </p:txBody>
      </p:sp>
    </p:spTree>
    <p:extLst>
      <p:ext uri="{BB962C8B-B14F-4D97-AF65-F5344CB8AC3E}">
        <p14:creationId xmlns:p14="http://schemas.microsoft.com/office/powerpoint/2010/main" val="17400204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9" y="-53189"/>
            <a:ext cx="10334661" cy="753762"/>
          </a:xfrm>
        </p:spPr>
        <p:txBody>
          <a:bodyPr>
            <a:noAutofit/>
          </a:bodyPr>
          <a:lstStyle/>
          <a:p>
            <a:pPr fontAlgn="auto">
              <a:spcAft>
                <a:spcPts val="0"/>
              </a:spcAft>
              <a:defRPr/>
            </a:pPr>
            <a:r>
              <a:rPr lang="en-US" b="0" cap="none" dirty="0" err="1" smtClean="0">
                <a:solidFill>
                  <a:schemeClr val="tx1"/>
                </a:solidFill>
                <a:cs typeface="Calibri" pitchFamily="34" charset="0"/>
              </a:rPr>
              <a:t>Microgrid</a:t>
            </a:r>
            <a:r>
              <a:rPr lang="en-US" b="0" cap="none" dirty="0" smtClean="0">
                <a:solidFill>
                  <a:schemeClr val="tx1"/>
                </a:solidFill>
                <a:cs typeface="Calibri" pitchFamily="34" charset="0"/>
              </a:rPr>
              <a:t> Operator</a:t>
            </a:r>
            <a:endParaRPr lang="en-US" b="0" cap="none" dirty="0">
              <a:solidFill>
                <a:schemeClr val="tx1"/>
              </a:solidFill>
              <a:cs typeface="Calibri" pitchFamily="34" charset="0"/>
            </a:endParaRPr>
          </a:p>
        </p:txBody>
      </p:sp>
      <p:sp>
        <p:nvSpPr>
          <p:cNvPr id="24579" name="Slide Number Placeholder 4"/>
          <p:cNvSpPr>
            <a:spLocks noGrp="1"/>
          </p:cNvSpPr>
          <p:nvPr>
            <p:ph type="sldNum" sz="quarter" idx="12"/>
          </p:nvPr>
        </p:nvSpPr>
        <p:spPr bwMode="auto">
          <a:xfrm>
            <a:off x="9940925" y="6469063"/>
            <a:ext cx="785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BF683524-19BB-49D7-A364-6F301D789688}" type="slidenum">
              <a:rPr lang="en-US">
                <a:solidFill>
                  <a:schemeClr val="tx2"/>
                </a:solidFill>
              </a:rPr>
              <a:pPr/>
              <a:t>9</a:t>
            </a:fld>
            <a:endParaRPr lang="en-US">
              <a:solidFill>
                <a:schemeClr val="tx2"/>
              </a:solidFill>
            </a:endParaRPr>
          </a:p>
        </p:txBody>
      </p:sp>
      <p:pic>
        <p:nvPicPr>
          <p:cNvPr id="24583" name="Picture 6" descr="eelp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6273800"/>
            <a:ext cx="20304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209" t="49821" r="18838"/>
          <a:stretch/>
        </p:blipFill>
        <p:spPr>
          <a:xfrm>
            <a:off x="601479" y="1036784"/>
            <a:ext cx="1123808" cy="940474"/>
          </a:xfrm>
          <a:prstGeom prst="rect">
            <a:avLst/>
          </a:prstGeom>
        </p:spPr>
      </p:pic>
      <p:sp>
        <p:nvSpPr>
          <p:cNvPr id="14" name="Rounded Rectangle 13"/>
          <p:cNvSpPr/>
          <p:nvPr/>
        </p:nvSpPr>
        <p:spPr>
          <a:xfrm>
            <a:off x="363647" y="977850"/>
            <a:ext cx="1530437" cy="1085091"/>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p:cNvSpPr txBox="1">
            <a:spLocks/>
          </p:cNvSpPr>
          <p:nvPr/>
        </p:nvSpPr>
        <p:spPr bwMode="auto">
          <a:xfrm>
            <a:off x="2278607" y="1036784"/>
            <a:ext cx="844813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8C7B70"/>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8C7B70"/>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C7B70"/>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8C7B70"/>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defTabSz="914400">
              <a:spcAft>
                <a:spcPts val="600"/>
              </a:spcAft>
            </a:pPr>
            <a:r>
              <a:rPr lang="en-US" sz="2400" dirty="0" smtClean="0"/>
              <a:t>Operates the </a:t>
            </a:r>
            <a:r>
              <a:rPr lang="en-US" sz="2400" dirty="0" err="1" smtClean="0"/>
              <a:t>microgrid</a:t>
            </a:r>
            <a:r>
              <a:rPr lang="en-US" sz="2400" dirty="0" smtClean="0"/>
              <a:t> by balancing supply with demand, especially when islanding. </a:t>
            </a:r>
          </a:p>
          <a:p>
            <a:pPr defTabSz="914400">
              <a:spcAft>
                <a:spcPts val="600"/>
              </a:spcAft>
            </a:pPr>
            <a:r>
              <a:rPr lang="en-US" sz="2400" dirty="0" smtClean="0"/>
              <a:t>“Controls” the electricity, in the engineering sense, but not the legal sense.</a:t>
            </a:r>
          </a:p>
          <a:p>
            <a:pPr defTabSz="914400">
              <a:spcAft>
                <a:spcPts val="600"/>
              </a:spcAft>
            </a:pPr>
            <a:r>
              <a:rPr lang="en-US" sz="2400" dirty="0" smtClean="0"/>
              <a:t>Does not necessarily sell electricity.</a:t>
            </a:r>
          </a:p>
          <a:p>
            <a:pPr defTabSz="914400">
              <a:spcAft>
                <a:spcPts val="600"/>
              </a:spcAft>
            </a:pPr>
            <a:r>
              <a:rPr lang="en-US" sz="2400" dirty="0" smtClean="0"/>
              <a:t>Does not necessarily own/operate </a:t>
            </a:r>
            <a:r>
              <a:rPr lang="en-US" sz="2400" dirty="0" err="1" smtClean="0"/>
              <a:t>microgrid</a:t>
            </a:r>
            <a:r>
              <a:rPr lang="en-US" sz="2400" dirty="0" smtClean="0"/>
              <a:t> distribution infrastructure.</a:t>
            </a:r>
          </a:p>
          <a:p>
            <a:pPr defTabSz="914400">
              <a:spcAft>
                <a:spcPts val="600"/>
              </a:spcAft>
            </a:pPr>
            <a:r>
              <a:rPr lang="en-US" sz="2400" dirty="0" smtClean="0"/>
              <a:t>Depending on the jurisdiction, could be any participant, a third party under contract, a utility, or the generator. </a:t>
            </a:r>
          </a:p>
          <a:p>
            <a:pPr defTabSz="914400">
              <a:spcAft>
                <a:spcPts val="600"/>
              </a:spcAft>
            </a:pPr>
            <a:endParaRPr lang="en-US" sz="2400" dirty="0" smtClean="0"/>
          </a:p>
        </p:txBody>
      </p:sp>
      <p:sp>
        <p:nvSpPr>
          <p:cNvPr id="8" name="TextBox 7"/>
          <p:cNvSpPr txBox="1"/>
          <p:nvPr/>
        </p:nvSpPr>
        <p:spPr>
          <a:xfrm>
            <a:off x="953443" y="5101644"/>
            <a:ext cx="9257702" cy="830997"/>
          </a:xfrm>
          <a:prstGeom prst="rect">
            <a:avLst/>
          </a:prstGeom>
          <a:noFill/>
        </p:spPr>
        <p:txBody>
          <a:bodyPr wrap="square" rtlCol="0">
            <a:spAutoFit/>
          </a:bodyPr>
          <a:lstStyle/>
          <a:p>
            <a:r>
              <a:rPr lang="en-US" sz="2400" dirty="0" smtClean="0"/>
              <a:t>Regulatory oversight depends on ownership structure and jurisdiction. </a:t>
            </a:r>
            <a:endParaRPr lang="en-US" sz="2400" dirty="0"/>
          </a:p>
        </p:txBody>
      </p:sp>
    </p:spTree>
    <p:extLst>
      <p:ext uri="{BB962C8B-B14F-4D97-AF65-F5344CB8AC3E}">
        <p14:creationId xmlns:p14="http://schemas.microsoft.com/office/powerpoint/2010/main" val="26507112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5410</TotalTime>
  <Words>5180</Words>
  <Application>Microsoft Macintosh PowerPoint</Application>
  <PresentationFormat>Custom</PresentationFormat>
  <Paragraphs>417</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Opulent</vt:lpstr>
      <vt:lpstr>A Comparison of legal issues for microgrids in Massachusetts,  New York and D.C.</vt:lpstr>
      <vt:lpstr>Key Insights</vt:lpstr>
      <vt:lpstr>Microgrid regulation is in flux</vt:lpstr>
      <vt:lpstr>Presentation discusses a few key issues:</vt:lpstr>
      <vt:lpstr>Legal Components of a Microgrid</vt:lpstr>
      <vt:lpstr>Utility</vt:lpstr>
      <vt:lpstr>Microgrid Participant</vt:lpstr>
      <vt:lpstr>Microgrid Generator</vt:lpstr>
      <vt:lpstr>Microgrid Operator</vt:lpstr>
      <vt:lpstr>Microgrid Distribution Infrastructure</vt:lpstr>
      <vt:lpstr>Limitations on utilities…</vt:lpstr>
      <vt:lpstr>Utility ownership of generation assets</vt:lpstr>
      <vt:lpstr>Utility role in operation and distribution infrastructure</vt:lpstr>
      <vt:lpstr>Possible roles in a utility-wired microgrid</vt:lpstr>
      <vt:lpstr>Limitations on non-utility entities</vt:lpstr>
      <vt:lpstr>“Franchise” limitations on non-utility ownership or operation of microgrid distribution infrastructure</vt:lpstr>
      <vt:lpstr>Mass. Franchise Statute</vt:lpstr>
      <vt:lpstr>Possible Mass. Franchise Synthesis</vt:lpstr>
      <vt:lpstr>N.Y. Franchise</vt:lpstr>
      <vt:lpstr>D.C. Franchise</vt:lpstr>
      <vt:lpstr>Scope of the D.C. “Public Utility” Franchise is limited</vt:lpstr>
      <vt:lpstr>D.C. “Public Utility” Franchise and microgrids</vt:lpstr>
      <vt:lpstr>Crossing a public right-of-way</vt:lpstr>
      <vt:lpstr>“Electric Company” or “Public Utility” Designation </vt:lpstr>
      <vt:lpstr>Licensure of non-utility entities</vt:lpstr>
      <vt:lpstr>PowerPoint Presentation</vt:lpstr>
      <vt:lpstr>Scenario 1</vt:lpstr>
      <vt:lpstr>Scenario 2</vt:lpstr>
      <vt:lpstr>Scenario 3</vt:lpstr>
      <vt:lpstr>Scenario 4</vt:lpstr>
      <vt:lpstr>Conclusion</vt:lpstr>
      <vt:lpstr>Additional Slides</vt:lpstr>
      <vt:lpstr>A microgrid is likely a “competitive” service in D.C.</vt:lpstr>
      <vt:lpstr>Definitions of Distribution and Distribution Service in Massachusettes</vt:lpstr>
      <vt:lpstr>Limitations on utility participation:       owning distributed generation in N.Y.</vt:lpstr>
      <vt:lpstr>N.Y. definition of “electric corporations”</vt:lpstr>
      <vt:lpstr>N.Y. “Realistic Appraisal”</vt:lpstr>
      <vt:lpstr>“Electric company” Regulation and Electric Vehicles</vt:lpstr>
      <vt:lpstr>Example microgrid exemptions from full “electric company” regulations in N.Y.</vt:lpstr>
      <vt:lpstr>Regulation of Residential Customers / Submetering</vt:lpstr>
      <vt:lpstr>Obligation to Serve</vt:lpstr>
      <vt:lpstr>Customer Choice</vt:lpstr>
      <vt:lpstr>Standby Rates in N.Y. </vt:lpstr>
      <vt:lpstr>Utilities cannot likely bind participants to a microgrid</vt:lpstr>
      <vt:lpstr>Participants can bind themselves by contract</vt:lpstr>
      <vt:lpstr>N.Y. Exemptions to “electric company” regulation</vt:lpstr>
      <vt:lpstr>D.C. Exemptions to “electric company” regulation</vt:lpstr>
      <vt:lpstr>Scenario 4</vt:lpstr>
      <vt:lpstr>Scenario 4</vt:lpstr>
      <vt:lpstr>Scenario 4</vt:lpstr>
      <vt:lpstr>Key Insights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MicroGrid Update</dc:title>
  <dc:creator>Seth A. Hoedl</dc:creator>
  <cp:lastModifiedBy>Jonathan Raab</cp:lastModifiedBy>
  <cp:revision>273</cp:revision>
  <cp:lastPrinted>2015-06-24T20:07:26Z</cp:lastPrinted>
  <dcterms:created xsi:type="dcterms:W3CDTF">2014-02-19T05:04:41Z</dcterms:created>
  <dcterms:modified xsi:type="dcterms:W3CDTF">2015-06-25T14:17:10Z</dcterms:modified>
</cp:coreProperties>
</file>